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18288000" cy="10287000"/>
  <p:notesSz cx="6858000" cy="9144000"/>
  <p:embeddedFontLst>
    <p:embeddedFont>
      <p:font typeface="Telegraf Bold" charset="1" panose="00000800000000000000"/>
      <p:regular r:id="rId22"/>
    </p:embeddedFont>
    <p:embeddedFont>
      <p:font typeface="Cheddar" charset="1" panose="00000000000000000000"/>
      <p:regular r:id="rId23"/>
    </p:embeddedFont>
    <p:embeddedFont>
      <p:font typeface="Telegraf" charset="1" panose="00000500000000000000"/>
      <p:regular r:id="rId24"/>
    </p:embeddedFont>
    <p:embeddedFont>
      <p:font typeface="Telegraf Medium" charset="1" panose="00000600000000000000"/>
      <p:regular r:id="rId2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338725" y="2584299"/>
            <a:ext cx="1260008" cy="1653948"/>
          </a:xfrm>
          <a:custGeom>
            <a:avLst/>
            <a:gdLst/>
            <a:ahLst/>
            <a:cxnLst/>
            <a:rect r="r" b="b" t="t" l="l"/>
            <a:pathLst>
              <a:path h="1653948" w="1260008">
                <a:moveTo>
                  <a:pt x="0" y="0"/>
                </a:moveTo>
                <a:lnTo>
                  <a:pt x="1260008" y="0"/>
                </a:lnTo>
                <a:lnTo>
                  <a:pt x="1260008" y="1653948"/>
                </a:lnTo>
                <a:lnTo>
                  <a:pt x="0" y="165394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65002" y="6703463"/>
            <a:ext cx="4550946" cy="905000"/>
            <a:chOff x="0" y="0"/>
            <a:chExt cx="1146356" cy="2279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146356" cy="227964"/>
            </a:xfrm>
            <a:custGeom>
              <a:avLst/>
              <a:gdLst/>
              <a:ahLst/>
              <a:cxnLst/>
              <a:rect r="r" b="b" t="t" l="l"/>
              <a:pathLst>
                <a:path h="227964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141205"/>
                  </a:lnTo>
                  <a:cubicBezTo>
                    <a:pt x="1146356" y="164215"/>
                    <a:pt x="1137215" y="186282"/>
                    <a:pt x="1120945" y="202553"/>
                  </a:cubicBezTo>
                  <a:cubicBezTo>
                    <a:pt x="1104674" y="218823"/>
                    <a:pt x="1082606" y="227964"/>
                    <a:pt x="1059596" y="227964"/>
                  </a:cubicBezTo>
                  <a:lnTo>
                    <a:pt x="86760" y="227964"/>
                  </a:lnTo>
                  <a:cubicBezTo>
                    <a:pt x="38844" y="227964"/>
                    <a:pt x="0" y="189121"/>
                    <a:pt x="0" y="141205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0"/>
              <a:ext cx="1146356" cy="32321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PRESENTED BY:</a:t>
              </a: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8565002" y="7757399"/>
            <a:ext cx="4550946" cy="1216914"/>
            <a:chOff x="0" y="0"/>
            <a:chExt cx="1146356" cy="306533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146356" cy="306533"/>
            </a:xfrm>
            <a:custGeom>
              <a:avLst/>
              <a:gdLst/>
              <a:ahLst/>
              <a:cxnLst/>
              <a:rect r="r" b="b" t="t" l="l"/>
              <a:pathLst>
                <a:path h="306533" w="1146356">
                  <a:moveTo>
                    <a:pt x="86760" y="0"/>
                  </a:moveTo>
                  <a:lnTo>
                    <a:pt x="1059596" y="0"/>
                  </a:lnTo>
                  <a:cubicBezTo>
                    <a:pt x="1107512" y="0"/>
                    <a:pt x="1146356" y="38844"/>
                    <a:pt x="1146356" y="86760"/>
                  </a:cubicBezTo>
                  <a:lnTo>
                    <a:pt x="1146356" y="219774"/>
                  </a:lnTo>
                  <a:cubicBezTo>
                    <a:pt x="1146356" y="267690"/>
                    <a:pt x="1107512" y="306533"/>
                    <a:pt x="1059596" y="306533"/>
                  </a:cubicBezTo>
                  <a:lnTo>
                    <a:pt x="86760" y="306533"/>
                  </a:lnTo>
                  <a:cubicBezTo>
                    <a:pt x="38844" y="306533"/>
                    <a:pt x="0" y="267690"/>
                    <a:pt x="0" y="219774"/>
                  </a:cubicBezTo>
                  <a:lnTo>
                    <a:pt x="0" y="86760"/>
                  </a:lnTo>
                  <a:cubicBezTo>
                    <a:pt x="0" y="38844"/>
                    <a:pt x="38844" y="0"/>
                    <a:pt x="86760" y="0"/>
                  </a:cubicBezTo>
                  <a:close/>
                </a:path>
              </a:pathLst>
            </a:custGeom>
            <a:solidFill>
              <a:srgbClr val="F7562B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0"/>
              <a:ext cx="1146356" cy="40178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199"/>
                </a:lnSpc>
                <a:spcBef>
                  <a:spcPct val="0"/>
                </a:spcBef>
              </a:pPr>
              <a:r>
                <a:rPr lang="en-US" b="true" sz="2999">
                  <a:solidFill>
                    <a:srgbClr val="FFFFFF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AHSAN SIDDIQUI BASIL ALI KHAN</a:t>
              </a: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8565002" y="1815349"/>
            <a:ext cx="8694298" cy="26651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480"/>
              </a:lnSpc>
            </a:pPr>
            <a:r>
              <a:rPr lang="en-US" sz="720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GAGAN: GENERATIVE ADVERSARIAL NETWORK WITH GENETIC ALGORITHMS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2112685" y="1222018"/>
            <a:ext cx="3856045" cy="3225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200"/>
              </a:lnSpc>
            </a:pPr>
            <a:r>
              <a:rPr lang="en-US" sz="2200" spc="107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THINK UNLIMITED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112685" y="1616931"/>
            <a:ext cx="3856045" cy="21907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500"/>
              </a:lnSpc>
            </a:pPr>
            <a:r>
              <a:rPr lang="en-US" sz="1500" spc="73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WE LEARN FOR THE FUTURE</a:t>
            </a:r>
          </a:p>
        </p:txBody>
      </p:sp>
      <p:grpSp>
        <p:nvGrpSpPr>
          <p:cNvPr name="Group 12" id="12"/>
          <p:cNvGrpSpPr/>
          <p:nvPr/>
        </p:nvGrpSpPr>
        <p:grpSpPr>
          <a:xfrm rot="0">
            <a:off x="8565002" y="4607565"/>
            <a:ext cx="9445526" cy="1071870"/>
            <a:chOff x="0" y="0"/>
            <a:chExt cx="12594035" cy="142916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2594035" cy="1429160"/>
            </a:xfrm>
            <a:custGeom>
              <a:avLst/>
              <a:gdLst/>
              <a:ahLst/>
              <a:cxnLst/>
              <a:rect r="r" b="b" t="t" l="l"/>
              <a:pathLst>
                <a:path h="1429160" w="12594035">
                  <a:moveTo>
                    <a:pt x="0" y="0"/>
                  </a:moveTo>
                  <a:lnTo>
                    <a:pt x="12594035" y="0"/>
                  </a:lnTo>
                  <a:lnTo>
                    <a:pt x="12594035" y="1429160"/>
                  </a:lnTo>
                  <a:lnTo>
                    <a:pt x="0" y="142916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14" id="14"/>
            <p:cNvSpPr txBox="true"/>
            <p:nvPr/>
          </p:nvSpPr>
          <p:spPr>
            <a:xfrm>
              <a:off x="0" y="-142875"/>
              <a:ext cx="12594035" cy="1572035"/>
            </a:xfrm>
            <a:prstGeom prst="rect">
              <a:avLst/>
            </a:prstGeom>
          </p:spPr>
          <p:txBody>
            <a:bodyPr anchor="t" rtlCol="false" tIns="0" lIns="0" bIns="0" rIns="0"/>
            <a:lstStyle/>
            <a:p>
              <a:pPr algn="l">
                <a:lnSpc>
                  <a:spcPts val="4213"/>
                </a:lnSpc>
              </a:pPr>
              <a:r>
                <a:rPr lang="en-US" sz="2587" b="true">
                  <a:solidFill>
                    <a:srgbClr val="151617"/>
                  </a:solidFill>
                  <a:latin typeface="Telegraf Bold"/>
                  <a:ea typeface="Telegraf Bold"/>
                  <a:cs typeface="Telegraf Bold"/>
                  <a:sym typeface="Telegraf Bold"/>
                </a:rPr>
                <a:t>Final Project Presentation – CS/CE Algorithms and Design Analysis</a:t>
              </a:r>
            </a:p>
          </p:txBody>
        </p:sp>
      </p:grp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3321397"/>
            <a:ext cx="20061513" cy="0"/>
          </a:xfrm>
          <a:prstGeom prst="line">
            <a:avLst/>
          </a:prstGeom>
          <a:ln cap="flat" w="28575">
            <a:solidFill>
              <a:srgbClr val="02B67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2842210" y="5030610"/>
            <a:ext cx="12889443" cy="4189069"/>
          </a:xfrm>
          <a:custGeom>
            <a:avLst/>
            <a:gdLst/>
            <a:ahLst/>
            <a:cxnLst/>
            <a:rect r="r" b="b" t="t" l="l"/>
            <a:pathLst>
              <a:path h="4189069" w="12889443">
                <a:moveTo>
                  <a:pt x="0" y="0"/>
                </a:moveTo>
                <a:lnTo>
                  <a:pt x="12889444" y="0"/>
                </a:lnTo>
                <a:lnTo>
                  <a:pt x="12889444" y="4189069"/>
                </a:lnTo>
                <a:lnTo>
                  <a:pt x="0" y="4189069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42839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RESULTS &amp; FINDINGS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3321397"/>
            <a:ext cx="20061513" cy="0"/>
          </a:xfrm>
          <a:prstGeom prst="line">
            <a:avLst/>
          </a:prstGeom>
          <a:ln cap="flat" w="28575">
            <a:solidFill>
              <a:srgbClr val="02B67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98640" y="0"/>
            <a:ext cx="18189360" cy="10287000"/>
          </a:xfrm>
          <a:custGeom>
            <a:avLst/>
            <a:gdLst/>
            <a:ahLst/>
            <a:cxnLst/>
            <a:rect r="r" b="b" t="t" l="l"/>
            <a:pathLst>
              <a:path h="10287000" w="18189360">
                <a:moveTo>
                  <a:pt x="0" y="0"/>
                </a:moveTo>
                <a:lnTo>
                  <a:pt x="18189360" y="0"/>
                </a:lnTo>
                <a:lnTo>
                  <a:pt x="1818936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75884" r="0" b="-37471"/>
            </a:stretch>
          </a:blipFill>
        </p:spPr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5177" y="1028700"/>
            <a:ext cx="7815953" cy="9231453"/>
            <a:chOff x="0" y="0"/>
            <a:chExt cx="1567168" cy="18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567168" cy="1850989"/>
            </a:xfrm>
            <a:custGeom>
              <a:avLst/>
              <a:gdLst/>
              <a:ahLst/>
              <a:cxnLst/>
              <a:rect r="r" b="b" t="t" l="l"/>
              <a:pathLst>
                <a:path h="1850989" w="1567168">
                  <a:moveTo>
                    <a:pt x="50517" y="0"/>
                  </a:moveTo>
                  <a:lnTo>
                    <a:pt x="1516651" y="0"/>
                  </a:lnTo>
                  <a:cubicBezTo>
                    <a:pt x="1530049" y="0"/>
                    <a:pt x="1542898" y="5322"/>
                    <a:pt x="1552372" y="14796"/>
                  </a:cubicBezTo>
                  <a:cubicBezTo>
                    <a:pt x="1561846" y="24270"/>
                    <a:pt x="1567168" y="37119"/>
                    <a:pt x="1567168" y="50517"/>
                  </a:cubicBezTo>
                  <a:lnTo>
                    <a:pt x="1567168" y="1800472"/>
                  </a:lnTo>
                  <a:cubicBezTo>
                    <a:pt x="1567168" y="1813870"/>
                    <a:pt x="1561846" y="1826719"/>
                    <a:pt x="1552372" y="1836193"/>
                  </a:cubicBezTo>
                  <a:cubicBezTo>
                    <a:pt x="1542898" y="1845666"/>
                    <a:pt x="1530049" y="1850989"/>
                    <a:pt x="1516651" y="1850989"/>
                  </a:cubicBezTo>
                  <a:lnTo>
                    <a:pt x="50517" y="1850989"/>
                  </a:lnTo>
                  <a:cubicBezTo>
                    <a:pt x="22617" y="1850989"/>
                    <a:pt x="0" y="1828372"/>
                    <a:pt x="0" y="1800472"/>
                  </a:cubicBezTo>
                  <a:lnTo>
                    <a:pt x="0" y="50517"/>
                  </a:lnTo>
                  <a:cubicBezTo>
                    <a:pt x="0" y="37119"/>
                    <a:pt x="5322" y="24270"/>
                    <a:pt x="14796" y="14796"/>
                  </a:cubicBezTo>
                  <a:cubicBezTo>
                    <a:pt x="24270" y="5322"/>
                    <a:pt x="37119" y="0"/>
                    <a:pt x="50517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567168" cy="184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95102" y="1170128"/>
            <a:ext cx="8029896" cy="9090025"/>
            <a:chOff x="0" y="0"/>
            <a:chExt cx="1610066" cy="18226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610066" cy="1822631"/>
            </a:xfrm>
            <a:custGeom>
              <a:avLst/>
              <a:gdLst/>
              <a:ahLst/>
              <a:cxnLst/>
              <a:rect r="r" b="b" t="t" l="l"/>
              <a:pathLst>
                <a:path h="1822631" w="1610066">
                  <a:moveTo>
                    <a:pt x="49171" y="0"/>
                  </a:moveTo>
                  <a:lnTo>
                    <a:pt x="1560895" y="0"/>
                  </a:lnTo>
                  <a:cubicBezTo>
                    <a:pt x="1573936" y="0"/>
                    <a:pt x="1586443" y="5181"/>
                    <a:pt x="1595664" y="14402"/>
                  </a:cubicBezTo>
                  <a:cubicBezTo>
                    <a:pt x="1604885" y="23623"/>
                    <a:pt x="1610066" y="36130"/>
                    <a:pt x="1610066" y="49171"/>
                  </a:cubicBezTo>
                  <a:lnTo>
                    <a:pt x="1610066" y="1773460"/>
                  </a:lnTo>
                  <a:cubicBezTo>
                    <a:pt x="1610066" y="1786501"/>
                    <a:pt x="1604885" y="1799008"/>
                    <a:pt x="1595664" y="1808229"/>
                  </a:cubicBezTo>
                  <a:cubicBezTo>
                    <a:pt x="1586443" y="1817451"/>
                    <a:pt x="1573936" y="1822631"/>
                    <a:pt x="1560895" y="1822631"/>
                  </a:cubicBezTo>
                  <a:lnTo>
                    <a:pt x="49171" y="1822631"/>
                  </a:lnTo>
                  <a:cubicBezTo>
                    <a:pt x="36130" y="1822631"/>
                    <a:pt x="23623" y="1817451"/>
                    <a:pt x="14402" y="1808229"/>
                  </a:cubicBezTo>
                  <a:cubicBezTo>
                    <a:pt x="5181" y="1799008"/>
                    <a:pt x="0" y="1786501"/>
                    <a:pt x="0" y="1773460"/>
                  </a:cubicBezTo>
                  <a:lnTo>
                    <a:pt x="0" y="49171"/>
                  </a:lnTo>
                  <a:cubicBezTo>
                    <a:pt x="0" y="36130"/>
                    <a:pt x="5181" y="23623"/>
                    <a:pt x="14402" y="14402"/>
                  </a:cubicBezTo>
                  <a:cubicBezTo>
                    <a:pt x="23623" y="5181"/>
                    <a:pt x="36130" y="0"/>
                    <a:pt x="49171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610066" cy="181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986216" y="1394004"/>
            <a:ext cx="5617693" cy="119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DEMO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358970" y="2578924"/>
            <a:ext cx="7302160" cy="743285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Random noise input -&gt; Generator -&gt; Images.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Best discriminator evaluates real/fake.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Fitness scores assigned to all weight sets.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EA p</a:t>
            </a: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roduces next generation of weights.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Repeat for multiple epochs; image quality improves over time.</a:t>
            </a:r>
          </a:p>
          <a:p>
            <a:pPr algn="l">
              <a:lnSpc>
                <a:spcPts val="4914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97068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LIMITATIONS/FUTURE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79011"/>
            <a:ext cx="8982049" cy="47176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High computational cost for large pop</a:t>
            </a: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ulations.</a:t>
            </a:r>
          </a:p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Didn’t include spectral norm or gradient penalty.</a:t>
            </a:r>
          </a:p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Fu</a:t>
            </a: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ture: Hybrid models (EA + backprop), larger datasets, parallelism.</a:t>
            </a:r>
          </a:p>
          <a:p>
            <a:pPr algn="l">
              <a:lnSpc>
                <a:spcPts val="4675"/>
              </a:lnSpc>
            </a:pP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695450" y="1019175"/>
            <a:ext cx="970682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CONCLUSION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779011"/>
            <a:ext cx="8982049" cy="53048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GAGAN replaces backprop for D with evolutionary optimiz</a:t>
            </a: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ation.</a:t>
            </a:r>
          </a:p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Improve</a:t>
            </a: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 training stability and diverse outputs.</a:t>
            </a:r>
          </a:p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Offers a novel perspective for GAN training.</a:t>
            </a:r>
          </a:p>
          <a:p>
            <a:pPr algn="l" marL="720965" indent="-360482" lvl="1">
              <a:lnSpc>
                <a:spcPts val="467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Po</a:t>
            </a: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tential for further research and scaling.</a:t>
            </a:r>
          </a:p>
          <a:p>
            <a:pPr algn="l">
              <a:lnSpc>
                <a:spcPts val="4675"/>
              </a:lnSpc>
            </a:pPr>
          </a:p>
        </p:txBody>
      </p: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5177" y="1028700"/>
            <a:ext cx="14198648" cy="9231453"/>
            <a:chOff x="0" y="0"/>
            <a:chExt cx="2846956" cy="18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846955" cy="1850989"/>
            </a:xfrm>
            <a:custGeom>
              <a:avLst/>
              <a:gdLst/>
              <a:ahLst/>
              <a:cxnLst/>
              <a:rect r="r" b="b" t="t" l="l"/>
              <a:pathLst>
                <a:path h="1850989" w="2846955">
                  <a:moveTo>
                    <a:pt x="27808" y="0"/>
                  </a:moveTo>
                  <a:lnTo>
                    <a:pt x="2819147" y="0"/>
                  </a:lnTo>
                  <a:cubicBezTo>
                    <a:pt x="2834505" y="0"/>
                    <a:pt x="2846955" y="12450"/>
                    <a:pt x="2846955" y="27808"/>
                  </a:cubicBezTo>
                  <a:lnTo>
                    <a:pt x="2846955" y="1823181"/>
                  </a:lnTo>
                  <a:cubicBezTo>
                    <a:pt x="2846955" y="1830556"/>
                    <a:pt x="2844026" y="1837629"/>
                    <a:pt x="2838811" y="1842844"/>
                  </a:cubicBezTo>
                  <a:cubicBezTo>
                    <a:pt x="2833596" y="1848059"/>
                    <a:pt x="2826523" y="1850989"/>
                    <a:pt x="2819147" y="1850989"/>
                  </a:cubicBezTo>
                  <a:lnTo>
                    <a:pt x="27808" y="1850989"/>
                  </a:lnTo>
                  <a:cubicBezTo>
                    <a:pt x="12450" y="1850989"/>
                    <a:pt x="0" y="1838539"/>
                    <a:pt x="0" y="1823181"/>
                  </a:cubicBezTo>
                  <a:lnTo>
                    <a:pt x="0" y="27808"/>
                  </a:lnTo>
                  <a:cubicBezTo>
                    <a:pt x="0" y="12450"/>
                    <a:pt x="12450" y="0"/>
                    <a:pt x="2780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2846956" cy="184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95102" y="1170128"/>
            <a:ext cx="14415951" cy="9090025"/>
            <a:chOff x="0" y="0"/>
            <a:chExt cx="2890527" cy="18226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890527" cy="1822631"/>
            </a:xfrm>
            <a:custGeom>
              <a:avLst/>
              <a:gdLst/>
              <a:ahLst/>
              <a:cxnLst/>
              <a:rect r="r" b="b" t="t" l="l"/>
              <a:pathLst>
                <a:path h="1822631" w="2890527">
                  <a:moveTo>
                    <a:pt x="27389" y="0"/>
                  </a:moveTo>
                  <a:lnTo>
                    <a:pt x="2863138" y="0"/>
                  </a:lnTo>
                  <a:cubicBezTo>
                    <a:pt x="2878264" y="0"/>
                    <a:pt x="2890527" y="12262"/>
                    <a:pt x="2890527" y="27389"/>
                  </a:cubicBezTo>
                  <a:lnTo>
                    <a:pt x="2890527" y="1795242"/>
                  </a:lnTo>
                  <a:cubicBezTo>
                    <a:pt x="2890527" y="1802506"/>
                    <a:pt x="2887641" y="1809473"/>
                    <a:pt x="2882505" y="1814609"/>
                  </a:cubicBezTo>
                  <a:cubicBezTo>
                    <a:pt x="2877368" y="1819746"/>
                    <a:pt x="2870402" y="1822631"/>
                    <a:pt x="2863138" y="1822631"/>
                  </a:cubicBezTo>
                  <a:lnTo>
                    <a:pt x="27389" y="1822631"/>
                  </a:lnTo>
                  <a:cubicBezTo>
                    <a:pt x="12262" y="1822631"/>
                    <a:pt x="0" y="1810369"/>
                    <a:pt x="0" y="1795242"/>
                  </a:cubicBezTo>
                  <a:lnTo>
                    <a:pt x="0" y="27389"/>
                  </a:lnTo>
                  <a:cubicBezTo>
                    <a:pt x="0" y="12262"/>
                    <a:pt x="12262" y="0"/>
                    <a:pt x="27389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2890527" cy="181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6335153" y="1494963"/>
            <a:ext cx="5617693" cy="11982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800"/>
              </a:lnSpc>
            </a:pPr>
            <a:r>
              <a:rPr lang="en-US" sz="780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REFERENCES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966846" y="3176044"/>
            <a:ext cx="12324940" cy="6552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76174" indent="-288087" lvl="1">
              <a:lnSpc>
                <a:spcPts val="3736"/>
              </a:lnSpc>
              <a:buFont typeface="Arial"/>
              <a:buChar char="•"/>
            </a:pPr>
            <a:r>
              <a:rPr lang="en-US" sz="266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 Konstantopoulou, D.; Zacharia, P.; Papoutsidakis, M.; Leligou, H.C.; Patrikakis, C. GAGAN: Enhancing Image Generation Through Hyb</a:t>
            </a:r>
            <a:r>
              <a:rPr lang="en-US" sz="266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rid Optimization of Genetic Algorithms and Deep Convolutional Generative Adversarial Networks. Algorithms 2024, 17, 584. https://doi.org/10.3390/a17120584</a:t>
            </a:r>
          </a:p>
          <a:p>
            <a:pPr algn="l">
              <a:lnSpc>
                <a:spcPts val="3736"/>
              </a:lnSpc>
            </a:pPr>
          </a:p>
          <a:p>
            <a:pPr algn="l" marL="576174" indent="-288087" lvl="1">
              <a:lnSpc>
                <a:spcPts val="3736"/>
              </a:lnSpc>
              <a:buFont typeface="Arial"/>
              <a:buChar char="•"/>
            </a:pPr>
            <a:r>
              <a:rPr lang="en-US" sz="266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Paszke, A., Gross, S., Massa, F., Lerer, A., Bradbury, J., Chanan, G., ... &amp; Chintala, S. (2019). PyTorch: An Imperative Style, High-Performance Deep Learning Library. Advances in Neural Information Processing Systems, 32, 8024–8035</a:t>
            </a:r>
          </a:p>
          <a:p>
            <a:pPr algn="l">
              <a:lnSpc>
                <a:spcPts val="3736"/>
              </a:lnSpc>
            </a:pPr>
          </a:p>
          <a:p>
            <a:pPr algn="l" marL="576174" indent="-288087" lvl="1">
              <a:lnSpc>
                <a:spcPts val="3736"/>
              </a:lnSpc>
              <a:buFont typeface="Arial"/>
              <a:buChar char="•"/>
            </a:pPr>
            <a:r>
              <a:rPr lang="en-US" sz="2668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Liu, Z., Luo, P., Wang, X., &amp; Tang, X. (2015). Deep learning face attributes in the wild. In Proceedings of the IEEE International Conference on Computer Vision (ICCV) (pp. 3730–3738).​</a:t>
            </a:r>
          </a:p>
          <a:p>
            <a:pPr algn="l">
              <a:lnSpc>
                <a:spcPts val="3736"/>
              </a:lnSpc>
            </a:pPr>
          </a:p>
        </p:txBody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7121837" y="4602163"/>
            <a:ext cx="4044326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THANK YOU!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771207" y="3402422"/>
            <a:ext cx="11057462" cy="6615605"/>
            <a:chOff x="0" y="0"/>
            <a:chExt cx="2912253" cy="174238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912253" cy="1742382"/>
            </a:xfrm>
            <a:custGeom>
              <a:avLst/>
              <a:gdLst/>
              <a:ahLst/>
              <a:cxnLst/>
              <a:rect r="r" b="b" t="t" l="l"/>
              <a:pathLst>
                <a:path h="1742382" w="2912253">
                  <a:moveTo>
                    <a:pt x="35708" y="0"/>
                  </a:moveTo>
                  <a:lnTo>
                    <a:pt x="2876546" y="0"/>
                  </a:lnTo>
                  <a:cubicBezTo>
                    <a:pt x="2886016" y="0"/>
                    <a:pt x="2895098" y="3762"/>
                    <a:pt x="2901795" y="10459"/>
                  </a:cubicBezTo>
                  <a:cubicBezTo>
                    <a:pt x="2908491" y="17155"/>
                    <a:pt x="2912253" y="26238"/>
                    <a:pt x="2912253" y="35708"/>
                  </a:cubicBezTo>
                  <a:lnTo>
                    <a:pt x="2912253" y="1706674"/>
                  </a:lnTo>
                  <a:cubicBezTo>
                    <a:pt x="2912253" y="1726395"/>
                    <a:pt x="2896266" y="1742382"/>
                    <a:pt x="2876546" y="1742382"/>
                  </a:cubicBezTo>
                  <a:lnTo>
                    <a:pt x="35708" y="1742382"/>
                  </a:lnTo>
                  <a:cubicBezTo>
                    <a:pt x="15987" y="1742382"/>
                    <a:pt x="0" y="1726395"/>
                    <a:pt x="0" y="1706674"/>
                  </a:cubicBezTo>
                  <a:lnTo>
                    <a:pt x="0" y="35708"/>
                  </a:lnTo>
                  <a:cubicBezTo>
                    <a:pt x="0" y="15987"/>
                    <a:pt x="15987" y="0"/>
                    <a:pt x="35708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66675"/>
              <a:ext cx="2912253" cy="180905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028700" y="1019175"/>
            <a:ext cx="8927786" cy="19589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PROBLEM DESCRIPTION &amp; MOTIVATION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028700" y="3755881"/>
            <a:ext cx="8771922" cy="64484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 spc="17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GANs are powerful but unstable models for image generation.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 spc="17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Traditional training uses backpropagation for both generator and discriminator.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 spc="17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We explore the use of Evolutionary Algorithms (EA) to optimize discriminator weights.</a:t>
            </a:r>
          </a:p>
          <a:p>
            <a:pPr algn="l" marL="755651" indent="-377825" lvl="1">
              <a:lnSpc>
                <a:spcPts val="4200"/>
              </a:lnSpc>
              <a:buFont typeface="Arial"/>
              <a:buChar char="•"/>
            </a:pPr>
            <a:r>
              <a:rPr lang="en-US" b="true" sz="3500" spc="171">
                <a:solidFill>
                  <a:srgbClr val="FFFFFF"/>
                </a:solidFill>
                <a:latin typeface="Telegraf Bold"/>
                <a:ea typeface="Telegraf Bold"/>
                <a:cs typeface="Telegraf Bold"/>
                <a:sym typeface="Telegraf Bold"/>
              </a:rPr>
              <a:t>This aims to improve diversity and robustness without relying solely on gradient descent.</a:t>
            </a:r>
          </a:p>
          <a:p>
            <a:pPr algn="l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PROBLEM STATEMENT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3362325"/>
            <a:ext cx="10396810" cy="57092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Goal: Train GANs more reliably by replacing discriminator training with EA.</a:t>
            </a:r>
          </a:p>
          <a:p>
            <a:pPr algn="l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Problem: Can evolutionary methods provide a stable and diverse training process?</a:t>
            </a:r>
          </a:p>
          <a:p>
            <a:pPr algn="l" marL="755651" indent="-377825" lvl="1">
              <a:lnSpc>
                <a:spcPts val="5670"/>
              </a:lnSpc>
              <a:buFont typeface="Arial"/>
              <a:buChar char="•"/>
            </a:pPr>
            <a:r>
              <a:rPr lang="en-US" sz="3500" spc="171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Assumption: Discriminator architecture remains fixed, only weights evolve.</a:t>
            </a:r>
          </a:p>
          <a:p>
            <a:pPr algn="l">
              <a:lnSpc>
                <a:spcPts val="567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RELATED WORK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257705"/>
            <a:ext cx="9706824" cy="6592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65" indent="-360482" lvl="1">
              <a:lnSpc>
                <a:spcPts val="654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Traditional GAN: Simultaneous gradient descent for G &amp; D.</a:t>
            </a:r>
          </a:p>
          <a:p>
            <a:pPr algn="l" marL="720965" indent="-360482" lvl="1">
              <a:lnSpc>
                <a:spcPts val="654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WGAN, Spectral Normalization: Improve loss behavior, but still use gradients.</a:t>
            </a:r>
          </a:p>
          <a:p>
            <a:pPr algn="l" marL="720965" indent="-360482" lvl="1">
              <a:lnSpc>
                <a:spcPts val="6545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GAGAN: Introduces EA to evolve discriminator weights instead of training.</a:t>
            </a:r>
          </a:p>
          <a:p>
            <a:pPr algn="l">
              <a:lnSpc>
                <a:spcPts val="6545"/>
              </a:lnSpc>
            </a:pPr>
          </a:p>
          <a:p>
            <a:pPr algn="l">
              <a:lnSpc>
                <a:spcPts val="6545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1028700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PROPOSED SOLUTION</a:t>
            </a:r>
          </a:p>
        </p:txBody>
      </p:sp>
      <p:sp>
        <p:nvSpPr>
          <p:cNvPr name="TextBox 3" id="3"/>
          <p:cNvSpPr txBox="true"/>
          <p:nvPr/>
        </p:nvSpPr>
        <p:spPr>
          <a:xfrm rot="0">
            <a:off x="1028700" y="2655186"/>
            <a:ext cx="9706824" cy="81593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20965" indent="-360482" lvl="1">
              <a:lnSpc>
                <a:spcPts val="5910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Maintain a population of discriminator weight sets.</a:t>
            </a:r>
          </a:p>
          <a:p>
            <a:pPr algn="l" marL="720965" indent="-360482" lvl="1">
              <a:lnSpc>
                <a:spcPts val="5910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Evaluate fitness based on classification accuracy (real vs. fake).</a:t>
            </a:r>
          </a:p>
          <a:p>
            <a:pPr algn="l" marL="720965" indent="-360482" lvl="1">
              <a:lnSpc>
                <a:spcPts val="5910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Use selection, crossover, mutation to evolve the population.</a:t>
            </a:r>
          </a:p>
          <a:p>
            <a:pPr algn="l" marL="720965" indent="-360482" lvl="1">
              <a:lnSpc>
                <a:spcPts val="5910"/>
              </a:lnSpc>
              <a:buFont typeface="Arial"/>
              <a:buChar char="•"/>
            </a:pPr>
            <a:r>
              <a:rPr lang="en-US" sz="3339" spc="15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Generator trained with gradient descent using best discriminator.</a:t>
            </a:r>
          </a:p>
          <a:p>
            <a:pPr algn="l">
              <a:lnSpc>
                <a:spcPts val="5910"/>
              </a:lnSpc>
            </a:pPr>
          </a:p>
          <a:p>
            <a:pPr algn="l">
              <a:lnSpc>
                <a:spcPts val="5910"/>
              </a:lnSpc>
            </a:pPr>
          </a:p>
          <a:p>
            <a:pPr algn="l">
              <a:lnSpc>
                <a:spcPts val="591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144000" y="2651817"/>
            <a:ext cx="7948066" cy="61823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AutoNum type="arabicPeriod" startAt="1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Initialize generator and a population of discriminator weights.</a:t>
            </a:r>
          </a:p>
          <a:p>
            <a:pPr algn="l" marL="604519" indent="-302260" lvl="1">
              <a:lnSpc>
                <a:spcPts val="4479"/>
              </a:lnSpc>
              <a:buAutoNum type="arabicPeriod" startAt="1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For each epoch:</a:t>
            </a:r>
          </a:p>
          <a:p>
            <a:pPr algn="l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Train generator using feedback from the current best discriminator.</a:t>
            </a:r>
          </a:p>
          <a:p>
            <a:pPr algn="l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Evaluate fitness of each weight set.</a:t>
            </a:r>
          </a:p>
          <a:p>
            <a:pPr algn="l" marL="1209039" indent="-403013" lvl="2">
              <a:lnSpc>
                <a:spcPts val="4479"/>
              </a:lnSpc>
              <a:buFont typeface="Arial"/>
              <a:buChar char="⚬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Apply EA operators to generate next population.</a:t>
            </a:r>
          </a:p>
          <a:p>
            <a:pPr algn="l" marL="604519" indent="-302260" lvl="1">
              <a:lnSpc>
                <a:spcPts val="4479"/>
              </a:lnSpc>
              <a:buAutoNum type="arabicPeriod" startAt="1"/>
            </a:pPr>
            <a:r>
              <a:rPr lang="en-US" b="true" sz="2799" spc="137">
                <a:solidFill>
                  <a:srgbClr val="290606"/>
                </a:solidFill>
                <a:latin typeface="Telegraf Medium"/>
                <a:ea typeface="Telegraf Medium"/>
                <a:cs typeface="Telegraf Medium"/>
                <a:sym typeface="Telegraf Medium"/>
              </a:rPr>
              <a:t>Add label smoothing and noise injection for stability.</a:t>
            </a: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311234" y="1019175"/>
            <a:ext cx="9675434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ALGORITHM OVERVIEW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9311234" y="2908316"/>
            <a:ext cx="7948066" cy="562038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Generator training: O(n), where n = batch size.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Discriminator evolution: O(p), where p = population size.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Empirical: 5 min/epoch using 10% CelebA on RTX 3060.</a:t>
            </a:r>
          </a:p>
          <a:p>
            <a:pPr algn="l" marL="604519" indent="-302260" lvl="1">
              <a:lnSpc>
                <a:spcPts val="4479"/>
              </a:lnSpc>
              <a:buFont typeface="Arial"/>
              <a:buChar char="•"/>
            </a:pPr>
            <a:r>
              <a:rPr lang="en-US" sz="2799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Scalability: Time grows linearly with dataset size and population size.</a:t>
            </a:r>
          </a:p>
          <a:p>
            <a:pPr algn="l">
              <a:lnSpc>
                <a:spcPts val="4479"/>
              </a:lnSpc>
            </a:pPr>
          </a:p>
          <a:p>
            <a:pPr algn="l">
              <a:lnSpc>
                <a:spcPts val="4479"/>
              </a:lnSpc>
            </a:pPr>
          </a:p>
        </p:txBody>
      </p:sp>
      <p:sp>
        <p:nvSpPr>
          <p:cNvPr name="TextBox 3" id="3"/>
          <p:cNvSpPr txBox="true"/>
          <p:nvPr/>
        </p:nvSpPr>
        <p:spPr>
          <a:xfrm rot="0">
            <a:off x="9311234" y="1019175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COMPLEXITY ANALYSIS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845177" y="1028700"/>
            <a:ext cx="6159509" cy="9231453"/>
            <a:chOff x="0" y="0"/>
            <a:chExt cx="1235036" cy="1850989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235036" cy="1850989"/>
            </a:xfrm>
            <a:custGeom>
              <a:avLst/>
              <a:gdLst/>
              <a:ahLst/>
              <a:cxnLst/>
              <a:rect r="r" b="b" t="t" l="l"/>
              <a:pathLst>
                <a:path h="1850989" w="1235036">
                  <a:moveTo>
                    <a:pt x="64102" y="0"/>
                  </a:moveTo>
                  <a:lnTo>
                    <a:pt x="1170934" y="0"/>
                  </a:lnTo>
                  <a:cubicBezTo>
                    <a:pt x="1187935" y="0"/>
                    <a:pt x="1204240" y="6754"/>
                    <a:pt x="1216261" y="18775"/>
                  </a:cubicBezTo>
                  <a:cubicBezTo>
                    <a:pt x="1228283" y="30797"/>
                    <a:pt x="1235036" y="47101"/>
                    <a:pt x="1235036" y="64102"/>
                  </a:cubicBezTo>
                  <a:lnTo>
                    <a:pt x="1235036" y="1786887"/>
                  </a:lnTo>
                  <a:cubicBezTo>
                    <a:pt x="1235036" y="1803888"/>
                    <a:pt x="1228283" y="1820192"/>
                    <a:pt x="1216261" y="1832214"/>
                  </a:cubicBezTo>
                  <a:cubicBezTo>
                    <a:pt x="1204240" y="1844235"/>
                    <a:pt x="1187935" y="1850989"/>
                    <a:pt x="1170934" y="1850989"/>
                  </a:cubicBezTo>
                  <a:lnTo>
                    <a:pt x="64102" y="1850989"/>
                  </a:lnTo>
                  <a:cubicBezTo>
                    <a:pt x="47101" y="1850989"/>
                    <a:pt x="30797" y="1844235"/>
                    <a:pt x="18775" y="1832214"/>
                  </a:cubicBezTo>
                  <a:cubicBezTo>
                    <a:pt x="6754" y="1820192"/>
                    <a:pt x="0" y="1803888"/>
                    <a:pt x="0" y="1786887"/>
                  </a:cubicBezTo>
                  <a:lnTo>
                    <a:pt x="0" y="64102"/>
                  </a:lnTo>
                  <a:cubicBezTo>
                    <a:pt x="0" y="47101"/>
                    <a:pt x="6754" y="30797"/>
                    <a:pt x="18775" y="18775"/>
                  </a:cubicBezTo>
                  <a:cubicBezTo>
                    <a:pt x="30797" y="6754"/>
                    <a:pt x="47101" y="0"/>
                    <a:pt x="64102" y="0"/>
                  </a:cubicBezTo>
                  <a:close/>
                </a:path>
              </a:pathLst>
            </a:custGeom>
            <a:solidFill>
              <a:srgbClr val="02B676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9525"/>
              <a:ext cx="1235036" cy="1841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995102" y="1170128"/>
            <a:ext cx="6159509" cy="9090025"/>
            <a:chOff x="0" y="0"/>
            <a:chExt cx="1235036" cy="182263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235036" cy="1822631"/>
            </a:xfrm>
            <a:custGeom>
              <a:avLst/>
              <a:gdLst/>
              <a:ahLst/>
              <a:cxnLst/>
              <a:rect r="r" b="b" t="t" l="l"/>
              <a:pathLst>
                <a:path h="1822631" w="1235036">
                  <a:moveTo>
                    <a:pt x="64102" y="0"/>
                  </a:moveTo>
                  <a:lnTo>
                    <a:pt x="1170934" y="0"/>
                  </a:lnTo>
                  <a:cubicBezTo>
                    <a:pt x="1187935" y="0"/>
                    <a:pt x="1204240" y="6754"/>
                    <a:pt x="1216261" y="18775"/>
                  </a:cubicBezTo>
                  <a:cubicBezTo>
                    <a:pt x="1228283" y="30797"/>
                    <a:pt x="1235036" y="47101"/>
                    <a:pt x="1235036" y="64102"/>
                  </a:cubicBezTo>
                  <a:lnTo>
                    <a:pt x="1235036" y="1758529"/>
                  </a:lnTo>
                  <a:cubicBezTo>
                    <a:pt x="1235036" y="1775530"/>
                    <a:pt x="1228283" y="1791835"/>
                    <a:pt x="1216261" y="1803856"/>
                  </a:cubicBezTo>
                  <a:cubicBezTo>
                    <a:pt x="1204240" y="1815878"/>
                    <a:pt x="1187935" y="1822631"/>
                    <a:pt x="1170934" y="1822631"/>
                  </a:cubicBezTo>
                  <a:lnTo>
                    <a:pt x="64102" y="1822631"/>
                  </a:lnTo>
                  <a:cubicBezTo>
                    <a:pt x="47101" y="1822631"/>
                    <a:pt x="30797" y="1815878"/>
                    <a:pt x="18775" y="1803856"/>
                  </a:cubicBezTo>
                  <a:cubicBezTo>
                    <a:pt x="6754" y="1791835"/>
                    <a:pt x="0" y="1775530"/>
                    <a:pt x="0" y="1758529"/>
                  </a:cubicBezTo>
                  <a:lnTo>
                    <a:pt x="0" y="64102"/>
                  </a:lnTo>
                  <a:cubicBezTo>
                    <a:pt x="0" y="47101"/>
                    <a:pt x="6754" y="30797"/>
                    <a:pt x="18775" y="18775"/>
                  </a:cubicBezTo>
                  <a:cubicBezTo>
                    <a:pt x="30797" y="6754"/>
                    <a:pt x="47101" y="0"/>
                    <a:pt x="64102" y="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9525"/>
              <a:ext cx="1235036" cy="18131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200"/>
                </a:lnSpc>
              </a:pP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2238062" y="1652144"/>
            <a:ext cx="5617693" cy="828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400"/>
              </a:lnSpc>
            </a:pPr>
            <a:r>
              <a:rPr lang="en-US" sz="5400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EXPERIMENTAL SETUP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2424541" y="3327078"/>
            <a:ext cx="5244735" cy="61982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Dataset: 10% of CelebA dataset.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Framework: PyTorch.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Batch size: 32; Population size: 10.</a:t>
            </a:r>
          </a:p>
          <a:p>
            <a:pPr algn="l" marL="757928" indent="-378964" lvl="1">
              <a:lnSpc>
                <a:spcPts val="4914"/>
              </a:lnSpc>
              <a:buFont typeface="Arial"/>
              <a:buChar char="•"/>
            </a:pP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Me</a:t>
            </a:r>
            <a:r>
              <a:rPr lang="en-US" sz="3510">
                <a:solidFill>
                  <a:srgbClr val="290606"/>
                </a:solidFill>
                <a:latin typeface="Telegraf"/>
                <a:ea typeface="Telegraf"/>
                <a:cs typeface="Telegraf"/>
                <a:sym typeface="Telegraf"/>
              </a:rPr>
              <a:t>trics: Training loss curves, visual inspection of outputs.</a:t>
            </a:r>
          </a:p>
          <a:p>
            <a:pPr algn="l">
              <a:lnSpc>
                <a:spcPts val="4914"/>
              </a:lnSpc>
            </a:pP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EEF4F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>
            <a:off x="-886757" y="3321397"/>
            <a:ext cx="20061513" cy="0"/>
          </a:xfrm>
          <a:prstGeom prst="line">
            <a:avLst/>
          </a:prstGeom>
          <a:ln cap="flat" w="28575">
            <a:solidFill>
              <a:srgbClr val="02B676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3" id="3"/>
          <p:cNvSpPr/>
          <p:nvPr/>
        </p:nvSpPr>
        <p:spPr>
          <a:xfrm flipH="false" flipV="false" rot="0">
            <a:off x="3493371" y="4030485"/>
            <a:ext cx="11301259" cy="5904908"/>
          </a:xfrm>
          <a:custGeom>
            <a:avLst/>
            <a:gdLst/>
            <a:ahLst/>
            <a:cxnLst/>
            <a:rect r="r" b="b" t="t" l="l"/>
            <a:pathLst>
              <a:path h="5904908" w="11301259">
                <a:moveTo>
                  <a:pt x="0" y="0"/>
                </a:moveTo>
                <a:lnTo>
                  <a:pt x="11301258" y="0"/>
                </a:lnTo>
                <a:lnTo>
                  <a:pt x="11301258" y="5904907"/>
                </a:lnTo>
                <a:lnTo>
                  <a:pt x="0" y="590490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1028700" y="642839"/>
            <a:ext cx="8115300" cy="10731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999"/>
              </a:lnSpc>
            </a:pPr>
            <a:r>
              <a:rPr lang="en-US" sz="6999" spc="342">
                <a:solidFill>
                  <a:srgbClr val="290606"/>
                </a:solidFill>
                <a:latin typeface="Cheddar"/>
                <a:ea typeface="Cheddar"/>
                <a:cs typeface="Cheddar"/>
                <a:sym typeface="Cheddar"/>
              </a:rPr>
              <a:t>RESULTS &amp; FINDINGS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DAGlp3GFvHI</dc:identifier>
  <dcterms:modified xsi:type="dcterms:W3CDTF">2011-08-01T06:04:30Z</dcterms:modified>
  <cp:revision>1</cp:revision>
  <dc:title>Copy of Supply Chain Efficiency Optimization Using Reinforcement Learning</dc:title>
</cp:coreProperties>
</file>