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BB9FF8C-E006-4B81-89BA-7463D490567D}"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4274D-445A-40AE-A6A4-94F4F187B544}" type="slidenum">
              <a:rPr lang="en-US" smtClean="0"/>
              <a:t>‹#›</a:t>
            </a:fld>
            <a:endParaRPr lang="en-US"/>
          </a:p>
        </p:txBody>
      </p:sp>
    </p:spTree>
    <p:extLst>
      <p:ext uri="{BB962C8B-B14F-4D97-AF65-F5344CB8AC3E}">
        <p14:creationId xmlns:p14="http://schemas.microsoft.com/office/powerpoint/2010/main" val="356524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B9FF8C-E006-4B81-89BA-7463D490567D}"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4274D-445A-40AE-A6A4-94F4F187B544}" type="slidenum">
              <a:rPr lang="en-US" smtClean="0"/>
              <a:t>‹#›</a:t>
            </a:fld>
            <a:endParaRPr lang="en-US"/>
          </a:p>
        </p:txBody>
      </p:sp>
    </p:spTree>
    <p:extLst>
      <p:ext uri="{BB962C8B-B14F-4D97-AF65-F5344CB8AC3E}">
        <p14:creationId xmlns:p14="http://schemas.microsoft.com/office/powerpoint/2010/main" val="1036230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B9FF8C-E006-4B81-89BA-7463D490567D}"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4274D-445A-40AE-A6A4-94F4F187B544}" type="slidenum">
              <a:rPr lang="en-US" smtClean="0"/>
              <a:t>‹#›</a:t>
            </a:fld>
            <a:endParaRPr lang="en-US"/>
          </a:p>
        </p:txBody>
      </p:sp>
    </p:spTree>
    <p:extLst>
      <p:ext uri="{BB962C8B-B14F-4D97-AF65-F5344CB8AC3E}">
        <p14:creationId xmlns:p14="http://schemas.microsoft.com/office/powerpoint/2010/main" val="308427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B9FF8C-E006-4B81-89BA-7463D490567D}"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4274D-445A-40AE-A6A4-94F4F187B544}" type="slidenum">
              <a:rPr lang="en-US" smtClean="0"/>
              <a:t>‹#›</a:t>
            </a:fld>
            <a:endParaRPr lang="en-US"/>
          </a:p>
        </p:txBody>
      </p:sp>
    </p:spTree>
    <p:extLst>
      <p:ext uri="{BB962C8B-B14F-4D97-AF65-F5344CB8AC3E}">
        <p14:creationId xmlns:p14="http://schemas.microsoft.com/office/powerpoint/2010/main" val="383666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B9FF8C-E006-4B81-89BA-7463D490567D}"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4274D-445A-40AE-A6A4-94F4F187B544}" type="slidenum">
              <a:rPr lang="en-US" smtClean="0"/>
              <a:t>‹#›</a:t>
            </a:fld>
            <a:endParaRPr lang="en-US"/>
          </a:p>
        </p:txBody>
      </p:sp>
    </p:spTree>
    <p:extLst>
      <p:ext uri="{BB962C8B-B14F-4D97-AF65-F5344CB8AC3E}">
        <p14:creationId xmlns:p14="http://schemas.microsoft.com/office/powerpoint/2010/main" val="8656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B9FF8C-E006-4B81-89BA-7463D490567D}" type="datetimeFigureOut">
              <a:rPr lang="en-US" smtClean="0"/>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4274D-445A-40AE-A6A4-94F4F187B544}" type="slidenum">
              <a:rPr lang="en-US" smtClean="0"/>
              <a:t>‹#›</a:t>
            </a:fld>
            <a:endParaRPr lang="en-US"/>
          </a:p>
        </p:txBody>
      </p:sp>
    </p:spTree>
    <p:extLst>
      <p:ext uri="{BB962C8B-B14F-4D97-AF65-F5344CB8AC3E}">
        <p14:creationId xmlns:p14="http://schemas.microsoft.com/office/powerpoint/2010/main" val="3570364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B9FF8C-E006-4B81-89BA-7463D490567D}" type="datetimeFigureOut">
              <a:rPr lang="en-US" smtClean="0"/>
              <a:t>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44274D-445A-40AE-A6A4-94F4F187B544}" type="slidenum">
              <a:rPr lang="en-US" smtClean="0"/>
              <a:t>‹#›</a:t>
            </a:fld>
            <a:endParaRPr lang="en-US"/>
          </a:p>
        </p:txBody>
      </p:sp>
    </p:spTree>
    <p:extLst>
      <p:ext uri="{BB962C8B-B14F-4D97-AF65-F5344CB8AC3E}">
        <p14:creationId xmlns:p14="http://schemas.microsoft.com/office/powerpoint/2010/main" val="311419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B9FF8C-E006-4B81-89BA-7463D490567D}" type="datetimeFigureOut">
              <a:rPr lang="en-US" smtClean="0"/>
              <a:t>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44274D-445A-40AE-A6A4-94F4F187B544}" type="slidenum">
              <a:rPr lang="en-US" smtClean="0"/>
              <a:t>‹#›</a:t>
            </a:fld>
            <a:endParaRPr lang="en-US"/>
          </a:p>
        </p:txBody>
      </p:sp>
    </p:spTree>
    <p:extLst>
      <p:ext uri="{BB962C8B-B14F-4D97-AF65-F5344CB8AC3E}">
        <p14:creationId xmlns:p14="http://schemas.microsoft.com/office/powerpoint/2010/main" val="180584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B9FF8C-E006-4B81-89BA-7463D490567D}" type="datetimeFigureOut">
              <a:rPr lang="en-US" smtClean="0"/>
              <a:t>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44274D-445A-40AE-A6A4-94F4F187B544}" type="slidenum">
              <a:rPr lang="en-US" smtClean="0"/>
              <a:t>‹#›</a:t>
            </a:fld>
            <a:endParaRPr lang="en-US"/>
          </a:p>
        </p:txBody>
      </p:sp>
    </p:spTree>
    <p:extLst>
      <p:ext uri="{BB962C8B-B14F-4D97-AF65-F5344CB8AC3E}">
        <p14:creationId xmlns:p14="http://schemas.microsoft.com/office/powerpoint/2010/main" val="944760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B9FF8C-E006-4B81-89BA-7463D490567D}" type="datetimeFigureOut">
              <a:rPr lang="en-US" smtClean="0"/>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4274D-445A-40AE-A6A4-94F4F187B544}" type="slidenum">
              <a:rPr lang="en-US" smtClean="0"/>
              <a:t>‹#›</a:t>
            </a:fld>
            <a:endParaRPr lang="en-US"/>
          </a:p>
        </p:txBody>
      </p:sp>
    </p:spTree>
    <p:extLst>
      <p:ext uri="{BB962C8B-B14F-4D97-AF65-F5344CB8AC3E}">
        <p14:creationId xmlns:p14="http://schemas.microsoft.com/office/powerpoint/2010/main" val="231664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B9FF8C-E006-4B81-89BA-7463D490567D}" type="datetimeFigureOut">
              <a:rPr lang="en-US" smtClean="0"/>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4274D-445A-40AE-A6A4-94F4F187B544}" type="slidenum">
              <a:rPr lang="en-US" smtClean="0"/>
              <a:t>‹#›</a:t>
            </a:fld>
            <a:endParaRPr lang="en-US"/>
          </a:p>
        </p:txBody>
      </p:sp>
    </p:spTree>
    <p:extLst>
      <p:ext uri="{BB962C8B-B14F-4D97-AF65-F5344CB8AC3E}">
        <p14:creationId xmlns:p14="http://schemas.microsoft.com/office/powerpoint/2010/main" val="102773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B9FF8C-E006-4B81-89BA-7463D490567D}" type="datetimeFigureOut">
              <a:rPr lang="en-US" smtClean="0"/>
              <a:t>2/10/2019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4274D-445A-40AE-A6A4-94F4F187B544}" type="slidenum">
              <a:rPr lang="en-US" smtClean="0"/>
              <a:t>‹#›</a:t>
            </a:fld>
            <a:endParaRPr lang="en-US"/>
          </a:p>
        </p:txBody>
      </p:sp>
    </p:spTree>
    <p:extLst>
      <p:ext uri="{BB962C8B-B14F-4D97-AF65-F5344CB8AC3E}">
        <p14:creationId xmlns:p14="http://schemas.microsoft.com/office/powerpoint/2010/main" val="3881354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err="1"/>
              <a:t>GreatContentManagement</a:t>
            </a:r>
            <a:r>
              <a:rPr lang="en-US" dirty="0"/>
              <a:t>, a growing web content management company began with no central headquarters and all employees working remotely.   They’ve now grown to a size where a physical headquarters location makes sense. </a:t>
            </a:r>
          </a:p>
        </p:txBody>
      </p:sp>
    </p:spTree>
    <p:extLst>
      <p:ext uri="{BB962C8B-B14F-4D97-AF65-F5344CB8AC3E}">
        <p14:creationId xmlns:p14="http://schemas.microsoft.com/office/powerpoint/2010/main" val="2209830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Problem</a:t>
            </a:r>
            <a:endParaRPr lang="en-US" sz="3600" dirty="0"/>
          </a:p>
        </p:txBody>
      </p:sp>
      <p:sp>
        <p:nvSpPr>
          <p:cNvPr id="3" name="Content Placeholder 2"/>
          <p:cNvSpPr>
            <a:spLocks noGrp="1"/>
          </p:cNvSpPr>
          <p:nvPr>
            <p:ph idx="1"/>
          </p:nvPr>
        </p:nvSpPr>
        <p:spPr/>
        <p:txBody>
          <a:bodyPr/>
          <a:lstStyle/>
          <a:p>
            <a:r>
              <a:rPr lang="en-US" dirty="0"/>
              <a:t>While they believe a brick-and-mortar headquarters will be beneficial, they do not have the resources to lease space in one of the major US cities because of the expense of real estate and the overall cost of living in those cities.  Yet, they want the new location to help them retain and attract excellent employees. </a:t>
            </a:r>
          </a:p>
        </p:txBody>
      </p:sp>
    </p:spTree>
    <p:extLst>
      <p:ext uri="{BB962C8B-B14F-4D97-AF65-F5344CB8AC3E}">
        <p14:creationId xmlns:p14="http://schemas.microsoft.com/office/powerpoint/2010/main" val="4250177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a:t>
            </a:r>
          </a:p>
        </p:txBody>
      </p:sp>
      <p:sp>
        <p:nvSpPr>
          <p:cNvPr id="3" name="Content Placeholder 2"/>
          <p:cNvSpPr>
            <a:spLocks noGrp="1"/>
          </p:cNvSpPr>
          <p:nvPr>
            <p:ph idx="1"/>
          </p:nvPr>
        </p:nvSpPr>
        <p:spPr/>
        <p:txBody>
          <a:bodyPr/>
          <a:lstStyle/>
          <a:p>
            <a:r>
              <a:rPr lang="en-US" dirty="0"/>
              <a:t>Strategy:</a:t>
            </a:r>
          </a:p>
          <a:p>
            <a:pPr lvl="1"/>
            <a:r>
              <a:rPr lang="en-US" dirty="0"/>
              <a:t>Emulate the highly-rated working conditions at top-tier competitors in their industry, in a city and neighborhood that is affordable for their young, growing company.  </a:t>
            </a:r>
          </a:p>
          <a:p>
            <a:endParaRPr lang="en-US" dirty="0"/>
          </a:p>
        </p:txBody>
      </p:sp>
    </p:spTree>
    <p:extLst>
      <p:ext uri="{BB962C8B-B14F-4D97-AF65-F5344CB8AC3E}">
        <p14:creationId xmlns:p14="http://schemas.microsoft.com/office/powerpoint/2010/main" val="341393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a:t>
            </a:r>
          </a:p>
        </p:txBody>
      </p:sp>
      <p:sp>
        <p:nvSpPr>
          <p:cNvPr id="3" name="Content Placeholder 2"/>
          <p:cNvSpPr>
            <a:spLocks noGrp="1"/>
          </p:cNvSpPr>
          <p:nvPr>
            <p:ph idx="1"/>
          </p:nvPr>
        </p:nvSpPr>
        <p:spPr/>
        <p:txBody>
          <a:bodyPr>
            <a:normAutofit fontScale="85000" lnSpcReduction="20000"/>
          </a:bodyPr>
          <a:lstStyle/>
          <a:p>
            <a:r>
              <a:rPr lang="en-US" dirty="0"/>
              <a:t>Assumptions:</a:t>
            </a:r>
          </a:p>
          <a:p>
            <a:pPr lvl="1"/>
            <a:r>
              <a:rPr lang="en-US" dirty="0"/>
              <a:t>Renovating a building to modern standards (if necessary) in a less expensive city is more cost-effective than leasing space in a high cost-of-living city.</a:t>
            </a:r>
          </a:p>
          <a:p>
            <a:pPr lvl="1"/>
            <a:r>
              <a:rPr lang="en-US" dirty="0"/>
              <a:t>Aside from the physical building and company policies, the quality of a work location is, to a large extent, determined by the quality of the neighborhood in which it is located.  </a:t>
            </a:r>
          </a:p>
          <a:p>
            <a:pPr lvl="1"/>
            <a:r>
              <a:rPr lang="en-US" dirty="0"/>
              <a:t>For a work location, the quality of a neighborhood is defined by the assortment of service-oriented businesses, recreational and cultural opportunities it offers.</a:t>
            </a:r>
          </a:p>
          <a:p>
            <a:pPr lvl="1"/>
            <a:r>
              <a:rPr lang="en-US" dirty="0"/>
              <a:t>Their top-tier competitors are located in neighborhoods that now represent ideal mixes of these venues that attract top-notch talent.</a:t>
            </a:r>
          </a:p>
          <a:p>
            <a:endParaRPr lang="en-US" dirty="0"/>
          </a:p>
        </p:txBody>
      </p:sp>
    </p:spTree>
    <p:extLst>
      <p:ext uri="{BB962C8B-B14F-4D97-AF65-F5344CB8AC3E}">
        <p14:creationId xmlns:p14="http://schemas.microsoft.com/office/powerpoint/2010/main" val="233467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a:t>
            </a:r>
          </a:p>
        </p:txBody>
      </p:sp>
      <p:sp>
        <p:nvSpPr>
          <p:cNvPr id="3" name="Content Placeholder 2"/>
          <p:cNvSpPr>
            <a:spLocks noGrp="1"/>
          </p:cNvSpPr>
          <p:nvPr>
            <p:ph idx="1"/>
          </p:nvPr>
        </p:nvSpPr>
        <p:spPr/>
        <p:txBody>
          <a:bodyPr/>
          <a:lstStyle/>
          <a:p>
            <a:r>
              <a:rPr lang="en-US" dirty="0"/>
              <a:t>Groundwork</a:t>
            </a:r>
          </a:p>
          <a:p>
            <a:pPr lvl="1"/>
            <a:r>
              <a:rPr lang="en-US" dirty="0"/>
              <a:t>They have engaged a data science consultant to advise them on the cities and neighborhoods that offer the best environment for the headquarters.  The consultant’s first recommendation is that they not use cost as the only quality-of-life criterion for picking candidate cities, but also include criteria such as population and commuting time.</a:t>
            </a:r>
          </a:p>
        </p:txBody>
      </p:sp>
    </p:spTree>
    <p:extLst>
      <p:ext uri="{BB962C8B-B14F-4D97-AF65-F5344CB8AC3E}">
        <p14:creationId xmlns:p14="http://schemas.microsoft.com/office/powerpoint/2010/main" val="1587776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a:t>
            </a:r>
          </a:p>
        </p:txBody>
      </p:sp>
      <p:sp>
        <p:nvSpPr>
          <p:cNvPr id="3" name="Content Placeholder 2"/>
          <p:cNvSpPr>
            <a:spLocks noGrp="1"/>
          </p:cNvSpPr>
          <p:nvPr>
            <p:ph idx="1"/>
          </p:nvPr>
        </p:nvSpPr>
        <p:spPr/>
        <p:txBody>
          <a:bodyPr>
            <a:normAutofit/>
          </a:bodyPr>
          <a:lstStyle/>
          <a:p>
            <a:r>
              <a:rPr lang="en-US" dirty="0"/>
              <a:t>Process:</a:t>
            </a:r>
          </a:p>
          <a:p>
            <a:pPr lvl="1"/>
            <a:r>
              <a:rPr lang="en-US" dirty="0"/>
              <a:t>Gather Foursquare venue data from the neighborhoods where their top-tier competitors operate and use that data to train a machine learning model, producing a wholistic view of the neighborhoods where top talent in the field wants to work.  Then use the model to identify neighborhoods as similar as possible in candidate cities</a:t>
            </a:r>
          </a:p>
          <a:p>
            <a:endParaRPr lang="en-US" dirty="0"/>
          </a:p>
        </p:txBody>
      </p:sp>
    </p:spTree>
    <p:extLst>
      <p:ext uri="{BB962C8B-B14F-4D97-AF65-F5344CB8AC3E}">
        <p14:creationId xmlns:p14="http://schemas.microsoft.com/office/powerpoint/2010/main" val="1664322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354</Words>
  <Application>Microsoft Office PowerPoint</Application>
  <PresentationFormat>On-screen Show (4:3)</PresentationFormat>
  <Paragraphs>19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Introduction</vt:lpstr>
      <vt:lpstr>Business Problem</vt:lpstr>
      <vt:lpstr>Business Problem</vt:lpstr>
      <vt:lpstr>Business Problem</vt:lpstr>
      <vt:lpstr>Business Problem</vt:lpstr>
      <vt:lpstr>Business Problem</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There’s No Place Like Home</dc:title>
  <dc:creator>Microsoft</dc:creator>
  <cp:lastModifiedBy>Microsoft</cp:lastModifiedBy>
  <cp:revision>11</cp:revision>
  <dcterms:created xsi:type="dcterms:W3CDTF">2019-02-10T22:36:55Z</dcterms:created>
  <dcterms:modified xsi:type="dcterms:W3CDTF">2019-02-11T00:00:25Z</dcterms:modified>
</cp:coreProperties>
</file>