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8.xml.rels" ContentType="application/vnd.openxmlformats-package.relationships+xml"/>
  <Override PartName="/ppt/notesSlides/_rels/notesSlide22.xml.rels" ContentType="application/vnd.openxmlformats-package.relationships+xml"/>
  <Override PartName="/ppt/notesSlides/_rels/notesSlide10.xml.rels" ContentType="application/vnd.openxmlformats-package.relationships+xml"/>
  <Override PartName="/ppt/notesSlides/notesSlide10.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2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6"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8"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47E0FCB2-429E-4A4E-941D-E8E5BD17E31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1143000" y="685800"/>
            <a:ext cx="4571280" cy="3428280"/>
          </a:xfrm>
          <a:prstGeom prst="rect">
            <a:avLst/>
          </a:prstGeom>
          <a:ln w="0">
            <a:noFill/>
          </a:ln>
        </p:spPr>
      </p:sp>
      <p:sp>
        <p:nvSpPr>
          <p:cNvPr id="192"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endParaRPr b="0" lang="en-US" sz="2000" spc="-1" strike="noStrike">
              <a:latin typeface="Arial"/>
            </a:endParaRPr>
          </a:p>
        </p:txBody>
      </p:sp>
      <p:sp>
        <p:nvSpPr>
          <p:cNvPr id="193" name="PlaceHolder 3"/>
          <p:cNvSpPr>
            <a:spLocks noGrp="1"/>
          </p:cNvSpPr>
          <p:nvPr>
            <p:ph type="sldNum" idx="15"/>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88153B8-0116-41A0-BCA5-164C29661B0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1143000" y="685800"/>
            <a:ext cx="4571280" cy="3428280"/>
          </a:xfrm>
          <a:prstGeom prst="rect">
            <a:avLst/>
          </a:prstGeom>
          <a:ln w="0">
            <a:noFill/>
          </a:ln>
        </p:spPr>
      </p:sp>
      <p:sp>
        <p:nvSpPr>
          <p:cNvPr id="195"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endParaRPr b="0" lang="en-US" sz="2000" spc="-1" strike="noStrike">
              <a:latin typeface="Arial"/>
            </a:endParaRPr>
          </a:p>
        </p:txBody>
      </p:sp>
      <p:sp>
        <p:nvSpPr>
          <p:cNvPr id="196" name="PlaceHolder 3"/>
          <p:cNvSpPr>
            <a:spLocks noGrp="1"/>
          </p:cNvSpPr>
          <p:nvPr>
            <p:ph type="sldNum" idx="16"/>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C91FB4A-5217-4A7B-8351-600F06C928C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1143000" y="685800"/>
            <a:ext cx="4571280" cy="3428280"/>
          </a:xfrm>
          <a:prstGeom prst="rect">
            <a:avLst/>
          </a:prstGeom>
          <a:ln w="0">
            <a:noFill/>
          </a:ln>
        </p:spPr>
      </p:sp>
      <p:sp>
        <p:nvSpPr>
          <p:cNvPr id="198"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endParaRPr b="0" lang="en-US" sz="2000" spc="-1" strike="noStrike">
              <a:latin typeface="Arial"/>
            </a:endParaRPr>
          </a:p>
        </p:txBody>
      </p:sp>
      <p:sp>
        <p:nvSpPr>
          <p:cNvPr id="199" name="PlaceHolder 3"/>
          <p:cNvSpPr>
            <a:spLocks noGrp="1"/>
          </p:cNvSpPr>
          <p:nvPr>
            <p:ph type="sldNum" idx="17"/>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881F115-62E7-441F-87C7-91C14110817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9095D27-1E30-4C66-96FE-73E24A87EB4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29C7527-5019-4FEA-81D4-D48A1DCE258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2D4CB59-08C1-4FCD-84D0-37362AFF3D22}"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CEC0C73-ECCE-45E9-991E-F85DA9E68D5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4441A0B-A4AE-4985-9B4A-91ADCD35BB2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24F27F6-EBA7-48BE-A3A2-596063F173B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4A5BA2E-4EF9-4DD1-A5DA-82599B2173B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2219D6A-A056-46A5-8242-380171B99B4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E7071BE-CF2E-4C48-BDA4-4F3C821B957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D1731DD-9616-487B-8B9D-AF9247F3254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B446847-476A-4F7B-B08B-C6C37D4091A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9C65F9B-AF40-4BD3-9898-4C234FBCA2D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F255B52-A19B-4BBE-96FA-228B5F67BBC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2DA003F-84F8-48E4-9840-C28D6CDF5D2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53146E8-8B28-4F38-ACB8-535E686BA38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269C658-8E02-478D-9981-97506BD5EE98}"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151D71E-C1B1-4456-AE94-C947415983BD}"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A7D5452-0D19-4BFB-ABE8-41D009983225}"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DC9B095-3AF3-4396-87EE-011988405B5A}"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DC54C06-2280-429B-9017-9FDA4C9A4D3D}"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16A21BE-3D34-4B89-BBA4-D16468F27622}"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5ECF563-0CF9-4226-89F2-AD8B36DA07E4}"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FA148FD-C870-4796-A728-92FA35A116C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DAB4539-14E8-48AB-B0F7-D2891F871409}"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CDDEFFF-CD14-40E1-A774-8BE540C0E82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71C5692-4665-42F6-8886-3E41BD65C71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D0FCDA2-BD39-43A2-A76F-E71894B376B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859DD24-093E-42E2-953C-C124823A7E17}"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90CB76CF-CB80-472D-86D5-ACC440A4EAD4}"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114621B-3E95-40CE-B74D-4B8F347011B6}"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E7BC0FB-FB75-491C-9B1E-90692B9A5EB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051A5A1-2438-43DB-9F6B-A71381C4446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40B7D52-A5CA-4271-97B8-65AB20D23EF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308841C-8CC5-4664-B13E-90C307D904F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FC6D9F4-CC46-4A36-971F-278740889D9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EBC8F23-F511-4C2B-91D1-67B12276E2B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&lt;footer&gt;</a:t>
            </a:r>
            <a:endParaRPr b="0" lang="en-US" sz="1200" spc="-1" strike="noStrike">
              <a:latin typeface="Times New Roman"/>
            </a:endParaRPr>
          </a:p>
        </p:txBody>
      </p:sp>
      <p:sp>
        <p:nvSpPr>
          <p:cNvPr id="2" name="PlaceHolder 3"/>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C22986DC-AC48-44E6-BB8B-C30EBD336427}" type="slidenum">
              <a:rPr b="0" lang="en-US" sz="1200" spc="-1" strike="noStrike">
                <a:solidFill>
                  <a:srgbClr val="8b8b8b"/>
                </a:solidFill>
                <a:latin typeface="Calibri"/>
              </a:rPr>
              <a:t>&lt;number&gt;</a:t>
            </a:fld>
            <a:endParaRPr b="0" lang="en-US" sz="1200" spc="-1" strike="noStrike">
              <a:latin typeface="Times New Roman"/>
            </a:endParaRPr>
          </a:p>
        </p:txBody>
      </p:sp>
      <p:sp>
        <p:nvSpPr>
          <p:cNvPr id="3" name="PlaceHolder 4"/>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2" name="PlaceHolder 2"/>
          <p:cNvSpPr>
            <a:spLocks noGrp="1"/>
          </p:cNvSpPr>
          <p:nvPr>
            <p:ph type="body"/>
          </p:nvPr>
        </p:nvSpPr>
        <p:spPr>
          <a:xfrm>
            <a:off x="457200" y="1600200"/>
            <a:ext cx="8228880" cy="452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3" name="PlaceHolder 3"/>
          <p:cNvSpPr>
            <a:spLocks noGrp="1"/>
          </p:cNvSpPr>
          <p:nvPr>
            <p:ph type="ftr" idx="4"/>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&lt;footer&gt;</a:t>
            </a:r>
            <a:endParaRPr b="0" lang="en-US" sz="1200" spc="-1" strike="noStrike">
              <a:latin typeface="Times New Roman"/>
            </a:endParaRPr>
          </a:p>
        </p:txBody>
      </p:sp>
      <p:sp>
        <p:nvSpPr>
          <p:cNvPr id="44" name="PlaceHolder 4"/>
          <p:cNvSpPr>
            <a:spLocks noGrp="1"/>
          </p:cNvSpPr>
          <p:nvPr>
            <p:ph type="sldNum" idx="5"/>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91BC0A2A-3D5C-4B0D-A586-92E408B8084D}" type="slidenum">
              <a:rPr b="0" lang="en-US" sz="1200" spc="-1" strike="noStrike">
                <a:solidFill>
                  <a:srgbClr val="8b8b8b"/>
                </a:solidFill>
                <a:latin typeface="Calibri"/>
              </a:rPr>
              <a:t>&lt;number&gt;</a:t>
            </a:fld>
            <a:endParaRPr b="0" lang="en-US" sz="1200" spc="-1" strike="noStrike">
              <a:latin typeface="Times New Roman"/>
            </a:endParaRPr>
          </a:p>
        </p:txBody>
      </p:sp>
      <p:sp>
        <p:nvSpPr>
          <p:cNvPr id="45" name="PlaceHolder 5"/>
          <p:cNvSpPr>
            <a:spLocks noGrp="1"/>
          </p:cNvSpPr>
          <p:nvPr>
            <p:ph type="dt" idx="6"/>
          </p:nvPr>
        </p:nvSpPr>
        <p:spPr>
          <a:xfrm>
            <a:off x="457200" y="6356520"/>
            <a:ext cx="213300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&lt;footer&gt;</a:t>
            </a:r>
            <a:endParaRPr b="0" lang="en-US" sz="1200" spc="-1" strike="noStrike">
              <a:latin typeface="Times New Roman"/>
            </a:endParaRPr>
          </a:p>
        </p:txBody>
      </p:sp>
      <p:sp>
        <p:nvSpPr>
          <p:cNvPr id="83" name="PlaceHolder 2"/>
          <p:cNvSpPr>
            <a:spLocks noGrp="1"/>
          </p:cNvSpPr>
          <p:nvPr>
            <p:ph type="sldNum" idx="8"/>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E1D5B8D2-B535-4B4A-B334-87032990FADF}" type="slidenum">
              <a:rPr b="0" lang="en-US" sz="1200" spc="-1" strike="noStrike">
                <a:solidFill>
                  <a:srgbClr val="8b8b8b"/>
                </a:solidFill>
                <a:latin typeface="Calibri"/>
              </a:rPr>
              <a:t>&lt;number&gt;</a:t>
            </a:fld>
            <a:endParaRPr b="0" lang="en-US" sz="1200" spc="-1" strike="noStrike">
              <a:latin typeface="Times New Roman"/>
            </a:endParaRPr>
          </a:p>
        </p:txBody>
      </p:sp>
      <p:sp>
        <p:nvSpPr>
          <p:cNvPr id="84" name="PlaceHolder 3"/>
          <p:cNvSpPr>
            <a:spLocks noGrp="1"/>
          </p:cNvSpPr>
          <p:nvPr>
            <p:ph type="dt" idx="9"/>
          </p:nvPr>
        </p:nvSpPr>
        <p:spPr>
          <a:xfrm>
            <a:off x="457200" y="6356520"/>
            <a:ext cx="213300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1676520"/>
            <a:ext cx="7771680" cy="1469160"/>
          </a:xfrm>
          <a:prstGeom prst="rect">
            <a:avLst/>
          </a:prstGeom>
          <a:noFill/>
          <a:ln w="0">
            <a:noFill/>
          </a:ln>
        </p:spPr>
        <p:txBody>
          <a:bodyPr lIns="0" rIns="0" tIns="0" bIns="0" anchor="ctr">
            <a:noAutofit/>
          </a:bodyPr>
          <a:p>
            <a:pPr algn="ctr">
              <a:lnSpc>
                <a:spcPct val="100000"/>
              </a:lnSpc>
              <a:buNone/>
            </a:pPr>
            <a:r>
              <a:rPr b="0" lang="en-IN" sz="4400" spc="-1" strike="noStrike">
                <a:solidFill>
                  <a:srgbClr val="000000"/>
                </a:solidFill>
                <a:latin typeface="Calibri"/>
              </a:rPr>
              <a:t>Project Review</a:t>
            </a:r>
            <a:br>
              <a:rPr sz="4400"/>
            </a:br>
            <a:r>
              <a:rPr b="0" lang="en-IN" sz="4400" spc="-1" strike="noStrike">
                <a:solidFill>
                  <a:srgbClr val="000000"/>
                </a:solidFill>
                <a:latin typeface="Calibri"/>
              </a:rPr>
              <a:t>(Final VIVA) </a:t>
            </a:r>
            <a:endParaRPr b="0" lang="en-US" sz="4400" spc="-1" strike="noStrike">
              <a:latin typeface="Arial"/>
            </a:endParaRPr>
          </a:p>
        </p:txBody>
      </p:sp>
      <p:sp>
        <p:nvSpPr>
          <p:cNvPr id="130" name="PlaceHolder 2"/>
          <p:cNvSpPr>
            <a:spLocks noGrp="1"/>
          </p:cNvSpPr>
          <p:nvPr>
            <p:ph type="subTitle"/>
          </p:nvPr>
        </p:nvSpPr>
        <p:spPr>
          <a:xfrm>
            <a:off x="1371600" y="3886200"/>
            <a:ext cx="6400080" cy="1751760"/>
          </a:xfrm>
          <a:prstGeom prst="rect">
            <a:avLst/>
          </a:prstGeom>
          <a:noFill/>
          <a:ln w="0">
            <a:noFill/>
          </a:ln>
        </p:spPr>
        <p:txBody>
          <a:bodyPr lIns="0" rIns="0" tIns="0" bIns="0" anchor="t">
            <a:noAutofit/>
          </a:bodyPr>
          <a:p>
            <a:pPr algn="ctr">
              <a:lnSpc>
                <a:spcPct val="100000"/>
              </a:lnSpc>
              <a:spcBef>
                <a:spcPts val="641"/>
              </a:spcBef>
              <a:buNone/>
              <a:tabLst>
                <a:tab algn="l" pos="0"/>
              </a:tabLst>
            </a:pPr>
            <a:r>
              <a:rPr b="0" lang="en-IN" sz="3200" spc="-1" strike="noStrike">
                <a:solidFill>
                  <a:srgbClr val="8b8b8b"/>
                </a:solidFill>
                <a:latin typeface="Calibri"/>
              </a:rPr>
              <a:t>Presentation</a:t>
            </a:r>
            <a:endParaRPr b="0" lang="en-US" sz="3200" spc="-1" strike="noStrike">
              <a:latin typeface="Arial"/>
            </a:endParaRPr>
          </a:p>
        </p:txBody>
      </p:sp>
      <p:sp>
        <p:nvSpPr>
          <p:cNvPr id="131" name="PlaceHolder 3"/>
          <p:cNvSpPr>
            <a:spLocks noGrp="1"/>
          </p:cNvSpPr>
          <p:nvPr>
            <p:ph type="ftr" idx="13"/>
          </p:nvPr>
        </p:nvSpPr>
        <p:spPr>
          <a:xfrm>
            <a:off x="3124080" y="6400800"/>
            <a:ext cx="289476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1904CS851 Project Work </a:t>
            </a:r>
            <a:endParaRPr b="0" lang="en-US" sz="1200" spc="-1" strike="noStrike">
              <a:latin typeface="Times New Roman"/>
            </a:endParaRPr>
          </a:p>
        </p:txBody>
      </p:sp>
      <p:sp>
        <p:nvSpPr>
          <p:cNvPr id="5" name="PlaceHolder 4"/>
          <p:cNvSpPr>
            <a:spLocks noGrp="1"/>
          </p:cNvSpPr>
          <p:nvPr>
            <p:ph type="sldNum" idx="2"/>
          </p:nvPr>
        </p:nvSpPr>
        <p:spPr/>
        <p:txBody>
          <a:bodyPr/>
          <a:p>
            <a:fld id="{C45CAE8C-184F-47EA-97BB-8BB8D433FE62}"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914400" y="-228600"/>
            <a:ext cx="7771680" cy="1469160"/>
          </a:xfrm>
          <a:prstGeom prst="rect">
            <a:avLst/>
          </a:prstGeom>
          <a:noFill/>
          <a:ln w="0">
            <a:noFill/>
          </a:ln>
        </p:spPr>
        <p:txBody>
          <a:bodyPr lIns="0" rIns="0" tIns="0" bIns="0" anchor="ctr">
            <a:noAutofit/>
          </a:bodyPr>
          <a:p>
            <a:pPr algn="ctr">
              <a:lnSpc>
                <a:spcPct val="100000"/>
              </a:lnSpc>
              <a:buNone/>
            </a:pPr>
            <a:r>
              <a:rPr b="0" lang="en-IN" sz="4400" spc="-1" strike="noStrike">
                <a:solidFill>
                  <a:srgbClr val="000000"/>
                </a:solidFill>
                <a:latin typeface="Calibri"/>
              </a:rPr>
              <a:t>Architecture</a:t>
            </a:r>
            <a:endParaRPr b="0" lang="en-US" sz="4400" spc="-1" strike="noStrike">
              <a:latin typeface="Arial"/>
            </a:endParaRPr>
          </a:p>
        </p:txBody>
      </p:sp>
      <p:pic>
        <p:nvPicPr>
          <p:cNvPr id="151" name="" descr=""/>
          <p:cNvPicPr/>
          <p:nvPr/>
        </p:nvPicPr>
        <p:blipFill>
          <a:blip r:embed="rId1"/>
          <a:stretch/>
        </p:blipFill>
        <p:spPr>
          <a:xfrm>
            <a:off x="2743200" y="914400"/>
            <a:ext cx="4571640" cy="5613480"/>
          </a:xfrm>
          <a:prstGeom prst="rect">
            <a:avLst/>
          </a:prstGeom>
          <a:ln w="0">
            <a:noFill/>
          </a:ln>
        </p:spPr>
      </p:pic>
      <p:sp>
        <p:nvSpPr>
          <p:cNvPr id="3" name="PlaceHolder 2"/>
          <p:cNvSpPr>
            <a:spLocks noGrp="1"/>
          </p:cNvSpPr>
          <p:nvPr>
            <p:ph type="sldNum" idx="2"/>
          </p:nvPr>
        </p:nvSpPr>
        <p:spPr/>
        <p:txBody>
          <a:bodyPr/>
          <a:p>
            <a:fld id="{9CEACDE3-190F-4CA1-A5DB-B4960B681301}"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28600"/>
            <a:ext cx="8228880" cy="1142280"/>
          </a:xfrm>
          <a:prstGeom prst="rect">
            <a:avLst/>
          </a:prstGeom>
          <a:noFill/>
          <a:ln w="0">
            <a:noFill/>
          </a:ln>
        </p:spPr>
        <p:txBody>
          <a:bodyPr lIns="90000" rIns="90000" tIns="45000" bIns="45000" anchor="ctr">
            <a:normAutofit/>
          </a:bodyPr>
          <a:p>
            <a:pPr algn="ctr">
              <a:lnSpc>
                <a:spcPct val="100000"/>
              </a:lnSpc>
              <a:buNone/>
            </a:pPr>
            <a:r>
              <a:rPr b="0" lang="en-US" sz="4400" spc="-1" strike="noStrike">
                <a:solidFill>
                  <a:srgbClr val="000000"/>
                </a:solidFill>
                <a:latin typeface="Calibri"/>
              </a:rPr>
              <a:t>Design Phase</a:t>
            </a:r>
            <a:endParaRPr b="0" lang="en-US" sz="4400" spc="-1" strike="noStrike">
              <a:latin typeface="Arial"/>
            </a:endParaRPr>
          </a:p>
        </p:txBody>
      </p:sp>
      <p:pic>
        <p:nvPicPr>
          <p:cNvPr id="153" name="" descr=""/>
          <p:cNvPicPr/>
          <p:nvPr/>
        </p:nvPicPr>
        <p:blipFill>
          <a:blip r:embed="rId1"/>
          <a:stretch/>
        </p:blipFill>
        <p:spPr>
          <a:xfrm>
            <a:off x="1989360" y="914400"/>
            <a:ext cx="6011280" cy="5714640"/>
          </a:xfrm>
          <a:prstGeom prst="rect">
            <a:avLst/>
          </a:prstGeom>
          <a:ln w="0">
            <a:noFill/>
          </a:ln>
        </p:spPr>
      </p:pic>
      <p:sp>
        <p:nvSpPr>
          <p:cNvPr id="3" name="PlaceHolder 2"/>
          <p:cNvSpPr>
            <a:spLocks noGrp="1"/>
          </p:cNvSpPr>
          <p:nvPr>
            <p:ph type="sldNum" idx="8"/>
          </p:nvPr>
        </p:nvSpPr>
        <p:spPr/>
        <p:txBody>
          <a:bodyPr/>
          <a:p>
            <a:fld id="{1C4605FD-DC11-4B81-A2F6-702F555845BD}"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Modules</a:t>
            </a:r>
            <a:endParaRPr b="0" lang="en-US" sz="4400" spc="-1" strike="noStrike">
              <a:latin typeface="Arial"/>
            </a:endParaRPr>
          </a:p>
        </p:txBody>
      </p:sp>
      <p:sp>
        <p:nvSpPr>
          <p:cNvPr id="155" name="PlaceHolder 2"/>
          <p:cNvSpPr>
            <a:spLocks noGrp="1"/>
          </p:cNvSpPr>
          <p:nvPr>
            <p:ph/>
          </p:nvPr>
        </p:nvSpPr>
        <p:spPr>
          <a:xfrm>
            <a:off x="457560" y="1417320"/>
            <a:ext cx="8228880" cy="452520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1" lang="en-US" sz="2600" spc="-1" strike="noStrike">
                <a:solidFill>
                  <a:srgbClr val="000000"/>
                </a:solidFill>
                <a:latin typeface="Calibri"/>
              </a:rPr>
              <a:t>Admin Module:</a:t>
            </a:r>
            <a:r>
              <a:rPr b="0" lang="en-US" sz="2600" spc="-1" strike="noStrike">
                <a:solidFill>
                  <a:srgbClr val="000000"/>
                </a:solidFill>
                <a:latin typeface="Calibri"/>
              </a:rPr>
              <a:t> This module includes the functionality of collecting the dataset related to Cloud, pre-processing it using stemming, lemmatization, removal of stop words, and tokenization techniques.</a:t>
            </a:r>
            <a:endParaRPr b="0" lang="en-US" sz="26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600" spc="-1" strike="noStrike">
                <a:solidFill>
                  <a:srgbClr val="000000"/>
                </a:solidFill>
                <a:latin typeface="Calibri"/>
              </a:rPr>
              <a:t>Then, the feature extraction is done using two techniques – bag of words (BoW) and term frequency-inverse document frequency (TF-IDF). Finally, the NLP model is trained using the extracted features.</a:t>
            </a:r>
            <a:endParaRPr b="0" lang="en-US" sz="2600" spc="-1" strike="noStrike">
              <a:latin typeface="Arial"/>
            </a:endParaRPr>
          </a:p>
          <a:p>
            <a:pPr>
              <a:lnSpc>
                <a:spcPct val="100000"/>
              </a:lnSpc>
              <a:spcBef>
                <a:spcPts val="1417"/>
              </a:spcBef>
              <a:buNone/>
            </a:pPr>
            <a:endParaRPr b="0" lang="en-US" sz="2600" spc="-1" strike="noStrike">
              <a:latin typeface="Arial"/>
            </a:endParaRPr>
          </a:p>
        </p:txBody>
      </p:sp>
      <p:sp>
        <p:nvSpPr>
          <p:cNvPr id="4" name="PlaceHolder 3"/>
          <p:cNvSpPr>
            <a:spLocks noGrp="1"/>
          </p:cNvSpPr>
          <p:nvPr>
            <p:ph type="sldNum" idx="8"/>
          </p:nvPr>
        </p:nvSpPr>
        <p:spPr/>
        <p:txBody>
          <a:bodyPr/>
          <a:p>
            <a:fld id="{6C072E5D-6D54-4FB0-A6A4-1264EE2B95B9}"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57560" y="1143000"/>
            <a:ext cx="8228880" cy="3841200"/>
          </a:xfrm>
          <a:prstGeom prst="rect">
            <a:avLst/>
          </a:prstGeom>
          <a:noFill/>
          <a:ln w="0">
            <a:noFill/>
          </a:ln>
        </p:spPr>
        <p:txBody>
          <a:bodyPr lIns="0" rIns="0" tIns="0" bIns="0" anchor="ctr">
            <a:noAutofit/>
          </a:bodyPr>
          <a:p>
            <a:pPr marL="432000" indent="-324000">
              <a:lnSpc>
                <a:spcPct val="100000"/>
              </a:lnSpc>
              <a:spcBef>
                <a:spcPts val="1417"/>
              </a:spcBef>
              <a:buClr>
                <a:srgbClr val="000000"/>
              </a:buClr>
              <a:buSzPct val="45000"/>
              <a:buFont typeface="Wingdings" charset="2"/>
              <a:buChar char=""/>
            </a:pPr>
            <a:r>
              <a:rPr b="1" lang="en-US" sz="2600" spc="-1" strike="noStrike">
                <a:solidFill>
                  <a:srgbClr val="000000"/>
                </a:solidFill>
                <a:latin typeface="Calibri"/>
              </a:rPr>
              <a:t>User Module:</a:t>
            </a:r>
            <a:r>
              <a:rPr b="0" lang="en-US" sz="2600" spc="-1" strike="noStrike">
                <a:solidFill>
                  <a:srgbClr val="000000"/>
                </a:solidFill>
                <a:latin typeface="Calibri"/>
              </a:rPr>
              <a:t> This module includes two types of users –Student/Staff/parents/Other users and system administrators. </a:t>
            </a:r>
            <a:br>
              <a:rPr sz="2600"/>
            </a:br>
            <a:br>
              <a:rPr sz="2600"/>
            </a:br>
            <a:r>
              <a:rPr b="0" lang="en-US" sz="2600" spc="-1" strike="noStrike">
                <a:solidFill>
                  <a:srgbClr val="000000"/>
                </a:solidFill>
                <a:latin typeface="Calibri"/>
              </a:rPr>
              <a:t>users can register and login to the system. </a:t>
            </a:r>
            <a:br>
              <a:rPr sz="2600"/>
            </a:br>
            <a:br>
              <a:rPr sz="2600"/>
            </a:br>
            <a:r>
              <a:rPr b="0" lang="en-US" sz="2600" spc="-1" strike="noStrike">
                <a:solidFill>
                  <a:srgbClr val="000000"/>
                </a:solidFill>
                <a:latin typeface="Calibri"/>
              </a:rPr>
              <a:t>They can input their queries in English, which will be analysed by the NLP model to predict the intent, recognize entities, and generate responses using dependency parsing</a:t>
            </a:r>
            <a:endParaRPr b="0" lang="en-US" sz="2600" spc="-1" strike="noStrike">
              <a:latin typeface="Arial"/>
            </a:endParaRPr>
          </a:p>
        </p:txBody>
      </p:sp>
      <p:sp>
        <p:nvSpPr>
          <p:cNvPr id="3" name="PlaceHolder 2"/>
          <p:cNvSpPr>
            <a:spLocks noGrp="1"/>
          </p:cNvSpPr>
          <p:nvPr>
            <p:ph type="sldNum" idx="8"/>
          </p:nvPr>
        </p:nvSpPr>
        <p:spPr/>
        <p:txBody>
          <a:bodyPr/>
          <a:p>
            <a:fld id="{BE01A99F-F799-49B2-9BC4-EBB41EB08A03}"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228600" y="183240"/>
            <a:ext cx="8228880" cy="6510960"/>
          </a:xfrm>
          <a:prstGeom prst="rect">
            <a:avLst/>
          </a:prstGeom>
          <a:noFill/>
          <a:ln w="0">
            <a:noFill/>
          </a:ln>
        </p:spPr>
        <p:txBody>
          <a:bodyPr lIns="0" rIns="0" tIns="0" bIns="0" anchor="ctr">
            <a:noAutofit/>
          </a:bodyPr>
          <a:p>
            <a:pPr>
              <a:lnSpc>
                <a:spcPct val="150000"/>
              </a:lnSpc>
              <a:spcBef>
                <a:spcPts val="5669"/>
              </a:spcBef>
              <a:spcAft>
                <a:spcPts val="5669"/>
              </a:spcAft>
              <a:buNone/>
            </a:pPr>
            <a:r>
              <a:rPr b="1" lang="en-US" sz="1800" spc="-1" strike="noStrike">
                <a:solidFill>
                  <a:srgbClr val="000000"/>
                </a:solidFill>
                <a:latin typeface="Calibri"/>
              </a:rPr>
              <a:t>Chat module:</a:t>
            </a:r>
            <a:br>
              <a:rPr sz="1800"/>
            </a:br>
            <a:r>
              <a:rPr b="1" lang="en-US" sz="1800" spc="-1" strike="noStrike">
                <a:solidFill>
                  <a:srgbClr val="000000"/>
                </a:solidFill>
                <a:latin typeface="Calibri"/>
              </a:rPr>
              <a:t>	</a:t>
            </a:r>
            <a:r>
              <a:rPr b="0" lang="en-US" sz="2000" spc="-1" strike="noStrike">
                <a:solidFill>
                  <a:srgbClr val="000000"/>
                </a:solidFill>
                <a:latin typeface="Calibri"/>
              </a:rPr>
              <a:t>that chat module contain the chat respond tab </a:t>
            </a:r>
            <a:br>
              <a:rPr sz="2000"/>
            </a:br>
            <a:r>
              <a:rPr b="0" lang="en-US" sz="2000" spc="-1" strike="noStrike">
                <a:solidFill>
                  <a:srgbClr val="000000"/>
                </a:solidFill>
                <a:latin typeface="Calibri"/>
              </a:rPr>
              <a:t>Natural Language Processing (NLP): NLP modules enable the chatbot to understand and interpret user input. They involve techniques like intent recognition, entity extraction, and sentiment analysis. Popular NLP frameworks include spaCy, NLTK, and Rasa.</a:t>
            </a:r>
            <a:br>
              <a:rPr sz="1600"/>
            </a:br>
            <a:br>
              <a:rPr sz="1600"/>
            </a:br>
            <a:r>
              <a:rPr b="1" lang="en-US" sz="2000" spc="-1" strike="noStrike">
                <a:solidFill>
                  <a:srgbClr val="000000"/>
                </a:solidFill>
                <a:latin typeface="Calibri"/>
              </a:rPr>
              <a:t>response module:</a:t>
            </a:r>
            <a:br>
              <a:rPr sz="1600"/>
            </a:br>
            <a:r>
              <a:rPr b="1" lang="en-US" sz="1600" spc="-1" strike="noStrike">
                <a:solidFill>
                  <a:srgbClr val="000000"/>
                </a:solidFill>
                <a:latin typeface="Calibri"/>
              </a:rPr>
              <a:t>	</a:t>
            </a:r>
            <a:r>
              <a:rPr b="0" lang="en-US" sz="2000" spc="-1" strike="noStrike">
                <a:solidFill>
                  <a:srgbClr val="000000"/>
                </a:solidFill>
                <a:latin typeface="Calibri"/>
              </a:rPr>
              <a:t>that response module was contain the ai based chat-bot using the algorithm of natural language processing (nlp) that will use to produce the answer for the questions </a:t>
            </a:r>
            <a:br>
              <a:rPr sz="2000"/>
            </a:br>
            <a:r>
              <a:rPr b="1" lang="en-US" sz="2000" spc="-1" strike="noStrike">
                <a:solidFill>
                  <a:srgbClr val="000000"/>
                </a:solidFill>
                <a:latin typeface="Calibri"/>
              </a:rPr>
              <a:t>for the example</a:t>
            </a:r>
            <a:r>
              <a:rPr b="0" lang="en-US" sz="2000" spc="-1" strike="noStrike">
                <a:solidFill>
                  <a:srgbClr val="000000"/>
                </a:solidFill>
                <a:latin typeface="Calibri"/>
              </a:rPr>
              <a:t> if we type: hello how are you?</a:t>
            </a:r>
            <a:br>
              <a:rPr sz="2000"/>
            </a:br>
            <a:r>
              <a:rPr b="0" lang="en-US" sz="2000" spc="-1" strike="noStrike">
                <a:solidFill>
                  <a:srgbClr val="000000"/>
                </a:solidFill>
                <a:latin typeface="Calibri"/>
              </a:rPr>
              <a:t>	</a:t>
            </a:r>
            <a:r>
              <a:rPr b="0" lang="en-US" sz="2000" spc="-1" strike="noStrike">
                <a:solidFill>
                  <a:srgbClr val="000000"/>
                </a:solidFill>
                <a:latin typeface="Calibri"/>
              </a:rPr>
              <a:t>that bot will response: I am good how about you</a:t>
            </a:r>
            <a:br>
              <a:rPr sz="2000"/>
            </a:br>
            <a:r>
              <a:rPr b="0" lang="en-US" sz="2000" spc="-1" strike="noStrike">
                <a:solidFill>
                  <a:srgbClr val="000000"/>
                </a:solidFill>
                <a:latin typeface="Calibri"/>
              </a:rPr>
              <a:t>like that that response module was design</a:t>
            </a:r>
            <a:r>
              <a:rPr b="0" lang="en-US" sz="1600" spc="-1" strike="noStrike">
                <a:solidFill>
                  <a:srgbClr val="000000"/>
                </a:solidFill>
                <a:latin typeface="Calibri"/>
              </a:rPr>
              <a:t> </a:t>
            </a:r>
            <a:endParaRPr b="0" lang="en-US" sz="1600" spc="-1" strike="noStrike">
              <a:latin typeface="Arial"/>
            </a:endParaRPr>
          </a:p>
        </p:txBody>
      </p:sp>
      <p:sp>
        <p:nvSpPr>
          <p:cNvPr id="3" name="PlaceHolder 2"/>
          <p:cNvSpPr>
            <a:spLocks noGrp="1"/>
          </p:cNvSpPr>
          <p:nvPr>
            <p:ph type="sldNum" idx="8"/>
          </p:nvPr>
        </p:nvSpPr>
        <p:spPr/>
        <p:txBody>
          <a:bodyPr/>
          <a:p>
            <a:fld id="{71E0C922-21C4-419D-8CDF-204BC500E82A}"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Implementation Details</a:t>
            </a:r>
            <a:endParaRPr b="0" lang="en-US" sz="4400" spc="-1" strike="noStrike">
              <a:latin typeface="Arial"/>
            </a:endParaRPr>
          </a:p>
        </p:txBody>
      </p:sp>
      <p:sp>
        <p:nvSpPr>
          <p:cNvPr id="159"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gn="just">
              <a:lnSpc>
                <a:spcPct val="100000"/>
              </a:lnSpc>
              <a:spcBef>
                <a:spcPts val="641"/>
              </a:spcBef>
              <a:buClr>
                <a:srgbClr val="000000"/>
              </a:buClr>
              <a:buFont typeface="Arial"/>
              <a:buChar char="•"/>
            </a:pPr>
            <a:r>
              <a:rPr b="1" lang="en-US" sz="2100" spc="-1" strike="noStrike">
                <a:solidFill>
                  <a:srgbClr val="000000"/>
                </a:solidFill>
                <a:latin typeface="Calibri"/>
              </a:rPr>
              <a:t>NLP Packages</a:t>
            </a:r>
            <a:r>
              <a:rPr b="0" lang="en-US" sz="2100" spc="-1" strike="noStrike">
                <a:solidFill>
                  <a:srgbClr val="000000"/>
                </a:solidFill>
                <a:latin typeface="Calibri"/>
              </a:rPr>
              <a:t>: The NLP packages used in the system can include NLTK, spaCy, and TextBlob. These packages can provide functionalities like tokenization, stemming, cinematization, removal of stop words, entity recognition, dependency parsing, and sentiment analysis.</a:t>
            </a:r>
            <a:endParaRPr b="0" lang="en-US" sz="2100" spc="-1" strike="noStrike">
              <a:latin typeface="Arial"/>
            </a:endParaRPr>
          </a:p>
          <a:p>
            <a:pPr algn="just">
              <a:lnSpc>
                <a:spcPct val="100000"/>
              </a:lnSpc>
              <a:spcBef>
                <a:spcPts val="641"/>
              </a:spcBef>
              <a:buNone/>
            </a:pPr>
            <a:endParaRPr b="0" lang="en-US" sz="2100" spc="-1" strike="noStrike">
              <a:latin typeface="Arial"/>
            </a:endParaRPr>
          </a:p>
          <a:p>
            <a:pPr marL="343080" indent="-343080" algn="just">
              <a:lnSpc>
                <a:spcPct val="100000"/>
              </a:lnSpc>
              <a:spcBef>
                <a:spcPts val="641"/>
              </a:spcBef>
              <a:buClr>
                <a:srgbClr val="000000"/>
              </a:buClr>
              <a:buFont typeface="Arial"/>
              <a:buChar char="•"/>
            </a:pPr>
            <a:r>
              <a:rPr b="1" lang="en-US" sz="2100" spc="-1" strike="noStrike">
                <a:solidFill>
                  <a:srgbClr val="000000"/>
                </a:solidFill>
                <a:latin typeface="Calibri"/>
              </a:rPr>
              <a:t>MySQL Database:</a:t>
            </a:r>
            <a:r>
              <a:rPr b="0" lang="en-US" sz="2100" spc="-1" strike="noStrike">
                <a:solidFill>
                  <a:srgbClr val="000000"/>
                </a:solidFill>
                <a:latin typeface="Calibri"/>
              </a:rPr>
              <a:t> The MySQL database can be used to store the dataset, user information, and system logs. The dataset can be stored in a separate table, and the user information can be stored in a separate table with appropriate attributes. The system logs can be stored in a separate table to monitor the system's performance.</a:t>
            </a:r>
            <a:endParaRPr b="0" lang="en-US" sz="2100" spc="-1" strike="noStrike">
              <a:latin typeface="Arial"/>
            </a:endParaRPr>
          </a:p>
        </p:txBody>
      </p:sp>
      <p:sp>
        <p:nvSpPr>
          <p:cNvPr id="4" name="PlaceHolder 3"/>
          <p:cNvSpPr>
            <a:spLocks noGrp="1"/>
          </p:cNvSpPr>
          <p:nvPr>
            <p:ph type="sldNum" idx="8"/>
          </p:nvPr>
        </p:nvSpPr>
        <p:spPr/>
        <p:txBody>
          <a:bodyPr/>
          <a:p>
            <a:fld id="{FBD15B24-96B7-4A73-AD7F-2DA17DD51F96}"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30400"/>
            <a:ext cx="8228880" cy="5945040"/>
          </a:xfrm>
          <a:prstGeom prst="rect">
            <a:avLst/>
          </a:prstGeom>
          <a:noFill/>
          <a:ln w="0">
            <a:noFill/>
          </a:ln>
        </p:spPr>
        <p:txBody>
          <a:bodyPr lIns="0" rIns="0" tIns="0" bIns="0" anchor="ctr">
            <a:noAutofit/>
          </a:bodyPr>
          <a:p>
            <a:pPr algn="just">
              <a:lnSpc>
                <a:spcPct val="100000"/>
              </a:lnSpc>
              <a:buNone/>
            </a:pPr>
            <a:r>
              <a:rPr b="1" lang="en-US" sz="2100" spc="-1" strike="noStrike">
                <a:solidFill>
                  <a:srgbClr val="000000"/>
                </a:solidFill>
                <a:latin typeface="Calibri"/>
              </a:rPr>
              <a:t>Flask Framework:</a:t>
            </a:r>
            <a:r>
              <a:rPr b="0" lang="en-US" sz="2100" spc="-1" strike="noStrike">
                <a:solidFill>
                  <a:srgbClr val="000000"/>
                </a:solidFill>
                <a:latin typeface="Calibri"/>
              </a:rPr>
              <a:t> The Flask framework can be used to develop the web application. It can provide functionalities like routing, request handling, session management, and</a:t>
            </a:r>
            <a:br>
              <a:rPr sz="2100"/>
            </a:br>
            <a:r>
              <a:rPr b="0" lang="en-US" sz="2100" spc="-1" strike="noStrike">
                <a:solidFill>
                  <a:srgbClr val="000000"/>
                </a:solidFill>
                <a:latin typeface="Calibri"/>
              </a:rPr>
              <a:t>userauthentication.</a:t>
            </a:r>
            <a:br>
              <a:rPr sz="2100"/>
            </a:br>
            <a:br>
              <a:rPr sz="2100"/>
            </a:br>
            <a:r>
              <a:rPr b="1" lang="en-US" sz="2100" spc="-1" strike="noStrike">
                <a:solidFill>
                  <a:srgbClr val="000000"/>
                </a:solidFill>
                <a:latin typeface="Calibri"/>
              </a:rPr>
              <a:t>chat-bot training: </a:t>
            </a:r>
            <a:r>
              <a:rPr b="0" lang="en-US" sz="2100" spc="-1" strike="noStrike">
                <a:solidFill>
                  <a:srgbClr val="000000"/>
                </a:solidFill>
                <a:latin typeface="Calibri"/>
              </a:rPr>
              <a:t>Cloud-Bot, being an AI-based Clouds' chatbot, requires extensive training in natural language</a:t>
            </a:r>
            <a:br>
              <a:rPr sz="2100"/>
            </a:br>
            <a:r>
              <a:rPr b="0" lang="en-US" sz="2100" spc="-1" strike="noStrike">
                <a:solidFill>
                  <a:srgbClr val="000000"/>
                </a:solidFill>
                <a:latin typeface="Calibri"/>
              </a:rPr>
              <a:t>processing (NLP) techniques. The following are the sub modules involved in training the</a:t>
            </a:r>
            <a:endParaRPr b="0" lang="en-US" sz="2100" spc="-1" strike="noStrike">
              <a:latin typeface="Arial"/>
            </a:endParaRPr>
          </a:p>
        </p:txBody>
      </p:sp>
      <p:pic>
        <p:nvPicPr>
          <p:cNvPr id="161" name="" descr=""/>
          <p:cNvPicPr/>
          <p:nvPr/>
        </p:nvPicPr>
        <p:blipFill>
          <a:blip r:embed="rId1"/>
          <a:stretch/>
        </p:blipFill>
        <p:spPr>
          <a:xfrm rot="21591600">
            <a:off x="457920" y="4184640"/>
            <a:ext cx="7980840" cy="1064160"/>
          </a:xfrm>
          <a:prstGeom prst="rect">
            <a:avLst/>
          </a:prstGeom>
          <a:ln w="0">
            <a:noFill/>
          </a:ln>
        </p:spPr>
      </p:pic>
      <p:sp>
        <p:nvSpPr>
          <p:cNvPr id="3" name="PlaceHolder 2"/>
          <p:cNvSpPr>
            <a:spLocks noGrp="1"/>
          </p:cNvSpPr>
          <p:nvPr>
            <p:ph type="sldNum" idx="8"/>
          </p:nvPr>
        </p:nvSpPr>
        <p:spPr/>
        <p:txBody>
          <a:bodyPr/>
          <a:p>
            <a:fld id="{AE9487C3-82D7-4DF4-A8BC-3B04B568AEE5}"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fontScale="88000"/>
          </a:bodyPr>
          <a:p>
            <a:pPr algn="ctr">
              <a:lnSpc>
                <a:spcPct val="100000"/>
              </a:lnSpc>
              <a:buNone/>
            </a:pPr>
            <a:r>
              <a:rPr b="0" lang="en-US" sz="4400" spc="-1" strike="noStrike">
                <a:solidFill>
                  <a:srgbClr val="000000"/>
                </a:solidFill>
                <a:latin typeface="Calibri"/>
              </a:rPr>
              <a:t>Ultimate findings of the project</a:t>
            </a:r>
            <a:endParaRPr b="0" lang="en-US" sz="4400" spc="-1" strike="noStrike">
              <a:latin typeface="Arial"/>
            </a:endParaRPr>
          </a:p>
        </p:txBody>
      </p:sp>
      <p:sp>
        <p:nvSpPr>
          <p:cNvPr id="163" name=""/>
          <p:cNvSpPr/>
          <p:nvPr/>
        </p:nvSpPr>
        <p:spPr>
          <a:xfrm>
            <a:off x="685800" y="1451880"/>
            <a:ext cx="7748640" cy="49485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41"/>
              </a:spcBef>
              <a:buNone/>
              <a:tabLst>
                <a:tab algn="l" pos="0"/>
              </a:tabLst>
            </a:pPr>
            <a:r>
              <a:rPr b="1" lang="en-IN" sz="2400" spc="-1" strike="noStrike">
                <a:solidFill>
                  <a:srgbClr val="8b8b8b"/>
                </a:solidFill>
                <a:latin typeface="Calibri"/>
              </a:rPr>
              <a:t>User Satisfaction:</a:t>
            </a:r>
            <a:r>
              <a:rPr b="0" lang="en-IN" sz="2400" spc="-1" strike="noStrike">
                <a:solidFill>
                  <a:srgbClr val="8b8b8b"/>
                </a:solidFill>
                <a:latin typeface="Calibri"/>
              </a:rPr>
              <a:t> Evaluate user satisfaction with the chatbot by collecting feedback and conducting user surveys. Measure factors like user engagement, perceived usefulness, and overall user experience</a:t>
            </a:r>
            <a:endParaRPr b="0" lang="en-US" sz="2400" spc="-1" strike="noStrike">
              <a:latin typeface="Arial"/>
            </a:endParaRPr>
          </a:p>
          <a:p>
            <a:pPr algn="just">
              <a:lnSpc>
                <a:spcPct val="100000"/>
              </a:lnSpc>
              <a:spcBef>
                <a:spcPts val="641"/>
              </a:spcBef>
              <a:buNone/>
              <a:tabLst>
                <a:tab algn="l" pos="0"/>
              </a:tabLst>
            </a:pPr>
            <a:r>
              <a:rPr b="1" lang="en-IN" sz="2400" spc="-1" strike="noStrike">
                <a:solidFill>
                  <a:srgbClr val="8b8b8b"/>
                </a:solidFill>
                <a:latin typeface="Calibri"/>
              </a:rPr>
              <a:t>Response Generation:</a:t>
            </a:r>
            <a:r>
              <a:rPr b="0" lang="en-IN" sz="2400" spc="-1" strike="noStrike">
                <a:solidFill>
                  <a:srgbClr val="8b8b8b"/>
                </a:solidFill>
                <a:latin typeface="Calibri"/>
              </a:rPr>
              <a:t> Evaluate the quality of generated responses by the chatbot. Assess whether the responses are relevant, coherent, and provide helpful information to users.</a:t>
            </a:r>
            <a:endParaRPr b="0" lang="en-US" sz="2400" spc="-1" strike="noStrike">
              <a:latin typeface="Arial"/>
            </a:endParaRPr>
          </a:p>
          <a:p>
            <a:pPr algn="just">
              <a:lnSpc>
                <a:spcPct val="100000"/>
              </a:lnSpc>
              <a:spcBef>
                <a:spcPts val="641"/>
              </a:spcBef>
              <a:buNone/>
              <a:tabLst>
                <a:tab algn="l" pos="0"/>
              </a:tabLst>
            </a:pPr>
            <a:r>
              <a:rPr b="1" lang="en-IN" sz="2400" spc="-1" strike="noStrike">
                <a:solidFill>
                  <a:srgbClr val="8b8b8b"/>
                </a:solidFill>
                <a:latin typeface="Calibri"/>
              </a:rPr>
              <a:t>Efficiency and Scalability</a:t>
            </a:r>
            <a:r>
              <a:rPr b="0" lang="en-IN" sz="2400" spc="-1" strike="noStrike">
                <a:solidFill>
                  <a:srgbClr val="8b8b8b"/>
                </a:solidFill>
                <a:latin typeface="Calibri"/>
              </a:rPr>
              <a:t>: Assess the performance of the chatbot in terms of response time, scalability, and system resource usage</a:t>
            </a:r>
            <a:endParaRPr b="0" lang="en-US" sz="2400" spc="-1" strike="noStrike">
              <a:latin typeface="Arial"/>
            </a:endParaRPr>
          </a:p>
          <a:p>
            <a:pPr algn="just">
              <a:lnSpc>
                <a:spcPct val="100000"/>
              </a:lnSpc>
              <a:spcBef>
                <a:spcPts val="641"/>
              </a:spcBef>
              <a:buNone/>
              <a:tabLst>
                <a:tab algn="l" pos="0"/>
              </a:tabLst>
            </a:pPr>
            <a:endParaRPr b="0" lang="en-US" sz="2400" spc="-1" strike="noStrike">
              <a:latin typeface="Arial"/>
            </a:endParaRPr>
          </a:p>
        </p:txBody>
      </p:sp>
      <p:sp>
        <p:nvSpPr>
          <p:cNvPr id="3" name="PlaceHolder 2"/>
          <p:cNvSpPr>
            <a:spLocks noGrp="1"/>
          </p:cNvSpPr>
          <p:nvPr>
            <p:ph type="sldNum" idx="8"/>
          </p:nvPr>
        </p:nvSpPr>
        <p:spPr/>
        <p:txBody>
          <a:bodyPr/>
          <a:p>
            <a:fld id="{39AF036F-71AA-4515-A29B-0A977D38D37E}"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04920"/>
            <a:ext cx="7771680" cy="1469160"/>
          </a:xfrm>
          <a:prstGeom prst="rect">
            <a:avLst/>
          </a:prstGeom>
          <a:noFill/>
          <a:ln w="0">
            <a:noFill/>
          </a:ln>
        </p:spPr>
        <p:txBody>
          <a:bodyPr lIns="0" rIns="0" tIns="0" bIns="0" anchor="ctr">
            <a:noAutofit/>
          </a:bodyPr>
          <a:p>
            <a:pPr algn="ctr">
              <a:lnSpc>
                <a:spcPct val="100000"/>
              </a:lnSpc>
              <a:buNone/>
            </a:pPr>
            <a:r>
              <a:rPr b="0" lang="en-IN" sz="4400" spc="-1" strike="noStrike">
                <a:solidFill>
                  <a:srgbClr val="000000"/>
                </a:solidFill>
                <a:latin typeface="Calibri"/>
              </a:rPr>
              <a:t>Hardware base</a:t>
            </a:r>
            <a:endParaRPr b="0" lang="en-US" sz="4400" spc="-1" strike="noStrike">
              <a:latin typeface="Arial"/>
            </a:endParaRPr>
          </a:p>
        </p:txBody>
      </p:sp>
      <p:sp>
        <p:nvSpPr>
          <p:cNvPr id="165" name="PlaceHolder 2"/>
          <p:cNvSpPr>
            <a:spLocks noGrp="1"/>
          </p:cNvSpPr>
          <p:nvPr>
            <p:ph type="subTitle"/>
          </p:nvPr>
        </p:nvSpPr>
        <p:spPr>
          <a:xfrm>
            <a:off x="1371960" y="1600200"/>
            <a:ext cx="6400080" cy="4419000"/>
          </a:xfrm>
          <a:prstGeom prst="rect">
            <a:avLst/>
          </a:prstGeom>
          <a:noFill/>
          <a:ln w="0">
            <a:noFill/>
          </a:ln>
        </p:spPr>
        <p:txBody>
          <a:bodyPr lIns="0" rIns="0" tIns="0" bIns="0" anchor="t">
            <a:normAutofit/>
          </a:bodyPr>
          <a:p>
            <a:pPr algn="just">
              <a:lnSpc>
                <a:spcPct val="100000"/>
              </a:lnSpc>
              <a:spcBef>
                <a:spcPts val="641"/>
              </a:spcBef>
              <a:buNone/>
              <a:tabLst>
                <a:tab algn="l" pos="0"/>
              </a:tabLst>
            </a:pPr>
            <a:r>
              <a:rPr b="1" lang="en-IN" sz="2400" spc="-1" strike="noStrike">
                <a:solidFill>
                  <a:srgbClr val="8b8b8b"/>
                </a:solidFill>
                <a:latin typeface="Calibri"/>
              </a:rPr>
              <a:t>Processors:</a:t>
            </a:r>
            <a:r>
              <a:rPr b="0" lang="en-IN" sz="2400" spc="-1" strike="noStrike">
                <a:solidFill>
                  <a:srgbClr val="8b8b8b"/>
                </a:solidFill>
                <a:latin typeface="Calibri"/>
              </a:rPr>
              <a:t> </a:t>
            </a:r>
            <a:endParaRPr b="0" lang="en-US" sz="2400" spc="-1" strike="noStrike">
              <a:latin typeface="Arial"/>
            </a:endParaRPr>
          </a:p>
          <a:p>
            <a:pPr algn="just">
              <a:lnSpc>
                <a:spcPct val="100000"/>
              </a:lnSpc>
              <a:spcBef>
                <a:spcPts val="641"/>
              </a:spcBef>
              <a:buNone/>
              <a:tabLst>
                <a:tab algn="l" pos="0"/>
              </a:tabLst>
            </a:pPr>
            <a:r>
              <a:rPr b="0" lang="en-IN" sz="2400" spc="-1" strike="noStrike">
                <a:solidFill>
                  <a:srgbClr val="8b8b8b"/>
                </a:solidFill>
                <a:latin typeface="Calibri"/>
              </a:rPr>
              <a:t>	</a:t>
            </a:r>
            <a:r>
              <a:rPr b="0" lang="en-IN" sz="2400" spc="-1" strike="noStrike">
                <a:solidFill>
                  <a:srgbClr val="8b8b8b"/>
                </a:solidFill>
                <a:latin typeface="Calibri"/>
              </a:rPr>
              <a:t>Intel® Core™ i5 processor 4300M at 2.60 GHz or 2.59 GHz (1 socket, 2 cores, 2 threads per core), 8 GB of DRAM</a:t>
            </a:r>
            <a:endParaRPr b="0" lang="en-US" sz="2400" spc="-1" strike="noStrike">
              <a:latin typeface="Arial"/>
            </a:endParaRPr>
          </a:p>
          <a:p>
            <a:pPr algn="just">
              <a:lnSpc>
                <a:spcPct val="100000"/>
              </a:lnSpc>
              <a:spcBef>
                <a:spcPts val="641"/>
              </a:spcBef>
              <a:buNone/>
              <a:tabLst>
                <a:tab algn="l" pos="0"/>
              </a:tabLst>
            </a:pPr>
            <a:endParaRPr b="0" lang="en-US" sz="2400" spc="-1" strike="noStrike">
              <a:latin typeface="Arial"/>
            </a:endParaRPr>
          </a:p>
          <a:p>
            <a:pPr algn="just">
              <a:lnSpc>
                <a:spcPct val="100000"/>
              </a:lnSpc>
              <a:spcBef>
                <a:spcPts val="641"/>
              </a:spcBef>
              <a:buNone/>
              <a:tabLst>
                <a:tab algn="l" pos="0"/>
              </a:tabLst>
            </a:pPr>
            <a:r>
              <a:rPr b="1" lang="en-IN" sz="2400" spc="-1" strike="noStrike">
                <a:solidFill>
                  <a:srgbClr val="8b8b8b"/>
                </a:solidFill>
                <a:latin typeface="Calibri"/>
              </a:rPr>
              <a:t>Disk space</a:t>
            </a:r>
            <a:r>
              <a:rPr b="0" lang="en-IN" sz="2400" spc="-1" strike="noStrike">
                <a:solidFill>
                  <a:srgbClr val="8b8b8b"/>
                </a:solidFill>
                <a:latin typeface="Calibri"/>
              </a:rPr>
              <a:t>: 320 GB</a:t>
            </a:r>
            <a:endParaRPr b="0" lang="en-US" sz="2400" spc="-1" strike="noStrike">
              <a:latin typeface="Arial"/>
            </a:endParaRPr>
          </a:p>
          <a:p>
            <a:pPr algn="just">
              <a:lnSpc>
                <a:spcPct val="100000"/>
              </a:lnSpc>
              <a:spcBef>
                <a:spcPts val="641"/>
              </a:spcBef>
              <a:buNone/>
              <a:tabLst>
                <a:tab algn="l" pos="0"/>
              </a:tabLst>
            </a:pPr>
            <a:endParaRPr b="0" lang="en-US" sz="2400" spc="-1" strike="noStrike">
              <a:latin typeface="Arial"/>
            </a:endParaRPr>
          </a:p>
          <a:p>
            <a:pPr algn="just">
              <a:lnSpc>
                <a:spcPct val="100000"/>
              </a:lnSpc>
              <a:spcBef>
                <a:spcPts val="641"/>
              </a:spcBef>
              <a:buNone/>
              <a:tabLst>
                <a:tab algn="l" pos="0"/>
              </a:tabLst>
            </a:pPr>
            <a:r>
              <a:rPr b="1" lang="en-IN" sz="2400" spc="-1" strike="noStrike">
                <a:solidFill>
                  <a:srgbClr val="8b8b8b"/>
                </a:solidFill>
                <a:latin typeface="Calibri"/>
              </a:rPr>
              <a:t>Operating systems</a:t>
            </a:r>
            <a:r>
              <a:rPr b="0" lang="en-IN" sz="2400" spc="-1" strike="noStrike">
                <a:solidFill>
                  <a:srgbClr val="8b8b8b"/>
                </a:solidFill>
                <a:latin typeface="Calibri"/>
              </a:rPr>
              <a:t>: Windows® 10, macOS*, and Linux*</a:t>
            </a:r>
            <a:endParaRPr b="0" lang="en-US" sz="2400" spc="-1" strike="noStrike">
              <a:latin typeface="Arial"/>
            </a:endParaRPr>
          </a:p>
          <a:p>
            <a:pPr algn="ctr">
              <a:lnSpc>
                <a:spcPct val="100000"/>
              </a:lnSpc>
              <a:spcBef>
                <a:spcPts val="641"/>
              </a:spcBef>
              <a:buNone/>
              <a:tabLst>
                <a:tab algn="l" pos="0"/>
              </a:tabLst>
            </a:pPr>
            <a:endParaRPr b="0" lang="en-US" sz="3200" spc="-1" strike="noStrike">
              <a:latin typeface="Arial"/>
            </a:endParaRPr>
          </a:p>
        </p:txBody>
      </p:sp>
      <p:sp>
        <p:nvSpPr>
          <p:cNvPr id="4" name="PlaceHolder 3"/>
          <p:cNvSpPr>
            <a:spLocks noGrp="1"/>
          </p:cNvSpPr>
          <p:nvPr>
            <p:ph type="sldNum" idx="2"/>
          </p:nvPr>
        </p:nvSpPr>
        <p:spPr/>
        <p:txBody>
          <a:bodyPr/>
          <a:p>
            <a:fld id="{6374C135-0B6D-4C65-868B-F0DFC5651669}"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
          <p:cNvSpPr/>
          <p:nvPr/>
        </p:nvSpPr>
        <p:spPr>
          <a:xfrm>
            <a:off x="709200" y="1828800"/>
            <a:ext cx="7748640" cy="341784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spcBef>
                <a:spcPts val="641"/>
              </a:spcBef>
              <a:buClr>
                <a:srgbClr val="000000"/>
              </a:buClr>
              <a:buSzPct val="45000"/>
              <a:buFont typeface="Wingdings" charset="2"/>
              <a:buChar char=""/>
              <a:tabLst>
                <a:tab algn="l" pos="0"/>
              </a:tabLst>
            </a:pPr>
            <a:r>
              <a:rPr b="0" lang="en-IN" sz="2400" spc="-1" strike="noStrike">
                <a:solidFill>
                  <a:srgbClr val="8b8b8b"/>
                </a:solidFill>
                <a:latin typeface="Calibri"/>
              </a:rPr>
              <a:t>Server Side: Python 3.7.4(64-bit) or (32-bit)</a:t>
            </a:r>
            <a:endParaRPr b="0" lang="en-US" sz="2400" spc="-1" strike="noStrike">
              <a:latin typeface="Arial"/>
            </a:endParaRPr>
          </a:p>
          <a:p>
            <a:pPr marL="216000" indent="-216000" algn="just">
              <a:lnSpc>
                <a:spcPct val="100000"/>
              </a:lnSpc>
              <a:spcBef>
                <a:spcPts val="641"/>
              </a:spcBef>
              <a:buClr>
                <a:srgbClr val="000000"/>
              </a:buClr>
              <a:buSzPct val="45000"/>
              <a:buFont typeface="Wingdings" charset="2"/>
              <a:buChar char=""/>
              <a:tabLst>
                <a:tab algn="l" pos="0"/>
              </a:tabLst>
            </a:pPr>
            <a:r>
              <a:rPr b="0" lang="en-IN" sz="2400" spc="-1" strike="noStrike">
                <a:solidFill>
                  <a:srgbClr val="8b8b8b"/>
                </a:solidFill>
                <a:latin typeface="Calibri"/>
              </a:rPr>
              <a:t>Client Side: JQyerty HTML, CSS, Bootstrap</a:t>
            </a:r>
            <a:endParaRPr b="0" lang="en-US" sz="2400" spc="-1" strike="noStrike">
              <a:latin typeface="Arial"/>
            </a:endParaRPr>
          </a:p>
          <a:p>
            <a:pPr marL="216000" indent="-216000" algn="just">
              <a:lnSpc>
                <a:spcPct val="100000"/>
              </a:lnSpc>
              <a:spcBef>
                <a:spcPts val="641"/>
              </a:spcBef>
              <a:buClr>
                <a:srgbClr val="000000"/>
              </a:buClr>
              <a:buSzPct val="45000"/>
              <a:buFont typeface="Wingdings" charset="2"/>
              <a:buChar char=""/>
              <a:tabLst>
                <a:tab algn="l" pos="0"/>
              </a:tabLst>
            </a:pPr>
            <a:r>
              <a:rPr b="0" lang="en-IN" sz="2400" spc="-1" strike="noStrike">
                <a:solidFill>
                  <a:srgbClr val="8b8b8b"/>
                </a:solidFill>
                <a:latin typeface="Calibri"/>
              </a:rPr>
              <a:t>IDE: Flask 1.1.1</a:t>
            </a:r>
            <a:endParaRPr b="0" lang="en-US" sz="2400" spc="-1" strike="noStrike">
              <a:latin typeface="Arial"/>
            </a:endParaRPr>
          </a:p>
          <a:p>
            <a:pPr marL="216000" indent="-216000" algn="just">
              <a:lnSpc>
                <a:spcPct val="100000"/>
              </a:lnSpc>
              <a:spcBef>
                <a:spcPts val="641"/>
              </a:spcBef>
              <a:buClr>
                <a:srgbClr val="000000"/>
              </a:buClr>
              <a:buSzPct val="45000"/>
              <a:buFont typeface="Wingdings" charset="2"/>
              <a:buChar char=""/>
              <a:tabLst>
                <a:tab algn="l" pos="0"/>
              </a:tabLst>
            </a:pPr>
            <a:r>
              <a:rPr b="0" lang="en-IN" sz="2400" spc="-1" strike="noStrike">
                <a:solidFill>
                  <a:srgbClr val="8b8b8b"/>
                </a:solidFill>
                <a:latin typeface="Calibri"/>
              </a:rPr>
              <a:t>Back end: MySQL 5.</a:t>
            </a:r>
            <a:endParaRPr b="0" lang="en-US" sz="2400" spc="-1" strike="noStrike">
              <a:latin typeface="Arial"/>
            </a:endParaRPr>
          </a:p>
          <a:p>
            <a:pPr marL="216000" indent="-216000" algn="just">
              <a:lnSpc>
                <a:spcPct val="100000"/>
              </a:lnSpc>
              <a:spcBef>
                <a:spcPts val="641"/>
              </a:spcBef>
              <a:buClr>
                <a:srgbClr val="000000"/>
              </a:buClr>
              <a:buSzPct val="45000"/>
              <a:buFont typeface="Wingdings" charset="2"/>
              <a:buChar char=""/>
              <a:tabLst>
                <a:tab algn="l" pos="0"/>
              </a:tabLst>
            </a:pPr>
            <a:r>
              <a:rPr b="0" lang="en-IN" sz="2400" spc="-1" strike="noStrike">
                <a:solidFill>
                  <a:srgbClr val="8b8b8b"/>
                </a:solidFill>
                <a:latin typeface="Calibri"/>
              </a:rPr>
              <a:t>Server: Wampserver 2i</a:t>
            </a:r>
            <a:endParaRPr b="0" lang="en-US" sz="2400" spc="-1" strike="noStrike">
              <a:latin typeface="Arial"/>
            </a:endParaRPr>
          </a:p>
          <a:p>
            <a:pPr marL="216000" indent="-216000" algn="just">
              <a:lnSpc>
                <a:spcPct val="100000"/>
              </a:lnSpc>
              <a:spcBef>
                <a:spcPts val="641"/>
              </a:spcBef>
              <a:buClr>
                <a:srgbClr val="000000"/>
              </a:buClr>
              <a:buSzPct val="45000"/>
              <a:buFont typeface="Wingdings" charset="2"/>
              <a:buChar char=""/>
              <a:tabLst>
                <a:tab algn="l" pos="0"/>
              </a:tabLst>
            </a:pPr>
            <a:r>
              <a:rPr b="0" lang="en-IN" sz="2400" spc="-1" strike="noStrike">
                <a:solidFill>
                  <a:srgbClr val="8b8b8b"/>
                </a:solidFill>
                <a:latin typeface="Calibri"/>
              </a:rPr>
              <a:t>OS: Windows 10 64 –bit or Ubuntu 18.04 LTS “Bionic Beaver”</a:t>
            </a:r>
            <a:endParaRPr b="0" lang="en-US" sz="2400" spc="-1" strike="noStrike">
              <a:latin typeface="Arial"/>
            </a:endParaRPr>
          </a:p>
          <a:p>
            <a:pPr marL="216000" indent="-216000" algn="just">
              <a:lnSpc>
                <a:spcPct val="100000"/>
              </a:lnSpc>
              <a:spcBef>
                <a:spcPts val="641"/>
              </a:spcBef>
              <a:buClr>
                <a:srgbClr val="000000"/>
              </a:buClr>
              <a:buSzPct val="45000"/>
              <a:buFont typeface="Wingdings" charset="2"/>
              <a:buChar char=""/>
              <a:tabLst>
                <a:tab algn="l" pos="0"/>
              </a:tabLst>
            </a:pPr>
            <a:r>
              <a:rPr b="0" lang="en-IN" sz="2400" spc="-1" strike="noStrike">
                <a:solidFill>
                  <a:srgbClr val="8b8b8b"/>
                </a:solidFill>
                <a:latin typeface="Calibri"/>
              </a:rPr>
              <a:t>DL Packages : Pandas, SciKitLearn, NumPy</a:t>
            </a:r>
            <a:endParaRPr b="0" lang="en-US" sz="2400" spc="-1" strike="noStrike">
              <a:latin typeface="Arial"/>
            </a:endParaRPr>
          </a:p>
        </p:txBody>
      </p:sp>
      <p:sp>
        <p:nvSpPr>
          <p:cNvPr id="167" name="Title 4"/>
          <p:cNvSpPr/>
          <p:nvPr/>
        </p:nvSpPr>
        <p:spPr>
          <a:xfrm>
            <a:off x="457560" y="27468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US" sz="4400" spc="-1" strike="noStrike">
                <a:solidFill>
                  <a:srgbClr val="000000"/>
                </a:solidFill>
                <a:latin typeface="Calibri"/>
              </a:rPr>
              <a:t>Software specification</a:t>
            </a:r>
            <a:endParaRPr b="0" lang="en-US" sz="4400" spc="-1" strike="noStrike">
              <a:latin typeface="Arial"/>
            </a:endParaRPr>
          </a:p>
        </p:txBody>
      </p:sp>
      <p:sp>
        <p:nvSpPr>
          <p:cNvPr id="2" name="PlaceHolder 1"/>
          <p:cNvSpPr>
            <a:spLocks noGrp="1"/>
          </p:cNvSpPr>
          <p:nvPr>
            <p:ph type="sldNum" idx="5"/>
          </p:nvPr>
        </p:nvSpPr>
        <p:spPr/>
        <p:txBody>
          <a:bodyPr/>
          <a:p>
            <a:fld id="{16C21F81-BA87-4A43-B2DF-15F26A03E10D}"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228600" y="762120"/>
            <a:ext cx="8686440" cy="2437920"/>
          </a:xfrm>
          <a:prstGeom prst="rect">
            <a:avLst/>
          </a:prstGeom>
          <a:noFill/>
          <a:ln w="0">
            <a:noFill/>
          </a:ln>
        </p:spPr>
        <p:txBody>
          <a:bodyPr lIns="0" rIns="0" tIns="0" bIns="0" anchor="ctr">
            <a:noAutofit/>
          </a:bodyPr>
          <a:p>
            <a:pPr algn="ctr">
              <a:lnSpc>
                <a:spcPct val="100000"/>
              </a:lnSpc>
              <a:buNone/>
            </a:pPr>
            <a:r>
              <a:rPr b="0" lang="en-IN" sz="4400" spc="-1" strike="noStrike">
                <a:solidFill>
                  <a:srgbClr val="000000"/>
                </a:solidFill>
                <a:latin typeface="Calibri"/>
              </a:rPr>
              <a:t> </a:t>
            </a:r>
            <a:r>
              <a:rPr b="0" lang="en-IN" sz="4400" spc="-1" strike="noStrike">
                <a:solidFill>
                  <a:srgbClr val="000000"/>
                </a:solidFill>
                <a:latin typeface="Calibri"/>
              </a:rPr>
              <a:t>	</a:t>
            </a:r>
            <a:r>
              <a:rPr b="0" lang="en-IN" sz="3600" spc="-1" strike="noStrike">
                <a:solidFill>
                  <a:srgbClr val="000000"/>
                </a:solidFill>
                <a:latin typeface="Calibri"/>
              </a:rPr>
              <a:t>CHAT-BOT USING NATURAL LANGUAGE PROCESSING (NLP) IMPLEMENTED IN CLOUD TECHNOLOGY </a:t>
            </a:r>
            <a:endParaRPr b="0" lang="en-US" sz="3600" spc="-1" strike="noStrike">
              <a:latin typeface="Arial"/>
            </a:endParaRPr>
          </a:p>
        </p:txBody>
      </p:sp>
      <p:sp>
        <p:nvSpPr>
          <p:cNvPr id="133" name="PlaceHolder 2"/>
          <p:cNvSpPr>
            <a:spLocks noGrp="1"/>
          </p:cNvSpPr>
          <p:nvPr>
            <p:ph type="subTitle"/>
          </p:nvPr>
        </p:nvSpPr>
        <p:spPr>
          <a:xfrm>
            <a:off x="0" y="3429000"/>
            <a:ext cx="7772040" cy="2514240"/>
          </a:xfrm>
          <a:prstGeom prst="rect">
            <a:avLst/>
          </a:prstGeom>
          <a:noFill/>
          <a:ln w="0">
            <a:noFill/>
          </a:ln>
        </p:spPr>
        <p:txBody>
          <a:bodyPr lIns="0" rIns="0" tIns="0" bIns="0" anchor="t">
            <a:noAutofit/>
          </a:bodyPr>
          <a:p>
            <a:pPr marL="432000" indent="-324000" algn="ctr">
              <a:lnSpc>
                <a:spcPct val="100000"/>
              </a:lnSpc>
              <a:spcBef>
                <a:spcPts val="1417"/>
              </a:spcBef>
              <a:buClr>
                <a:srgbClr val="000000"/>
              </a:buClr>
              <a:buSzPct val="45000"/>
              <a:buFont typeface="Wingdings" charset="2"/>
              <a:buChar char=""/>
              <a:tabLst>
                <a:tab algn="l" pos="0"/>
              </a:tabLst>
            </a:pPr>
            <a:r>
              <a:rPr b="0" lang="en-IN" sz="2000" spc="-1" strike="noStrike">
                <a:solidFill>
                  <a:srgbClr val="8b8b8b"/>
                </a:solidFill>
                <a:latin typeface="Calibri"/>
              </a:rPr>
              <a:t> </a:t>
            </a:r>
            <a:r>
              <a:rPr b="0" lang="en-IN" sz="2000" spc="-1" strike="noStrike">
                <a:solidFill>
                  <a:srgbClr val="8b8b8b"/>
                </a:solidFill>
                <a:latin typeface="Calibri"/>
              </a:rPr>
              <a:t>	</a:t>
            </a:r>
            <a:r>
              <a:rPr b="0" lang="en-IN" sz="2000" spc="-1" strike="noStrike">
                <a:solidFill>
                  <a:srgbClr val="8b8b8b"/>
                </a:solidFill>
                <a:latin typeface="Calibri"/>
              </a:rPr>
              <a:t>Mohamed Irfan.M     (E19CSR064)</a:t>
            </a:r>
            <a:endParaRPr b="0" lang="en-US" sz="2000" spc="-1" strike="noStrike">
              <a:latin typeface="Arial"/>
            </a:endParaRPr>
          </a:p>
          <a:p>
            <a:pPr marL="432000" indent="-324000" algn="ctr">
              <a:lnSpc>
                <a:spcPct val="100000"/>
              </a:lnSpc>
              <a:spcBef>
                <a:spcPts val="1417"/>
              </a:spcBef>
              <a:buClr>
                <a:srgbClr val="000000"/>
              </a:buClr>
              <a:buSzPct val="45000"/>
              <a:buFont typeface="Wingdings" charset="2"/>
              <a:buChar char=""/>
              <a:tabLst>
                <a:tab algn="l" pos="0"/>
              </a:tabLst>
            </a:pPr>
            <a:r>
              <a:rPr b="0" lang="en-IN" sz="2000" spc="-1" strike="noStrike">
                <a:solidFill>
                  <a:srgbClr val="8b8b8b"/>
                </a:solidFill>
                <a:latin typeface="Calibri"/>
              </a:rPr>
              <a:t>           </a:t>
            </a:r>
            <a:r>
              <a:rPr b="0" lang="en-IN" sz="2000" spc="-1" strike="noStrike">
                <a:solidFill>
                  <a:srgbClr val="8b8b8b"/>
                </a:solidFill>
                <a:latin typeface="Calibri"/>
              </a:rPr>
              <a:t>Wasim Jaffer.A         (E19CSR125)</a:t>
            </a:r>
            <a:endParaRPr b="0" lang="en-US" sz="2000" spc="-1" strike="noStrike">
              <a:latin typeface="Arial"/>
            </a:endParaRPr>
          </a:p>
          <a:p>
            <a:pPr marL="432000" indent="-324000" algn="ctr">
              <a:lnSpc>
                <a:spcPct val="100000"/>
              </a:lnSpc>
              <a:spcBef>
                <a:spcPts val="1417"/>
              </a:spcBef>
              <a:buClr>
                <a:srgbClr val="000000"/>
              </a:buClr>
              <a:buSzPct val="45000"/>
              <a:buFont typeface="Wingdings" charset="2"/>
              <a:buChar char=""/>
              <a:tabLst>
                <a:tab algn="l" pos="0"/>
              </a:tabLst>
            </a:pPr>
            <a:r>
              <a:rPr b="0" lang="en-IN" sz="2000" spc="-1" strike="noStrike">
                <a:solidFill>
                  <a:srgbClr val="8b8b8b"/>
                </a:solidFill>
                <a:latin typeface="Calibri"/>
              </a:rPr>
              <a:t>            </a:t>
            </a:r>
            <a:r>
              <a:rPr b="0" lang="en-IN" sz="2000" spc="-1" strike="noStrike">
                <a:solidFill>
                  <a:srgbClr val="8b8b8b"/>
                </a:solidFill>
                <a:latin typeface="Calibri"/>
              </a:rPr>
              <a:t>Basil Ahamed.H        (E19CSL302)</a:t>
            </a:r>
            <a:endParaRPr b="0" lang="en-US" sz="2000" spc="-1" strike="noStrike">
              <a:latin typeface="Arial"/>
            </a:endParaRPr>
          </a:p>
          <a:p>
            <a:pPr marL="432000" indent="-324000" algn="ctr">
              <a:lnSpc>
                <a:spcPct val="100000"/>
              </a:lnSpc>
              <a:spcBef>
                <a:spcPts val="1417"/>
              </a:spcBef>
              <a:buClr>
                <a:srgbClr val="000000"/>
              </a:buClr>
              <a:buSzPct val="45000"/>
              <a:buFont typeface="Wingdings" charset="2"/>
              <a:buChar char=""/>
              <a:tabLst>
                <a:tab algn="l" pos="0"/>
              </a:tabLst>
            </a:pPr>
            <a:r>
              <a:rPr b="1" lang="en-IN" sz="2000" spc="-1" strike="noStrike">
                <a:solidFill>
                  <a:srgbClr val="8b8b8b"/>
                </a:solidFill>
                <a:latin typeface="Calibri"/>
              </a:rPr>
              <a:t>           </a:t>
            </a:r>
            <a:r>
              <a:rPr b="1" lang="en-IN" sz="2000" spc="-1" strike="noStrike">
                <a:solidFill>
                  <a:srgbClr val="8b8b8b"/>
                </a:solidFill>
                <a:latin typeface="Calibri"/>
              </a:rPr>
              <a:t>Project Supervisor</a:t>
            </a:r>
            <a:endParaRPr b="0" lang="en-US" sz="2000" spc="-1" strike="noStrike">
              <a:latin typeface="Arial"/>
            </a:endParaRPr>
          </a:p>
          <a:p>
            <a:pPr marL="432000" indent="-324000" algn="ctr">
              <a:lnSpc>
                <a:spcPct val="100000"/>
              </a:lnSpc>
              <a:spcBef>
                <a:spcPts val="1417"/>
              </a:spcBef>
              <a:buClr>
                <a:srgbClr val="000000"/>
              </a:buClr>
              <a:buSzPct val="45000"/>
              <a:buFont typeface="Wingdings" charset="2"/>
              <a:buChar char=""/>
              <a:tabLst>
                <a:tab algn="l" pos="0"/>
              </a:tabLst>
            </a:pPr>
            <a:r>
              <a:rPr b="0" lang="en-IN" sz="2000" spc="-1" strike="noStrike">
                <a:solidFill>
                  <a:srgbClr val="8b8b8b"/>
                </a:solidFill>
                <a:latin typeface="Calibri"/>
              </a:rPr>
              <a:t>            </a:t>
            </a:r>
            <a:r>
              <a:rPr b="0" lang="en-IN" sz="2000" spc="-1" strike="noStrike">
                <a:solidFill>
                  <a:srgbClr val="8b8b8b"/>
                </a:solidFill>
                <a:latin typeface="Calibri"/>
              </a:rPr>
              <a:t>(Sugumaran.V.R.,M.Tech)</a:t>
            </a:r>
            <a:endParaRPr b="0" lang="en-US" sz="2000" spc="-1" strike="noStrike">
              <a:latin typeface="Arial"/>
            </a:endParaRPr>
          </a:p>
        </p:txBody>
      </p:sp>
      <p:sp>
        <p:nvSpPr>
          <p:cNvPr id="134" name="PlaceHolder 3"/>
          <p:cNvSpPr>
            <a:spLocks noGrp="1"/>
          </p:cNvSpPr>
          <p:nvPr>
            <p:ph type="ftr" idx="14"/>
          </p:nvPr>
        </p:nvSpPr>
        <p:spPr>
          <a:xfrm>
            <a:off x="5943600" y="228600"/>
            <a:ext cx="2894760" cy="364320"/>
          </a:xfrm>
          <a:prstGeom prst="rect">
            <a:avLst/>
          </a:prstGeom>
          <a:noFill/>
          <a:ln w="0">
            <a:noFill/>
          </a:ln>
        </p:spPr>
        <p:txBody>
          <a:bodyPr lIns="90000" rIns="90000" tIns="45000" bIns="45000" anchor="ctr">
            <a:noAutofit/>
          </a:bodyPr>
          <a:lstStyle>
            <a:lvl1pPr algn="ctr">
              <a:lnSpc>
                <a:spcPct val="100000"/>
              </a:lnSpc>
              <a:buNone/>
              <a:defRPr b="0" lang="en-US" sz="1600" spc="-1" strike="noStrike">
                <a:solidFill>
                  <a:srgbClr val="8b8b8b"/>
                </a:solidFill>
                <a:latin typeface="Calibri"/>
              </a:defRPr>
            </a:lvl1pPr>
          </a:lstStyle>
          <a:p>
            <a:pPr algn="ctr">
              <a:lnSpc>
                <a:spcPct val="100000"/>
              </a:lnSpc>
              <a:buNone/>
            </a:pPr>
            <a:r>
              <a:rPr b="0" lang="en-US" sz="1600" spc="-1" strike="noStrike">
                <a:solidFill>
                  <a:srgbClr val="8b8b8b"/>
                </a:solidFill>
                <a:latin typeface="Calibri"/>
              </a:rPr>
              <a:t>Date :22/05/2023</a:t>
            </a:r>
            <a:endParaRPr b="0" lang="en-US" sz="1600" spc="-1" strike="noStrike">
              <a:latin typeface="Times New Roman"/>
            </a:endParaRPr>
          </a:p>
        </p:txBody>
      </p:sp>
      <p:sp>
        <p:nvSpPr>
          <p:cNvPr id="135" name="Footer Placeholder 4"/>
          <p:cNvSpPr/>
          <p:nvPr/>
        </p:nvSpPr>
        <p:spPr>
          <a:xfrm>
            <a:off x="2819520" y="6264720"/>
            <a:ext cx="3580920" cy="3643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800" spc="-1" strike="noStrike">
                <a:solidFill>
                  <a:srgbClr val="8b8b8b"/>
                </a:solidFill>
                <a:latin typeface="Calibri"/>
                <a:ea typeface="DejaVu Sans"/>
              </a:rPr>
              <a:t>1904CS851 Project Work </a:t>
            </a:r>
            <a:endParaRPr b="0" lang="en-US" sz="1800" spc="-1" strike="noStrike">
              <a:latin typeface="Arial"/>
            </a:endParaRPr>
          </a:p>
        </p:txBody>
      </p:sp>
      <p:sp>
        <p:nvSpPr>
          <p:cNvPr id="5" name="PlaceHolder 4"/>
          <p:cNvSpPr>
            <a:spLocks noGrp="1"/>
          </p:cNvSpPr>
          <p:nvPr>
            <p:ph type="sldNum" idx="2"/>
          </p:nvPr>
        </p:nvSpPr>
        <p:spPr/>
        <p:txBody>
          <a:bodyPr/>
          <a:p>
            <a:fld id="{8562EFF9-EBE1-42FB-9CD4-87AFC14EA762}"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45756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Conclusion </a:t>
            </a:r>
            <a:endParaRPr b="0" lang="en-US" sz="4400" spc="-1" strike="noStrike">
              <a:latin typeface="Arial"/>
            </a:endParaRPr>
          </a:p>
        </p:txBody>
      </p:sp>
      <p:sp>
        <p:nvSpPr>
          <p:cNvPr id="169" name=""/>
          <p:cNvSpPr/>
          <p:nvPr/>
        </p:nvSpPr>
        <p:spPr>
          <a:xfrm>
            <a:off x="685800" y="2057400"/>
            <a:ext cx="7748640" cy="37209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41"/>
              </a:spcBef>
              <a:buNone/>
              <a:tabLst>
                <a:tab algn="l" pos="0"/>
              </a:tabLst>
            </a:pPr>
            <a:r>
              <a:rPr b="0" lang="en-IN" sz="2400" spc="-1" strike="noStrike">
                <a:solidFill>
                  <a:srgbClr val="8b8b8b"/>
                </a:solidFill>
                <a:latin typeface="Calibri"/>
              </a:rPr>
              <a:t>In conclusion, CloudBot, an AI-based Cloud Chatbot developed with Python Flask NLP Packages and MySQL, provides a solution for users to have access to Cloud information and solutions through an intuitive and interactive chat interface. The chatbot makes use of Natural Language Processing (NLP) techniques such as stemming, lemmatization, removal of stop words, </a:t>
            </a:r>
            <a:endParaRPr b="0" lang="en-US" sz="2400" spc="-1" strike="noStrike">
              <a:latin typeface="Arial"/>
            </a:endParaRPr>
          </a:p>
          <a:p>
            <a:pPr algn="just">
              <a:lnSpc>
                <a:spcPct val="100000"/>
              </a:lnSpc>
              <a:spcBef>
                <a:spcPts val="641"/>
              </a:spcBef>
              <a:buNone/>
              <a:tabLst>
                <a:tab algn="l" pos="0"/>
              </a:tabLst>
            </a:pPr>
            <a:endParaRPr b="0" lang="en-US" sz="2400" spc="-1" strike="noStrike">
              <a:latin typeface="Arial"/>
            </a:endParaRPr>
          </a:p>
        </p:txBody>
      </p:sp>
      <p:sp>
        <p:nvSpPr>
          <p:cNvPr id="3" name="PlaceHolder 2"/>
          <p:cNvSpPr>
            <a:spLocks noGrp="1"/>
          </p:cNvSpPr>
          <p:nvPr>
            <p:ph type="sldNum" idx="8"/>
          </p:nvPr>
        </p:nvSpPr>
        <p:spPr/>
        <p:txBody>
          <a:bodyPr/>
          <a:p>
            <a:fld id="{6FE06F10-AB8E-4474-89EA-BBE4A657AC19}"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itle 5"/>
          <p:cNvSpPr/>
          <p:nvPr/>
        </p:nvSpPr>
        <p:spPr>
          <a:xfrm>
            <a:off x="457200" y="-228240"/>
            <a:ext cx="8228880" cy="114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US" sz="4400" spc="-1" strike="noStrike">
                <a:solidFill>
                  <a:srgbClr val="000000"/>
                </a:solidFill>
                <a:latin typeface="Calibri"/>
              </a:rPr>
              <a:t>Future work</a:t>
            </a:r>
            <a:endParaRPr b="0" lang="en-US" sz="4400" spc="-1" strike="noStrike">
              <a:latin typeface="Arial"/>
            </a:endParaRPr>
          </a:p>
        </p:txBody>
      </p:sp>
      <p:sp>
        <p:nvSpPr>
          <p:cNvPr id="171" name=""/>
          <p:cNvSpPr/>
          <p:nvPr/>
        </p:nvSpPr>
        <p:spPr>
          <a:xfrm>
            <a:off x="228600" y="749520"/>
            <a:ext cx="8686440" cy="81655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41"/>
              </a:spcBef>
              <a:buNone/>
              <a:tabLst>
                <a:tab algn="l" pos="0"/>
              </a:tabLst>
            </a:pPr>
            <a:r>
              <a:rPr b="0" lang="en-IN" sz="2400" spc="-1" strike="noStrike">
                <a:solidFill>
                  <a:srgbClr val="8b8b8b"/>
                </a:solidFill>
                <a:latin typeface="Calibri"/>
              </a:rPr>
              <a:t>There are several future enhancements that can be made to "CloudBot: An AI based Cloud</a:t>
            </a:r>
            <a:endParaRPr b="0" lang="en-US" sz="2400" spc="-1" strike="noStrike">
              <a:latin typeface="Arial"/>
            </a:endParaRPr>
          </a:p>
          <a:p>
            <a:pPr algn="just">
              <a:lnSpc>
                <a:spcPct val="100000"/>
              </a:lnSpc>
              <a:spcBef>
                <a:spcPts val="641"/>
              </a:spcBef>
              <a:buNone/>
              <a:tabLst>
                <a:tab algn="l" pos="0"/>
              </a:tabLst>
            </a:pPr>
            <a:r>
              <a:rPr b="0" lang="en-IN" sz="2400" spc="-1" strike="noStrike">
                <a:solidFill>
                  <a:srgbClr val="8b8b8b"/>
                </a:solidFill>
                <a:latin typeface="Calibri"/>
              </a:rPr>
              <a:t>Chatbot" developed with Python Flask NLP Packages and MySQL:</a:t>
            </a:r>
            <a:endParaRPr b="0" lang="en-US" sz="2400" spc="-1" strike="noStrike">
              <a:latin typeface="Arial"/>
            </a:endParaRPr>
          </a:p>
          <a:p>
            <a:pPr algn="just">
              <a:lnSpc>
                <a:spcPct val="100000"/>
              </a:lnSpc>
              <a:spcBef>
                <a:spcPts val="641"/>
              </a:spcBef>
              <a:buNone/>
              <a:tabLst>
                <a:tab algn="l" pos="0"/>
              </a:tabLst>
            </a:pPr>
            <a:r>
              <a:rPr b="1" lang="en-IN" sz="2400" spc="-1" strike="noStrike">
                <a:solidFill>
                  <a:srgbClr val="8b8b8b"/>
                </a:solidFill>
                <a:latin typeface="Calibri"/>
              </a:rPr>
              <a:t>Multilingual support</a:t>
            </a:r>
            <a:r>
              <a:rPr b="0" lang="en-IN" sz="2400" spc="-1" strike="noStrike">
                <a:solidFill>
                  <a:srgbClr val="8b8b8b"/>
                </a:solidFill>
                <a:latin typeface="Calibri"/>
              </a:rPr>
              <a:t>: Currently, the chatbot only supports queries in English. However, it can be enhanced to support multiple languages, making it accessible to users who speak different languages.</a:t>
            </a:r>
            <a:endParaRPr b="0" lang="en-US" sz="2400" spc="-1" strike="noStrike">
              <a:latin typeface="Arial"/>
            </a:endParaRPr>
          </a:p>
          <a:p>
            <a:pPr algn="just">
              <a:lnSpc>
                <a:spcPct val="100000"/>
              </a:lnSpc>
              <a:spcBef>
                <a:spcPts val="641"/>
              </a:spcBef>
              <a:buNone/>
              <a:tabLst>
                <a:tab algn="l" pos="0"/>
              </a:tabLst>
            </a:pPr>
            <a:r>
              <a:rPr b="1" lang="en-IN" sz="2400" spc="-1" strike="noStrike">
                <a:solidFill>
                  <a:srgbClr val="8b8b8b"/>
                </a:solidFill>
                <a:latin typeface="Calibri"/>
              </a:rPr>
              <a:t>Image and video recognition</a:t>
            </a:r>
            <a:r>
              <a:rPr b="0" lang="en-IN" sz="2400" spc="-1" strike="noStrike">
                <a:solidFill>
                  <a:srgbClr val="8b8b8b"/>
                </a:solidFill>
                <a:latin typeface="Calibri"/>
              </a:rPr>
              <a:t>: In addition to text-based queries, the chatbot can be enhanced to recognize and respond to queries containing images or videos related to Cloud.</a:t>
            </a:r>
            <a:endParaRPr b="0" lang="en-US" sz="2400" spc="-1" strike="noStrike">
              <a:latin typeface="Arial"/>
            </a:endParaRPr>
          </a:p>
          <a:p>
            <a:pPr algn="just">
              <a:lnSpc>
                <a:spcPct val="100000"/>
              </a:lnSpc>
              <a:spcBef>
                <a:spcPts val="641"/>
              </a:spcBef>
              <a:buNone/>
              <a:tabLst>
                <a:tab algn="l" pos="0"/>
              </a:tabLst>
            </a:pPr>
            <a:r>
              <a:rPr b="1" lang="en-IN" sz="2400" spc="-1" strike="noStrike">
                <a:solidFill>
                  <a:srgbClr val="8b8b8b"/>
                </a:solidFill>
                <a:latin typeface="Calibri"/>
              </a:rPr>
              <a:t>Personalization:</a:t>
            </a:r>
            <a:r>
              <a:rPr b="0" lang="en-IN" sz="2400" spc="-1" strike="noStrike">
                <a:solidFill>
                  <a:srgbClr val="8b8b8b"/>
                </a:solidFill>
                <a:latin typeface="Calibri"/>
              </a:rPr>
              <a:t> The chatbot can be enhanced to personalize responses based on the</a:t>
            </a:r>
            <a:endParaRPr b="0" lang="en-US" sz="2400" spc="-1" strike="noStrike">
              <a:latin typeface="Arial"/>
            </a:endParaRPr>
          </a:p>
          <a:p>
            <a:pPr algn="just">
              <a:lnSpc>
                <a:spcPct val="100000"/>
              </a:lnSpc>
              <a:spcBef>
                <a:spcPts val="641"/>
              </a:spcBef>
              <a:buNone/>
              <a:tabLst>
                <a:tab algn="l" pos="0"/>
              </a:tabLst>
            </a:pPr>
            <a:r>
              <a:rPr b="0" lang="en-IN" sz="2400" spc="-1" strike="noStrike">
                <a:solidFill>
                  <a:srgbClr val="8b8b8b"/>
                </a:solidFill>
                <a:latin typeface="Calibri"/>
              </a:rPr>
              <a:t>user’s previous queries and preferences.</a:t>
            </a:r>
            <a:endParaRPr b="0" lang="en-US" sz="2400" spc="-1" strike="noStrike">
              <a:latin typeface="Arial"/>
            </a:endParaRPr>
          </a:p>
        </p:txBody>
      </p:sp>
      <p:sp>
        <p:nvSpPr>
          <p:cNvPr id="2" name="PlaceHolder 1"/>
          <p:cNvSpPr>
            <a:spLocks noGrp="1"/>
          </p:cNvSpPr>
          <p:nvPr>
            <p:ph type="sldNum" idx="8"/>
          </p:nvPr>
        </p:nvSpPr>
        <p:spPr/>
        <p:txBody>
          <a:bodyPr/>
          <a:p>
            <a:fld id="{F4B4D4D6-4718-45A3-9078-A6D7B00F2B89}"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04920"/>
            <a:ext cx="7771680" cy="1469160"/>
          </a:xfrm>
          <a:prstGeom prst="rect">
            <a:avLst/>
          </a:prstGeom>
          <a:noFill/>
          <a:ln w="0">
            <a:noFill/>
          </a:ln>
        </p:spPr>
        <p:txBody>
          <a:bodyPr lIns="0" rIns="0" tIns="0" bIns="0" anchor="ctr">
            <a:noAutofit/>
          </a:bodyPr>
          <a:p>
            <a:pPr algn="ctr">
              <a:lnSpc>
                <a:spcPct val="100000"/>
              </a:lnSpc>
              <a:buNone/>
            </a:pPr>
            <a:r>
              <a:rPr b="0" lang="en-IN" sz="4400" spc="-1" strike="noStrike">
                <a:solidFill>
                  <a:srgbClr val="000000"/>
                </a:solidFill>
                <a:latin typeface="Calibri"/>
              </a:rPr>
              <a:t>Possible Usage </a:t>
            </a:r>
            <a:endParaRPr b="0" lang="en-US" sz="4400" spc="-1" strike="noStrike">
              <a:latin typeface="Arial"/>
            </a:endParaRPr>
          </a:p>
        </p:txBody>
      </p:sp>
      <p:sp>
        <p:nvSpPr>
          <p:cNvPr id="173" name="PlaceHolder 2"/>
          <p:cNvSpPr>
            <a:spLocks noGrp="1"/>
          </p:cNvSpPr>
          <p:nvPr>
            <p:ph type="subTitle"/>
          </p:nvPr>
        </p:nvSpPr>
        <p:spPr>
          <a:xfrm>
            <a:off x="457200" y="1981440"/>
            <a:ext cx="8152920" cy="4419000"/>
          </a:xfrm>
          <a:prstGeom prst="rect">
            <a:avLst/>
          </a:prstGeom>
          <a:noFill/>
          <a:ln w="0">
            <a:noFill/>
          </a:ln>
        </p:spPr>
        <p:txBody>
          <a:bodyPr lIns="0" rIns="0" tIns="0" bIns="0" anchor="t">
            <a:normAutofit/>
          </a:bodyPr>
          <a:p>
            <a:pPr marL="321480">
              <a:lnSpc>
                <a:spcPts val="3589"/>
              </a:lnSpc>
              <a:spcBef>
                <a:spcPts val="425"/>
              </a:spcBef>
              <a:buNone/>
              <a:tabLst>
                <a:tab algn="l" pos="0"/>
              </a:tabLst>
            </a:pPr>
            <a:r>
              <a:rPr b="1" lang="en-IN" sz="2800" spc="-12" strike="noStrike">
                <a:solidFill>
                  <a:srgbClr val="808080"/>
                </a:solidFill>
                <a:latin typeface="Arial MT"/>
              </a:rPr>
              <a:t>Sales and marketing</a:t>
            </a:r>
            <a:r>
              <a:rPr b="0" lang="en-IN" sz="2800" spc="-12" strike="noStrike">
                <a:solidFill>
                  <a:srgbClr val="808080"/>
                </a:solidFill>
                <a:latin typeface="Arial MT"/>
              </a:rPr>
              <a:t>: </a:t>
            </a:r>
            <a:r>
              <a:rPr b="0" lang="en-IN" sz="2800" spc="-7" strike="noStrike">
                <a:solidFill>
                  <a:srgbClr val="808080"/>
                </a:solidFill>
                <a:latin typeface="Arial MT"/>
              </a:rPr>
              <a:t>Chat-bot </a:t>
            </a:r>
            <a:r>
              <a:rPr b="0" lang="en-IN" sz="2800" spc="-1" strike="noStrike">
                <a:solidFill>
                  <a:srgbClr val="808080"/>
                </a:solidFill>
                <a:latin typeface="Arial MT"/>
              </a:rPr>
              <a:t>can </a:t>
            </a:r>
            <a:r>
              <a:rPr b="0" lang="en-IN" sz="2800" spc="-7" strike="noStrike">
                <a:solidFill>
                  <a:srgbClr val="808080"/>
                </a:solidFill>
                <a:latin typeface="Arial MT"/>
              </a:rPr>
              <a:t>be used to </a:t>
            </a:r>
            <a:r>
              <a:rPr b="0" lang="en-IN" sz="2800" spc="-877" strike="noStrike">
                <a:solidFill>
                  <a:srgbClr val="808080"/>
                </a:solidFill>
                <a:latin typeface="Arial MT"/>
              </a:rPr>
              <a:t> </a:t>
            </a:r>
            <a:r>
              <a:rPr b="0" lang="en-IN" sz="2800" spc="-12" strike="noStrike">
                <a:solidFill>
                  <a:srgbClr val="808080"/>
                </a:solidFill>
                <a:latin typeface="Arial MT"/>
              </a:rPr>
              <a:t>engage</a:t>
            </a:r>
            <a:r>
              <a:rPr b="0" lang="en-IN" sz="2800" spc="-21" strike="noStrike">
                <a:solidFill>
                  <a:srgbClr val="808080"/>
                </a:solidFill>
                <a:latin typeface="Arial MT"/>
              </a:rPr>
              <a:t> </a:t>
            </a:r>
            <a:r>
              <a:rPr b="0" lang="en-IN" sz="2800" spc="-7" strike="noStrike">
                <a:solidFill>
                  <a:srgbClr val="808080"/>
                </a:solidFill>
                <a:latin typeface="Arial MT"/>
              </a:rPr>
              <a:t>with</a:t>
            </a:r>
            <a:r>
              <a:rPr b="0" lang="en-IN" sz="2800" spc="-12" strike="noStrike">
                <a:solidFill>
                  <a:srgbClr val="808080"/>
                </a:solidFill>
                <a:latin typeface="Arial MT"/>
              </a:rPr>
              <a:t> potential </a:t>
            </a:r>
            <a:r>
              <a:rPr b="0" lang="en-IN" sz="2800" spc="-7" strike="noStrike">
                <a:solidFill>
                  <a:srgbClr val="808080"/>
                </a:solidFill>
                <a:latin typeface="Arial MT"/>
              </a:rPr>
              <a:t>customers</a:t>
            </a:r>
            <a:endParaRPr b="0" lang="en-US" sz="2800" spc="-1" strike="noStrike">
              <a:latin typeface="Arial"/>
            </a:endParaRPr>
          </a:p>
          <a:p>
            <a:pPr marL="321480">
              <a:lnSpc>
                <a:spcPct val="93000"/>
              </a:lnSpc>
              <a:spcBef>
                <a:spcPts val="1329"/>
              </a:spcBef>
              <a:buNone/>
              <a:tabLst>
                <a:tab algn="l" pos="0"/>
              </a:tabLst>
            </a:pPr>
            <a:r>
              <a:rPr b="1" lang="en-IN" sz="2800" spc="-7" strike="noStrike">
                <a:solidFill>
                  <a:srgbClr val="808080"/>
                </a:solidFill>
                <a:latin typeface="Arial MT"/>
              </a:rPr>
              <a:t>Healthcare</a:t>
            </a:r>
            <a:r>
              <a:rPr b="0" lang="en-IN" sz="2800" spc="-7" strike="noStrike">
                <a:solidFill>
                  <a:srgbClr val="808080"/>
                </a:solidFill>
                <a:latin typeface="Arial MT"/>
              </a:rPr>
              <a:t>: Chat-bot </a:t>
            </a:r>
            <a:r>
              <a:rPr b="0" lang="en-IN" sz="2800" spc="-1" strike="noStrike">
                <a:solidFill>
                  <a:srgbClr val="808080"/>
                </a:solidFill>
                <a:latin typeface="Arial MT"/>
              </a:rPr>
              <a:t>can </a:t>
            </a:r>
            <a:r>
              <a:rPr b="0" lang="en-IN" sz="2800" spc="-7" strike="noStrike">
                <a:solidFill>
                  <a:srgbClr val="808080"/>
                </a:solidFill>
                <a:latin typeface="Arial MT"/>
              </a:rPr>
              <a:t>be used to assist </a:t>
            </a:r>
            <a:r>
              <a:rPr b="0" lang="en-IN" sz="2800" spc="-1" strike="noStrike">
                <a:solidFill>
                  <a:srgbClr val="808080"/>
                </a:solidFill>
                <a:latin typeface="Arial MT"/>
              </a:rPr>
              <a:t> </a:t>
            </a:r>
            <a:r>
              <a:rPr b="0" lang="en-IN" sz="2800" spc="-12" strike="noStrike">
                <a:solidFill>
                  <a:srgbClr val="808080"/>
                </a:solidFill>
                <a:latin typeface="Arial MT"/>
              </a:rPr>
              <a:t>patients</a:t>
            </a:r>
            <a:r>
              <a:rPr b="0" lang="en-IN" sz="2800" spc="-1" strike="noStrike">
                <a:solidFill>
                  <a:srgbClr val="808080"/>
                </a:solidFill>
                <a:latin typeface="Arial MT"/>
              </a:rPr>
              <a:t> </a:t>
            </a:r>
            <a:r>
              <a:rPr b="0" lang="en-IN" sz="2800" spc="-7" strike="noStrike">
                <a:solidFill>
                  <a:srgbClr val="808080"/>
                </a:solidFill>
                <a:latin typeface="Arial MT"/>
              </a:rPr>
              <a:t>with </a:t>
            </a:r>
            <a:r>
              <a:rPr b="0" lang="en-IN" sz="2800" spc="-12" strike="noStrike">
                <a:solidFill>
                  <a:srgbClr val="808080"/>
                </a:solidFill>
                <a:latin typeface="Arial MT"/>
              </a:rPr>
              <a:t>booking</a:t>
            </a:r>
            <a:r>
              <a:rPr b="0" lang="en-IN" sz="2800" spc="-15" strike="noStrike">
                <a:solidFill>
                  <a:srgbClr val="808080"/>
                </a:solidFill>
                <a:latin typeface="Arial MT"/>
              </a:rPr>
              <a:t> </a:t>
            </a:r>
            <a:r>
              <a:rPr b="0" lang="en-IN" sz="2800" spc="-12" strike="noStrike">
                <a:solidFill>
                  <a:srgbClr val="808080"/>
                </a:solidFill>
                <a:latin typeface="Arial MT"/>
              </a:rPr>
              <a:t>appointments,</a:t>
            </a:r>
            <a:r>
              <a:rPr b="0" lang="en-IN" sz="2800" spc="-15" strike="noStrike">
                <a:solidFill>
                  <a:srgbClr val="808080"/>
                </a:solidFill>
                <a:latin typeface="Arial MT"/>
              </a:rPr>
              <a:t> </a:t>
            </a:r>
            <a:r>
              <a:rPr b="0" lang="en-IN" sz="2800" spc="-7" strike="noStrike">
                <a:solidFill>
                  <a:srgbClr val="808080"/>
                </a:solidFill>
                <a:latin typeface="Arial MT"/>
              </a:rPr>
              <a:t>tracking </a:t>
            </a:r>
            <a:r>
              <a:rPr b="0" lang="en-IN" sz="2800" spc="-1" strike="noStrike">
                <a:solidFill>
                  <a:srgbClr val="808080"/>
                </a:solidFill>
                <a:latin typeface="Arial MT"/>
              </a:rPr>
              <a:t> </a:t>
            </a:r>
            <a:r>
              <a:rPr b="0" lang="en-IN" sz="2800" spc="-7" strike="noStrike">
                <a:solidFill>
                  <a:srgbClr val="808080"/>
                </a:solidFill>
                <a:latin typeface="Arial MT"/>
              </a:rPr>
              <a:t>their symptoms, </a:t>
            </a:r>
            <a:r>
              <a:rPr b="0" lang="en-IN" sz="2800" spc="-12" strike="noStrike">
                <a:solidFill>
                  <a:srgbClr val="808080"/>
                </a:solidFill>
                <a:latin typeface="Arial MT"/>
              </a:rPr>
              <a:t>and </a:t>
            </a:r>
            <a:r>
              <a:rPr b="0" lang="en-IN" sz="2800" spc="-7" strike="noStrike">
                <a:solidFill>
                  <a:srgbClr val="808080"/>
                </a:solidFill>
                <a:latin typeface="Arial MT"/>
              </a:rPr>
              <a:t>even provide </a:t>
            </a:r>
            <a:r>
              <a:rPr b="0" lang="en-IN" sz="2800" spc="-12" strike="noStrike">
                <a:solidFill>
                  <a:srgbClr val="808080"/>
                </a:solidFill>
                <a:latin typeface="Arial MT"/>
              </a:rPr>
              <a:t>guidance on </a:t>
            </a:r>
            <a:r>
              <a:rPr b="0" lang="en-IN" sz="2800" spc="-877" strike="noStrike">
                <a:solidFill>
                  <a:srgbClr val="808080"/>
                </a:solidFill>
                <a:latin typeface="Arial MT"/>
              </a:rPr>
              <a:t> </a:t>
            </a:r>
            <a:r>
              <a:rPr b="0" lang="en-IN" sz="2800" spc="-7" strike="noStrike">
                <a:solidFill>
                  <a:srgbClr val="808080"/>
                </a:solidFill>
                <a:latin typeface="Arial MT"/>
              </a:rPr>
              <a:t>treatments</a:t>
            </a:r>
            <a:r>
              <a:rPr b="0" lang="en-IN" sz="2800" spc="-12" strike="noStrike">
                <a:solidFill>
                  <a:srgbClr val="808080"/>
                </a:solidFill>
                <a:latin typeface="Arial MT"/>
              </a:rPr>
              <a:t> </a:t>
            </a:r>
            <a:r>
              <a:rPr b="0" lang="en-IN" sz="2800" spc="-7" strike="noStrike">
                <a:solidFill>
                  <a:srgbClr val="808080"/>
                </a:solidFill>
                <a:latin typeface="Arial MT"/>
              </a:rPr>
              <a:t>and</a:t>
            </a:r>
            <a:r>
              <a:rPr b="0" lang="en-IN" sz="2800" spc="-15" strike="noStrike">
                <a:solidFill>
                  <a:srgbClr val="808080"/>
                </a:solidFill>
                <a:latin typeface="Arial MT"/>
              </a:rPr>
              <a:t> </a:t>
            </a:r>
            <a:r>
              <a:rPr b="0" lang="en-IN" sz="2800" spc="-12" strike="noStrike">
                <a:solidFill>
                  <a:srgbClr val="808080"/>
                </a:solidFill>
                <a:latin typeface="Arial MT"/>
              </a:rPr>
              <a:t>medications.</a:t>
            </a:r>
            <a:endParaRPr b="0" lang="en-US" sz="2800" spc="-1" strike="noStrike">
              <a:latin typeface="Arial"/>
            </a:endParaRPr>
          </a:p>
        </p:txBody>
      </p:sp>
      <p:sp>
        <p:nvSpPr>
          <p:cNvPr id="4" name="PlaceHolder 3"/>
          <p:cNvSpPr>
            <a:spLocks noGrp="1"/>
          </p:cNvSpPr>
          <p:nvPr>
            <p:ph type="sldNum" idx="2"/>
          </p:nvPr>
        </p:nvSpPr>
        <p:spPr/>
        <p:txBody>
          <a:bodyPr/>
          <a:p>
            <a:fld id="{10109F4A-F474-4C98-ADAD-CFED4D10EA06}"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Screenshots</a:t>
            </a:r>
            <a:endParaRPr b="0" lang="en-US" sz="4400" spc="-1" strike="noStrike">
              <a:latin typeface="Arial"/>
            </a:endParaRPr>
          </a:p>
        </p:txBody>
      </p:sp>
      <p:pic>
        <p:nvPicPr>
          <p:cNvPr id="175" name="" descr=""/>
          <p:cNvPicPr/>
          <p:nvPr/>
        </p:nvPicPr>
        <p:blipFill>
          <a:blip r:embed="rId1"/>
          <a:stretch/>
        </p:blipFill>
        <p:spPr>
          <a:xfrm>
            <a:off x="228600" y="1600200"/>
            <a:ext cx="8686440" cy="4403520"/>
          </a:xfrm>
          <a:prstGeom prst="rect">
            <a:avLst/>
          </a:prstGeom>
          <a:ln w="0">
            <a:noFill/>
          </a:ln>
        </p:spPr>
      </p:pic>
      <p:sp>
        <p:nvSpPr>
          <p:cNvPr id="3" name="PlaceHolder 2"/>
          <p:cNvSpPr>
            <a:spLocks noGrp="1"/>
          </p:cNvSpPr>
          <p:nvPr>
            <p:ph type="sldNum" idx="8"/>
          </p:nvPr>
        </p:nvSpPr>
        <p:spPr/>
        <p:txBody>
          <a:bodyPr/>
          <a:p>
            <a:fld id="{5CF7BF42-D7FB-4117-BF74-21E94427FCD5}"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 descr=""/>
          <p:cNvPicPr/>
          <p:nvPr/>
        </p:nvPicPr>
        <p:blipFill>
          <a:blip r:embed="rId1"/>
          <a:stretch/>
        </p:blipFill>
        <p:spPr>
          <a:xfrm>
            <a:off x="0" y="-142560"/>
            <a:ext cx="7086240" cy="3592440"/>
          </a:xfrm>
          <a:prstGeom prst="rect">
            <a:avLst/>
          </a:prstGeom>
          <a:ln w="0">
            <a:noFill/>
          </a:ln>
        </p:spPr>
      </p:pic>
      <p:pic>
        <p:nvPicPr>
          <p:cNvPr id="177" name="" descr=""/>
          <p:cNvPicPr/>
          <p:nvPr/>
        </p:nvPicPr>
        <p:blipFill>
          <a:blip r:embed="rId2"/>
          <a:stretch/>
        </p:blipFill>
        <p:spPr>
          <a:xfrm>
            <a:off x="1600200" y="3057840"/>
            <a:ext cx="7495560" cy="3799800"/>
          </a:xfrm>
          <a:prstGeom prst="rect">
            <a:avLst/>
          </a:prstGeom>
          <a:ln w="0">
            <a:noFill/>
          </a:ln>
        </p:spPr>
      </p:pic>
      <p:sp>
        <p:nvSpPr>
          <p:cNvPr id="2" name="PlaceHolder 1"/>
          <p:cNvSpPr>
            <a:spLocks noGrp="1"/>
          </p:cNvSpPr>
          <p:nvPr>
            <p:ph type="sldNum" idx="8"/>
          </p:nvPr>
        </p:nvSpPr>
        <p:spPr/>
        <p:txBody>
          <a:bodyPr/>
          <a:p>
            <a:fld id="{00E0018E-ECC2-4B0B-851E-319E335473DC}"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 descr=""/>
          <p:cNvPicPr/>
          <p:nvPr/>
        </p:nvPicPr>
        <p:blipFill>
          <a:blip r:embed="rId1"/>
          <a:stretch/>
        </p:blipFill>
        <p:spPr>
          <a:xfrm>
            <a:off x="0" y="0"/>
            <a:ext cx="7214400" cy="3657240"/>
          </a:xfrm>
          <a:prstGeom prst="rect">
            <a:avLst/>
          </a:prstGeom>
          <a:ln w="0">
            <a:noFill/>
          </a:ln>
        </p:spPr>
      </p:pic>
      <p:pic>
        <p:nvPicPr>
          <p:cNvPr id="179" name="" descr=""/>
          <p:cNvPicPr/>
          <p:nvPr/>
        </p:nvPicPr>
        <p:blipFill>
          <a:blip r:embed="rId2"/>
          <a:stretch/>
        </p:blipFill>
        <p:spPr>
          <a:xfrm>
            <a:off x="2057400" y="3265200"/>
            <a:ext cx="7086240" cy="3592440"/>
          </a:xfrm>
          <a:prstGeom prst="rect">
            <a:avLst/>
          </a:prstGeom>
          <a:ln w="0">
            <a:noFill/>
          </a:ln>
        </p:spPr>
      </p:pic>
      <p:sp>
        <p:nvSpPr>
          <p:cNvPr id="2" name="PlaceHolder 1"/>
          <p:cNvSpPr>
            <a:spLocks noGrp="1"/>
          </p:cNvSpPr>
          <p:nvPr>
            <p:ph type="sldNum" idx="8"/>
          </p:nvPr>
        </p:nvSpPr>
        <p:spPr/>
        <p:txBody>
          <a:bodyPr/>
          <a:p>
            <a:fld id="{9F8DF1D4-6CEA-44D3-A535-5FA886009A9A}"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rmAutofit fontScale="78000"/>
          </a:bodyPr>
          <a:p>
            <a:pPr algn="ctr">
              <a:lnSpc>
                <a:spcPct val="100000"/>
              </a:lnSpc>
              <a:buNone/>
            </a:pPr>
            <a:r>
              <a:rPr b="0" lang="en-US" sz="4400" spc="-1" strike="noStrike">
                <a:solidFill>
                  <a:srgbClr val="000000"/>
                </a:solidFill>
                <a:latin typeface="Calibri"/>
              </a:rPr>
              <a:t>Conference attended with Paper Presentation</a:t>
            </a:r>
            <a:endParaRPr b="0" lang="en-US" sz="4400" spc="-1" strike="noStrike">
              <a:latin typeface="Arial"/>
            </a:endParaRPr>
          </a:p>
        </p:txBody>
      </p:sp>
      <p:pic>
        <p:nvPicPr>
          <p:cNvPr id="181" name="" descr=""/>
          <p:cNvPicPr/>
          <p:nvPr/>
        </p:nvPicPr>
        <p:blipFill>
          <a:blip r:embed="rId1"/>
          <a:stretch/>
        </p:blipFill>
        <p:spPr>
          <a:xfrm>
            <a:off x="0" y="1810080"/>
            <a:ext cx="3351960" cy="4590360"/>
          </a:xfrm>
          <a:prstGeom prst="rect">
            <a:avLst/>
          </a:prstGeom>
          <a:ln w="0">
            <a:noFill/>
          </a:ln>
        </p:spPr>
      </p:pic>
      <p:pic>
        <p:nvPicPr>
          <p:cNvPr id="182" name="" descr=""/>
          <p:cNvPicPr/>
          <p:nvPr/>
        </p:nvPicPr>
        <p:blipFill>
          <a:blip r:embed="rId2"/>
          <a:stretch/>
        </p:blipFill>
        <p:spPr>
          <a:xfrm>
            <a:off x="3181320" y="1828800"/>
            <a:ext cx="2987280" cy="4571640"/>
          </a:xfrm>
          <a:prstGeom prst="rect">
            <a:avLst/>
          </a:prstGeom>
          <a:ln w="0">
            <a:noFill/>
          </a:ln>
        </p:spPr>
      </p:pic>
      <p:pic>
        <p:nvPicPr>
          <p:cNvPr id="183" name="" descr=""/>
          <p:cNvPicPr/>
          <p:nvPr/>
        </p:nvPicPr>
        <p:blipFill>
          <a:blip r:embed="rId3"/>
          <a:stretch/>
        </p:blipFill>
        <p:spPr>
          <a:xfrm>
            <a:off x="6095520" y="1828800"/>
            <a:ext cx="2987280" cy="4571640"/>
          </a:xfrm>
          <a:prstGeom prst="rect">
            <a:avLst/>
          </a:prstGeom>
          <a:ln w="0">
            <a:noFill/>
          </a:ln>
        </p:spPr>
      </p:pic>
      <p:sp>
        <p:nvSpPr>
          <p:cNvPr id="3" name="PlaceHolder 2"/>
          <p:cNvSpPr>
            <a:spLocks noGrp="1"/>
          </p:cNvSpPr>
          <p:nvPr>
            <p:ph type="sldNum" idx="8"/>
          </p:nvPr>
        </p:nvSpPr>
        <p:spPr/>
        <p:txBody>
          <a:bodyPr/>
          <a:p>
            <a:fld id="{3A2530B2-53B8-49BB-9E36-6EDFDACD0D04}"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Paper submission to Journals certificate</a:t>
            </a:r>
            <a:endParaRPr b="0" lang="en-US" sz="4400" spc="-1" strike="noStrike">
              <a:latin typeface="Arial"/>
            </a:endParaRPr>
          </a:p>
        </p:txBody>
      </p:sp>
      <p:pic>
        <p:nvPicPr>
          <p:cNvPr id="185" name="" descr=""/>
          <p:cNvPicPr/>
          <p:nvPr/>
        </p:nvPicPr>
        <p:blipFill>
          <a:blip r:embed="rId1"/>
          <a:stretch/>
        </p:blipFill>
        <p:spPr>
          <a:xfrm>
            <a:off x="685800" y="1895760"/>
            <a:ext cx="3552120" cy="4733280"/>
          </a:xfrm>
          <a:prstGeom prst="rect">
            <a:avLst/>
          </a:prstGeom>
          <a:ln w="0">
            <a:noFill/>
          </a:ln>
        </p:spPr>
      </p:pic>
      <p:pic>
        <p:nvPicPr>
          <p:cNvPr id="186" name="" descr=""/>
          <p:cNvPicPr/>
          <p:nvPr/>
        </p:nvPicPr>
        <p:blipFill>
          <a:blip r:embed="rId2"/>
          <a:stretch/>
        </p:blipFill>
        <p:spPr>
          <a:xfrm>
            <a:off x="5176800" y="1828800"/>
            <a:ext cx="3281040" cy="4571640"/>
          </a:xfrm>
          <a:prstGeom prst="rect">
            <a:avLst/>
          </a:prstGeom>
          <a:ln w="0">
            <a:noFill/>
          </a:ln>
        </p:spPr>
      </p:pic>
      <p:sp>
        <p:nvSpPr>
          <p:cNvPr id="3" name="PlaceHolder 2"/>
          <p:cNvSpPr>
            <a:spLocks noGrp="1"/>
          </p:cNvSpPr>
          <p:nvPr>
            <p:ph type="sldNum" idx="8"/>
          </p:nvPr>
        </p:nvSpPr>
        <p:spPr/>
        <p:txBody>
          <a:bodyPr/>
          <a:p>
            <a:fld id="{735C8D00-AF8B-4751-9487-12A910067F28}"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algn="ctr">
              <a:lnSpc>
                <a:spcPct val="100000"/>
              </a:lnSpc>
              <a:buNone/>
            </a:pPr>
            <a:r>
              <a:rPr b="0" lang="en-US" sz="4400" spc="-1" strike="noStrike">
                <a:solidFill>
                  <a:srgbClr val="000000"/>
                </a:solidFill>
                <a:latin typeface="Calibri"/>
              </a:rPr>
              <a:t>IJEST JOURNAL PUBLICATION</a:t>
            </a:r>
            <a:endParaRPr b="0" lang="en-US" sz="4400" spc="-1" strike="noStrike">
              <a:latin typeface="Arial"/>
            </a:endParaRPr>
          </a:p>
        </p:txBody>
      </p:sp>
      <p:pic>
        <p:nvPicPr>
          <p:cNvPr id="188" name="" descr=""/>
          <p:cNvPicPr/>
          <p:nvPr/>
        </p:nvPicPr>
        <p:blipFill>
          <a:blip r:embed="rId1"/>
          <a:stretch/>
        </p:blipFill>
        <p:spPr>
          <a:xfrm>
            <a:off x="228600" y="1143000"/>
            <a:ext cx="4114440" cy="5599080"/>
          </a:xfrm>
          <a:prstGeom prst="rect">
            <a:avLst/>
          </a:prstGeom>
          <a:ln w="0">
            <a:noFill/>
          </a:ln>
        </p:spPr>
      </p:pic>
      <p:pic>
        <p:nvPicPr>
          <p:cNvPr id="189" name="" descr=""/>
          <p:cNvPicPr/>
          <p:nvPr/>
        </p:nvPicPr>
        <p:blipFill>
          <a:blip r:embed="rId2"/>
          <a:stretch/>
        </p:blipFill>
        <p:spPr>
          <a:xfrm>
            <a:off x="4343400" y="1600200"/>
            <a:ext cx="3351960" cy="4685760"/>
          </a:xfrm>
          <a:prstGeom prst="rect">
            <a:avLst/>
          </a:prstGeom>
          <a:ln w="0">
            <a:noFill/>
          </a:ln>
        </p:spPr>
      </p:pic>
      <p:sp>
        <p:nvSpPr>
          <p:cNvPr id="3" name="PlaceHolder 2"/>
          <p:cNvSpPr>
            <a:spLocks noGrp="1"/>
          </p:cNvSpPr>
          <p:nvPr>
            <p:ph type="sldNum" idx="8"/>
          </p:nvPr>
        </p:nvSpPr>
        <p:spPr/>
        <p:txBody>
          <a:bodyPr/>
          <a:p>
            <a:fld id="{7ECD4529-6DEB-49A0-BF42-E6E9C63F01D1}"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 descr=""/>
          <p:cNvPicPr/>
          <p:nvPr/>
        </p:nvPicPr>
        <p:blipFill>
          <a:blip r:embed="rId1"/>
          <a:stretch/>
        </p:blipFill>
        <p:spPr>
          <a:xfrm>
            <a:off x="-1636920" y="0"/>
            <a:ext cx="12152160" cy="6857640"/>
          </a:xfrm>
          <a:prstGeom prst="rect">
            <a:avLst/>
          </a:prstGeom>
          <a:ln w="0">
            <a:noFill/>
          </a:ln>
        </p:spPr>
      </p:pic>
      <p:sp>
        <p:nvSpPr>
          <p:cNvPr id="2" name="PlaceHolder 1"/>
          <p:cNvSpPr>
            <a:spLocks noGrp="1"/>
          </p:cNvSpPr>
          <p:nvPr>
            <p:ph type="sldNum" idx="8"/>
          </p:nvPr>
        </p:nvSpPr>
        <p:spPr/>
        <p:txBody>
          <a:bodyPr/>
          <a:p>
            <a:fld id="{28E55168-E2A7-4884-AA93-E2685D2A066A}"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04920"/>
            <a:ext cx="7771680" cy="1469160"/>
          </a:xfrm>
          <a:prstGeom prst="rect">
            <a:avLst/>
          </a:prstGeom>
          <a:noFill/>
          <a:ln w="0">
            <a:noFill/>
          </a:ln>
        </p:spPr>
        <p:txBody>
          <a:bodyPr lIns="0" rIns="0" tIns="0" bIns="0" anchor="ctr">
            <a:noAutofit/>
          </a:bodyPr>
          <a:p>
            <a:pPr algn="ctr">
              <a:lnSpc>
                <a:spcPct val="100000"/>
              </a:lnSpc>
              <a:buNone/>
            </a:pPr>
            <a:r>
              <a:rPr b="0" lang="en-IN" sz="4400" spc="-1" strike="noStrike">
                <a:solidFill>
                  <a:srgbClr val="000000"/>
                </a:solidFill>
                <a:latin typeface="Calibri"/>
              </a:rPr>
              <a:t>Abstract</a:t>
            </a:r>
            <a:endParaRPr b="0" lang="en-US" sz="4400" spc="-1" strike="noStrike">
              <a:latin typeface="Arial"/>
            </a:endParaRPr>
          </a:p>
        </p:txBody>
      </p:sp>
      <p:sp>
        <p:nvSpPr>
          <p:cNvPr id="137" name="PlaceHolder 2"/>
          <p:cNvSpPr>
            <a:spLocks noGrp="1"/>
          </p:cNvSpPr>
          <p:nvPr>
            <p:ph type="subTitle"/>
          </p:nvPr>
        </p:nvSpPr>
        <p:spPr>
          <a:xfrm>
            <a:off x="228600" y="1295640"/>
            <a:ext cx="8686440" cy="4876200"/>
          </a:xfrm>
          <a:prstGeom prst="rect">
            <a:avLst/>
          </a:prstGeom>
          <a:noFill/>
          <a:ln w="0">
            <a:noFill/>
          </a:ln>
        </p:spPr>
        <p:txBody>
          <a:bodyPr lIns="0" rIns="0" tIns="0" bIns="0" anchor="t">
            <a:normAutofit fontScale="48000"/>
          </a:bodyPr>
          <a:p>
            <a:pPr algn="just">
              <a:lnSpc>
                <a:spcPct val="100000"/>
              </a:lnSpc>
              <a:spcBef>
                <a:spcPts val="641"/>
              </a:spcBef>
              <a:buNone/>
              <a:tabLst>
                <a:tab algn="l" pos="0"/>
              </a:tabLst>
            </a:pPr>
            <a:endParaRPr b="0" lang="en-US" sz="3200" spc="-1" strike="noStrike">
              <a:latin typeface="Arial"/>
            </a:endParaRPr>
          </a:p>
          <a:p>
            <a:pPr algn="just">
              <a:lnSpc>
                <a:spcPct val="100000"/>
              </a:lnSpc>
              <a:spcBef>
                <a:spcPts val="641"/>
              </a:spcBef>
              <a:buNone/>
              <a:tabLst>
                <a:tab algn="l" pos="0"/>
              </a:tabLst>
            </a:pPr>
            <a:r>
              <a:rPr b="0" lang="en-US" sz="3200" spc="-1" strike="noStrike">
                <a:solidFill>
                  <a:srgbClr val="8b8b8b"/>
                </a:solidFill>
                <a:latin typeface="Calibri"/>
              </a:rPr>
              <a:t>The chatbot developed in this project is built using advanced NLP techniques such as sentiment analysis, entity recognition, and intent detection. These techniques allow the chatbot to understand the context of user queries and provide accurate responses. </a:t>
            </a:r>
            <a:endParaRPr b="0" lang="en-US" sz="3200" spc="-1" strike="noStrike">
              <a:latin typeface="Arial"/>
            </a:endParaRPr>
          </a:p>
          <a:p>
            <a:pPr algn="just">
              <a:lnSpc>
                <a:spcPct val="100000"/>
              </a:lnSpc>
              <a:spcBef>
                <a:spcPts val="641"/>
              </a:spcBef>
              <a:buNone/>
              <a:tabLst>
                <a:tab algn="l" pos="0"/>
              </a:tabLst>
            </a:pPr>
            <a:endParaRPr b="0" lang="en-US" sz="3200" spc="-1" strike="noStrike">
              <a:latin typeface="Arial"/>
            </a:endParaRPr>
          </a:p>
          <a:p>
            <a:pPr algn="just">
              <a:lnSpc>
                <a:spcPct val="100000"/>
              </a:lnSpc>
              <a:spcBef>
                <a:spcPts val="641"/>
              </a:spcBef>
              <a:buNone/>
              <a:tabLst>
                <a:tab algn="l" pos="0"/>
              </a:tabLst>
            </a:pPr>
            <a:r>
              <a:rPr b="0" lang="en-US" sz="3200" spc="-1" strike="noStrike">
                <a:solidFill>
                  <a:srgbClr val="8b8b8b"/>
                </a:solidFill>
                <a:latin typeface="Calibri"/>
              </a:rPr>
              <a:t>The chatbot is trained using a large corpus of data, which enables it to learn from user interactions and improve its responses over time. The implementation of the chatbot in cloud technology provides several advantages such as scalability, flexibility, and cost-effectiveness. </a:t>
            </a:r>
            <a:endParaRPr b="0" lang="en-US" sz="3200" spc="-1" strike="noStrike">
              <a:latin typeface="Arial"/>
            </a:endParaRPr>
          </a:p>
          <a:p>
            <a:pPr algn="just">
              <a:lnSpc>
                <a:spcPct val="100000"/>
              </a:lnSpc>
              <a:spcBef>
                <a:spcPts val="641"/>
              </a:spcBef>
              <a:buNone/>
              <a:tabLst>
                <a:tab algn="l" pos="0"/>
              </a:tabLst>
            </a:pPr>
            <a:endParaRPr b="0" lang="en-US" sz="3200" spc="-1" strike="noStrike">
              <a:latin typeface="Arial"/>
            </a:endParaRPr>
          </a:p>
          <a:p>
            <a:pPr algn="just">
              <a:lnSpc>
                <a:spcPct val="100000"/>
              </a:lnSpc>
              <a:spcBef>
                <a:spcPts val="641"/>
              </a:spcBef>
              <a:buNone/>
              <a:tabLst>
                <a:tab algn="l" pos="0"/>
              </a:tabLst>
            </a:pPr>
            <a:r>
              <a:rPr b="0" lang="en-US" sz="3200" spc="-1" strike="noStrike">
                <a:solidFill>
                  <a:srgbClr val="8b8b8b"/>
                </a:solidFill>
                <a:latin typeface="Calibri"/>
              </a:rPr>
              <a:t>The chatbot can handle a large volume of user queries and can dynamically scale up or down based on demand. The cloud-based platform also provides easy integration with other cloud-based services such as analytics, database, and machine learning. The chatbot can be used in various domains such as customer support, e-commerce, healthcare, and education. </a:t>
            </a:r>
            <a:endParaRPr b="0" lang="en-US" sz="3200" spc="-1" strike="noStrike">
              <a:latin typeface="Arial"/>
            </a:endParaRPr>
          </a:p>
          <a:p>
            <a:pPr algn="just">
              <a:lnSpc>
                <a:spcPct val="100000"/>
              </a:lnSpc>
              <a:spcBef>
                <a:spcPts val="641"/>
              </a:spcBef>
              <a:buNone/>
              <a:tabLst>
                <a:tab algn="l" pos="0"/>
              </a:tabLst>
            </a:pPr>
            <a:endParaRPr b="0" lang="en-US" sz="3200" spc="-1" strike="noStrike">
              <a:latin typeface="Arial"/>
            </a:endParaRPr>
          </a:p>
          <a:p>
            <a:pPr algn="just">
              <a:lnSpc>
                <a:spcPct val="100000"/>
              </a:lnSpc>
              <a:spcBef>
                <a:spcPts val="641"/>
              </a:spcBef>
              <a:buNone/>
              <a:tabLst>
                <a:tab algn="l" pos="0"/>
              </a:tabLst>
            </a:pPr>
            <a:r>
              <a:rPr b="0" lang="en-US" sz="3200" spc="-1" strike="noStrike">
                <a:solidFill>
                  <a:srgbClr val="8b8b8b"/>
                </a:solidFill>
                <a:latin typeface="Calibri"/>
              </a:rPr>
              <a:t>It can provide users with personalized recommendations, answers to frequently asked questions, and assistance with tasks such as booking appointments or ordering productS</a:t>
            </a:r>
            <a:endParaRPr b="0" lang="en-US" sz="3200" spc="-1" strike="noStrike">
              <a:latin typeface="Arial"/>
            </a:endParaRPr>
          </a:p>
        </p:txBody>
      </p:sp>
      <p:sp>
        <p:nvSpPr>
          <p:cNvPr id="4" name="PlaceHolder 3"/>
          <p:cNvSpPr>
            <a:spLocks noGrp="1"/>
          </p:cNvSpPr>
          <p:nvPr>
            <p:ph type="sldNum" idx="2"/>
          </p:nvPr>
        </p:nvSpPr>
        <p:spPr/>
        <p:txBody>
          <a:bodyPr/>
          <a:p>
            <a:fld id="{AB95EAAF-F9B0-4E06-800B-B2B9BAC75396}"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04920"/>
            <a:ext cx="7771680" cy="1469160"/>
          </a:xfrm>
          <a:prstGeom prst="rect">
            <a:avLst/>
          </a:prstGeom>
          <a:noFill/>
          <a:ln w="0">
            <a:noFill/>
          </a:ln>
        </p:spPr>
        <p:txBody>
          <a:bodyPr lIns="0" rIns="0" tIns="0" bIns="0" anchor="ctr">
            <a:noAutofit/>
          </a:bodyPr>
          <a:p>
            <a:pPr algn="ctr">
              <a:lnSpc>
                <a:spcPct val="100000"/>
              </a:lnSpc>
              <a:buNone/>
            </a:pPr>
            <a:r>
              <a:rPr b="0" lang="en-IN" sz="4400" spc="-1" strike="noStrike">
                <a:solidFill>
                  <a:srgbClr val="000000"/>
                </a:solidFill>
                <a:latin typeface="Calibri"/>
              </a:rPr>
              <a:t>Base Paper Details</a:t>
            </a:r>
            <a:endParaRPr b="0" lang="en-US" sz="4400" spc="-1" strike="noStrike">
              <a:latin typeface="Arial"/>
            </a:endParaRPr>
          </a:p>
        </p:txBody>
      </p:sp>
      <p:sp>
        <p:nvSpPr>
          <p:cNvPr id="139" name="PlaceHolder 2"/>
          <p:cNvSpPr>
            <a:spLocks noGrp="1"/>
          </p:cNvSpPr>
          <p:nvPr>
            <p:ph type="subTitle"/>
          </p:nvPr>
        </p:nvSpPr>
        <p:spPr>
          <a:xfrm>
            <a:off x="457200" y="1774440"/>
            <a:ext cx="8229240" cy="4419000"/>
          </a:xfrm>
          <a:prstGeom prst="rect">
            <a:avLst/>
          </a:prstGeom>
          <a:noFill/>
          <a:ln w="0">
            <a:noFill/>
          </a:ln>
        </p:spPr>
        <p:txBody>
          <a:bodyPr lIns="0" rIns="0" tIns="0" bIns="0" anchor="t">
            <a:normAutofit fontScale="99000"/>
          </a:bodyPr>
          <a:p>
            <a:pPr marL="432000" indent="-324000">
              <a:lnSpc>
                <a:spcPct val="100000"/>
              </a:lnSpc>
              <a:spcBef>
                <a:spcPts val="1417"/>
              </a:spcBef>
              <a:buClr>
                <a:srgbClr val="000000"/>
              </a:buClr>
              <a:buSzPct val="45000"/>
              <a:buFont typeface="Wingdings" charset="2"/>
              <a:buChar char=""/>
              <a:tabLst>
                <a:tab algn="l" pos="0"/>
              </a:tabLst>
            </a:pPr>
            <a:r>
              <a:rPr b="1" lang="en-IN" sz="3200" spc="-1" strike="noStrike">
                <a:solidFill>
                  <a:srgbClr val="8b8b8b"/>
                </a:solidFill>
                <a:latin typeface="Calibri"/>
              </a:rPr>
              <a:t>Title of the Paper:</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tabLst>
                <a:tab algn="l" pos="0"/>
              </a:tabLst>
            </a:pPr>
            <a:r>
              <a:rPr b="0" lang="en-IN" sz="2000" spc="-1" strike="noStrike">
                <a:solidFill>
                  <a:srgbClr val="8b8b8b"/>
                </a:solidFill>
                <a:latin typeface="Calibri"/>
              </a:rPr>
              <a:t>A Conversation-Driven Approach for Chat-bot Management</a:t>
            </a:r>
            <a:endParaRPr b="0" lang="en-US" sz="20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1" lang="en-IN" sz="3200" spc="-1" strike="noStrike">
                <a:solidFill>
                  <a:srgbClr val="8b8b8b"/>
                </a:solidFill>
                <a:latin typeface="Calibri"/>
              </a:rPr>
              <a:t>Journal Name:</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tabLst>
                <a:tab algn="l" pos="0"/>
              </a:tabLst>
            </a:pPr>
            <a:r>
              <a:rPr b="0" lang="en-IN" sz="2000" spc="-1" strike="noStrike">
                <a:solidFill>
                  <a:srgbClr val="8b8b8b"/>
                </a:solidFill>
                <a:latin typeface="Calibri"/>
              </a:rPr>
              <a:t>IEEE Xplore</a:t>
            </a:r>
            <a:endParaRPr b="0" lang="en-US" sz="20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1" lang="en-IN" sz="3200" spc="-1" strike="noStrike">
                <a:solidFill>
                  <a:srgbClr val="8b8b8b"/>
                </a:solidFill>
                <a:latin typeface="Calibri"/>
              </a:rPr>
              <a:t>Publication date:</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tabLst>
                <a:tab algn="l" pos="0"/>
              </a:tabLst>
            </a:pPr>
            <a:r>
              <a:rPr b="0" lang="en-IN" sz="2000" spc="-1" strike="noStrike">
                <a:solidFill>
                  <a:srgbClr val="8b8b8b"/>
                </a:solidFill>
                <a:latin typeface="Calibri"/>
              </a:rPr>
              <a:t>January 24, 2022</a:t>
            </a:r>
            <a:endParaRPr b="0" lang="en-US" sz="20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1" lang="en-IN" sz="3200" spc="-1" strike="noStrike">
                <a:solidFill>
                  <a:srgbClr val="8b8b8b"/>
                </a:solidFill>
                <a:latin typeface="Calibri"/>
              </a:rPr>
              <a:t>Author’s Name:</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tabLst>
                <a:tab algn="l" pos="0"/>
              </a:tabLst>
            </a:pPr>
            <a:r>
              <a:rPr b="0" lang="en-IN" sz="2000" spc="-1" strike="noStrike">
                <a:solidFill>
                  <a:srgbClr val="8b8b8b"/>
                </a:solidFill>
                <a:latin typeface="Calibri"/>
              </a:rPr>
              <a:t>Guilherme Guy de Andrade</a:t>
            </a:r>
            <a:endParaRPr b="0" lang="en-US" sz="2000" spc="-1" strike="noStrike">
              <a:latin typeface="Arial"/>
            </a:endParaRPr>
          </a:p>
          <a:p>
            <a:pPr>
              <a:lnSpc>
                <a:spcPct val="100000"/>
              </a:lnSpc>
              <a:spcBef>
                <a:spcPts val="850"/>
              </a:spcBef>
              <a:buNone/>
              <a:tabLst>
                <a:tab algn="l" pos="0"/>
              </a:tabLst>
            </a:pPr>
            <a:endParaRPr b="0" lang="en-US" sz="1400" spc="-1" strike="noStrike">
              <a:latin typeface="Arial"/>
            </a:endParaRPr>
          </a:p>
        </p:txBody>
      </p:sp>
      <p:sp>
        <p:nvSpPr>
          <p:cNvPr id="4" name="PlaceHolder 3"/>
          <p:cNvSpPr>
            <a:spLocks noGrp="1"/>
          </p:cNvSpPr>
          <p:nvPr>
            <p:ph type="sldNum" idx="2"/>
          </p:nvPr>
        </p:nvSpPr>
        <p:spPr/>
        <p:txBody>
          <a:bodyPr/>
          <a:p>
            <a:fld id="{75A20DA8-292F-48E9-B183-3071688045A4}"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04920"/>
            <a:ext cx="7771680" cy="1469160"/>
          </a:xfrm>
          <a:prstGeom prst="rect">
            <a:avLst/>
          </a:prstGeom>
          <a:noFill/>
          <a:ln w="0">
            <a:noFill/>
          </a:ln>
        </p:spPr>
        <p:txBody>
          <a:bodyPr lIns="0" rIns="0" tIns="0" bIns="0" anchor="ctr">
            <a:noAutofit/>
          </a:bodyPr>
          <a:p>
            <a:pPr algn="ctr">
              <a:lnSpc>
                <a:spcPct val="100000"/>
              </a:lnSpc>
              <a:buNone/>
            </a:pPr>
            <a:r>
              <a:rPr b="0" lang="en-IN" sz="4400" spc="-1" strike="noStrike">
                <a:solidFill>
                  <a:srgbClr val="000000"/>
                </a:solidFill>
                <a:latin typeface="Calibri"/>
              </a:rPr>
              <a:t>Literature Review</a:t>
            </a:r>
            <a:endParaRPr b="0" lang="en-US" sz="4400" spc="-1" strike="noStrike">
              <a:latin typeface="Arial"/>
            </a:endParaRPr>
          </a:p>
        </p:txBody>
      </p:sp>
      <p:graphicFrame>
        <p:nvGraphicFramePr>
          <p:cNvPr id="141" name=""/>
          <p:cNvGraphicFramePr/>
          <p:nvPr/>
        </p:nvGraphicFramePr>
        <p:xfrm>
          <a:off x="228600" y="1600200"/>
          <a:ext cx="8442000" cy="3045960"/>
        </p:xfrm>
        <a:graphic>
          <a:graphicData uri="http://schemas.openxmlformats.org/drawingml/2006/table">
            <a:tbl>
              <a:tblPr/>
              <a:tblGrid>
                <a:gridCol w="803520"/>
                <a:gridCol w="3292920"/>
                <a:gridCol w="2170440"/>
                <a:gridCol w="2175480"/>
              </a:tblGrid>
              <a:tr h="1523160">
                <a:tc>
                  <a:txBody>
                    <a:bodyPr lIns="90000" rIns="90000" anchor="t">
                      <a:noAutofit/>
                    </a:bodyPr>
                    <a:p>
                      <a:pPr>
                        <a:lnSpc>
                          <a:spcPct val="100000"/>
                        </a:lnSpc>
                        <a:buNone/>
                      </a:pPr>
                      <a:r>
                        <a:rPr b="0" lang="en-US" sz="1800" spc="-1" strike="noStrike">
                          <a:latin typeface="Arial"/>
                        </a:rPr>
                        <a:t>S NO:</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chor="t">
                      <a:noAutofit/>
                    </a:bodyPr>
                    <a:p>
                      <a:pPr algn="ctr">
                        <a:lnSpc>
                          <a:spcPct val="100000"/>
                        </a:lnSpc>
                        <a:buNone/>
                      </a:pPr>
                      <a:r>
                        <a:rPr b="0" lang="en-US" sz="1800" spc="-1" strike="noStrike">
                          <a:latin typeface="Arial"/>
                        </a:rPr>
                        <a:t>TITLE </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chor="t">
                      <a:noAutofit/>
                    </a:bodyPr>
                    <a:p>
                      <a:pPr algn="ctr">
                        <a:lnSpc>
                          <a:spcPct val="100000"/>
                        </a:lnSpc>
                        <a:buNone/>
                      </a:pPr>
                      <a:r>
                        <a:rPr b="0" lang="en-US" sz="1800" spc="-1" strike="noStrike">
                          <a:latin typeface="Arial"/>
                        </a:rPr>
                        <a:t>AUTHOR AND YEAR</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chor="t">
                      <a:noAutofit/>
                    </a:bodyPr>
                    <a:p>
                      <a:pPr algn="ctr">
                        <a:lnSpc>
                          <a:spcPct val="100000"/>
                        </a:lnSpc>
                        <a:buNone/>
                      </a:pPr>
                      <a:r>
                        <a:rPr b="0" lang="en-US" sz="1800" spc="-1" strike="noStrike">
                          <a:latin typeface="Arial"/>
                        </a:rPr>
                        <a:t>PROBLEM IDENTIFIED</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r>
              <a:tr h="1523160">
                <a:tc>
                  <a:txBody>
                    <a:bodyPr lIns="90000" rIns="90000" anchor="t">
                      <a:noAutofit/>
                    </a:bodyPr>
                    <a:p>
                      <a:pPr>
                        <a:lnSpc>
                          <a:spcPct val="100000"/>
                        </a:lnSpc>
                        <a:buNone/>
                      </a:pPr>
                      <a:r>
                        <a:rPr b="0" lang="en-US" sz="1800" spc="-1" strike="noStrike">
                          <a:latin typeface="Arial"/>
                        </a:rPr>
                        <a:t>1. </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chor="t">
                      <a:noAutofit/>
                    </a:bodyPr>
                    <a:p>
                      <a:pPr>
                        <a:lnSpc>
                          <a:spcPct val="100000"/>
                        </a:lnSpc>
                        <a:buNone/>
                      </a:pPr>
                      <a:r>
                        <a:rPr b="0" lang="en-US" sz="1800" spc="-1" strike="noStrike">
                          <a:latin typeface="Arial"/>
                        </a:rPr>
                        <a:t>A Review of Chat-bot Applications for Education: Opportunities and Challenges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chor="t">
                      <a:noAutofit/>
                    </a:bodyPr>
                    <a:p>
                      <a:pPr>
                        <a:lnSpc>
                          <a:spcPct val="100000"/>
                        </a:lnSpc>
                        <a:buNone/>
                      </a:pPr>
                      <a:r>
                        <a:rPr b="1" lang="en-US" sz="1800" spc="-1" strike="noStrike">
                          <a:latin typeface="Arial"/>
                        </a:rPr>
                        <a:t>Name: </a:t>
                      </a:r>
                      <a:r>
                        <a:rPr b="0" lang="en-US" sz="1800" spc="-1" strike="noStrike">
                          <a:latin typeface="Arial"/>
                        </a:rPr>
                        <a:t>Alvin W. Yeo and Dongfang Liu </a:t>
                      </a:r>
                      <a:endParaRPr b="0" lang="en-US" sz="1800" spc="-1" strike="noStrike">
                        <a:latin typeface="Arial"/>
                      </a:endParaRPr>
                    </a:p>
                    <a:p>
                      <a:pPr>
                        <a:lnSpc>
                          <a:spcPct val="100000"/>
                        </a:lnSpc>
                        <a:buNone/>
                      </a:pPr>
                      <a:r>
                        <a:rPr b="1" lang="en-US" sz="1800" spc="-1" strike="noStrike">
                          <a:latin typeface="Arial"/>
                        </a:rPr>
                        <a:t>Year</a:t>
                      </a:r>
                      <a:r>
                        <a:rPr b="0" lang="en-US" sz="1800" spc="-1" strike="noStrike">
                          <a:latin typeface="Arial"/>
                        </a:rPr>
                        <a:t>: 2022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chor="t">
                      <a:noAutofit/>
                    </a:bodyPr>
                    <a:p>
                      <a:pPr>
                        <a:lnSpc>
                          <a:spcPct val="100000"/>
                        </a:lnSpc>
                        <a:buNone/>
                      </a:pPr>
                      <a:r>
                        <a:rPr b="0" lang="en-US" sz="1800" spc="-1" strike="noStrike">
                          <a:latin typeface="Arial"/>
                        </a:rPr>
                        <a:t>Limited understanding of the potential applications of chat-bots in education and the challenges</a:t>
                      </a:r>
                      <a:endParaRPr b="0" lang="en-US" sz="1800" spc="-1" strike="noStrike">
                        <a:latin typeface="Arial"/>
                      </a:endParaRPr>
                    </a:p>
                    <a:p>
                      <a:pPr>
                        <a:lnSpc>
                          <a:spcPct val="100000"/>
                        </a:lnSpc>
                        <a:buNone/>
                      </a:pPr>
                      <a:r>
                        <a:rPr b="0" lang="en-US" sz="1800" spc="-1" strike="noStrike">
                          <a:latin typeface="Arial"/>
                        </a:rPr>
                        <a:t>associated with their development and implementation</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bl>
          </a:graphicData>
        </a:graphic>
      </p:graphicFrame>
      <p:sp>
        <p:nvSpPr>
          <p:cNvPr id="3" name="PlaceHolder 2"/>
          <p:cNvSpPr>
            <a:spLocks noGrp="1"/>
          </p:cNvSpPr>
          <p:nvPr>
            <p:ph type="sldNum" idx="2"/>
          </p:nvPr>
        </p:nvSpPr>
        <p:spPr/>
        <p:txBody>
          <a:bodyPr/>
          <a:p>
            <a:fld id="{97AE30E1-4ADB-4B39-BA39-CCFAE7612868}"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42" name=""/>
          <p:cNvGraphicFramePr/>
          <p:nvPr/>
        </p:nvGraphicFramePr>
        <p:xfrm>
          <a:off x="270000" y="258120"/>
          <a:ext cx="8686440" cy="2608920"/>
        </p:xfrm>
        <a:graphic>
          <a:graphicData uri="http://schemas.openxmlformats.org/drawingml/2006/table">
            <a:tbl>
              <a:tblPr/>
              <a:tblGrid>
                <a:gridCol w="1047960"/>
                <a:gridCol w="3292920"/>
                <a:gridCol w="2170440"/>
                <a:gridCol w="2175480"/>
              </a:tblGrid>
              <a:tr h="1523160">
                <a:tc>
                  <a:txBody>
                    <a:bodyPr lIns="90000" rIns="90000" anchor="t">
                      <a:noAutofit/>
                    </a:bodyPr>
                    <a:p>
                      <a:pPr>
                        <a:lnSpc>
                          <a:spcPct val="100000"/>
                        </a:lnSpc>
                        <a:buNone/>
                      </a:pPr>
                      <a:r>
                        <a:rPr b="0" lang="en-US" sz="1800" spc="-1" strike="noStrike">
                          <a:latin typeface="Arial"/>
                        </a:rPr>
                        <a:t>S NO:</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chor="t">
                      <a:noAutofit/>
                    </a:bodyPr>
                    <a:p>
                      <a:pPr algn="ctr">
                        <a:lnSpc>
                          <a:spcPct val="100000"/>
                        </a:lnSpc>
                        <a:buNone/>
                      </a:pPr>
                      <a:r>
                        <a:rPr b="0" lang="en-US" sz="1800" spc="-1" strike="noStrike">
                          <a:latin typeface="Arial"/>
                        </a:rPr>
                        <a:t>TITLE </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chor="t">
                      <a:noAutofit/>
                    </a:bodyPr>
                    <a:p>
                      <a:pPr algn="ctr">
                        <a:lnSpc>
                          <a:spcPct val="100000"/>
                        </a:lnSpc>
                        <a:buNone/>
                      </a:pPr>
                      <a:r>
                        <a:rPr b="0" lang="en-US" sz="1800" spc="-1" strike="noStrike">
                          <a:latin typeface="Arial"/>
                        </a:rPr>
                        <a:t>AUTHOR AND YEAR</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chor="t">
                      <a:noAutofit/>
                    </a:bodyPr>
                    <a:p>
                      <a:pPr algn="ctr">
                        <a:lnSpc>
                          <a:spcPct val="100000"/>
                        </a:lnSpc>
                        <a:buNone/>
                      </a:pPr>
                      <a:r>
                        <a:rPr b="0" lang="en-US" sz="1800" spc="-1" strike="noStrike">
                          <a:latin typeface="Arial"/>
                        </a:rPr>
                        <a:t>PROBLEM IDENTIFIED</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r>
              <a:tr h="1086120">
                <a:tc>
                  <a:txBody>
                    <a:bodyPr lIns="90000" rIns="90000" anchor="t">
                      <a:noAutofit/>
                    </a:bodyPr>
                    <a:p>
                      <a:pPr>
                        <a:lnSpc>
                          <a:spcPct val="100000"/>
                        </a:lnSpc>
                        <a:buNone/>
                      </a:pPr>
                      <a:r>
                        <a:rPr b="0" lang="en-US" sz="1800" spc="-1" strike="noStrike">
                          <a:latin typeface="Arial"/>
                        </a:rPr>
                        <a:t>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chor="t">
                      <a:noAutofit/>
                    </a:bodyPr>
                    <a:p>
                      <a:pPr>
                        <a:lnSpc>
                          <a:spcPct val="100000"/>
                        </a:lnSpc>
                        <a:buNone/>
                      </a:pPr>
                      <a:r>
                        <a:rPr b="0" lang="en-US" sz="1800" spc="-1" strike="noStrike">
                          <a:latin typeface="Arial"/>
                        </a:rPr>
                        <a:t>A Chatbot-Based Intelligent Tutoring System for Supporting</a:t>
                      </a:r>
                      <a:endParaRPr b="0" lang="en-US" sz="1800" spc="-1" strike="noStrike">
                        <a:latin typeface="Arial"/>
                      </a:endParaRPr>
                    </a:p>
                    <a:p>
                      <a:pPr>
                        <a:lnSpc>
                          <a:spcPct val="100000"/>
                        </a:lnSpc>
                        <a:buNone/>
                      </a:pPr>
                      <a:r>
                        <a:rPr b="0" lang="en-US" sz="1800" spc="-1" strike="noStrike">
                          <a:latin typeface="Arial"/>
                        </a:rPr>
                        <a:t>English Writing Learning</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chor="t">
                      <a:noAutofit/>
                    </a:bodyPr>
                    <a:p>
                      <a:pPr>
                        <a:lnSpc>
                          <a:spcPct val="100000"/>
                        </a:lnSpc>
                        <a:buNone/>
                      </a:pPr>
                      <a:r>
                        <a:rPr b="1" lang="en-US" sz="1800" spc="-1" strike="noStrike">
                          <a:latin typeface="Arial"/>
                        </a:rPr>
                        <a:t>Author:</a:t>
                      </a:r>
                      <a:r>
                        <a:rPr b="0" lang="en-US" sz="1800" spc="-1" strike="noStrike">
                          <a:latin typeface="Arial"/>
                        </a:rPr>
                        <a:t> Weiwei Cui, Qianqian Liu, and Jing Han, </a:t>
                      </a:r>
                      <a:r>
                        <a:rPr b="1" lang="en-US" sz="1800" spc="-1" strike="noStrike">
                          <a:latin typeface="Arial"/>
                        </a:rPr>
                        <a:t>Year:</a:t>
                      </a:r>
                      <a:r>
                        <a:rPr b="0" lang="en-US" sz="1800" spc="-1" strike="noStrike">
                          <a:latin typeface="Arial"/>
                        </a:rPr>
                        <a:t> 2022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chor="t">
                      <a:noAutofit/>
                    </a:bodyPr>
                    <a:p>
                      <a:pPr>
                        <a:lnSpc>
                          <a:spcPct val="100000"/>
                        </a:lnSpc>
                        <a:buNone/>
                      </a:pPr>
                      <a:r>
                        <a:rPr b="0" lang="en-US" sz="1800" spc="-1" strike="noStrike">
                          <a:latin typeface="Arial"/>
                        </a:rPr>
                        <a:t>Difficulty in providing personalized support for English writing learning in large classrooms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bl>
          </a:graphicData>
        </a:graphic>
      </p:graphicFrame>
      <p:graphicFrame>
        <p:nvGraphicFramePr>
          <p:cNvPr id="143" name=""/>
          <p:cNvGraphicFramePr/>
          <p:nvPr/>
        </p:nvGraphicFramePr>
        <p:xfrm>
          <a:off x="274320" y="3452040"/>
          <a:ext cx="8686440" cy="3045960"/>
        </p:xfrm>
        <a:graphic>
          <a:graphicData uri="http://schemas.openxmlformats.org/drawingml/2006/table">
            <a:tbl>
              <a:tblPr/>
              <a:tblGrid>
                <a:gridCol w="1047960"/>
                <a:gridCol w="3292920"/>
                <a:gridCol w="2170440"/>
                <a:gridCol w="2175480"/>
              </a:tblGrid>
              <a:tr h="1523160">
                <a:tc>
                  <a:txBody>
                    <a:bodyPr lIns="90000" rIns="90000" anchor="t">
                      <a:noAutofit/>
                    </a:bodyPr>
                    <a:p>
                      <a:pPr>
                        <a:lnSpc>
                          <a:spcPct val="100000"/>
                        </a:lnSpc>
                        <a:buNone/>
                      </a:pPr>
                      <a:r>
                        <a:rPr b="0" lang="en-US" sz="1800" spc="-1" strike="noStrike">
                          <a:latin typeface="Arial"/>
                        </a:rPr>
                        <a:t>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chor="t">
                      <a:noAutofit/>
                    </a:bodyPr>
                    <a:p>
                      <a:pPr>
                        <a:lnSpc>
                          <a:spcPct val="100000"/>
                        </a:lnSpc>
                        <a:buNone/>
                      </a:pPr>
                      <a:r>
                        <a:rPr b="0" lang="en-US" sz="1800" spc="-1" strike="noStrike">
                          <a:latin typeface="Arial"/>
                        </a:rPr>
                        <a:t>Chatbots in Higher Education: A Review of the Literature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chor="t">
                      <a:noAutofit/>
                    </a:bodyPr>
                    <a:p>
                      <a:pPr>
                        <a:lnSpc>
                          <a:spcPct val="100000"/>
                        </a:lnSpc>
                        <a:buNone/>
                      </a:pPr>
                      <a:r>
                        <a:rPr b="1" lang="en-US" sz="1800" spc="-1" strike="noStrike">
                          <a:latin typeface="Arial"/>
                        </a:rPr>
                        <a:t>Author:</a:t>
                      </a:r>
                      <a:r>
                        <a:rPr b="0" lang="en-US" sz="1800" spc="-1" strike="noStrike">
                          <a:latin typeface="Arial"/>
                        </a:rPr>
                        <a:t> Maria Spante, Frida Svensson, </a:t>
                      </a:r>
                      <a:endParaRPr b="0" lang="en-US" sz="1800" spc="-1" strike="noStrike">
                        <a:latin typeface="Arial"/>
                      </a:endParaRPr>
                    </a:p>
                    <a:p>
                      <a:pPr>
                        <a:lnSpc>
                          <a:spcPct val="100000"/>
                        </a:lnSpc>
                        <a:buNone/>
                      </a:pPr>
                      <a:r>
                        <a:rPr b="1" lang="en-US" sz="1800" spc="-1" strike="noStrike">
                          <a:latin typeface="Arial"/>
                        </a:rPr>
                        <a:t>Year:</a:t>
                      </a:r>
                      <a:r>
                        <a:rPr b="0" lang="en-US" sz="1800" spc="-1" strike="noStrike">
                          <a:latin typeface="Arial"/>
                        </a:rPr>
                        <a:t> 2021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chor="t">
                      <a:noAutofit/>
                    </a:bodyPr>
                    <a:p>
                      <a:pPr>
                        <a:lnSpc>
                          <a:spcPct val="100000"/>
                        </a:lnSpc>
                        <a:buNone/>
                      </a:pPr>
                      <a:r>
                        <a:rPr b="0" lang="en-US" sz="1800" spc="-1" strike="noStrike">
                          <a:latin typeface="Arial"/>
                        </a:rPr>
                        <a:t>To review the literature on the use of chatbots in higher education and identify gaps in the research</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r>
              <a:tr h="1523160">
                <a:tc>
                  <a:txBody>
                    <a:bodyPr lIns="90000" rIns="90000" anchor="t">
                      <a:noAutofit/>
                    </a:bodyPr>
                    <a:p>
                      <a:pPr>
                        <a:lnSpc>
                          <a:spcPct val="100000"/>
                        </a:lnSpc>
                        <a:buNone/>
                      </a:pPr>
                      <a:r>
                        <a:rPr b="0" lang="en-US" sz="1800" spc="-1" strike="noStrike">
                          <a:latin typeface="Arial"/>
                        </a:rPr>
                        <a:t>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chor="t">
                      <a:noAutofit/>
                    </a:bodyPr>
                    <a:p>
                      <a:pPr>
                        <a:lnSpc>
                          <a:spcPct val="100000"/>
                        </a:lnSpc>
                        <a:buNone/>
                      </a:pPr>
                      <a:r>
                        <a:rPr b="0" lang="en-US" sz="1800" spc="-1" strike="noStrike">
                          <a:latin typeface="Arial"/>
                        </a:rPr>
                        <a:t>Developing an AI-Based Chatbot for Student Services at Higher</a:t>
                      </a:r>
                      <a:endParaRPr b="0" lang="en-US" sz="1800" spc="-1" strike="noStrike">
                        <a:latin typeface="Arial"/>
                      </a:endParaRPr>
                    </a:p>
                    <a:p>
                      <a:pPr>
                        <a:lnSpc>
                          <a:spcPct val="100000"/>
                        </a:lnSpc>
                        <a:buNone/>
                      </a:pPr>
                      <a:r>
                        <a:rPr b="0" lang="en-US" sz="1800" spc="-1" strike="noStrike">
                          <a:latin typeface="Arial"/>
                        </a:rPr>
                        <a:t>Education Institutions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chor="t">
                      <a:noAutofit/>
                    </a:bodyPr>
                    <a:p>
                      <a:pPr>
                        <a:lnSpc>
                          <a:spcPct val="100000"/>
                        </a:lnSpc>
                        <a:buNone/>
                      </a:pPr>
                      <a:r>
                        <a:rPr b="1" lang="en-US" sz="1800" spc="-1" strike="noStrike">
                          <a:latin typeface="Arial"/>
                        </a:rPr>
                        <a:t>Author: </a:t>
                      </a:r>
                      <a:r>
                        <a:rPr b="0" lang="en-US" sz="1800" spc="-1" strike="noStrike">
                          <a:latin typeface="Arial"/>
                        </a:rPr>
                        <a:t>Hajar Alsulami, Abdulaziz Alsuhibany, Ali Alsalman, </a:t>
                      </a:r>
                      <a:endParaRPr b="0" lang="en-US" sz="1800" spc="-1" strike="noStrike">
                        <a:latin typeface="Arial"/>
                      </a:endParaRPr>
                    </a:p>
                    <a:p>
                      <a:pPr>
                        <a:lnSpc>
                          <a:spcPct val="100000"/>
                        </a:lnSpc>
                        <a:buNone/>
                      </a:pPr>
                      <a:r>
                        <a:rPr b="1" lang="en-US" sz="1800" spc="-1" strike="noStrike">
                          <a:latin typeface="Arial"/>
                        </a:rPr>
                        <a:t>Year:</a:t>
                      </a:r>
                      <a:r>
                        <a:rPr b="0" lang="en-US" sz="1800" spc="-1" strike="noStrike">
                          <a:latin typeface="Arial"/>
                        </a:rPr>
                        <a:t> 2021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chor="t">
                      <a:noAutofit/>
                    </a:bodyPr>
                    <a:p>
                      <a:pPr>
                        <a:lnSpc>
                          <a:spcPct val="100000"/>
                        </a:lnSpc>
                        <a:buNone/>
                      </a:pPr>
                      <a:r>
                        <a:rPr b="0" lang="en-US" sz="1800" spc="-1" strike="noStrike">
                          <a:latin typeface="Arial"/>
                        </a:rPr>
                        <a:t>Inefficiency of traditional student services at higher education institutions</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bl>
          </a:graphicData>
        </a:graphic>
      </p:graphicFrame>
      <p:sp>
        <p:nvSpPr>
          <p:cNvPr id="2" name="PlaceHolder 1"/>
          <p:cNvSpPr>
            <a:spLocks noGrp="1"/>
          </p:cNvSpPr>
          <p:nvPr>
            <p:ph type="sldNum" idx="5"/>
          </p:nvPr>
        </p:nvSpPr>
        <p:spPr/>
        <p:txBody>
          <a:bodyPr/>
          <a:p>
            <a:fld id="{C0BBB013-9476-4666-B1EE-055A20CEE040}"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04920"/>
            <a:ext cx="7771680" cy="1469160"/>
          </a:xfrm>
          <a:prstGeom prst="rect">
            <a:avLst/>
          </a:prstGeom>
          <a:noFill/>
          <a:ln w="0">
            <a:noFill/>
          </a:ln>
        </p:spPr>
        <p:txBody>
          <a:bodyPr lIns="0" rIns="0" tIns="0" bIns="0" anchor="ctr">
            <a:noAutofit/>
          </a:bodyPr>
          <a:p>
            <a:pPr algn="ctr">
              <a:lnSpc>
                <a:spcPct val="100000"/>
              </a:lnSpc>
              <a:buNone/>
            </a:pPr>
            <a:r>
              <a:rPr b="0" lang="en-IN" sz="4400" spc="-1" strike="noStrike">
                <a:solidFill>
                  <a:srgbClr val="000000"/>
                </a:solidFill>
                <a:latin typeface="Calibri"/>
              </a:rPr>
              <a:t>Problem Identified</a:t>
            </a:r>
            <a:endParaRPr b="0" lang="en-US" sz="4400" spc="-1" strike="noStrike">
              <a:latin typeface="Arial"/>
            </a:endParaRPr>
          </a:p>
        </p:txBody>
      </p:sp>
      <p:sp>
        <p:nvSpPr>
          <p:cNvPr id="145" name="PlaceHolder 2"/>
          <p:cNvSpPr>
            <a:spLocks noGrp="1"/>
          </p:cNvSpPr>
          <p:nvPr>
            <p:ph type="subTitle"/>
          </p:nvPr>
        </p:nvSpPr>
        <p:spPr>
          <a:xfrm>
            <a:off x="457200" y="1828800"/>
            <a:ext cx="8000640" cy="4419000"/>
          </a:xfrm>
          <a:prstGeom prst="rect">
            <a:avLst/>
          </a:prstGeom>
          <a:noFill/>
          <a:ln w="0">
            <a:noFill/>
          </a:ln>
        </p:spPr>
        <p:txBody>
          <a:bodyPr lIns="0" rIns="0" tIns="0" bIns="0" anchor="t">
            <a:normAutofit fontScale="87000"/>
          </a:bodyPr>
          <a:p>
            <a:pPr marL="432000" indent="-324000" algn="just">
              <a:lnSpc>
                <a:spcPct val="100000"/>
              </a:lnSpc>
              <a:spcBef>
                <a:spcPts val="1417"/>
              </a:spcBef>
              <a:buClr>
                <a:srgbClr val="000000"/>
              </a:buClr>
              <a:buSzPct val="45000"/>
              <a:buFont typeface="Wingdings" charset="2"/>
              <a:buChar char=""/>
              <a:tabLst>
                <a:tab algn="l" pos="0"/>
              </a:tabLst>
            </a:pPr>
            <a:r>
              <a:rPr b="0" lang="en-IN" sz="3200" spc="-1" strike="noStrike">
                <a:solidFill>
                  <a:srgbClr val="8b8b8b"/>
                </a:solidFill>
                <a:latin typeface="Calibri"/>
              </a:rPr>
              <a:t>High workload for customer service teams: Chat-bot can help to reduce the workload of customer service teams by automating routine tasks and handling a large volume of queries and interactions simultaneously.</a:t>
            </a:r>
            <a:endParaRPr b="0" lang="en-US" sz="3200" spc="-1" strike="noStrike">
              <a:latin typeface="Arial"/>
            </a:endParaRPr>
          </a:p>
          <a:p>
            <a:pPr marL="432000" indent="-324000" algn="just">
              <a:lnSpc>
                <a:spcPct val="100000"/>
              </a:lnSpc>
              <a:spcBef>
                <a:spcPts val="1417"/>
              </a:spcBef>
              <a:buClr>
                <a:srgbClr val="000000"/>
              </a:buClr>
              <a:buSzPct val="45000"/>
              <a:buFont typeface="Wingdings" charset="2"/>
              <a:buChar char=""/>
              <a:tabLst>
                <a:tab algn="l" pos="0"/>
              </a:tabLst>
            </a:pPr>
            <a:r>
              <a:rPr b="0" lang="en-IN" sz="3200" spc="-1" strike="noStrike">
                <a:solidFill>
                  <a:srgbClr val="8b8b8b"/>
                </a:solidFill>
                <a:latin typeface="Calibri"/>
              </a:rPr>
              <a:t>Limited availability: Chat-bots can provide 24/7 support, helping to ensure that customers can receive help and support whenever they need it.</a:t>
            </a:r>
            <a:endParaRPr b="0" lang="en-US" sz="3200" spc="-1" strike="noStrike">
              <a:latin typeface="Arial"/>
            </a:endParaRPr>
          </a:p>
        </p:txBody>
      </p:sp>
      <p:sp>
        <p:nvSpPr>
          <p:cNvPr id="4" name="PlaceHolder 3"/>
          <p:cNvSpPr>
            <a:spLocks noGrp="1"/>
          </p:cNvSpPr>
          <p:nvPr>
            <p:ph type="sldNum" idx="2"/>
          </p:nvPr>
        </p:nvSpPr>
        <p:spPr/>
        <p:txBody>
          <a:bodyPr/>
          <a:p>
            <a:fld id="{170D7287-39EE-41AA-B02F-127EA70DA906}"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04920"/>
            <a:ext cx="7771680" cy="1469160"/>
          </a:xfrm>
          <a:prstGeom prst="rect">
            <a:avLst/>
          </a:prstGeom>
          <a:noFill/>
          <a:ln w="0">
            <a:noFill/>
          </a:ln>
        </p:spPr>
        <p:txBody>
          <a:bodyPr lIns="0" rIns="0" tIns="0" bIns="0" anchor="ctr">
            <a:noAutofit/>
          </a:bodyPr>
          <a:p>
            <a:pPr algn="ctr">
              <a:lnSpc>
                <a:spcPct val="100000"/>
              </a:lnSpc>
              <a:buNone/>
            </a:pPr>
            <a:r>
              <a:rPr b="0" lang="en-IN" sz="4400" spc="-1" strike="noStrike">
                <a:solidFill>
                  <a:srgbClr val="000000"/>
                </a:solidFill>
                <a:latin typeface="Calibri"/>
              </a:rPr>
              <a:t>Proposed Solution</a:t>
            </a:r>
            <a:endParaRPr b="0" lang="en-US" sz="4400" spc="-1" strike="noStrike">
              <a:latin typeface="Arial"/>
            </a:endParaRPr>
          </a:p>
        </p:txBody>
      </p:sp>
      <p:sp>
        <p:nvSpPr>
          <p:cNvPr id="147" name="PlaceHolder 2"/>
          <p:cNvSpPr>
            <a:spLocks noGrp="1"/>
          </p:cNvSpPr>
          <p:nvPr>
            <p:ph type="subTitle"/>
          </p:nvPr>
        </p:nvSpPr>
        <p:spPr>
          <a:xfrm>
            <a:off x="457200" y="1828800"/>
            <a:ext cx="8000640" cy="4419000"/>
          </a:xfrm>
          <a:prstGeom prst="rect">
            <a:avLst/>
          </a:prstGeom>
          <a:noFill/>
          <a:ln w="0">
            <a:noFill/>
          </a:ln>
        </p:spPr>
        <p:txBody>
          <a:bodyPr lIns="0" rIns="0" tIns="0" bIns="0" anchor="t">
            <a:normAutofit fontScale="83000"/>
          </a:bodyPr>
          <a:p>
            <a:pPr marL="432000" indent="-324000" algn="just">
              <a:lnSpc>
                <a:spcPct val="100000"/>
              </a:lnSpc>
              <a:spcBef>
                <a:spcPts val="1417"/>
              </a:spcBef>
              <a:buClr>
                <a:srgbClr val="000000"/>
              </a:buClr>
              <a:buSzPct val="45000"/>
              <a:buFont typeface="Wingdings" charset="2"/>
              <a:buChar char=""/>
              <a:tabLst>
                <a:tab algn="l" pos="0"/>
              </a:tabLst>
            </a:pPr>
            <a:r>
              <a:rPr b="0" lang="en-IN" sz="3200" spc="-1" strike="noStrike">
                <a:solidFill>
                  <a:srgbClr val="8b8b8b"/>
                </a:solidFill>
                <a:latin typeface="Calibri"/>
              </a:rPr>
              <a:t>Problem analysis: The first step is to analyze the problem that the chat-bot is intended to solve </a:t>
            </a:r>
            <a:endParaRPr b="0" lang="en-US" sz="3200" spc="-1" strike="noStrike">
              <a:latin typeface="Arial"/>
            </a:endParaRPr>
          </a:p>
          <a:p>
            <a:pPr marL="432000" indent="-324000" algn="just">
              <a:lnSpc>
                <a:spcPct val="100000"/>
              </a:lnSpc>
              <a:spcBef>
                <a:spcPts val="1417"/>
              </a:spcBef>
              <a:buClr>
                <a:srgbClr val="000000"/>
              </a:buClr>
              <a:buSzPct val="45000"/>
              <a:buFont typeface="Wingdings" charset="2"/>
              <a:buChar char=""/>
              <a:tabLst>
                <a:tab algn="l" pos="0"/>
              </a:tabLst>
            </a:pPr>
            <a:r>
              <a:rPr b="0" lang="en-IN" sz="3200" spc="-1" strike="noStrike">
                <a:solidFill>
                  <a:srgbClr val="8b8b8b"/>
                </a:solidFill>
                <a:latin typeface="Calibri"/>
              </a:rPr>
              <a:t>Requirements gathering: The next step is to gather requirements and define the specific tasks that the chat-bot will perform</a:t>
            </a:r>
            <a:endParaRPr b="0" lang="en-US" sz="3200" spc="-1" strike="noStrike">
              <a:latin typeface="Arial"/>
            </a:endParaRPr>
          </a:p>
          <a:p>
            <a:pPr marL="432000" indent="-324000" algn="just">
              <a:lnSpc>
                <a:spcPct val="100000"/>
              </a:lnSpc>
              <a:spcBef>
                <a:spcPts val="1417"/>
              </a:spcBef>
              <a:buClr>
                <a:srgbClr val="000000"/>
              </a:buClr>
              <a:buSzPct val="45000"/>
              <a:buFont typeface="Wingdings" charset="2"/>
              <a:buChar char=""/>
              <a:tabLst>
                <a:tab algn="l" pos="0"/>
              </a:tabLst>
            </a:pPr>
            <a:r>
              <a:rPr b="0" lang="en-IN" sz="3200" spc="-1" strike="noStrike">
                <a:solidFill>
                  <a:srgbClr val="8b8b8b"/>
                </a:solidFill>
                <a:latin typeface="Calibri"/>
              </a:rPr>
              <a:t>Chat-bot development: The chat-bot is then developed using artificial intelligence and natural language processing (NLP) technologies</a:t>
            </a:r>
            <a:endParaRPr b="0" lang="en-US" sz="3200" spc="-1" strike="noStrike">
              <a:latin typeface="Arial"/>
            </a:endParaRPr>
          </a:p>
        </p:txBody>
      </p:sp>
      <p:sp>
        <p:nvSpPr>
          <p:cNvPr id="4" name="PlaceHolder 3"/>
          <p:cNvSpPr>
            <a:spLocks noGrp="1"/>
          </p:cNvSpPr>
          <p:nvPr>
            <p:ph type="sldNum" idx="2"/>
          </p:nvPr>
        </p:nvSpPr>
        <p:spPr/>
        <p:txBody>
          <a:bodyPr/>
          <a:p>
            <a:fld id="{D22B2916-FCBB-4FC6-B767-E983F197F6F2}"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Project Planning</a:t>
            </a:r>
            <a:endParaRPr b="0" lang="en-US" sz="4400" spc="-1" strike="noStrike">
              <a:latin typeface="Arial"/>
            </a:endParaRPr>
          </a:p>
        </p:txBody>
      </p:sp>
      <p:sp>
        <p:nvSpPr>
          <p:cNvPr id="149" name=""/>
          <p:cNvSpPr/>
          <p:nvPr/>
        </p:nvSpPr>
        <p:spPr>
          <a:xfrm>
            <a:off x="228600" y="1371600"/>
            <a:ext cx="8686440" cy="81655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641"/>
              </a:spcBef>
              <a:buNone/>
              <a:tabLst>
                <a:tab algn="l" pos="0"/>
              </a:tabLst>
            </a:pPr>
            <a:r>
              <a:rPr b="1" lang="en-IN" sz="2400" spc="-1" strike="noStrike">
                <a:solidFill>
                  <a:srgbClr val="8b8b8b"/>
                </a:solidFill>
                <a:latin typeface="Calibri"/>
              </a:rPr>
              <a:t>Define Objectives</a:t>
            </a:r>
            <a:r>
              <a:rPr b="0" lang="en-IN" sz="2400" spc="-1" strike="noStrike">
                <a:solidFill>
                  <a:srgbClr val="8b8b8b"/>
                </a:solidFill>
                <a:latin typeface="Calibri"/>
              </a:rPr>
              <a:t>: Clearly define the objectives of your chatbot project. Identify the problem it aims to solve, the target audience, and the specific goals you want to achieve with the chatbot.</a:t>
            </a:r>
            <a:endParaRPr b="0" lang="en-US" sz="2400" spc="-1" strike="noStrike">
              <a:latin typeface="Arial"/>
            </a:endParaRPr>
          </a:p>
          <a:p>
            <a:pPr algn="just">
              <a:lnSpc>
                <a:spcPct val="100000"/>
              </a:lnSpc>
              <a:spcBef>
                <a:spcPts val="641"/>
              </a:spcBef>
              <a:buNone/>
              <a:tabLst>
                <a:tab algn="l" pos="0"/>
              </a:tabLst>
            </a:pPr>
            <a:r>
              <a:rPr b="1" lang="en-IN" sz="2400" spc="-1" strike="noStrike">
                <a:solidFill>
                  <a:srgbClr val="8b8b8b"/>
                </a:solidFill>
                <a:latin typeface="Calibri"/>
              </a:rPr>
              <a:t>User Analysis</a:t>
            </a:r>
            <a:r>
              <a:rPr b="0" lang="en-IN" sz="2400" spc="-1" strike="noStrike">
                <a:solidFill>
                  <a:srgbClr val="8b8b8b"/>
                </a:solidFill>
                <a:latin typeface="Calibri"/>
              </a:rPr>
              <a:t>: Understand your target users and their needs. Conduct user research, interviews, or surveys to gather insights into their preferences, language usage, and expectations from the chatbot.</a:t>
            </a:r>
            <a:endParaRPr b="0" lang="en-US" sz="2400" spc="-1" strike="noStrike">
              <a:latin typeface="Arial"/>
            </a:endParaRPr>
          </a:p>
          <a:p>
            <a:pPr algn="just">
              <a:lnSpc>
                <a:spcPct val="100000"/>
              </a:lnSpc>
              <a:spcBef>
                <a:spcPts val="641"/>
              </a:spcBef>
              <a:buNone/>
              <a:tabLst>
                <a:tab algn="l" pos="0"/>
              </a:tabLst>
            </a:pPr>
            <a:r>
              <a:rPr b="1" lang="en-IN" sz="2400" spc="-1" strike="noStrike">
                <a:solidFill>
                  <a:srgbClr val="8b8b8b"/>
                </a:solidFill>
                <a:latin typeface="Calibri"/>
              </a:rPr>
              <a:t>Data Collection</a:t>
            </a:r>
            <a:r>
              <a:rPr b="0" lang="en-IN" sz="2400" spc="-1" strike="noStrike">
                <a:solidFill>
                  <a:srgbClr val="8b8b8b"/>
                </a:solidFill>
                <a:latin typeface="Calibri"/>
              </a:rPr>
              <a:t>: Gather and prepare the necessary data for training and evaluation. This may involve collecting conversational data, creating a knowledge base, or curating relevant datasets for training the NLP models.</a:t>
            </a:r>
            <a:endParaRPr b="0" lang="en-US" sz="2400" spc="-1" strike="noStrike">
              <a:latin typeface="Arial"/>
            </a:endParaRPr>
          </a:p>
          <a:p>
            <a:pPr algn="just">
              <a:lnSpc>
                <a:spcPct val="100000"/>
              </a:lnSpc>
              <a:spcBef>
                <a:spcPts val="641"/>
              </a:spcBef>
              <a:buNone/>
              <a:tabLst>
                <a:tab algn="l" pos="0"/>
              </a:tabLst>
            </a:pPr>
            <a:endParaRPr b="0" lang="en-US" sz="2400" spc="-1" strike="noStrike">
              <a:latin typeface="Arial"/>
            </a:endParaRPr>
          </a:p>
        </p:txBody>
      </p:sp>
      <p:sp>
        <p:nvSpPr>
          <p:cNvPr id="3" name="PlaceHolder 2"/>
          <p:cNvSpPr>
            <a:spLocks noGrp="1"/>
          </p:cNvSpPr>
          <p:nvPr>
            <p:ph type="sldNum" idx="8"/>
          </p:nvPr>
        </p:nvSpPr>
        <p:spPr/>
        <p:txBody>
          <a:bodyPr/>
          <a:p>
            <a:fld id="{C044151E-0121-468F-9041-9FF90034D6F5}"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PALANI MUUGAN</dc:creator>
  <dc:description/>
  <dc:language>en-US</dc:language>
  <cp:lastModifiedBy/>
  <dcterms:modified xsi:type="dcterms:W3CDTF">2023-05-21T22:50:42Z</dcterms:modified>
  <cp:revision>20</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4</vt:r8>
  </property>
  <property fmtid="{D5CDD505-2E9C-101B-9397-08002B2CF9AE}" pid="3" name="PresentationFormat">
    <vt:lpwstr>On-screen Show (4:3)</vt:lpwstr>
  </property>
  <property fmtid="{D5CDD505-2E9C-101B-9397-08002B2CF9AE}" pid="4" name="Slides">
    <vt:r8>20</vt:r8>
  </property>
</Properties>
</file>