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9" r:id="rId2"/>
    <p:sldId id="314" r:id="rId3"/>
    <p:sldId id="318" r:id="rId4"/>
    <p:sldId id="315" r:id="rId5"/>
    <p:sldId id="316" r:id="rId6"/>
    <p:sldId id="320" r:id="rId7"/>
    <p:sldId id="321" r:id="rId8"/>
    <p:sldId id="319" r:id="rId9"/>
    <p:sldId id="329" r:id="rId10"/>
    <p:sldId id="330" r:id="rId11"/>
    <p:sldId id="331" r:id="rId12"/>
    <p:sldId id="332" r:id="rId13"/>
    <p:sldId id="322" r:id="rId14"/>
    <p:sldId id="317" r:id="rId15"/>
    <p:sldId id="323" r:id="rId16"/>
    <p:sldId id="324" r:id="rId17"/>
    <p:sldId id="333" r:id="rId18"/>
    <p:sldId id="260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81" d="100"/>
          <a:sy n="81" d="100"/>
        </p:scale>
        <p:origin x="156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10/05/2023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10/05/2023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0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28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6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34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97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1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0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0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9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92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4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550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Desafio –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Exercicios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em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de suporte à Estrutura de Código para o Trabalho Prático 1~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20749 – Basílio Barbosa</a:t>
            </a:r>
          </a:p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E-mail: basiliobarbosa@ipvc.pt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Este </a:t>
            </a: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é o </a:t>
            </a:r>
            <a:r>
              <a:rPr lang="pt-PT" altLang="pt-PT" sz="1600" dirty="0" err="1">
                <a:cs typeface="Arial" panose="020B0604020202020204" pitchFamily="34" charset="0"/>
              </a:rPr>
              <a:t>greedy</a:t>
            </a:r>
            <a:r>
              <a:rPr lang="pt-PT" altLang="pt-PT" sz="1600" dirty="0">
                <a:cs typeface="Arial" panose="020B0604020202020204" pitchFamily="34" charset="0"/>
              </a:rPr>
              <a:t> o qual verifica se a ação é válida, cria uma cópia do estado atual do jogo para realizar ações e atualiza-as. São contadas quantas peças o jogador capturou, caso sejam capturadas peças será feito </a:t>
            </a:r>
            <a:r>
              <a:rPr lang="pt-PT" altLang="pt-PT" sz="1600" dirty="0" err="1">
                <a:cs typeface="Arial" panose="020B0604020202020204" pitchFamily="34" charset="0"/>
              </a:rPr>
              <a:t>append</a:t>
            </a:r>
            <a:r>
              <a:rPr lang="pt-PT" altLang="pt-PT" sz="1600" dirty="0">
                <a:cs typeface="Arial" panose="020B0604020202020204" pitchFamily="34" charset="0"/>
              </a:rPr>
              <a:t> para a lista ‘</a:t>
            </a:r>
            <a:r>
              <a:rPr lang="pt-PT" altLang="pt-PT" sz="1600" dirty="0" err="1">
                <a:cs typeface="Arial" panose="020B0604020202020204" pitchFamily="34" charset="0"/>
              </a:rPr>
              <a:t>capturing_actions</a:t>
            </a:r>
            <a:r>
              <a:rPr lang="pt-PT" altLang="pt-PT" sz="1600" dirty="0">
                <a:cs typeface="Arial" panose="020B0604020202020204" pitchFamily="34" charset="0"/>
              </a:rPr>
              <a:t>’. Se existirem ações de captura na lista randomicamente é escolhida uma e é retornada.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5242F5-D3C3-D6E9-E1A6-685098252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217" y="2690358"/>
            <a:ext cx="5381311" cy="37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Seguidamente temos o Random que tem o método ‘</a:t>
            </a:r>
            <a:r>
              <a:rPr lang="pt-PT" altLang="pt-PT" sz="1600" dirty="0" err="1">
                <a:cs typeface="Arial" panose="020B0604020202020204" pitchFamily="34" charset="0"/>
              </a:rPr>
              <a:t>get_action</a:t>
            </a:r>
            <a:r>
              <a:rPr lang="pt-PT" altLang="pt-PT" sz="1600" dirty="0">
                <a:cs typeface="Arial" panose="020B0604020202020204" pitchFamily="34" charset="0"/>
              </a:rPr>
              <a:t>’ que retorna uma ação para passar a vez, escolhe uma ação aleatória com 10 % de chance de passar ou gera uma ação aleatória que é válida no estado atual do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4" name="Imagem 3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E47A57DA-600B-82D1-5606-031E781FF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93" y="2511712"/>
            <a:ext cx="6184014" cy="359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0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Na implementação do </a:t>
            </a:r>
            <a:r>
              <a:rPr lang="pt-PT" altLang="pt-PT" sz="1600" dirty="0" err="1">
                <a:cs typeface="Arial" panose="020B0604020202020204" pitchFamily="34" charset="0"/>
              </a:rPr>
              <a:t>Minimax</a:t>
            </a:r>
            <a:r>
              <a:rPr lang="pt-PT" altLang="pt-PT" sz="1600" dirty="0">
                <a:cs typeface="Arial" panose="020B0604020202020204" pitchFamily="34" charset="0"/>
              </a:rPr>
              <a:t> percorremos as linhas e as colunas do tabuleiro verificando se a célula está vazia ou se está ocupada por um jogador.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AE1D94-C4D3-8035-574B-D7A5F645B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712" y="2170575"/>
            <a:ext cx="5108575" cy="41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9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Neste print podemos ver a execução do programa no qual podemos visualizar um menu do jogo, seguidamente aparece um menu secundário no qual podemos definir os modos de jogo e é-nos mostrado o desenho do tabuleiro para começar a jogar.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5" name="Imagem 4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B432CCC5-86C3-5676-BAE5-C130493215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2506279"/>
            <a:ext cx="4536163" cy="1832749"/>
          </a:xfrm>
          <a:prstGeom prst="rect">
            <a:avLst/>
          </a:prstGeom>
        </p:spPr>
      </p:pic>
      <p:pic>
        <p:nvPicPr>
          <p:cNvPr id="8" name="Imagem 7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63D7B3D2-508B-8E97-8CEB-5C71AB862C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70" y="2502160"/>
            <a:ext cx="3585982" cy="37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Neste modo conseguimos jogar introduzindo o número de linha e coluna do tabuleiro na linha de comando.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5" name="Imagem 4" descr="Uma imagem com texto, captura de ecrã, ecrã, Software de multimédia&#10;&#10;Descrição gerada automaticamente">
            <a:extLst>
              <a:ext uri="{FF2B5EF4-FFF2-40B4-BE49-F238E27FC236}">
                <a16:creationId xmlns:a16="http://schemas.microsoft.com/office/drawing/2014/main" id="{18105FB2-0E28-477D-9A5E-D3C264AD6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3" y="2360105"/>
            <a:ext cx="3924327" cy="3050096"/>
          </a:xfrm>
          <a:prstGeom prst="rect">
            <a:avLst/>
          </a:prstGeom>
        </p:spPr>
      </p:pic>
      <p:pic>
        <p:nvPicPr>
          <p:cNvPr id="8" name="Imagem 7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A1554D15-9273-1849-ECD5-89476540F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0105"/>
            <a:ext cx="4037873" cy="30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2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Podemos visualizar as regras do jogo na opção 2 do menu do jogo.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5" name="Imagem 4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C96EB956-2145-6EEC-88CA-FD0BBF2BC9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29" y="2525914"/>
            <a:ext cx="4709541" cy="27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3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Podemos escolher diferentes níveis de dificuldade, sendo que se vai optar por diferentes algoritmos, nomeadamente, Random, </a:t>
            </a:r>
            <a:r>
              <a:rPr lang="pt-PT" altLang="pt-PT" sz="1600" dirty="0" err="1">
                <a:cs typeface="Arial" panose="020B0604020202020204" pitchFamily="34" charset="0"/>
              </a:rPr>
              <a:t>Greedy</a:t>
            </a:r>
            <a:r>
              <a:rPr lang="pt-PT" altLang="pt-PT" sz="1600" dirty="0">
                <a:cs typeface="Arial" panose="020B0604020202020204" pitchFamily="34" charset="0"/>
              </a:rPr>
              <a:t> e </a:t>
            </a:r>
            <a:r>
              <a:rPr lang="pt-PT" altLang="pt-PT" sz="1600" dirty="0" err="1">
                <a:cs typeface="Arial" panose="020B0604020202020204" pitchFamily="34" charset="0"/>
              </a:rPr>
              <a:t>Minimax</a:t>
            </a:r>
            <a:r>
              <a:rPr lang="pt-PT" altLang="pt-PT" sz="16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5" name="Imagem 4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DCE37C86-7D33-8C4B-D278-16C2AF8210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9" y="2059586"/>
            <a:ext cx="2263119" cy="2865860"/>
          </a:xfrm>
          <a:prstGeom prst="rect">
            <a:avLst/>
          </a:prstGeom>
        </p:spPr>
      </p:pic>
      <p:pic>
        <p:nvPicPr>
          <p:cNvPr id="8" name="Imagem 7" descr="Uma imagem com texto, captura de ecrã, ecrã, Tipo de letra&#10;&#10;Descrição gerada automaticamente">
            <a:extLst>
              <a:ext uri="{FF2B5EF4-FFF2-40B4-BE49-F238E27FC236}">
                <a16:creationId xmlns:a16="http://schemas.microsoft.com/office/drawing/2014/main" id="{5DF59454-6611-718D-5BAA-7EA0F82B22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45" y="2079609"/>
            <a:ext cx="3444856" cy="2825814"/>
          </a:xfrm>
          <a:prstGeom prst="rect">
            <a:avLst/>
          </a:prstGeom>
        </p:spPr>
      </p:pic>
      <p:pic>
        <p:nvPicPr>
          <p:cNvPr id="10" name="Imagem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B7246F5-2C05-BB33-96DF-53B1DF2009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53" y="3438938"/>
            <a:ext cx="3444855" cy="27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6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Se o utilizador quiser terminar o jogo pode fazê-lo na opção 0.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</a:t>
            </a:r>
            <a:r>
              <a:rPr lang="pt-PT" sz="1200" b="1">
                <a:latin typeface="Arial" charset="0"/>
                <a:ea typeface="Arial" charset="0"/>
                <a:cs typeface="Arial" charset="0"/>
              </a:rPr>
              <a:t>– Jogo 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em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Python</a:t>
            </a:r>
            <a:endParaRPr lang="pt-PT" sz="1200" b="1" dirty="0"/>
          </a:p>
        </p:txBody>
      </p:sp>
      <p:pic>
        <p:nvPicPr>
          <p:cNvPr id="4" name="Imagem 3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BE8466F0-D45D-96D4-758B-9DDBC44A5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8" y="3046754"/>
            <a:ext cx="6550424" cy="13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05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Este trabalho prático tem como objetivo desenvolver habilidades em algoritmos de pesquisa de soluções em jogos de tabuleiro com intuito de avaliar a parte prática de Inteligência Artificial. Este terá de ser realizado em linguagem Python, através da estrutura de código fornecida.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Concretamente será necessário implementar um jogo de tabuleiro para 2 jogadores, incluindo modos de jogo: Humano vs Humano, Humano vs Computador e Computador vs Computador. O modo Computador terá pelo menos 3 níveis de dificuldade e uma interface gráfica em linha de comando.</a:t>
            </a:r>
            <a:endParaRPr lang="pt-PT" altLang="pt-PT" sz="12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Como tema para este trabalho será abordado o jogo “</a:t>
            </a:r>
            <a:r>
              <a:rPr lang="pt-PT" altLang="pt-PT" sz="1600" dirty="0" err="1">
                <a:cs typeface="Arial" panose="020B0604020202020204" pitchFamily="34" charset="0"/>
              </a:rPr>
              <a:t>Dipole</a:t>
            </a:r>
            <a:r>
              <a:rPr lang="pt-PT" altLang="pt-PT" sz="1600" dirty="0">
                <a:cs typeface="Arial" panose="020B0604020202020204" pitchFamily="34" charset="0"/>
              </a:rPr>
              <a:t>”. Como podemos ver seguidamente temos uma demonstração visual do jogo.</a:t>
            </a:r>
            <a:endParaRPr lang="pt-PT" altLang="pt-PT" sz="12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1026" name="Picture 2" descr="Dipole | Board Game | BoardGameGeek">
            <a:extLst>
              <a:ext uri="{FF2B5EF4-FFF2-40B4-BE49-F238E27FC236}">
                <a16:creationId xmlns:a16="http://schemas.microsoft.com/office/drawing/2014/main" id="{C1D8BC44-374D-7612-C26A-736B2302A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4" y="2441011"/>
            <a:ext cx="37719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Yourturnmyturn.com: Dipole rules">
            <a:extLst>
              <a:ext uri="{FF2B5EF4-FFF2-40B4-BE49-F238E27FC236}">
                <a16:creationId xmlns:a16="http://schemas.microsoft.com/office/drawing/2014/main" id="{3A0D259C-BCF8-E338-00D0-BE8B3A530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663" y="2419482"/>
            <a:ext cx="28670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37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300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O objetivo do jogo é remover todas as peças do oponente(2 jogadores), sendo assim, não existe empate. O tabuleiro é 8 * 8, cada um começa com uma pilha de 12 peças(brancas e pretas). O jogador pode mover uma pilha inteira ou apenas uma parte dela. O número de quadrados que uma pilha é movida deve ser igual ao número de pelas na pilha movida. Quando um dos jogadores quiser comer a(s) peça(s) do oponente, a pilha capturada terá tamanho igual ou menor que a pilha de captura.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15F9BD-4676-BB8A-F50B-248949E605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7291"/>
          <a:stretch/>
        </p:blipFill>
        <p:spPr>
          <a:xfrm>
            <a:off x="6553199" y="3076749"/>
            <a:ext cx="965333" cy="32929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11D528-8ED1-5D30-D414-CF3E17CDD3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646"/>
          <a:stretch/>
        </p:blipFill>
        <p:spPr>
          <a:xfrm>
            <a:off x="7667304" y="4087855"/>
            <a:ext cx="1184917" cy="22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57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No simulador.py é definido o tabuleiro desenhado que é inicializado com 2 jogadores, são ainda definidas funções para regras antes do jogo e para o fim do jogo.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No ficheiro game_simulator.py é definida a lista de jogadores e das permutações, a qual é usada no método </a:t>
            </a:r>
            <a:r>
              <a:rPr lang="pt-PT" altLang="pt-PT" sz="1600" dirty="0" err="1">
                <a:cs typeface="Arial" panose="020B0604020202020204" pitchFamily="34" charset="0"/>
              </a:rPr>
              <a:t>heap_permutation</a:t>
            </a:r>
            <a:r>
              <a:rPr lang="pt-PT" altLang="pt-PT" sz="16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4A14191F-9F0A-B611-6BF7-6A0111BF57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6" y="3019605"/>
            <a:ext cx="4261587" cy="2695396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FF2D8ACF-3F27-809B-BF97-B6E78D012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16" y="3011379"/>
            <a:ext cx="4026763" cy="29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20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Definiu-se a função para gerar as permutações da lista de jogadores(</a:t>
            </a:r>
            <a:r>
              <a:rPr lang="pt-PT" altLang="pt-PT" sz="1600" dirty="0" err="1">
                <a:cs typeface="Arial" panose="020B0604020202020204" pitchFamily="34" charset="0"/>
              </a:rPr>
              <a:t>heap_permutation</a:t>
            </a:r>
            <a:r>
              <a:rPr lang="pt-PT" altLang="pt-PT" sz="1600" dirty="0">
                <a:cs typeface="Arial" panose="020B0604020202020204" pitchFamily="34" charset="0"/>
              </a:rPr>
              <a:t>).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A função </a:t>
            </a:r>
            <a:r>
              <a:rPr lang="pt-PT" altLang="pt-PT" sz="1600" dirty="0" err="1">
                <a:cs typeface="Arial" panose="020B0604020202020204" pitchFamily="34" charset="0"/>
              </a:rPr>
              <a:t>change_player_positions</a:t>
            </a:r>
            <a:r>
              <a:rPr lang="pt-PT" altLang="pt-PT" sz="1600" dirty="0">
                <a:cs typeface="Arial" panose="020B0604020202020204" pitchFamily="34" charset="0"/>
              </a:rPr>
              <a:t> é responsável por incrementar e trocar a posição dos jogadores para a próxima permutação.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17824D51-B944-C576-0129-E1B5764233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7" y="3004646"/>
            <a:ext cx="4560827" cy="2494093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F989EC35-823B-E833-3362-4C844C55D1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28"/>
          <a:stretch/>
        </p:blipFill>
        <p:spPr>
          <a:xfrm>
            <a:off x="5035857" y="3004646"/>
            <a:ext cx="3799536" cy="30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2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Seguidamente temos a função </a:t>
            </a:r>
            <a:r>
              <a:rPr lang="pt-PT" altLang="pt-PT" sz="1600" dirty="0" err="1">
                <a:cs typeface="Arial" panose="020B0604020202020204" pitchFamily="34" charset="0"/>
              </a:rPr>
              <a:t>run_simulation</a:t>
            </a:r>
            <a:r>
              <a:rPr lang="pt-PT" altLang="pt-PT" sz="1600" dirty="0">
                <a:cs typeface="Arial" panose="020B0604020202020204" pitchFamily="34" charset="0"/>
              </a:rPr>
              <a:t> que é responsável por inicializar o estado do jogo e as posições dos jogadores, obtendo a ação de cada jogador até este terminar.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A17856E1-5774-EC81-133F-1DAC20BBD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" y="1988514"/>
            <a:ext cx="3452942" cy="3523824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653EBDA4-8B19-3278-2EE7-6441A8DA7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63" y="3316969"/>
            <a:ext cx="3452942" cy="3057431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E35B9CF7-1B20-F0A2-377F-4E9B2827910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2" r="7912"/>
          <a:stretch/>
        </p:blipFill>
        <p:spPr>
          <a:xfrm>
            <a:off x="6576520" y="1968148"/>
            <a:ext cx="2464293" cy="30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No main.py é executada a função </a:t>
            </a:r>
            <a:r>
              <a:rPr lang="pt-PT" altLang="pt-PT" sz="1600" dirty="0" err="1">
                <a:cs typeface="Arial" panose="020B0604020202020204" pitchFamily="34" charset="0"/>
              </a:rPr>
              <a:t>run_simulation</a:t>
            </a:r>
            <a:r>
              <a:rPr lang="pt-PT" altLang="pt-PT" sz="1600" dirty="0">
                <a:cs typeface="Arial" panose="020B0604020202020204" pitchFamily="34" charset="0"/>
              </a:rPr>
              <a:t> e define-se a </a:t>
            </a:r>
            <a:r>
              <a:rPr lang="pt-PT" altLang="pt-PT" sz="1600" dirty="0" err="1">
                <a:cs typeface="Arial" panose="020B0604020202020204" pitchFamily="34" charset="0"/>
              </a:rPr>
              <a:t>main</a:t>
            </a:r>
            <a:r>
              <a:rPr lang="pt-PT" altLang="pt-PT" sz="1600" dirty="0">
                <a:cs typeface="Arial" panose="020B0604020202020204" pitchFamily="34" charset="0"/>
              </a:rPr>
              <a:t>() para as simulações pretendidas.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2" name="Imagem 1" descr="Uma imagem com texto&#10;&#10;Descrição gerada automaticamente">
            <a:extLst>
              <a:ext uri="{FF2B5EF4-FFF2-40B4-BE49-F238E27FC236}">
                <a16:creationId xmlns:a16="http://schemas.microsoft.com/office/drawing/2014/main" id="{3CD67F60-1995-4FA9-7325-8468A7A482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2195045"/>
            <a:ext cx="4387850" cy="4021256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F457CBD2-59F1-DB6A-EB6F-0AF6495B9B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19" y="2190241"/>
            <a:ext cx="3825081" cy="40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1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No modo de jogo Human é usada esta classe para que o utilizador possa introduzir em linha de comandos a linha e coluna da peça que quer jogar.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20749 – BASILIO BARBOSA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Desafio – Jogo em Python</a:t>
            </a:r>
            <a:endParaRPr lang="pt-PT" sz="1200" b="1" dirty="0"/>
          </a:p>
        </p:txBody>
      </p:sp>
      <p:pic>
        <p:nvPicPr>
          <p:cNvPr id="6" name="Imagem 5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4F7840C9-373B-DE69-95F0-94C17631A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80" y="2192817"/>
            <a:ext cx="4686640" cy="40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26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1212</Words>
  <Application>Microsoft Office PowerPoint</Application>
  <PresentationFormat>Apresentação no Ecrã (4:3)</PresentationFormat>
  <Paragraphs>126</Paragraphs>
  <Slides>18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Basilio Barbosa</cp:lastModifiedBy>
  <cp:revision>307</cp:revision>
  <cp:lastPrinted>2021-02-22T18:49:33Z</cp:lastPrinted>
  <dcterms:created xsi:type="dcterms:W3CDTF">2011-05-31T09:21:51Z</dcterms:created>
  <dcterms:modified xsi:type="dcterms:W3CDTF">2023-05-10T22:58:32Z</dcterms:modified>
</cp:coreProperties>
</file>