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9" r:id="rId2"/>
    <p:sldId id="258" r:id="rId3"/>
    <p:sldId id="310" r:id="rId4"/>
    <p:sldId id="338" r:id="rId5"/>
    <p:sldId id="311" r:id="rId6"/>
    <p:sldId id="312" r:id="rId7"/>
    <p:sldId id="313" r:id="rId8"/>
    <p:sldId id="324" r:id="rId9"/>
    <p:sldId id="314" r:id="rId10"/>
    <p:sldId id="315" r:id="rId11"/>
    <p:sldId id="325" r:id="rId12"/>
    <p:sldId id="326" r:id="rId13"/>
    <p:sldId id="327" r:id="rId14"/>
    <p:sldId id="33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278" r:id="rId25"/>
    <p:sldId id="260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1" d="100"/>
          <a:sy n="81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26/10/2022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26/10/2022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5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1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57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9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47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6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8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95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4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0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0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8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6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5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1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8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0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xml/xml_dtd_intro.asp" TargetMode="External"/><Relationship Id="rId13" Type="http://schemas.openxmlformats.org/officeDocument/2006/relationships/hyperlink" Target="https://www.liquid-technologies.com/online-xsd-validator" TargetMode="External"/><Relationship Id="rId3" Type="http://schemas.openxmlformats.org/officeDocument/2006/relationships/hyperlink" Target="https://askanydifference.com/difference-between-xml-and-dtd/" TargetMode="External"/><Relationship Id="rId7" Type="http://schemas.openxmlformats.org/officeDocument/2006/relationships/hyperlink" Target="https://pt.wikipedia.org/wiki/XML" TargetMode="External"/><Relationship Id="rId12" Type="http://schemas.openxmlformats.org/officeDocument/2006/relationships/hyperlink" Target="https://www.freeformatter.com/xml-validator-xsd.html" TargetMode="Externa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content.com/br/blog/o-que-e-xml/" TargetMode="External"/><Relationship Id="rId11" Type="http://schemas.openxmlformats.org/officeDocument/2006/relationships/hyperlink" Target="https://www.utilities-online.info/xsdvalidation" TargetMode="External"/><Relationship Id="rId5" Type="http://schemas.openxmlformats.org/officeDocument/2006/relationships/hyperlink" Target="https://www.hurix.com/all-you-need-to-know-about-xml-dtd/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w3.org/Style/XSL/WhatIsXSL.html" TargetMode="External"/><Relationship Id="rId4" Type="http://schemas.openxmlformats.org/officeDocument/2006/relationships/hyperlink" Target="https://acervolima.com/formulario-completo-de-dtd/" TargetMode="External"/><Relationship Id="rId9" Type="http://schemas.openxmlformats.org/officeDocument/2006/relationships/hyperlink" Target="https://en.wikipedia.org/wiki/Document_type_definition" TargetMode="External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3553" y="2460972"/>
            <a:ext cx="4565894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20749 – Basilio Barbosa;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Nº 22340 – Tiago Soares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Orientador(es):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Luís Teófilo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u="sng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u="sng" cap="all" dirty="0">
                <a:solidFill>
                  <a:srgbClr val="FFFF00"/>
                </a:solidFill>
              </a:rPr>
              <a:t> </a:t>
            </a:r>
            <a:r>
              <a:rPr lang="pt-PT" sz="1800" b="1" u="sng" cap="all" dirty="0" err="1">
                <a:solidFill>
                  <a:srgbClr val="FFFF00"/>
                </a:solidFill>
              </a:rPr>
              <a:t>engineering</a:t>
            </a:r>
            <a:endParaRPr lang="pt-PT" u="sng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2273300" y="3720963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do tutorial sobre XML, DTD e XSL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3273425" y="3065079"/>
            <a:ext cx="348615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Ficha Prática N.º 5 e 6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-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Obteve-se a seguinte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estrutura</a:t>
            </a:r>
            <a:r>
              <a:rPr lang="pt-PT" dirty="0">
                <a:latin typeface="Arial" pitchFamily="34" charset="0"/>
                <a:cs typeface="Arial" pitchFamily="34" charset="0"/>
              </a:rPr>
              <a:t> na secção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WorkSpace</a:t>
            </a:r>
            <a:r>
              <a:rPr lang="pt-PT" dirty="0">
                <a:latin typeface="Arial" pitchFamily="34" charset="0"/>
                <a:cs typeface="Arial" pitchFamily="34" charset="0"/>
              </a:rPr>
              <a:t> do programa.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B33194-2286-A826-52F0-D248F64612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4" y="1981200"/>
            <a:ext cx="7855251" cy="386376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4C1B9C6-FE56-C2C6-B4BC-A4B00177C5E1}"/>
              </a:ext>
            </a:extLst>
          </p:cNvPr>
          <p:cNvSpPr/>
          <p:nvPr/>
        </p:nvSpPr>
        <p:spPr>
          <a:xfrm>
            <a:off x="784084" y="2564079"/>
            <a:ext cx="1120916" cy="712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73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-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Resultado</a:t>
            </a:r>
            <a:r>
              <a:rPr lang="pt-PT" dirty="0">
                <a:latin typeface="Arial" pitchFamily="34" charset="0"/>
                <a:cs typeface="Arial" pitchFamily="34" charset="0"/>
              </a:rPr>
              <a:t> da atribuição.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C615F8-778D-0789-2D03-BD482DBD8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8" y="2057400"/>
            <a:ext cx="7698383" cy="379107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4C1B9C6-FE56-C2C6-B4BC-A4B00177C5E1}"/>
              </a:ext>
            </a:extLst>
          </p:cNvPr>
          <p:cNvSpPr/>
          <p:nvPr/>
        </p:nvSpPr>
        <p:spPr>
          <a:xfrm>
            <a:off x="2133600" y="2514600"/>
            <a:ext cx="3733800" cy="46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74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-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Validação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do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A9E68A-64EE-FD22-026F-F4516DB63A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94818"/>
            <a:ext cx="4473575" cy="22134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EB39D53-1F7B-BE98-E4E6-E249B69434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007010"/>
            <a:ext cx="4697413" cy="231320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55FD6FB-A470-B979-14F4-2458D524DFFC}"/>
              </a:ext>
            </a:extLst>
          </p:cNvPr>
          <p:cNvSpPr/>
          <p:nvPr/>
        </p:nvSpPr>
        <p:spPr>
          <a:xfrm>
            <a:off x="1371600" y="3276600"/>
            <a:ext cx="609600" cy="130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FF19CC5-F88A-3B07-76E0-9A8C6EFCF3AD}"/>
              </a:ext>
            </a:extLst>
          </p:cNvPr>
          <p:cNvSpPr/>
          <p:nvPr/>
        </p:nvSpPr>
        <p:spPr>
          <a:xfrm>
            <a:off x="4380408" y="5953759"/>
            <a:ext cx="1410792" cy="1905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D2EAE10-68D4-C8E7-2C55-B54F43045633}"/>
              </a:ext>
            </a:extLst>
          </p:cNvPr>
          <p:cNvSpPr/>
          <p:nvPr/>
        </p:nvSpPr>
        <p:spPr>
          <a:xfrm rot="2318058">
            <a:off x="3473679" y="3774464"/>
            <a:ext cx="1143000" cy="3940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84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XSL </a:t>
            </a:r>
            <a:r>
              <a:rPr kumimoji="0" lang="pt-PT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é uma linguagem para expressar folha de estilo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É um ficheiro que descreve como exibir um documento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1026" name="Picture 2" descr="XSL and XSLT">
            <a:extLst>
              <a:ext uri="{FF2B5EF4-FFF2-40B4-BE49-F238E27FC236}">
                <a16:creationId xmlns:a16="http://schemas.microsoft.com/office/drawing/2014/main" id="{4394A2CF-5342-8B51-17BF-0827C7F7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3" y="2802719"/>
            <a:ext cx="4251927" cy="16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ce Courbe - Développement XML avec XSLT, schémas XML et XSL-FO">
            <a:extLst>
              <a:ext uri="{FF2B5EF4-FFF2-40B4-BE49-F238E27FC236}">
                <a16:creationId xmlns:a16="http://schemas.microsoft.com/office/drawing/2014/main" id="{3807C945-F3D0-6AC8-3F44-C830DDFC5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6860" r="1321" b="13912"/>
          <a:stretch/>
        </p:blipFill>
        <p:spPr bwMode="auto">
          <a:xfrm>
            <a:off x="167673" y="4590549"/>
            <a:ext cx="4251927" cy="12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ar XML e XSLT com páginas da Web do Dreamweaver">
            <a:extLst>
              <a:ext uri="{FF2B5EF4-FFF2-40B4-BE49-F238E27FC236}">
                <a16:creationId xmlns:a16="http://schemas.microsoft.com/office/drawing/2014/main" id="{F8D1DF12-5E5A-84F0-10B9-570966B6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46" y="3028928"/>
            <a:ext cx="4448175" cy="2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0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Neste exercício criou-se dois ficheiros, um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um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8FDC37-67F7-9B54-D5A5-A1C82F274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2022554"/>
            <a:ext cx="6530975" cy="393120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BB787390-DC54-1F3C-6306-51A30F2B3D44}"/>
              </a:ext>
            </a:extLst>
          </p:cNvPr>
          <p:cNvSpPr/>
          <p:nvPr/>
        </p:nvSpPr>
        <p:spPr>
          <a:xfrm>
            <a:off x="1306511" y="3276600"/>
            <a:ext cx="6530975" cy="267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AB28DB1-715D-1A68-670E-CE0A0A2A4073}"/>
              </a:ext>
            </a:extLst>
          </p:cNvPr>
          <p:cNvSpPr/>
          <p:nvPr/>
        </p:nvSpPr>
        <p:spPr>
          <a:xfrm>
            <a:off x="3048001" y="2738489"/>
            <a:ext cx="3962400" cy="53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02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Validação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ficheiro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5EEAD8-E881-1AD3-5FCD-784AAEC76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3798"/>
            <a:ext cx="7467600" cy="353567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42C96EC-0F64-D7CD-A093-AA77566688B1}"/>
              </a:ext>
            </a:extLst>
          </p:cNvPr>
          <p:cNvSpPr/>
          <p:nvPr/>
        </p:nvSpPr>
        <p:spPr>
          <a:xfrm>
            <a:off x="609601" y="2772673"/>
            <a:ext cx="3505200" cy="19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61019A-089C-29B7-E47B-79666CDD5156}"/>
              </a:ext>
            </a:extLst>
          </p:cNvPr>
          <p:cNvSpPr/>
          <p:nvPr/>
        </p:nvSpPr>
        <p:spPr>
          <a:xfrm>
            <a:off x="806951" y="5181600"/>
            <a:ext cx="717049" cy="27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02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Validação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ficheiro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1EE0B4-9184-A52B-9762-D1CE40D93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" y="2196056"/>
            <a:ext cx="7663996" cy="361366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1F6F501-7417-B0E4-B9C6-792A7B92DE6D}"/>
              </a:ext>
            </a:extLst>
          </p:cNvPr>
          <p:cNvSpPr/>
          <p:nvPr/>
        </p:nvSpPr>
        <p:spPr>
          <a:xfrm>
            <a:off x="4572000" y="2769602"/>
            <a:ext cx="3657600" cy="20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14983A2-715E-EBE5-320C-7A8F6C21E6C6}"/>
              </a:ext>
            </a:extLst>
          </p:cNvPr>
          <p:cNvSpPr/>
          <p:nvPr/>
        </p:nvSpPr>
        <p:spPr>
          <a:xfrm>
            <a:off x="1143000" y="5257800"/>
            <a:ext cx="717049" cy="27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890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4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143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Neste exercício foi-nos dado um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 XML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 teve-se de criar a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folha de estilo(XSD)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visualizar o pedido de maneira resumida. Como se pode verificar fez-se a respetiva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validação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dos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FBB74E-4484-D3B3-3873-AB3D5107B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655302"/>
            <a:ext cx="7610475" cy="359309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667328A-276C-58A2-3919-BF3C5A703680}"/>
              </a:ext>
            </a:extLst>
          </p:cNvPr>
          <p:cNvSpPr/>
          <p:nvPr/>
        </p:nvSpPr>
        <p:spPr>
          <a:xfrm>
            <a:off x="4636237" y="3039891"/>
            <a:ext cx="3517163" cy="1513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73BD8B-EE7E-E6F2-88D2-DC433C11FBD7}"/>
              </a:ext>
            </a:extLst>
          </p:cNvPr>
          <p:cNvSpPr/>
          <p:nvPr/>
        </p:nvSpPr>
        <p:spPr>
          <a:xfrm>
            <a:off x="942918" y="3039891"/>
            <a:ext cx="3517163" cy="1513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007F81-BEC8-3893-B0C1-52CEE1213B67}"/>
              </a:ext>
            </a:extLst>
          </p:cNvPr>
          <p:cNvSpPr/>
          <p:nvPr/>
        </p:nvSpPr>
        <p:spPr>
          <a:xfrm>
            <a:off x="1168045" y="5246102"/>
            <a:ext cx="1194155" cy="500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024D317-639E-3E64-BC09-93DCE513A7F5}"/>
              </a:ext>
            </a:extLst>
          </p:cNvPr>
          <p:cNvSpPr/>
          <p:nvPr/>
        </p:nvSpPr>
        <p:spPr>
          <a:xfrm>
            <a:off x="3974921" y="4831786"/>
            <a:ext cx="119415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07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4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Validação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dos ficheiros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 e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XSD</a:t>
            </a:r>
            <a:r>
              <a:rPr kumimoji="0" lang="pt-PT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noutro website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34F173-D136-46F4-4E48-565D82CD1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0" y="2133600"/>
            <a:ext cx="7490899" cy="355359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02794A6-109E-644E-6F35-104590871C17}"/>
              </a:ext>
            </a:extLst>
          </p:cNvPr>
          <p:cNvSpPr/>
          <p:nvPr/>
        </p:nvSpPr>
        <p:spPr>
          <a:xfrm>
            <a:off x="2743200" y="5410200"/>
            <a:ext cx="5334000" cy="30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9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4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Validação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dos ficheiros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 e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XSD</a:t>
            </a:r>
            <a:r>
              <a:rPr kumimoji="0" lang="pt-PT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noutro website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CA5F07-9D05-C471-77E4-7BA9E06A5F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28786"/>
            <a:ext cx="4854575" cy="23084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BDD119-4AD7-32AA-93F4-F2D1D64C18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047474"/>
            <a:ext cx="4697413" cy="22299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30C1154-A9BB-18CE-9CA7-4395748E1834}"/>
              </a:ext>
            </a:extLst>
          </p:cNvPr>
          <p:cNvSpPr/>
          <p:nvPr/>
        </p:nvSpPr>
        <p:spPr>
          <a:xfrm>
            <a:off x="1750241" y="2863057"/>
            <a:ext cx="1754959" cy="22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355218-F33C-4408-0F75-E04828AB0D1A}"/>
              </a:ext>
            </a:extLst>
          </p:cNvPr>
          <p:cNvSpPr/>
          <p:nvPr/>
        </p:nvSpPr>
        <p:spPr>
          <a:xfrm>
            <a:off x="1752600" y="3581400"/>
            <a:ext cx="1754959" cy="22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1D15FA-E55F-1D0E-7EC7-63A48E246552}"/>
              </a:ext>
            </a:extLst>
          </p:cNvPr>
          <p:cNvSpPr/>
          <p:nvPr/>
        </p:nvSpPr>
        <p:spPr>
          <a:xfrm>
            <a:off x="1800633" y="3833502"/>
            <a:ext cx="332968" cy="12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BF6FA69-2072-0BAA-E9F1-6EBA3B457DB1}"/>
              </a:ext>
            </a:extLst>
          </p:cNvPr>
          <p:cNvSpPr/>
          <p:nvPr/>
        </p:nvSpPr>
        <p:spPr>
          <a:xfrm>
            <a:off x="5814625" y="4648200"/>
            <a:ext cx="2567375" cy="16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48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Sumário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XML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DTD</a:t>
            </a:r>
            <a:endParaRPr lang="pt-PT" sz="1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XSL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5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exercício 5 pretendia-se criar um ficheiro para tratar o pedido através de comandos SQL.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8BD275-6C43-7895-5DBF-8FA9ADD701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8" y="2411125"/>
            <a:ext cx="7319603" cy="36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3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6.1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6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exercício 6.1 pretendia-se criar o ficheiro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verificar o resultado.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D8AEAF-6E94-24F8-3FFD-C5FAAD544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3" y="1874298"/>
            <a:ext cx="4103653" cy="40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6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6.2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6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exercício 6.2 pretendia-se criar o ficheiro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verificar o resultado.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DA20ED-2753-1157-6D4E-FCD5BF7B3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9" y="2564153"/>
            <a:ext cx="7933560" cy="23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Tutorial sobre XSL – Exercício 6.3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606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exercício 6.3 pretendia-se criar o ficheiro 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HTML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verificar o resultado.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FA3414-D7D0-CB03-C189-8A594BA3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53" y="1874298"/>
            <a:ext cx="4195094" cy="4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Diferença</a:t>
            </a:r>
            <a:r>
              <a:rPr lang="en-US" sz="1600" dirty="0">
                <a:cs typeface="Arial" panose="020B0604020202020204" pitchFamily="34" charset="0"/>
              </a:rPr>
              <a:t> XML e DTD:</a:t>
            </a:r>
            <a:r>
              <a:rPr lang="pt-PT" sz="1600" dirty="0"/>
              <a:t> </a:t>
            </a:r>
            <a:r>
              <a:rPr lang="pt-PT" sz="1600" dirty="0">
                <a:hlinkClick r:id="rId3"/>
              </a:rPr>
              <a:t>https://askanydifference.com/difference-between-xml-and-dtd/</a:t>
            </a:r>
            <a:r>
              <a:rPr lang="pt-PT" sz="1600" dirty="0"/>
              <a:t> 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Formulário</a:t>
            </a:r>
            <a:r>
              <a:rPr lang="en-US" sz="1600" dirty="0">
                <a:cs typeface="Arial" panose="020B0604020202020204" pitchFamily="34" charset="0"/>
              </a:rPr>
              <a:t> DTD: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https://acervolima.com/formulario-completo-de-dtd/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XML e DTD: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https://www.hurix.com/all-you-need-to-know-about-xml-dtd/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Definição</a:t>
            </a:r>
            <a:r>
              <a:rPr lang="en-US" sz="1600" dirty="0">
                <a:cs typeface="Arial" panose="020B0604020202020204" pitchFamily="34" charset="0"/>
              </a:rPr>
              <a:t> XML: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https://rockcontent.com/br/blog/o-que-e-xml/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Wikipedia XML:</a:t>
            </a:r>
            <a:r>
              <a:rPr lang="en-US" sz="1600" dirty="0"/>
              <a:t> </a:t>
            </a:r>
            <a:r>
              <a:rPr lang="en-US" sz="1600" dirty="0">
                <a:hlinkClick r:id="rId7"/>
              </a:rPr>
              <a:t>https://pt.wikipedia.org/wiki/XML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W3Schools DTD:</a:t>
            </a:r>
            <a:r>
              <a:rPr lang="en-US" sz="1600" dirty="0"/>
              <a:t> </a:t>
            </a:r>
            <a:r>
              <a:rPr lang="en-US" sz="1600" dirty="0">
                <a:hlinkClick r:id="rId8"/>
              </a:rPr>
              <a:t>https://www.w3schools.com/xml/xml_dtd_intro.asp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Wikipedia DTD:</a:t>
            </a:r>
            <a:r>
              <a:rPr lang="en-US" sz="1600" dirty="0"/>
              <a:t> </a:t>
            </a:r>
            <a:r>
              <a:rPr lang="en-US" sz="1600" dirty="0">
                <a:hlinkClick r:id="rId9"/>
              </a:rPr>
              <a:t>https://en.wikipedia.org/wiki/Document_type_definition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W3.org XSL:</a:t>
            </a:r>
            <a:r>
              <a:rPr lang="en-US" sz="1600" dirty="0"/>
              <a:t> </a:t>
            </a:r>
            <a:r>
              <a:rPr lang="en-US" sz="1600" dirty="0">
                <a:hlinkClick r:id="rId10"/>
              </a:rPr>
              <a:t>https://www.w3.org/Style/XSL/WhatIsXSL.html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Website </a:t>
            </a:r>
            <a:r>
              <a:rPr lang="en-US" sz="1600" dirty="0" err="1">
                <a:cs typeface="Arial" panose="020B0604020202020204" pitchFamily="34" charset="0"/>
              </a:rPr>
              <a:t>Validação</a:t>
            </a:r>
            <a:r>
              <a:rPr lang="en-US" sz="1600" dirty="0">
                <a:cs typeface="Arial" panose="020B0604020202020204" pitchFamily="34" charset="0"/>
              </a:rPr>
              <a:t> XSD:</a:t>
            </a:r>
            <a:r>
              <a:rPr lang="en-US" sz="1600" dirty="0"/>
              <a:t> </a:t>
            </a:r>
            <a:r>
              <a:rPr lang="en-US" sz="1600" dirty="0">
                <a:hlinkClick r:id="rId11"/>
              </a:rPr>
              <a:t>https://www.utilities-online.info/xsdvalidation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FreeFormater</a:t>
            </a:r>
            <a:r>
              <a:rPr lang="en-US" sz="1600" dirty="0">
                <a:cs typeface="Arial" panose="020B0604020202020204" pitchFamily="34" charset="0"/>
              </a:rPr>
              <a:t>: </a:t>
            </a:r>
            <a:r>
              <a:rPr lang="en-US" sz="1600" dirty="0">
                <a:hlinkClick r:id="rId12"/>
              </a:rPr>
              <a:t>https://www.freeformatter.com/xml-validator-xsd.html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>
                <a:cs typeface="Arial" panose="020B0604020202020204" pitchFamily="34" charset="0"/>
              </a:rPr>
              <a:t>Liquid-technologies: </a:t>
            </a:r>
            <a:r>
              <a:rPr lang="en-US" sz="1600" dirty="0">
                <a:hlinkClick r:id="rId13"/>
              </a:rPr>
              <a:t>https://www.liquid-technologies.com/online-xsd-validator</a:t>
            </a:r>
            <a:r>
              <a:rPr lang="en-US" sz="1600" dirty="0"/>
              <a:t>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199" y="1219199"/>
            <a:ext cx="8253167" cy="3200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rial" pitchFamily="34" charset="0"/>
                <a:cs typeface="Arial" pitchFamily="34" charset="0"/>
              </a:rPr>
              <a:t>Neste tutorial pretende-se demonstrar os ensinamentos em ambiente de sala de aula na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Unidade Curricul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ar de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IS – Integração de Sistemas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lecionada pelos docentes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Jorge Ribeiro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Luís Teófilo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tendo como objetivo a interação com os conceitos de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XSLT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DTD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, com base nos </a:t>
            </a:r>
            <a:r>
              <a:rPr lang="pt-PT" sz="1400" dirty="0" err="1">
                <a:latin typeface="Arial" pitchFamily="34" charset="0"/>
                <a:cs typeface="Arial" pitchFamily="34" charset="0"/>
              </a:rPr>
              <a:t>PDF’s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disponibilizados que contêm informação dos conceitos abordados. O XML é uma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linguagem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marcação de dados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meta-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markup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) que provê um formato para descrever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dados estruturados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, resultando em declarações mais precisas do conteúdo e resultados de busca mais significativos, isto através de um sistema de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tags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Permitiu o surgimento de uma nova geração de aplicações de manipulação e visualização de dados via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internet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 Conta com recursos como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folhas de estilo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 definidas com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Extensible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Style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(XSL) e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Cascading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Style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400" b="1" dirty="0" err="1">
                <a:latin typeface="Arial" pitchFamily="34" charset="0"/>
                <a:cs typeface="Arial" pitchFamily="34" charset="0"/>
              </a:rPr>
              <a:t>Sheets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(CSS) para a apresentação de dados num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navegador</a:t>
            </a:r>
            <a:r>
              <a:rPr lang="pt-PT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2050" name="Picture 2" descr="Course XML Fundamentals - SpiralTrain">
            <a:extLst>
              <a:ext uri="{FF2B5EF4-FFF2-40B4-BE49-F238E27FC236}">
                <a16:creationId xmlns:a16="http://schemas.microsoft.com/office/drawing/2014/main" id="{B57936F3-75B0-F603-F1D5-14089B1C3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6" b="55178"/>
          <a:stretch/>
        </p:blipFill>
        <p:spPr bwMode="auto">
          <a:xfrm>
            <a:off x="3871396" y="3962400"/>
            <a:ext cx="3291404" cy="235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199" y="1219199"/>
            <a:ext cx="8253167" cy="341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latin typeface="Arial" pitchFamily="34" charset="0"/>
                <a:cs typeface="Arial" pitchFamily="34" charset="0"/>
              </a:rPr>
              <a:t>XML(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Extensible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Markup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)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é uma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linguagem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marcação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capaz de descrever diversos tipos de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dados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, definida por um conjunto de regras para codificação de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documentos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 O propósito desta linguagem é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facilitar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o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compartilhamento de informações na internet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TD(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Document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Definition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)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é um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conjunto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declarações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marcação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que definem um tipo de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documento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para uma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linguagem de marcação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 Este define os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blocos de </a:t>
            </a:r>
            <a:r>
              <a:rPr lang="pt-PT" sz="1600" b="1" dirty="0" err="1">
                <a:latin typeface="Arial" pitchFamily="34" charset="0"/>
                <a:cs typeface="Arial" pitchFamily="34" charset="0"/>
              </a:rPr>
              <a:t>contrução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estrutura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elementos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atributos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válidos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do documento 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 </a:t>
            </a:r>
            <a:endParaRPr kumimoji="0" lang="pt-PT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1026" name="Picture 2" descr="XML DTD | How DTD Works in XML with Examples and Explanation">
            <a:extLst>
              <a:ext uri="{FF2B5EF4-FFF2-40B4-BE49-F238E27FC236}">
                <a16:creationId xmlns:a16="http://schemas.microsoft.com/office/drawing/2014/main" id="{45B002A7-9C03-D7D8-2E8B-713E22072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7728" r="16898" b="14460"/>
          <a:stretch/>
        </p:blipFill>
        <p:spPr bwMode="auto">
          <a:xfrm>
            <a:off x="1824753" y="4174898"/>
            <a:ext cx="3251248" cy="15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D6CB828-CF3F-F58C-B6F8-EF7C7577E6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87" y="3863987"/>
            <a:ext cx="2379258" cy="23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- Exercício 1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Neste exercício apenas foi necessário criar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visualizar</a:t>
            </a:r>
            <a:r>
              <a:rPr lang="pt-PT" dirty="0">
                <a:latin typeface="Arial" pitchFamily="34" charset="0"/>
                <a:cs typeface="Arial" pitchFamily="34" charset="0"/>
              </a:rPr>
              <a:t>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resultado</a:t>
            </a:r>
            <a:r>
              <a:rPr lang="pt-PT" dirty="0">
                <a:latin typeface="Arial" pitchFamily="34" charset="0"/>
                <a:cs typeface="Arial" pitchFamily="34" charset="0"/>
              </a:rPr>
              <a:t> no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browser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514CF1-1421-F73B-458C-5CD1D77ED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816550"/>
            <a:ext cx="8393031" cy="18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-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Neste exercício foi necessário criar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dois ficheiros</a:t>
            </a:r>
            <a:r>
              <a:rPr lang="pt-PT" dirty="0">
                <a:latin typeface="Arial" pitchFamily="34" charset="0"/>
                <a:cs typeface="Arial" pitchFamily="34" charset="0"/>
              </a:rPr>
              <a:t>,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e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DTD</a:t>
            </a:r>
            <a:r>
              <a:rPr lang="pt-PT" dirty="0">
                <a:latin typeface="Arial" pitchFamily="34" charset="0"/>
                <a:cs typeface="Arial" pitchFamily="34" charset="0"/>
              </a:rPr>
              <a:t> para começar a perceber o conceito destes.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51FD0F85-30DE-8DEC-57A9-AC7D8E813A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2492782" cy="2799840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D78ECA0B-B2D5-E64D-5535-D2C32E192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91893"/>
            <a:ext cx="3908991" cy="26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85867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– Instalação do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XMLWriter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066800"/>
            <a:ext cx="8229600" cy="9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Seguidamente foi instalado o programa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XMLWriter</a:t>
            </a:r>
            <a:r>
              <a:rPr lang="pt-PT" dirty="0">
                <a:latin typeface="Arial" pitchFamily="34" charset="0"/>
                <a:cs typeface="Arial" pitchFamily="34" charset="0"/>
              </a:rPr>
              <a:t> que servirá para validar os ficheiros.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424190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-76200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6DCBF2-8842-CBD6-9759-036459897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1" y="1989219"/>
            <a:ext cx="2681719" cy="20827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9FEE05-2025-8F9B-931E-DD5CFBA05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89219"/>
            <a:ext cx="2704348" cy="20827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D385DBB-D3F8-1BEA-936A-8DD946907B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9219"/>
            <a:ext cx="2669408" cy="20827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3273A2A-DDE9-4E27-041B-AF12EA019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206272"/>
            <a:ext cx="2691494" cy="20849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C4172A-9609-CA9D-5210-380DCB9C46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14404"/>
            <a:ext cx="2704348" cy="210035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00B176A-4D28-FF40-B9F5-7C9826EFC8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47882"/>
            <a:ext cx="2666999" cy="2076718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80611FE-A572-8AA0-CFB2-EAC7C74F141C}"/>
              </a:ext>
            </a:extLst>
          </p:cNvPr>
          <p:cNvSpPr/>
          <p:nvPr/>
        </p:nvSpPr>
        <p:spPr>
          <a:xfrm>
            <a:off x="2592184" y="2994112"/>
            <a:ext cx="833928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FEA70EA-FB25-1766-FEA5-D189850B191D}"/>
              </a:ext>
            </a:extLst>
          </p:cNvPr>
          <p:cNvSpPr/>
          <p:nvPr/>
        </p:nvSpPr>
        <p:spPr>
          <a:xfrm>
            <a:off x="5410200" y="2782070"/>
            <a:ext cx="833928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AB7F9FA-7C8D-C394-94A5-681FDBCBFFAF}"/>
              </a:ext>
            </a:extLst>
          </p:cNvPr>
          <p:cNvSpPr/>
          <p:nvPr/>
        </p:nvSpPr>
        <p:spPr>
          <a:xfrm>
            <a:off x="2554643" y="5290097"/>
            <a:ext cx="833928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FC3CB8E-C974-80B9-9DF9-75D9347FDB90}"/>
              </a:ext>
            </a:extLst>
          </p:cNvPr>
          <p:cNvSpPr/>
          <p:nvPr/>
        </p:nvSpPr>
        <p:spPr>
          <a:xfrm>
            <a:off x="5438967" y="5257800"/>
            <a:ext cx="833928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5E711B8-7950-2042-047E-94CF7D506767}"/>
              </a:ext>
            </a:extLst>
          </p:cNvPr>
          <p:cNvSpPr/>
          <p:nvPr/>
        </p:nvSpPr>
        <p:spPr>
          <a:xfrm>
            <a:off x="8594543" y="3007150"/>
            <a:ext cx="520874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1AF61C87-8E74-C439-BB00-05C6852D946D}"/>
              </a:ext>
            </a:extLst>
          </p:cNvPr>
          <p:cNvSpPr/>
          <p:nvPr/>
        </p:nvSpPr>
        <p:spPr>
          <a:xfrm>
            <a:off x="24939" y="5016753"/>
            <a:ext cx="520874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AA80DAF-42DC-2B9A-9F19-B754B552986D}"/>
              </a:ext>
            </a:extLst>
          </p:cNvPr>
          <p:cNvSpPr/>
          <p:nvPr/>
        </p:nvSpPr>
        <p:spPr>
          <a:xfrm>
            <a:off x="2057400" y="3886200"/>
            <a:ext cx="534784" cy="137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79C0640-7E87-658B-4D19-01F622DEA6F4}"/>
              </a:ext>
            </a:extLst>
          </p:cNvPr>
          <p:cNvSpPr/>
          <p:nvPr/>
        </p:nvSpPr>
        <p:spPr>
          <a:xfrm>
            <a:off x="4904183" y="3886200"/>
            <a:ext cx="534784" cy="137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5DD19C8-2EC4-2EDF-2E6A-625B04CC3844}"/>
              </a:ext>
            </a:extLst>
          </p:cNvPr>
          <p:cNvSpPr/>
          <p:nvPr/>
        </p:nvSpPr>
        <p:spPr>
          <a:xfrm>
            <a:off x="7792787" y="3878454"/>
            <a:ext cx="534784" cy="137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97EE19-BB84-8DAC-37C1-72164A7AF4A9}"/>
              </a:ext>
            </a:extLst>
          </p:cNvPr>
          <p:cNvSpPr/>
          <p:nvPr/>
        </p:nvSpPr>
        <p:spPr>
          <a:xfrm>
            <a:off x="6272895" y="2849894"/>
            <a:ext cx="2347969" cy="167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C4DE359-6BA4-A66A-C23C-7885B4A01B41}"/>
              </a:ext>
            </a:extLst>
          </p:cNvPr>
          <p:cNvSpPr/>
          <p:nvPr/>
        </p:nvSpPr>
        <p:spPr>
          <a:xfrm>
            <a:off x="568625" y="5105632"/>
            <a:ext cx="2279348" cy="114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2000086-BCD1-3961-E746-80C8E997F56F}"/>
              </a:ext>
            </a:extLst>
          </p:cNvPr>
          <p:cNvSpPr/>
          <p:nvPr/>
        </p:nvSpPr>
        <p:spPr>
          <a:xfrm>
            <a:off x="2080262" y="6094320"/>
            <a:ext cx="534784" cy="15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D0013EE-CDDC-5D63-13B3-E855C4986D55}"/>
              </a:ext>
            </a:extLst>
          </p:cNvPr>
          <p:cNvSpPr/>
          <p:nvPr/>
        </p:nvSpPr>
        <p:spPr>
          <a:xfrm>
            <a:off x="4904183" y="6120974"/>
            <a:ext cx="534784" cy="15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BD2AD3-CB61-8474-0E76-180110345A2A}"/>
              </a:ext>
            </a:extLst>
          </p:cNvPr>
          <p:cNvSpPr/>
          <p:nvPr/>
        </p:nvSpPr>
        <p:spPr>
          <a:xfrm>
            <a:off x="3406958" y="5034717"/>
            <a:ext cx="707841" cy="152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2230FDA-55C0-502C-0264-1A2EB5737227}"/>
              </a:ext>
            </a:extLst>
          </p:cNvPr>
          <p:cNvSpPr/>
          <p:nvPr/>
        </p:nvSpPr>
        <p:spPr>
          <a:xfrm>
            <a:off x="3406958" y="5417927"/>
            <a:ext cx="1088842" cy="132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8D9AB92-F351-EADF-AFC6-F84CB815FEB4}"/>
              </a:ext>
            </a:extLst>
          </p:cNvPr>
          <p:cNvSpPr/>
          <p:nvPr/>
        </p:nvSpPr>
        <p:spPr>
          <a:xfrm>
            <a:off x="7818688" y="6132484"/>
            <a:ext cx="534784" cy="15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709A53A-4F38-4823-8369-679D3D4DA50D}"/>
              </a:ext>
            </a:extLst>
          </p:cNvPr>
          <p:cNvSpPr/>
          <p:nvPr/>
        </p:nvSpPr>
        <p:spPr>
          <a:xfrm>
            <a:off x="3388571" y="3560025"/>
            <a:ext cx="833928" cy="145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5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7" y="557213"/>
            <a:ext cx="8957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– Instalação do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XMLWriter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(continuação)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1071" y="1193695"/>
            <a:ext cx="8229600" cy="49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O programa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XMLWriter</a:t>
            </a:r>
            <a:r>
              <a:rPr lang="pt-PT" dirty="0">
                <a:latin typeface="Arial" pitchFamily="34" charset="0"/>
                <a:cs typeface="Arial" pitchFamily="34" charset="0"/>
              </a:rPr>
              <a:t> foi instalado com sucesso.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381000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-106480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1A43F6-B3BF-174A-1E57-EECC22C60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5" y="2468625"/>
            <a:ext cx="3787468" cy="29415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7770D7F-AAEB-66C7-F936-5B2C7C9B0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76246"/>
            <a:ext cx="3779848" cy="293395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7723839-6A68-4D92-3350-2FA47DA23837}"/>
              </a:ext>
            </a:extLst>
          </p:cNvPr>
          <p:cNvSpPr/>
          <p:nvPr/>
        </p:nvSpPr>
        <p:spPr>
          <a:xfrm>
            <a:off x="3124200" y="5156949"/>
            <a:ext cx="685800" cy="253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795DB51-3A53-AAE4-281C-1CFEFF62C4E1}"/>
              </a:ext>
            </a:extLst>
          </p:cNvPr>
          <p:cNvSpPr/>
          <p:nvPr/>
        </p:nvSpPr>
        <p:spPr>
          <a:xfrm>
            <a:off x="7086600" y="5105400"/>
            <a:ext cx="685800" cy="253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20A679A-1F80-DDC1-F167-ABF152A458CA}"/>
              </a:ext>
            </a:extLst>
          </p:cNvPr>
          <p:cNvSpPr/>
          <p:nvPr/>
        </p:nvSpPr>
        <p:spPr>
          <a:xfrm>
            <a:off x="5941664" y="3657601"/>
            <a:ext cx="916336" cy="26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DE7438D-B12B-0470-9BFD-000E48794AD7}"/>
              </a:ext>
            </a:extLst>
          </p:cNvPr>
          <p:cNvSpPr/>
          <p:nvPr/>
        </p:nvSpPr>
        <p:spPr>
          <a:xfrm>
            <a:off x="4044040" y="3749364"/>
            <a:ext cx="985160" cy="3514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87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Tutorial sobre XML e DTD - Exercício 2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Seguidamente foi atribuído 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DTD</a:t>
            </a:r>
            <a:r>
              <a:rPr lang="pt-PT" dirty="0">
                <a:latin typeface="Arial" pitchFamily="34" charset="0"/>
                <a:cs typeface="Arial" pitchFamily="34" charset="0"/>
              </a:rPr>
              <a:t> ao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. 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TP1A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2602ED-9629-A2F9-DB18-2184835205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" y="1685380"/>
            <a:ext cx="4543442" cy="22412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A7B4BB2-2C1E-0E99-30AC-33244D0BA7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38" y="3991540"/>
            <a:ext cx="4714875" cy="2328672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12223D-81B7-B3BF-F883-81842737870A}"/>
              </a:ext>
            </a:extLst>
          </p:cNvPr>
          <p:cNvSpPr/>
          <p:nvPr/>
        </p:nvSpPr>
        <p:spPr>
          <a:xfrm rot="2318058">
            <a:off x="3473679" y="3774464"/>
            <a:ext cx="1143000" cy="3940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0BABD60-27E5-51EB-1528-8DB6CB4EF7DF}"/>
              </a:ext>
            </a:extLst>
          </p:cNvPr>
          <p:cNvSpPr/>
          <p:nvPr/>
        </p:nvSpPr>
        <p:spPr>
          <a:xfrm>
            <a:off x="1066800" y="1853096"/>
            <a:ext cx="76200" cy="12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0378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1543</Words>
  <Application>Microsoft Office PowerPoint</Application>
  <PresentationFormat>Apresentação no Ecrã (4:3)</PresentationFormat>
  <Paragraphs>167</Paragraphs>
  <Slides>25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Basílio Barbosa</cp:lastModifiedBy>
  <cp:revision>330</cp:revision>
  <cp:lastPrinted>2020-09-27T18:04:57Z</cp:lastPrinted>
  <dcterms:created xsi:type="dcterms:W3CDTF">2011-05-31T09:21:51Z</dcterms:created>
  <dcterms:modified xsi:type="dcterms:W3CDTF">2022-10-26T14:36:31Z</dcterms:modified>
</cp:coreProperties>
</file>