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09" r:id="rId2"/>
    <p:sldId id="258" r:id="rId3"/>
    <p:sldId id="259" r:id="rId4"/>
    <p:sldId id="327" r:id="rId5"/>
    <p:sldId id="314" r:id="rId6"/>
    <p:sldId id="328" r:id="rId7"/>
    <p:sldId id="318" r:id="rId8"/>
    <p:sldId id="329" r:id="rId9"/>
    <p:sldId id="324" r:id="rId10"/>
    <p:sldId id="330" r:id="rId11"/>
    <p:sldId id="325" r:id="rId12"/>
    <p:sldId id="331" r:id="rId13"/>
    <p:sldId id="334" r:id="rId14"/>
    <p:sldId id="335" r:id="rId15"/>
    <p:sldId id="336" r:id="rId16"/>
    <p:sldId id="337" r:id="rId17"/>
    <p:sldId id="338" r:id="rId18"/>
    <p:sldId id="339" r:id="rId19"/>
    <p:sldId id="326" r:id="rId20"/>
    <p:sldId id="332" r:id="rId21"/>
    <p:sldId id="262" r:id="rId22"/>
    <p:sldId id="278" r:id="rId23"/>
    <p:sldId id="323" r:id="rId24"/>
    <p:sldId id="260" r:id="rId2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249" autoAdjust="0"/>
  </p:normalViewPr>
  <p:slideViewPr>
    <p:cSldViewPr>
      <p:cViewPr varScale="1">
        <p:scale>
          <a:sx n="81" d="100"/>
          <a:sy n="81" d="100"/>
        </p:scale>
        <p:origin x="1435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26/10/2022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26/10/2022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19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177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114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206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005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716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215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466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910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244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21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7829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7744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PT" dirty="0">
                <a:latin typeface="Arial" pitchFamily="34" charset="0"/>
              </a:rPr>
              <a:t>Tiago (acabar referencias)</a:t>
            </a:r>
          </a:p>
        </p:txBody>
      </p:sp>
    </p:spTree>
    <p:extLst>
      <p:ext uri="{BB962C8B-B14F-4D97-AF65-F5344CB8AC3E}">
        <p14:creationId xmlns:p14="http://schemas.microsoft.com/office/powerpoint/2010/main" val="9311107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PT" dirty="0">
                <a:latin typeface="Arial" pitchFamily="34" charset="0"/>
              </a:rPr>
              <a:t>Tiago (acabar referencias)</a:t>
            </a:r>
          </a:p>
        </p:txBody>
      </p:sp>
    </p:spTree>
    <p:extLst>
      <p:ext uri="{BB962C8B-B14F-4D97-AF65-F5344CB8AC3E}">
        <p14:creationId xmlns:p14="http://schemas.microsoft.com/office/powerpoint/2010/main" val="3456730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60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6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956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912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539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853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674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gif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java_xml/java_dom_parse_document.htm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s://validator.w3.org/" TargetMode="External"/><Relationship Id="rId7" Type="http://schemas.openxmlformats.org/officeDocument/2006/relationships/hyperlink" Target="https://mkyong.com/java/how-to-read-xml-file-in-java-dom-parser/" TargetMode="External"/><Relationship Id="rId12" Type="http://schemas.openxmlformats.org/officeDocument/2006/relationships/hyperlink" Target="https://www.liquid-technologies.com/online-xsd-validator" TargetMode="External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kyong.com/tutorials/java-xml-tutorials/" TargetMode="External"/><Relationship Id="rId11" Type="http://schemas.openxmlformats.org/officeDocument/2006/relationships/hyperlink" Target="https://www.utilities-online.info/xsdvalidation" TargetMode="External"/><Relationship Id="rId5" Type="http://schemas.openxmlformats.org/officeDocument/2006/relationships/hyperlink" Target="https://www.w3schools.com/xml/xml_validator.asp" TargetMode="External"/><Relationship Id="rId15" Type="http://schemas.openxmlformats.org/officeDocument/2006/relationships/image" Target="../media/image6.png"/><Relationship Id="rId10" Type="http://schemas.openxmlformats.org/officeDocument/2006/relationships/hyperlink" Target="https://www.techopedia.com/definition/10306/port-mapper" TargetMode="External"/><Relationship Id="rId4" Type="http://schemas.openxmlformats.org/officeDocument/2006/relationships/hyperlink" Target="https://www.xmlvalidation.com/" TargetMode="External"/><Relationship Id="rId9" Type="http://schemas.openxmlformats.org/officeDocument/2006/relationships/hyperlink" Target="https://howtodoinjava.com/java/xml/read-xml-dom-parser-example/" TargetMode="External"/><Relationship Id="rId1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xml/schema_example.asp" TargetMode="External"/><Relationship Id="rId13" Type="http://schemas.openxmlformats.org/officeDocument/2006/relationships/image" Target="../media/image4.png"/><Relationship Id="rId3" Type="http://schemas.openxmlformats.org/officeDocument/2006/relationships/hyperlink" Target="https://www.javapedia.net/JAXB/1842" TargetMode="External"/><Relationship Id="rId7" Type="http://schemas.openxmlformats.org/officeDocument/2006/relationships/hyperlink" Target="https://www.w3schools.com/xml/xml_examples.asp" TargetMode="Externa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oracle.com/java/technologies/jaxp-introduction.html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://www.jdom.org/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javarevisited.blogspot.com/2011/12/difference-between-dom-and-sax-parsers.html#axzz6d0G07t3K" TargetMode="External"/><Relationship Id="rId9" Type="http://schemas.openxmlformats.org/officeDocument/2006/relationships/hyperlink" Target="https://xmlwriter.net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" y="0"/>
            <a:ext cx="99822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800" y="3115184"/>
            <a:ext cx="5486400" cy="552329"/>
          </a:xfrm>
        </p:spPr>
        <p:txBody>
          <a:bodyPr>
            <a:normAutofit/>
          </a:bodyPr>
          <a:lstStyle/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Integração de Sistemas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3695984"/>
            <a:ext cx="6000750" cy="404742"/>
          </a:xfrm>
        </p:spPr>
        <p:txBody>
          <a:bodyPr>
            <a:normAutofit fontScale="70000" lnSpcReduction="20000"/>
          </a:bodyPr>
          <a:lstStyle/>
          <a:p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Implementação do tutorial sobre XML em Java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762000" y="6394330"/>
            <a:ext cx="8191499" cy="276444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100" b="1" u="sng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| Escola Superior de Tecnologia e Gestão| Unidade Curricular: IS | Ano Letivo 2020/2021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30" y="392731"/>
            <a:ext cx="3872752" cy="962356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6D890E14-880C-4963-9EA0-EE9200F689F8}"/>
              </a:ext>
            </a:extLst>
          </p:cNvPr>
          <p:cNvSpPr txBox="1">
            <a:spLocks/>
          </p:cNvSpPr>
          <p:nvPr/>
        </p:nvSpPr>
        <p:spPr>
          <a:xfrm>
            <a:off x="892549" y="5635668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N.º 20749 – Basilio Barbosa</a:t>
            </a: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CDB7617E-BD9F-40A8-BCFA-781CEC4CEE46}"/>
              </a:ext>
            </a:extLst>
          </p:cNvPr>
          <p:cNvSpPr txBox="1">
            <a:spLocks/>
          </p:cNvSpPr>
          <p:nvPr/>
        </p:nvSpPr>
        <p:spPr>
          <a:xfrm>
            <a:off x="4953495" y="5615784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Orientador(</a:t>
            </a:r>
            <a:r>
              <a:rPr lang="pt-PT" sz="105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</a:t>
            </a: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):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Professor Doutor Jorge Ribeiro, Professor Luís Teófilo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301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97" y="673253"/>
            <a:ext cx="8809028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2.3 JDOM XML Parser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2" name="Rectângulo 19">
            <a:extLst>
              <a:ext uri="{FF2B5EF4-FFF2-40B4-BE49-F238E27FC236}">
                <a16:creationId xmlns:a16="http://schemas.microsoft.com/office/drawing/2014/main" id="{76DC759E-D989-43C6-A9FB-51F034D4FCA1}"/>
              </a:ext>
            </a:extLst>
          </p:cNvPr>
          <p:cNvSpPr/>
          <p:nvPr/>
        </p:nvSpPr>
        <p:spPr>
          <a:xfrm>
            <a:off x="373844" y="1346932"/>
            <a:ext cx="8573916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en-US" sz="1600" dirty="0" err="1">
                <a:latin typeface="Arial"/>
                <a:cs typeface="Arial"/>
              </a:rPr>
              <a:t>Execu</a:t>
            </a:r>
            <a:r>
              <a:rPr lang="pt-BR" sz="1600" dirty="0" err="1">
                <a:latin typeface="Arial"/>
                <a:cs typeface="Arial"/>
              </a:rPr>
              <a:t>ção</a:t>
            </a:r>
            <a:r>
              <a:rPr lang="en-US" sz="1600" dirty="0">
                <a:latin typeface="Arial"/>
                <a:cs typeface="Arial"/>
              </a:rPr>
              <a:t> dos </a:t>
            </a:r>
            <a:r>
              <a:rPr lang="en-US" sz="1600" dirty="0" err="1">
                <a:latin typeface="Arial"/>
                <a:cs typeface="Arial"/>
              </a:rPr>
              <a:t>tutoriais</a:t>
            </a:r>
            <a:r>
              <a:rPr lang="en-US" sz="1600" dirty="0">
                <a:latin typeface="Arial"/>
                <a:cs typeface="Arial"/>
              </a:rPr>
              <a:t> JDOM.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72C32EF-6175-4ED6-9E8E-417B8FBD7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15" y="1097550"/>
            <a:ext cx="9014192" cy="266482"/>
          </a:xfrm>
          <a:prstGeom prst="rect">
            <a:avLst/>
          </a:prstGeom>
        </p:spPr>
      </p:pic>
      <p:sp>
        <p:nvSpPr>
          <p:cNvPr id="18" name="Text Box 10">
            <a:extLst>
              <a:ext uri="{FF2B5EF4-FFF2-40B4-BE49-F238E27FC236}">
                <a16:creationId xmlns:a16="http://schemas.microsoft.com/office/drawing/2014/main" id="{8CDF325E-3575-497F-8176-D70CF8855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6F28D202-E823-4FA6-A8E0-FE3D4E79F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10</a:t>
            </a:fld>
            <a:r>
              <a:rPr lang="pt-PT" sz="1000" dirty="0"/>
              <a:t> -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0E83F4D-9D25-493D-AA51-0C7AE49FD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21" name="Subtítulo 2">
            <a:extLst>
              <a:ext uri="{FF2B5EF4-FFF2-40B4-BE49-F238E27FC236}">
                <a16:creationId xmlns:a16="http://schemas.microsoft.com/office/drawing/2014/main" id="{E3126C78-B89A-4240-B6C9-F21CB751DE28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7AD41DE2-59DC-4917-844C-B14F426F85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3" name="Rectângulo 19">
            <a:extLst>
              <a:ext uri="{FF2B5EF4-FFF2-40B4-BE49-F238E27FC236}">
                <a16:creationId xmlns:a16="http://schemas.microsoft.com/office/drawing/2014/main" id="{3B098EA2-56EF-4D1B-A0DD-69D71E9C495E}"/>
              </a:ext>
            </a:extLst>
          </p:cNvPr>
          <p:cNvSpPr/>
          <p:nvPr/>
        </p:nvSpPr>
        <p:spPr>
          <a:xfrm>
            <a:off x="5489575" y="515846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Graduation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B3EA2397-AC61-4A22-833F-DDAB5E3BEA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87FAE52-6B56-61D0-5482-8C34869794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18549"/>
            <a:ext cx="8077200" cy="397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88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97" y="673253"/>
            <a:ext cx="8809028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2.4 Java API for XML </a:t>
            </a:r>
            <a:r>
              <a:rPr lang="pt-BR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Processing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(JAXP)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2" name="Rectângulo 19">
            <a:extLst>
              <a:ext uri="{FF2B5EF4-FFF2-40B4-BE49-F238E27FC236}">
                <a16:creationId xmlns:a16="http://schemas.microsoft.com/office/drawing/2014/main" id="{76DC759E-D989-43C6-A9FB-51F034D4FCA1}"/>
              </a:ext>
            </a:extLst>
          </p:cNvPr>
          <p:cNvSpPr/>
          <p:nvPr/>
        </p:nvSpPr>
        <p:spPr>
          <a:xfrm>
            <a:off x="373844" y="1346932"/>
            <a:ext cx="8573916" cy="2632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>
                <a:solidFill>
                  <a:srgbClr val="FFC000"/>
                </a:solidFill>
                <a:latin typeface="Arial"/>
                <a:cs typeface="Arial"/>
              </a:rPr>
              <a:t>■</a:t>
            </a:r>
            <a:r>
              <a:rPr lang="en-US" sz="1600" dirty="0">
                <a:latin typeface="Arial"/>
                <a:cs typeface="Arial"/>
              </a:rPr>
              <a:t> O </a:t>
            </a:r>
            <a:r>
              <a:rPr lang="en-US" sz="1600" b="1" dirty="0">
                <a:latin typeface="Arial"/>
                <a:cs typeface="Arial"/>
              </a:rPr>
              <a:t>JAXP</a:t>
            </a:r>
            <a:r>
              <a:rPr lang="en-US" sz="1600" dirty="0">
                <a:latin typeface="Arial"/>
                <a:cs typeface="Arial"/>
              </a:rPr>
              <a:t> fornece a </a:t>
            </a:r>
            <a:r>
              <a:rPr lang="en-US" sz="1600" dirty="0" err="1">
                <a:latin typeface="Arial"/>
                <a:cs typeface="Arial"/>
              </a:rPr>
              <a:t>capacidade</a:t>
            </a:r>
            <a:r>
              <a:rPr lang="en-US" sz="1600" dirty="0">
                <a:latin typeface="Arial"/>
                <a:cs typeface="Arial"/>
              </a:rPr>
              <a:t> de </a:t>
            </a:r>
            <a:r>
              <a:rPr lang="en-US" sz="1600" b="1" dirty="0" err="1">
                <a:latin typeface="Arial"/>
                <a:cs typeface="Arial"/>
              </a:rPr>
              <a:t>validar</a:t>
            </a:r>
            <a:r>
              <a:rPr lang="en-US" sz="1600" dirty="0">
                <a:latin typeface="Arial"/>
                <a:cs typeface="Arial"/>
              </a:rPr>
              <a:t> e </a:t>
            </a:r>
            <a:r>
              <a:rPr lang="en-US" sz="1600" b="1" dirty="0" err="1">
                <a:latin typeface="Arial"/>
                <a:cs typeface="Arial"/>
              </a:rPr>
              <a:t>analisar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documentos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b="1" dirty="0">
                <a:latin typeface="Arial"/>
                <a:cs typeface="Arial"/>
              </a:rPr>
              <a:t>XML</a:t>
            </a:r>
            <a:r>
              <a:rPr lang="en-US" sz="1600" dirty="0">
                <a:latin typeface="Arial"/>
                <a:cs typeface="Arial"/>
              </a:rPr>
              <a:t>, </a:t>
            </a:r>
            <a:r>
              <a:rPr lang="en-US" sz="1600" dirty="0" err="1">
                <a:latin typeface="Arial"/>
                <a:cs typeface="Arial"/>
              </a:rPr>
              <a:t>tal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como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os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demais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já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apresentados</a:t>
            </a:r>
            <a:r>
              <a:rPr lang="en-US" sz="1600" dirty="0">
                <a:latin typeface="Arial"/>
                <a:cs typeface="Arial"/>
              </a:rPr>
              <a:t>. </a:t>
            </a:r>
            <a:r>
              <a:rPr lang="pt-BR" sz="1600" dirty="0">
                <a:latin typeface="Arial"/>
                <a:cs typeface="Arial"/>
              </a:rPr>
              <a:t>Possui três </a:t>
            </a:r>
            <a:r>
              <a:rPr lang="pt-BR" sz="1600" b="1" dirty="0">
                <a:latin typeface="Arial"/>
                <a:cs typeface="Arial"/>
              </a:rPr>
              <a:t>interfaces</a:t>
            </a:r>
            <a:r>
              <a:rPr lang="pt-BR" sz="1600" dirty="0">
                <a:latin typeface="Arial"/>
                <a:cs typeface="Arial"/>
              </a:rPr>
              <a:t> básicas de </a:t>
            </a:r>
            <a:r>
              <a:rPr lang="pt-BR" sz="1600" b="1" dirty="0">
                <a:latin typeface="Arial"/>
                <a:cs typeface="Arial"/>
              </a:rPr>
              <a:t>análise</a:t>
            </a:r>
            <a:r>
              <a:rPr lang="pt-BR" sz="1600" dirty="0">
                <a:latin typeface="Arial"/>
                <a:cs typeface="Arial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/>
                <a:cs typeface="Arial"/>
              </a:rPr>
              <a:t>a interface de análise do DOM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/>
                <a:cs typeface="Arial"/>
              </a:rPr>
              <a:t>a API Simples para interface de análise XML(SAX)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/>
                <a:cs typeface="Arial"/>
              </a:rPr>
              <a:t>a interface </a:t>
            </a:r>
            <a:r>
              <a:rPr lang="pt-BR" sz="1600" dirty="0" err="1">
                <a:latin typeface="Arial"/>
                <a:cs typeface="Arial"/>
              </a:rPr>
              <a:t>StAX</a:t>
            </a:r>
            <a:endParaRPr lang="pt-BR" sz="1600" dirty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latin typeface="Arial"/>
                <a:cs typeface="Arial"/>
              </a:rPr>
              <a:t>Além das interfaces de análise, a </a:t>
            </a:r>
            <a:r>
              <a:rPr lang="pt-BR" sz="1600" b="1" dirty="0">
                <a:latin typeface="Arial"/>
                <a:cs typeface="Arial"/>
              </a:rPr>
              <a:t>API</a:t>
            </a:r>
            <a:r>
              <a:rPr lang="pt-BR" sz="1600" dirty="0">
                <a:latin typeface="Arial"/>
                <a:cs typeface="Arial"/>
              </a:rPr>
              <a:t> fornece uma interface </a:t>
            </a:r>
            <a:r>
              <a:rPr lang="pt-BR" sz="1600" b="1" dirty="0">
                <a:latin typeface="Arial"/>
                <a:cs typeface="Arial"/>
              </a:rPr>
              <a:t>XSLT</a:t>
            </a:r>
            <a:r>
              <a:rPr lang="pt-BR" sz="1600" dirty="0">
                <a:latin typeface="Arial"/>
                <a:cs typeface="Arial"/>
              </a:rPr>
              <a:t> para </a:t>
            </a:r>
            <a:r>
              <a:rPr lang="pt-BR" sz="1600" b="1" dirty="0">
                <a:latin typeface="Arial"/>
                <a:cs typeface="Arial"/>
              </a:rPr>
              <a:t>fornecer</a:t>
            </a:r>
            <a:r>
              <a:rPr lang="pt-BR" sz="1600" dirty="0">
                <a:latin typeface="Arial"/>
                <a:cs typeface="Arial"/>
              </a:rPr>
              <a:t> </a:t>
            </a:r>
            <a:r>
              <a:rPr lang="pt-BR" sz="1600" b="1" dirty="0">
                <a:latin typeface="Arial"/>
                <a:cs typeface="Arial"/>
              </a:rPr>
              <a:t>dados</a:t>
            </a:r>
            <a:r>
              <a:rPr lang="pt-BR" sz="1600" dirty="0">
                <a:latin typeface="Arial"/>
                <a:cs typeface="Arial"/>
              </a:rPr>
              <a:t> e </a:t>
            </a:r>
            <a:r>
              <a:rPr lang="pt-BR" sz="1600" b="1" dirty="0">
                <a:latin typeface="Arial"/>
                <a:cs typeface="Arial"/>
              </a:rPr>
              <a:t>transformações</a:t>
            </a:r>
            <a:r>
              <a:rPr lang="pt-BR" sz="1600" dirty="0">
                <a:latin typeface="Arial"/>
                <a:cs typeface="Arial"/>
              </a:rPr>
              <a:t> </a:t>
            </a:r>
            <a:r>
              <a:rPr lang="pt-BR" sz="1600" b="1" dirty="0">
                <a:latin typeface="Arial"/>
                <a:cs typeface="Arial"/>
              </a:rPr>
              <a:t>estruturais</a:t>
            </a:r>
            <a:r>
              <a:rPr lang="pt-BR" sz="1600" dirty="0">
                <a:latin typeface="Arial"/>
                <a:cs typeface="Arial"/>
              </a:rPr>
              <a:t> num documento </a:t>
            </a:r>
            <a:r>
              <a:rPr lang="pt-BR" sz="1600" b="1" dirty="0">
                <a:latin typeface="Arial"/>
                <a:cs typeface="Arial"/>
              </a:rPr>
              <a:t>XML</a:t>
            </a:r>
            <a:r>
              <a:rPr lang="pt-BR" sz="1600" dirty="0">
                <a:latin typeface="Arial"/>
                <a:cs typeface="Arial"/>
              </a:rPr>
              <a:t>.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72C32EF-6175-4ED6-9E8E-417B8FBD7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15" y="1097550"/>
            <a:ext cx="9014192" cy="266482"/>
          </a:xfrm>
          <a:prstGeom prst="rect">
            <a:avLst/>
          </a:prstGeom>
        </p:spPr>
      </p:pic>
      <p:sp>
        <p:nvSpPr>
          <p:cNvPr id="18" name="Text Box 10">
            <a:extLst>
              <a:ext uri="{FF2B5EF4-FFF2-40B4-BE49-F238E27FC236}">
                <a16:creationId xmlns:a16="http://schemas.microsoft.com/office/drawing/2014/main" id="{8CDF325E-3575-497F-8176-D70CF8855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6F28D202-E823-4FA6-A8E0-FE3D4E79F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11</a:t>
            </a:fld>
            <a:r>
              <a:rPr lang="pt-PT" sz="1000" dirty="0"/>
              <a:t> -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0E83F4D-9D25-493D-AA51-0C7AE49FD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21" name="Subtítulo 2">
            <a:extLst>
              <a:ext uri="{FF2B5EF4-FFF2-40B4-BE49-F238E27FC236}">
                <a16:creationId xmlns:a16="http://schemas.microsoft.com/office/drawing/2014/main" id="{E3126C78-B89A-4240-B6C9-F21CB751DE28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7AD41DE2-59DC-4917-844C-B14F426F85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3" name="Rectângulo 19">
            <a:extLst>
              <a:ext uri="{FF2B5EF4-FFF2-40B4-BE49-F238E27FC236}">
                <a16:creationId xmlns:a16="http://schemas.microsoft.com/office/drawing/2014/main" id="{3B098EA2-56EF-4D1B-A0DD-69D71E9C495E}"/>
              </a:ext>
            </a:extLst>
          </p:cNvPr>
          <p:cNvSpPr/>
          <p:nvPr/>
        </p:nvSpPr>
        <p:spPr>
          <a:xfrm>
            <a:off x="5489575" y="515846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Graduation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B3EA2397-AC61-4A22-833F-DDAB5E3BEA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pic>
        <p:nvPicPr>
          <p:cNvPr id="4098" name="Picture 2" descr="JAXP Architecture">
            <a:extLst>
              <a:ext uri="{FF2B5EF4-FFF2-40B4-BE49-F238E27FC236}">
                <a16:creationId xmlns:a16="http://schemas.microsoft.com/office/drawing/2014/main" id="{DA832F98-1F00-4BF9-9DB9-9D9E7E74E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15" y="4002859"/>
            <a:ext cx="3352800" cy="203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ntroduction to JAXP 1.1 (Java and XSLT)">
            <a:extLst>
              <a:ext uri="{FF2B5EF4-FFF2-40B4-BE49-F238E27FC236}">
                <a16:creationId xmlns:a16="http://schemas.microsoft.com/office/drawing/2014/main" id="{429ADCBC-14EA-475A-AE4D-30D7E1928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821" y="3946417"/>
            <a:ext cx="40957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778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97" y="673253"/>
            <a:ext cx="8809028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2.4 Java API for XML </a:t>
            </a:r>
            <a:r>
              <a:rPr lang="pt-BR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Processing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(JAXP)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2" name="Rectângulo 19">
            <a:extLst>
              <a:ext uri="{FF2B5EF4-FFF2-40B4-BE49-F238E27FC236}">
                <a16:creationId xmlns:a16="http://schemas.microsoft.com/office/drawing/2014/main" id="{76DC759E-D989-43C6-A9FB-51F034D4FCA1}"/>
              </a:ext>
            </a:extLst>
          </p:cNvPr>
          <p:cNvSpPr/>
          <p:nvPr/>
        </p:nvSpPr>
        <p:spPr>
          <a:xfrm>
            <a:off x="373844" y="1195857"/>
            <a:ext cx="8573916" cy="785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en-US" sz="1600" dirty="0" err="1">
                <a:latin typeface="Arial"/>
                <a:cs typeface="Arial"/>
              </a:rPr>
              <a:t>Execu</a:t>
            </a:r>
            <a:r>
              <a:rPr lang="pt-BR" sz="1600" dirty="0" err="1">
                <a:latin typeface="Arial"/>
                <a:cs typeface="Arial"/>
              </a:rPr>
              <a:t>ção</a:t>
            </a:r>
            <a:r>
              <a:rPr lang="en-US" sz="1600" dirty="0">
                <a:latin typeface="Arial"/>
                <a:cs typeface="Arial"/>
              </a:rPr>
              <a:t> dos </a:t>
            </a:r>
            <a:r>
              <a:rPr lang="en-US" sz="1600" dirty="0" err="1">
                <a:latin typeface="Arial"/>
                <a:cs typeface="Arial"/>
              </a:rPr>
              <a:t>tutoriais</a:t>
            </a:r>
            <a:r>
              <a:rPr lang="en-US" sz="1600" dirty="0">
                <a:latin typeface="Arial"/>
                <a:cs typeface="Arial"/>
              </a:rPr>
              <a:t> JAXP. </a:t>
            </a:r>
            <a:r>
              <a:rPr lang="en-US" sz="1600" dirty="0" err="1">
                <a:latin typeface="Arial"/>
                <a:cs typeface="Arial"/>
              </a:rPr>
              <a:t>Obtemos</a:t>
            </a:r>
            <a:r>
              <a:rPr lang="en-US" sz="1600" dirty="0">
                <a:latin typeface="Arial"/>
                <a:cs typeface="Arial"/>
              </a:rPr>
              <a:t> um </a:t>
            </a:r>
            <a:r>
              <a:rPr lang="en-US" sz="1600" dirty="0" err="1">
                <a:latin typeface="Arial"/>
                <a:cs typeface="Arial"/>
              </a:rPr>
              <a:t>erro</a:t>
            </a:r>
            <a:r>
              <a:rPr lang="en-US" sz="1600" dirty="0">
                <a:latin typeface="Arial"/>
                <a:cs typeface="Arial"/>
              </a:rPr>
              <a:t> no </a:t>
            </a:r>
            <a:r>
              <a:rPr lang="en-US" sz="1600" dirty="0" err="1">
                <a:latin typeface="Arial"/>
                <a:cs typeface="Arial"/>
              </a:rPr>
              <a:t>ficheiro</a:t>
            </a:r>
            <a:r>
              <a:rPr lang="en-US" sz="1600" dirty="0">
                <a:latin typeface="Arial"/>
                <a:cs typeface="Arial"/>
              </a:rPr>
              <a:t> medsamp2014.xml que </a:t>
            </a:r>
            <a:r>
              <a:rPr lang="en-US" sz="1600" dirty="0" err="1">
                <a:latin typeface="Arial"/>
                <a:cs typeface="Arial"/>
              </a:rPr>
              <a:t>vai</a:t>
            </a:r>
            <a:r>
              <a:rPr lang="en-US" sz="1600" dirty="0">
                <a:latin typeface="Arial"/>
                <a:cs typeface="Arial"/>
              </a:rPr>
              <a:t> ser </a:t>
            </a:r>
            <a:r>
              <a:rPr lang="en-US" sz="1600" dirty="0" err="1">
                <a:latin typeface="Arial"/>
                <a:cs typeface="Arial"/>
              </a:rPr>
              <a:t>corrigido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nos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próximos</a:t>
            </a:r>
            <a:r>
              <a:rPr lang="en-US" sz="1600" dirty="0">
                <a:latin typeface="Arial"/>
                <a:cs typeface="Arial"/>
              </a:rPr>
              <a:t> slides.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72C32EF-6175-4ED6-9E8E-417B8FBD7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15" y="1097550"/>
            <a:ext cx="9014192" cy="266482"/>
          </a:xfrm>
          <a:prstGeom prst="rect">
            <a:avLst/>
          </a:prstGeom>
        </p:spPr>
      </p:pic>
      <p:sp>
        <p:nvSpPr>
          <p:cNvPr id="18" name="Text Box 10">
            <a:extLst>
              <a:ext uri="{FF2B5EF4-FFF2-40B4-BE49-F238E27FC236}">
                <a16:creationId xmlns:a16="http://schemas.microsoft.com/office/drawing/2014/main" id="{8CDF325E-3575-497F-8176-D70CF8855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6F28D202-E823-4FA6-A8E0-FE3D4E79F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12</a:t>
            </a:fld>
            <a:r>
              <a:rPr lang="pt-PT" sz="1000" dirty="0"/>
              <a:t> -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0E83F4D-9D25-493D-AA51-0C7AE49FD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21" name="Subtítulo 2">
            <a:extLst>
              <a:ext uri="{FF2B5EF4-FFF2-40B4-BE49-F238E27FC236}">
                <a16:creationId xmlns:a16="http://schemas.microsoft.com/office/drawing/2014/main" id="{E3126C78-B89A-4240-B6C9-F21CB751DE28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7AD41DE2-59DC-4917-844C-B14F426F85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3" name="Rectângulo 19">
            <a:extLst>
              <a:ext uri="{FF2B5EF4-FFF2-40B4-BE49-F238E27FC236}">
                <a16:creationId xmlns:a16="http://schemas.microsoft.com/office/drawing/2014/main" id="{3B098EA2-56EF-4D1B-A0DD-69D71E9C495E}"/>
              </a:ext>
            </a:extLst>
          </p:cNvPr>
          <p:cNvSpPr/>
          <p:nvPr/>
        </p:nvSpPr>
        <p:spPr>
          <a:xfrm>
            <a:off x="5489575" y="515846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Graduation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B3EA2397-AC61-4A22-833F-DDAB5E3BEA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57EB379-ECAB-5661-2D92-114DAA19CBA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730" y="1971990"/>
            <a:ext cx="4382325" cy="214281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48586B3-B620-76DD-C12E-D6B71C07BBF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925" y="4114800"/>
            <a:ext cx="4495800" cy="221653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80F0AE9-E8B6-FE92-3A89-FE36037CBDD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971990"/>
            <a:ext cx="4331000" cy="214281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EFB2CDB-A741-AAD5-808B-8830F84DF776}"/>
              </a:ext>
            </a:extLst>
          </p:cNvPr>
          <p:cNvSpPr/>
          <p:nvPr/>
        </p:nvSpPr>
        <p:spPr>
          <a:xfrm>
            <a:off x="2309685" y="3026532"/>
            <a:ext cx="2173716" cy="1088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ctângulo 19">
            <a:extLst>
              <a:ext uri="{FF2B5EF4-FFF2-40B4-BE49-F238E27FC236}">
                <a16:creationId xmlns:a16="http://schemas.microsoft.com/office/drawing/2014/main" id="{4E3D5F5F-910A-D564-8184-73D17FF392E0}"/>
              </a:ext>
            </a:extLst>
          </p:cNvPr>
          <p:cNvSpPr/>
          <p:nvPr/>
        </p:nvSpPr>
        <p:spPr>
          <a:xfrm>
            <a:off x="3396543" y="3617804"/>
            <a:ext cx="1079199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PT" sz="2000" b="1" dirty="0">
                <a:solidFill>
                  <a:srgbClr val="FF0000"/>
                </a:solidFill>
                <a:latin typeface="Arial"/>
                <a:cs typeface="Arial"/>
              </a:rPr>
              <a:t>Erro</a:t>
            </a:r>
            <a:endParaRPr lang="en-US" sz="20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4403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97" y="673253"/>
            <a:ext cx="8809028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2.4 Java API for XML </a:t>
            </a:r>
            <a:r>
              <a:rPr lang="pt-BR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Processing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(JAXP)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2" name="Rectângulo 19">
            <a:extLst>
              <a:ext uri="{FF2B5EF4-FFF2-40B4-BE49-F238E27FC236}">
                <a16:creationId xmlns:a16="http://schemas.microsoft.com/office/drawing/2014/main" id="{76DC759E-D989-43C6-A9FB-51F034D4FCA1}"/>
              </a:ext>
            </a:extLst>
          </p:cNvPr>
          <p:cNvSpPr/>
          <p:nvPr/>
        </p:nvSpPr>
        <p:spPr>
          <a:xfrm>
            <a:off x="373844" y="1346932"/>
            <a:ext cx="8573916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en-US" sz="1600" dirty="0" err="1">
                <a:latin typeface="Arial"/>
                <a:cs typeface="Arial"/>
              </a:rPr>
              <a:t>Execu</a:t>
            </a:r>
            <a:r>
              <a:rPr lang="pt-BR" sz="1600" dirty="0" err="1">
                <a:latin typeface="Arial"/>
                <a:cs typeface="Arial"/>
              </a:rPr>
              <a:t>ção</a:t>
            </a:r>
            <a:r>
              <a:rPr lang="en-US" sz="1600" dirty="0">
                <a:latin typeface="Arial"/>
                <a:cs typeface="Arial"/>
              </a:rPr>
              <a:t> dos </a:t>
            </a:r>
            <a:r>
              <a:rPr lang="en-US" sz="1600" dirty="0" err="1">
                <a:latin typeface="Arial"/>
                <a:cs typeface="Arial"/>
              </a:rPr>
              <a:t>tutoriais</a:t>
            </a:r>
            <a:r>
              <a:rPr lang="en-US" sz="1600" dirty="0">
                <a:latin typeface="Arial"/>
                <a:cs typeface="Arial"/>
              </a:rPr>
              <a:t> JAXP.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72C32EF-6175-4ED6-9E8E-417B8FBD7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15" y="1097550"/>
            <a:ext cx="9014192" cy="266482"/>
          </a:xfrm>
          <a:prstGeom prst="rect">
            <a:avLst/>
          </a:prstGeom>
        </p:spPr>
      </p:pic>
      <p:sp>
        <p:nvSpPr>
          <p:cNvPr id="18" name="Text Box 10">
            <a:extLst>
              <a:ext uri="{FF2B5EF4-FFF2-40B4-BE49-F238E27FC236}">
                <a16:creationId xmlns:a16="http://schemas.microsoft.com/office/drawing/2014/main" id="{8CDF325E-3575-497F-8176-D70CF8855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6F28D202-E823-4FA6-A8E0-FE3D4E79F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13</a:t>
            </a:fld>
            <a:r>
              <a:rPr lang="pt-PT" sz="1000" dirty="0"/>
              <a:t> -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0E83F4D-9D25-493D-AA51-0C7AE49FD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21" name="Subtítulo 2">
            <a:extLst>
              <a:ext uri="{FF2B5EF4-FFF2-40B4-BE49-F238E27FC236}">
                <a16:creationId xmlns:a16="http://schemas.microsoft.com/office/drawing/2014/main" id="{E3126C78-B89A-4240-B6C9-F21CB751DE28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7AD41DE2-59DC-4917-844C-B14F426F85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3" name="Rectângulo 19">
            <a:extLst>
              <a:ext uri="{FF2B5EF4-FFF2-40B4-BE49-F238E27FC236}">
                <a16:creationId xmlns:a16="http://schemas.microsoft.com/office/drawing/2014/main" id="{3B098EA2-56EF-4D1B-A0DD-69D71E9C495E}"/>
              </a:ext>
            </a:extLst>
          </p:cNvPr>
          <p:cNvSpPr/>
          <p:nvPr/>
        </p:nvSpPr>
        <p:spPr>
          <a:xfrm>
            <a:off x="5489575" y="515846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Graduation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B3EA2397-AC61-4A22-833F-DDAB5E3BEA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E6812A33-6708-0B3D-0C71-4305501419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12515"/>
            <a:ext cx="5715000" cy="2812671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BAFDBF0E-F6A7-130B-1D68-9CDA1762F64C}"/>
              </a:ext>
            </a:extLst>
          </p:cNvPr>
          <p:cNvSpPr/>
          <p:nvPr/>
        </p:nvSpPr>
        <p:spPr>
          <a:xfrm>
            <a:off x="2819400" y="3962400"/>
            <a:ext cx="381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1BA6848A-37E2-6AB9-9524-730D79718601}"/>
              </a:ext>
            </a:extLst>
          </p:cNvPr>
          <p:cNvSpPr/>
          <p:nvPr/>
        </p:nvSpPr>
        <p:spPr>
          <a:xfrm rot="19832295">
            <a:off x="3054144" y="2885485"/>
            <a:ext cx="3213315" cy="37823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92CBBFF-7530-C5E4-FF70-6E5197E8D8B2}"/>
              </a:ext>
            </a:extLst>
          </p:cNvPr>
          <p:cNvSpPr txBox="1"/>
          <p:nvPr/>
        </p:nvSpPr>
        <p:spPr>
          <a:xfrm>
            <a:off x="6079625" y="1570114"/>
            <a:ext cx="2748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Faltava fechar algumas </a:t>
            </a:r>
            <a:r>
              <a:rPr lang="pt-PT" dirty="0" err="1"/>
              <a:t>tags</a:t>
            </a:r>
            <a:r>
              <a:rPr lang="pt-PT" dirty="0"/>
              <a:t>, foi corrigido na seguinte imagem.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447A8FF-1FE7-BCB5-78D5-CD1C06EA697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66" y="3208304"/>
            <a:ext cx="3857836" cy="3087721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52D0124B-D97C-9CDD-214D-8B0251570612}"/>
              </a:ext>
            </a:extLst>
          </p:cNvPr>
          <p:cNvSpPr/>
          <p:nvPr/>
        </p:nvSpPr>
        <p:spPr>
          <a:xfrm rot="5400000">
            <a:off x="6828006" y="2718886"/>
            <a:ext cx="718857" cy="37823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43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97" y="673253"/>
            <a:ext cx="8809028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2.4 Java API for XML </a:t>
            </a:r>
            <a:r>
              <a:rPr lang="pt-BR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Processing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(JAXP)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72C32EF-6175-4ED6-9E8E-417B8FBD7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15" y="1097550"/>
            <a:ext cx="9014192" cy="266482"/>
          </a:xfrm>
          <a:prstGeom prst="rect">
            <a:avLst/>
          </a:prstGeom>
        </p:spPr>
      </p:pic>
      <p:sp>
        <p:nvSpPr>
          <p:cNvPr id="18" name="Text Box 10">
            <a:extLst>
              <a:ext uri="{FF2B5EF4-FFF2-40B4-BE49-F238E27FC236}">
                <a16:creationId xmlns:a16="http://schemas.microsoft.com/office/drawing/2014/main" id="{8CDF325E-3575-497F-8176-D70CF8855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6F28D202-E823-4FA6-A8E0-FE3D4E79F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14</a:t>
            </a:fld>
            <a:r>
              <a:rPr lang="pt-PT" sz="1000" dirty="0"/>
              <a:t> -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0E83F4D-9D25-493D-AA51-0C7AE49FD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21" name="Subtítulo 2">
            <a:extLst>
              <a:ext uri="{FF2B5EF4-FFF2-40B4-BE49-F238E27FC236}">
                <a16:creationId xmlns:a16="http://schemas.microsoft.com/office/drawing/2014/main" id="{E3126C78-B89A-4240-B6C9-F21CB751DE28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7AD41DE2-59DC-4917-844C-B14F426F85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3" name="Rectângulo 19">
            <a:extLst>
              <a:ext uri="{FF2B5EF4-FFF2-40B4-BE49-F238E27FC236}">
                <a16:creationId xmlns:a16="http://schemas.microsoft.com/office/drawing/2014/main" id="{3B098EA2-56EF-4D1B-A0DD-69D71E9C495E}"/>
              </a:ext>
            </a:extLst>
          </p:cNvPr>
          <p:cNvSpPr/>
          <p:nvPr/>
        </p:nvSpPr>
        <p:spPr>
          <a:xfrm>
            <a:off x="5489575" y="515846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Graduation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B3EA2397-AC61-4A22-833F-DDAB5E3BEA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2D8A87CE-B5EC-118E-89A0-24E710371EE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4" y="3813144"/>
            <a:ext cx="5468135" cy="2587656"/>
          </a:xfrm>
          <a:prstGeom prst="rect">
            <a:avLst/>
          </a:prstGeom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86811820-E9AA-4C87-B54E-2986C6BD871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369091"/>
            <a:ext cx="5257800" cy="2587656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1A90C93A-17B7-9D37-E70C-2842B195B658}"/>
              </a:ext>
            </a:extLst>
          </p:cNvPr>
          <p:cNvSpPr/>
          <p:nvPr/>
        </p:nvSpPr>
        <p:spPr>
          <a:xfrm>
            <a:off x="2873527" y="4191000"/>
            <a:ext cx="2438400" cy="119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B3B02E1-C0E0-565B-CDA8-0B54B129EB20}"/>
              </a:ext>
            </a:extLst>
          </p:cNvPr>
          <p:cNvSpPr/>
          <p:nvPr/>
        </p:nvSpPr>
        <p:spPr>
          <a:xfrm>
            <a:off x="4823987" y="1721407"/>
            <a:ext cx="1774716" cy="112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3904D48-7DEE-1360-99D7-0492E4FC37CE}"/>
              </a:ext>
            </a:extLst>
          </p:cNvPr>
          <p:cNvSpPr txBox="1"/>
          <p:nvPr/>
        </p:nvSpPr>
        <p:spPr>
          <a:xfrm>
            <a:off x="6211671" y="4162335"/>
            <a:ext cx="2829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ficheiro foi corrigido, deste modo, já conseguimos abrir o ficheiro no browser “Google Chrome”.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A0B5F242-7F79-AD12-171B-4D3D1E2BBD4F}"/>
              </a:ext>
            </a:extLst>
          </p:cNvPr>
          <p:cNvSpPr/>
          <p:nvPr/>
        </p:nvSpPr>
        <p:spPr>
          <a:xfrm>
            <a:off x="5366730" y="4495800"/>
            <a:ext cx="838200" cy="5334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Seta: Para a Esquerda 12">
            <a:extLst>
              <a:ext uri="{FF2B5EF4-FFF2-40B4-BE49-F238E27FC236}">
                <a16:creationId xmlns:a16="http://schemas.microsoft.com/office/drawing/2014/main" id="{6059E862-230A-B537-58B5-CB4F02004172}"/>
              </a:ext>
            </a:extLst>
          </p:cNvPr>
          <p:cNvSpPr/>
          <p:nvPr/>
        </p:nvSpPr>
        <p:spPr>
          <a:xfrm rot="20997047">
            <a:off x="3731303" y="1839298"/>
            <a:ext cx="1048801" cy="15850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AE08E05-CB54-5944-CB8F-0F6C9384A956}"/>
              </a:ext>
            </a:extLst>
          </p:cNvPr>
          <p:cNvSpPr txBox="1"/>
          <p:nvPr/>
        </p:nvSpPr>
        <p:spPr>
          <a:xfrm>
            <a:off x="0" y="1253929"/>
            <a:ext cx="38086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Seguidamente foi corrigida esta linha, visto que, </a:t>
            </a:r>
            <a:r>
              <a:rPr lang="pt-PT" dirty="0" err="1"/>
              <a:t>tinhamos</a:t>
            </a:r>
            <a:r>
              <a:rPr lang="pt-PT" dirty="0"/>
              <a:t> um link que foi útil para fazer o download do ficheiro </a:t>
            </a:r>
            <a:r>
              <a:rPr lang="pt-PT" b="1" dirty="0"/>
              <a:t>DTD </a:t>
            </a:r>
            <a:r>
              <a:rPr lang="pt-PT" dirty="0"/>
              <a:t>e alterou-se de forma a que “aponta-se localmente” para o mesmo, este está localizado na mesma pasta. Podemos verificar que este ficheiro existe através do próximo passo no qual validamos o XML.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CD53155-8AFD-3AB9-30ED-2B18FD9399CE}"/>
              </a:ext>
            </a:extLst>
          </p:cNvPr>
          <p:cNvSpPr/>
          <p:nvPr/>
        </p:nvSpPr>
        <p:spPr>
          <a:xfrm>
            <a:off x="3848295" y="3607233"/>
            <a:ext cx="1280491" cy="1585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22F7802-5F44-2303-5284-808FD03A9AA0}"/>
              </a:ext>
            </a:extLst>
          </p:cNvPr>
          <p:cNvSpPr txBox="1"/>
          <p:nvPr/>
        </p:nvSpPr>
        <p:spPr>
          <a:xfrm>
            <a:off x="6174701" y="3310416"/>
            <a:ext cx="288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Validação do ficheiro através do programa </a:t>
            </a:r>
            <a:r>
              <a:rPr lang="pt-PT" b="1" dirty="0" err="1"/>
              <a:t>XMLWriter</a:t>
            </a:r>
            <a:endParaRPr lang="pt-PT" b="1" dirty="0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BA83D5F6-A066-33E0-63F2-0780AD26CC4A}"/>
              </a:ext>
            </a:extLst>
          </p:cNvPr>
          <p:cNvSpPr/>
          <p:nvPr/>
        </p:nvSpPr>
        <p:spPr>
          <a:xfrm>
            <a:off x="5276986" y="3522602"/>
            <a:ext cx="915389" cy="327761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7618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97" y="673253"/>
            <a:ext cx="8809028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2.4 Java API for XML </a:t>
            </a:r>
            <a:r>
              <a:rPr lang="pt-BR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Processing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(JAXP)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2" name="Rectângulo 19">
            <a:extLst>
              <a:ext uri="{FF2B5EF4-FFF2-40B4-BE49-F238E27FC236}">
                <a16:creationId xmlns:a16="http://schemas.microsoft.com/office/drawing/2014/main" id="{76DC759E-D989-43C6-A9FB-51F034D4FCA1}"/>
              </a:ext>
            </a:extLst>
          </p:cNvPr>
          <p:cNvSpPr/>
          <p:nvPr/>
        </p:nvSpPr>
        <p:spPr>
          <a:xfrm>
            <a:off x="373844" y="1346932"/>
            <a:ext cx="8573916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en-US" sz="1600" dirty="0" err="1">
                <a:latin typeface="Arial"/>
                <a:cs typeface="Arial"/>
              </a:rPr>
              <a:t>Validação</a:t>
            </a:r>
            <a:r>
              <a:rPr lang="en-US" sz="1600" dirty="0">
                <a:latin typeface="Arial"/>
                <a:cs typeface="Arial"/>
              </a:rPr>
              <a:t> do </a:t>
            </a:r>
            <a:r>
              <a:rPr lang="en-US" sz="1600" dirty="0" err="1">
                <a:latin typeface="Arial"/>
                <a:cs typeface="Arial"/>
              </a:rPr>
              <a:t>ficheiro</a:t>
            </a:r>
            <a:r>
              <a:rPr lang="en-US" sz="1600" dirty="0">
                <a:latin typeface="Arial"/>
                <a:cs typeface="Arial"/>
              </a:rPr>
              <a:t> XML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72C32EF-6175-4ED6-9E8E-417B8FBD7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15" y="1097550"/>
            <a:ext cx="9014192" cy="266482"/>
          </a:xfrm>
          <a:prstGeom prst="rect">
            <a:avLst/>
          </a:prstGeom>
        </p:spPr>
      </p:pic>
      <p:sp>
        <p:nvSpPr>
          <p:cNvPr id="18" name="Text Box 10">
            <a:extLst>
              <a:ext uri="{FF2B5EF4-FFF2-40B4-BE49-F238E27FC236}">
                <a16:creationId xmlns:a16="http://schemas.microsoft.com/office/drawing/2014/main" id="{8CDF325E-3575-497F-8176-D70CF8855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6F28D202-E823-4FA6-A8E0-FE3D4E79F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15</a:t>
            </a:fld>
            <a:r>
              <a:rPr lang="pt-PT" sz="1000" dirty="0"/>
              <a:t> -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0E83F4D-9D25-493D-AA51-0C7AE49FD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21" name="Subtítulo 2">
            <a:extLst>
              <a:ext uri="{FF2B5EF4-FFF2-40B4-BE49-F238E27FC236}">
                <a16:creationId xmlns:a16="http://schemas.microsoft.com/office/drawing/2014/main" id="{E3126C78-B89A-4240-B6C9-F21CB751DE28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7AD41DE2-59DC-4917-844C-B14F426F85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3" name="Rectângulo 19">
            <a:extLst>
              <a:ext uri="{FF2B5EF4-FFF2-40B4-BE49-F238E27FC236}">
                <a16:creationId xmlns:a16="http://schemas.microsoft.com/office/drawing/2014/main" id="{3B098EA2-56EF-4D1B-A0DD-69D71E9C495E}"/>
              </a:ext>
            </a:extLst>
          </p:cNvPr>
          <p:cNvSpPr/>
          <p:nvPr/>
        </p:nvSpPr>
        <p:spPr>
          <a:xfrm>
            <a:off x="5489575" y="515846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Graduation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B3EA2397-AC61-4A22-833F-DDAB5E3BEA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920F936-75AC-9C10-7F77-EB7CEAA271B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19" y="1870786"/>
            <a:ext cx="6172200" cy="292083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954A050-EB29-84CD-910D-97CF97C179C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047743"/>
            <a:ext cx="5029973" cy="237185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210AF25-450A-9492-7043-0577106A61C5}"/>
              </a:ext>
            </a:extLst>
          </p:cNvPr>
          <p:cNvSpPr/>
          <p:nvPr/>
        </p:nvSpPr>
        <p:spPr>
          <a:xfrm>
            <a:off x="1504519" y="3712331"/>
            <a:ext cx="2246743" cy="133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D48F536-7CF7-2D23-9612-FF92BE751AF3}"/>
              </a:ext>
            </a:extLst>
          </p:cNvPr>
          <p:cNvSpPr/>
          <p:nvPr/>
        </p:nvSpPr>
        <p:spPr>
          <a:xfrm>
            <a:off x="6109968" y="3164731"/>
            <a:ext cx="1905000" cy="129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487B9A5-1A5B-4F7C-09CD-6BEAD246BD9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300" y="4161081"/>
            <a:ext cx="4429800" cy="2120732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3C48A06-C374-8964-285C-124284BB1C00}"/>
              </a:ext>
            </a:extLst>
          </p:cNvPr>
          <p:cNvSpPr/>
          <p:nvPr/>
        </p:nvSpPr>
        <p:spPr>
          <a:xfrm>
            <a:off x="4975864" y="5562600"/>
            <a:ext cx="586736" cy="1277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63E89A47-C624-2994-4A25-951037B58D3C}"/>
              </a:ext>
            </a:extLst>
          </p:cNvPr>
          <p:cNvSpPr/>
          <p:nvPr/>
        </p:nvSpPr>
        <p:spPr>
          <a:xfrm>
            <a:off x="3778884" y="3283587"/>
            <a:ext cx="838200" cy="28993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CE1A7D95-0C8F-7B1A-52CF-ECCFF2734EEB}"/>
              </a:ext>
            </a:extLst>
          </p:cNvPr>
          <p:cNvSpPr/>
          <p:nvPr/>
        </p:nvSpPr>
        <p:spPr>
          <a:xfrm rot="5400000">
            <a:off x="7508799" y="4274652"/>
            <a:ext cx="652052" cy="332349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4673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97" y="673253"/>
            <a:ext cx="8809028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2.4 Java API for XML </a:t>
            </a:r>
            <a:r>
              <a:rPr lang="pt-BR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Processing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(JAXP)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2" name="Rectângulo 19">
            <a:extLst>
              <a:ext uri="{FF2B5EF4-FFF2-40B4-BE49-F238E27FC236}">
                <a16:creationId xmlns:a16="http://schemas.microsoft.com/office/drawing/2014/main" id="{76DC759E-D989-43C6-A9FB-51F034D4FCA1}"/>
              </a:ext>
            </a:extLst>
          </p:cNvPr>
          <p:cNvSpPr/>
          <p:nvPr/>
        </p:nvSpPr>
        <p:spPr>
          <a:xfrm>
            <a:off x="373844" y="1346932"/>
            <a:ext cx="8573916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en-US" sz="1600" dirty="0" err="1">
                <a:latin typeface="Arial"/>
                <a:cs typeface="Arial"/>
              </a:rPr>
              <a:t>Validação</a:t>
            </a:r>
            <a:r>
              <a:rPr lang="en-US" sz="1600" dirty="0">
                <a:latin typeface="Arial"/>
                <a:cs typeface="Arial"/>
              </a:rPr>
              <a:t> do </a:t>
            </a:r>
            <a:r>
              <a:rPr lang="en-US" sz="1600" dirty="0" err="1">
                <a:latin typeface="Arial"/>
                <a:cs typeface="Arial"/>
              </a:rPr>
              <a:t>ficheiro</a:t>
            </a:r>
            <a:r>
              <a:rPr lang="en-US" sz="1600" dirty="0">
                <a:latin typeface="Arial"/>
                <a:cs typeface="Arial"/>
              </a:rPr>
              <a:t> XML </a:t>
            </a:r>
            <a:r>
              <a:rPr lang="en-US" sz="1600" dirty="0" err="1">
                <a:latin typeface="Arial"/>
                <a:cs typeface="Arial"/>
              </a:rPr>
              <a:t>noutros</a:t>
            </a:r>
            <a:r>
              <a:rPr lang="en-US" sz="1600" dirty="0">
                <a:latin typeface="Arial"/>
                <a:cs typeface="Arial"/>
              </a:rPr>
              <a:t> websites.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72C32EF-6175-4ED6-9E8E-417B8FBD7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15" y="1097550"/>
            <a:ext cx="9014192" cy="266482"/>
          </a:xfrm>
          <a:prstGeom prst="rect">
            <a:avLst/>
          </a:prstGeom>
        </p:spPr>
      </p:pic>
      <p:sp>
        <p:nvSpPr>
          <p:cNvPr id="18" name="Text Box 10">
            <a:extLst>
              <a:ext uri="{FF2B5EF4-FFF2-40B4-BE49-F238E27FC236}">
                <a16:creationId xmlns:a16="http://schemas.microsoft.com/office/drawing/2014/main" id="{8CDF325E-3575-497F-8176-D70CF8855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6F28D202-E823-4FA6-A8E0-FE3D4E79F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16</a:t>
            </a:fld>
            <a:r>
              <a:rPr lang="pt-PT" sz="1000" dirty="0"/>
              <a:t> -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0E83F4D-9D25-493D-AA51-0C7AE49FD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21" name="Subtítulo 2">
            <a:extLst>
              <a:ext uri="{FF2B5EF4-FFF2-40B4-BE49-F238E27FC236}">
                <a16:creationId xmlns:a16="http://schemas.microsoft.com/office/drawing/2014/main" id="{E3126C78-B89A-4240-B6C9-F21CB751DE28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7AD41DE2-59DC-4917-844C-B14F426F85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3" name="Rectângulo 19">
            <a:extLst>
              <a:ext uri="{FF2B5EF4-FFF2-40B4-BE49-F238E27FC236}">
                <a16:creationId xmlns:a16="http://schemas.microsoft.com/office/drawing/2014/main" id="{3B098EA2-56EF-4D1B-A0DD-69D71E9C495E}"/>
              </a:ext>
            </a:extLst>
          </p:cNvPr>
          <p:cNvSpPr/>
          <p:nvPr/>
        </p:nvSpPr>
        <p:spPr>
          <a:xfrm>
            <a:off x="5489575" y="515846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Graduation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B3EA2397-AC61-4A22-833F-DDAB5E3BEA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305BB070-F92B-1B8C-139A-D425932879C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94" y="1795107"/>
            <a:ext cx="6170518" cy="2929293"/>
          </a:xfrm>
          <a:prstGeom prst="rect">
            <a:avLst/>
          </a:prstGeom>
        </p:spPr>
      </p:pic>
      <p:pic>
        <p:nvPicPr>
          <p:cNvPr id="9" name="Imagem 8" descr="Uma imagem com texto, captura de ecrã, monitor, ecrã&#10;&#10;Descrição gerada automaticamente">
            <a:extLst>
              <a:ext uri="{FF2B5EF4-FFF2-40B4-BE49-F238E27FC236}">
                <a16:creationId xmlns:a16="http://schemas.microsoft.com/office/drawing/2014/main" id="{3D9C61E9-738D-C21F-684C-02E1618AD74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441" y="3657600"/>
            <a:ext cx="5139442" cy="24384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AF86334-63D2-A751-8900-24D8CD4DC26C}"/>
              </a:ext>
            </a:extLst>
          </p:cNvPr>
          <p:cNvSpPr/>
          <p:nvPr/>
        </p:nvSpPr>
        <p:spPr>
          <a:xfrm>
            <a:off x="2743200" y="1904288"/>
            <a:ext cx="1676400" cy="4579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372D822-7BA1-C13F-09E3-0F917A6C8D77}"/>
              </a:ext>
            </a:extLst>
          </p:cNvPr>
          <p:cNvSpPr/>
          <p:nvPr/>
        </p:nvSpPr>
        <p:spPr>
          <a:xfrm>
            <a:off x="4132262" y="5760450"/>
            <a:ext cx="4156076" cy="39048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5021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97" y="673253"/>
            <a:ext cx="8809028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2.4 Java API for XML </a:t>
            </a:r>
            <a:r>
              <a:rPr lang="pt-BR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Processing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(JAXP)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2" name="Rectângulo 19">
            <a:extLst>
              <a:ext uri="{FF2B5EF4-FFF2-40B4-BE49-F238E27FC236}">
                <a16:creationId xmlns:a16="http://schemas.microsoft.com/office/drawing/2014/main" id="{76DC759E-D989-43C6-A9FB-51F034D4FCA1}"/>
              </a:ext>
            </a:extLst>
          </p:cNvPr>
          <p:cNvSpPr/>
          <p:nvPr/>
        </p:nvSpPr>
        <p:spPr>
          <a:xfrm>
            <a:off x="373844" y="1346932"/>
            <a:ext cx="8573916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en-US" sz="1600" dirty="0" err="1">
                <a:latin typeface="Arial"/>
                <a:cs typeface="Arial"/>
              </a:rPr>
              <a:t>Validação</a:t>
            </a:r>
            <a:r>
              <a:rPr lang="en-US" sz="1600" dirty="0">
                <a:latin typeface="Arial"/>
                <a:cs typeface="Arial"/>
              </a:rPr>
              <a:t> do </a:t>
            </a:r>
            <a:r>
              <a:rPr lang="en-US" sz="1600" dirty="0" err="1">
                <a:latin typeface="Arial"/>
                <a:cs typeface="Arial"/>
              </a:rPr>
              <a:t>ficheiro</a:t>
            </a:r>
            <a:r>
              <a:rPr lang="en-US" sz="1600" dirty="0">
                <a:latin typeface="Arial"/>
                <a:cs typeface="Arial"/>
              </a:rPr>
              <a:t> XML </a:t>
            </a:r>
            <a:r>
              <a:rPr lang="en-US" sz="1600" dirty="0" err="1">
                <a:latin typeface="Arial"/>
                <a:cs typeface="Arial"/>
              </a:rPr>
              <a:t>noutros</a:t>
            </a:r>
            <a:r>
              <a:rPr lang="en-US" sz="1600" dirty="0">
                <a:latin typeface="Arial"/>
                <a:cs typeface="Arial"/>
              </a:rPr>
              <a:t> websites.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72C32EF-6175-4ED6-9E8E-417B8FBD7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15" y="1097550"/>
            <a:ext cx="9014192" cy="266482"/>
          </a:xfrm>
          <a:prstGeom prst="rect">
            <a:avLst/>
          </a:prstGeom>
        </p:spPr>
      </p:pic>
      <p:sp>
        <p:nvSpPr>
          <p:cNvPr id="18" name="Text Box 10">
            <a:extLst>
              <a:ext uri="{FF2B5EF4-FFF2-40B4-BE49-F238E27FC236}">
                <a16:creationId xmlns:a16="http://schemas.microsoft.com/office/drawing/2014/main" id="{8CDF325E-3575-497F-8176-D70CF8855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6F28D202-E823-4FA6-A8E0-FE3D4E79F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17</a:t>
            </a:fld>
            <a:r>
              <a:rPr lang="pt-PT" sz="1000" dirty="0"/>
              <a:t> -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0E83F4D-9D25-493D-AA51-0C7AE49FD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21" name="Subtítulo 2">
            <a:extLst>
              <a:ext uri="{FF2B5EF4-FFF2-40B4-BE49-F238E27FC236}">
                <a16:creationId xmlns:a16="http://schemas.microsoft.com/office/drawing/2014/main" id="{E3126C78-B89A-4240-B6C9-F21CB751DE28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7AD41DE2-59DC-4917-844C-B14F426F85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3" name="Rectângulo 19">
            <a:extLst>
              <a:ext uri="{FF2B5EF4-FFF2-40B4-BE49-F238E27FC236}">
                <a16:creationId xmlns:a16="http://schemas.microsoft.com/office/drawing/2014/main" id="{3B098EA2-56EF-4D1B-A0DD-69D71E9C495E}"/>
              </a:ext>
            </a:extLst>
          </p:cNvPr>
          <p:cNvSpPr/>
          <p:nvPr/>
        </p:nvSpPr>
        <p:spPr>
          <a:xfrm>
            <a:off x="5489575" y="515846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Graduation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B3EA2397-AC61-4A22-833F-DDAB5E3BEA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pic>
        <p:nvPicPr>
          <p:cNvPr id="3" name="Imagem 2" descr="Uma imagem com texto, captura de ecrã, monitor&#10;&#10;Descrição gerada automaticamente">
            <a:extLst>
              <a:ext uri="{FF2B5EF4-FFF2-40B4-BE49-F238E27FC236}">
                <a16:creationId xmlns:a16="http://schemas.microsoft.com/office/drawing/2014/main" id="{E14BD4E3-D6DF-9823-D4B2-2C35327042D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885245"/>
            <a:ext cx="4617958" cy="2183915"/>
          </a:xfrm>
          <a:prstGeom prst="rect">
            <a:avLst/>
          </a:prstGeom>
        </p:spPr>
      </p:pic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0554F369-DADA-A323-5C0F-C26B5100325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883066"/>
            <a:ext cx="4343400" cy="206444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2648C2A-85CB-E99C-6441-B8D0291C34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263" y="4166704"/>
            <a:ext cx="4479141" cy="2115945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9FD7875-4703-CA59-8DCF-2AD3E27DF116}"/>
              </a:ext>
            </a:extLst>
          </p:cNvPr>
          <p:cNvSpPr/>
          <p:nvPr/>
        </p:nvSpPr>
        <p:spPr>
          <a:xfrm>
            <a:off x="1182834" y="3659443"/>
            <a:ext cx="3429000" cy="3029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20E9864-5FA0-5FDE-9449-1D7416016AEC}"/>
              </a:ext>
            </a:extLst>
          </p:cNvPr>
          <p:cNvSpPr/>
          <p:nvPr/>
        </p:nvSpPr>
        <p:spPr>
          <a:xfrm>
            <a:off x="4953000" y="4572000"/>
            <a:ext cx="400616" cy="21934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5AE9C2F-BB62-F9F6-E3D0-91ACAAEEB66D}"/>
              </a:ext>
            </a:extLst>
          </p:cNvPr>
          <p:cNvSpPr/>
          <p:nvPr/>
        </p:nvSpPr>
        <p:spPr>
          <a:xfrm>
            <a:off x="6851404" y="2819400"/>
            <a:ext cx="1225796" cy="152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3625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97" y="673253"/>
            <a:ext cx="8809028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2.4 Java API for XML </a:t>
            </a:r>
            <a:r>
              <a:rPr lang="pt-BR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Processing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(JAXP)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2" name="Rectângulo 19">
            <a:extLst>
              <a:ext uri="{FF2B5EF4-FFF2-40B4-BE49-F238E27FC236}">
                <a16:creationId xmlns:a16="http://schemas.microsoft.com/office/drawing/2014/main" id="{76DC759E-D989-43C6-A9FB-51F034D4FCA1}"/>
              </a:ext>
            </a:extLst>
          </p:cNvPr>
          <p:cNvSpPr/>
          <p:nvPr/>
        </p:nvSpPr>
        <p:spPr>
          <a:xfrm>
            <a:off x="373844" y="1346932"/>
            <a:ext cx="8573916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sz="1600" dirty="0">
                <a:latin typeface="Arial"/>
                <a:cs typeface="Arial"/>
              </a:rPr>
              <a:t>Correção do erro, agora obtém-se o </a:t>
            </a:r>
            <a:r>
              <a:rPr lang="pt-PT" sz="1600" b="1" dirty="0">
                <a:latin typeface="Arial"/>
                <a:cs typeface="Arial"/>
              </a:rPr>
              <a:t>ficheiro</a:t>
            </a:r>
            <a:r>
              <a:rPr lang="pt-PT" sz="1600" dirty="0">
                <a:latin typeface="Arial"/>
                <a:cs typeface="Arial"/>
              </a:rPr>
              <a:t> </a:t>
            </a:r>
            <a:r>
              <a:rPr lang="pt-PT" sz="1600" b="1" dirty="0">
                <a:latin typeface="Arial"/>
                <a:cs typeface="Arial"/>
              </a:rPr>
              <a:t>XML(medsamp2014.xml)</a:t>
            </a:r>
            <a:r>
              <a:rPr lang="pt-PT" sz="1600" dirty="0">
                <a:latin typeface="Arial"/>
                <a:cs typeface="Arial"/>
              </a:rPr>
              <a:t> numa janela.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72C32EF-6175-4ED6-9E8E-417B8FBD7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15" y="1097550"/>
            <a:ext cx="9014192" cy="266482"/>
          </a:xfrm>
          <a:prstGeom prst="rect">
            <a:avLst/>
          </a:prstGeom>
        </p:spPr>
      </p:pic>
      <p:sp>
        <p:nvSpPr>
          <p:cNvPr id="18" name="Text Box 10">
            <a:extLst>
              <a:ext uri="{FF2B5EF4-FFF2-40B4-BE49-F238E27FC236}">
                <a16:creationId xmlns:a16="http://schemas.microsoft.com/office/drawing/2014/main" id="{8CDF325E-3575-497F-8176-D70CF8855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6F28D202-E823-4FA6-A8E0-FE3D4E79F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18</a:t>
            </a:fld>
            <a:r>
              <a:rPr lang="pt-PT" sz="1000" dirty="0"/>
              <a:t> -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0E83F4D-9D25-493D-AA51-0C7AE49FD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21" name="Subtítulo 2">
            <a:extLst>
              <a:ext uri="{FF2B5EF4-FFF2-40B4-BE49-F238E27FC236}">
                <a16:creationId xmlns:a16="http://schemas.microsoft.com/office/drawing/2014/main" id="{E3126C78-B89A-4240-B6C9-F21CB751DE28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7AD41DE2-59DC-4917-844C-B14F426F85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3" name="Rectângulo 19">
            <a:extLst>
              <a:ext uri="{FF2B5EF4-FFF2-40B4-BE49-F238E27FC236}">
                <a16:creationId xmlns:a16="http://schemas.microsoft.com/office/drawing/2014/main" id="{3B098EA2-56EF-4D1B-A0DD-69D71E9C495E}"/>
              </a:ext>
            </a:extLst>
          </p:cNvPr>
          <p:cNvSpPr/>
          <p:nvPr/>
        </p:nvSpPr>
        <p:spPr>
          <a:xfrm>
            <a:off x="5489575" y="515846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Graduation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B3EA2397-AC61-4A22-833F-DDAB5E3BEA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71A9A6F6-E9ED-5FC5-D3B5-22383DCD12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09" y="1939626"/>
            <a:ext cx="8443182" cy="416261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B58616B-755B-B919-C783-FBD955068266}"/>
              </a:ext>
            </a:extLst>
          </p:cNvPr>
          <p:cNvSpPr/>
          <p:nvPr/>
        </p:nvSpPr>
        <p:spPr>
          <a:xfrm>
            <a:off x="4543719" y="4020934"/>
            <a:ext cx="4249871" cy="2081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1992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97" y="673253"/>
            <a:ext cx="8809028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2.5 Java </a:t>
            </a:r>
            <a:r>
              <a:rPr lang="pt-BR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Architecture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for XML </a:t>
            </a:r>
            <a:r>
              <a:rPr lang="pt-BR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Binding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(JAXB)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2" name="Rectângulo 19">
            <a:extLst>
              <a:ext uri="{FF2B5EF4-FFF2-40B4-BE49-F238E27FC236}">
                <a16:creationId xmlns:a16="http://schemas.microsoft.com/office/drawing/2014/main" id="{76DC759E-D989-43C6-A9FB-51F034D4FCA1}"/>
              </a:ext>
            </a:extLst>
          </p:cNvPr>
          <p:cNvSpPr/>
          <p:nvPr/>
        </p:nvSpPr>
        <p:spPr>
          <a:xfrm>
            <a:off x="373844" y="1346932"/>
            <a:ext cx="8573916" cy="1893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en-US" sz="1600" b="1" dirty="0">
                <a:latin typeface="Arial"/>
                <a:cs typeface="Arial"/>
              </a:rPr>
              <a:t>JAXB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pt-BR" sz="1600" dirty="0">
                <a:latin typeface="Arial"/>
                <a:cs typeface="Arial"/>
              </a:rPr>
              <a:t>é uma estrutura de software que permite aos desenvolvedores </a:t>
            </a:r>
            <a:r>
              <a:rPr lang="pt-BR" sz="1600" b="1" dirty="0">
                <a:latin typeface="Arial"/>
                <a:cs typeface="Arial"/>
              </a:rPr>
              <a:t>mapear classes Java </a:t>
            </a:r>
            <a:r>
              <a:rPr lang="pt-BR" sz="1600" dirty="0">
                <a:latin typeface="Arial"/>
                <a:cs typeface="Arial"/>
              </a:rPr>
              <a:t>para </a:t>
            </a:r>
            <a:r>
              <a:rPr lang="pt-BR" sz="1600" b="1" dirty="0">
                <a:latin typeface="Arial"/>
                <a:cs typeface="Arial"/>
              </a:rPr>
              <a:t>representações XML</a:t>
            </a:r>
            <a:r>
              <a:rPr lang="en-US" sz="1600" dirty="0">
                <a:latin typeface="Arial"/>
                <a:cs typeface="Arial"/>
              </a:rPr>
              <a:t>. Este fornece dois </a:t>
            </a:r>
            <a:r>
              <a:rPr lang="en-US" sz="1600" b="1" dirty="0">
                <a:latin typeface="Arial"/>
                <a:cs typeface="Arial"/>
              </a:rPr>
              <a:t>recursos</a:t>
            </a:r>
            <a:r>
              <a:rPr lang="en-US" sz="1600" dirty="0">
                <a:latin typeface="Arial"/>
                <a:cs typeface="Arial"/>
              </a:rPr>
              <a:t> principais: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/>
                <a:cs typeface="Arial"/>
              </a:rPr>
              <a:t>capacidade de </a:t>
            </a:r>
            <a:r>
              <a:rPr lang="pt-BR" sz="1600" b="1" dirty="0">
                <a:latin typeface="Arial"/>
                <a:cs typeface="Arial"/>
              </a:rPr>
              <a:t>empacotar</a:t>
            </a:r>
            <a:r>
              <a:rPr lang="pt-BR" sz="1600" dirty="0">
                <a:latin typeface="Arial"/>
                <a:cs typeface="Arial"/>
              </a:rPr>
              <a:t> </a:t>
            </a:r>
            <a:r>
              <a:rPr lang="pt-BR" sz="1600" b="1" dirty="0">
                <a:latin typeface="Arial"/>
                <a:cs typeface="Arial"/>
              </a:rPr>
              <a:t>objetos</a:t>
            </a:r>
            <a:r>
              <a:rPr lang="pt-BR" sz="1600" dirty="0">
                <a:latin typeface="Arial"/>
                <a:cs typeface="Arial"/>
              </a:rPr>
              <a:t> </a:t>
            </a:r>
            <a:r>
              <a:rPr lang="pt-BR" sz="1600" b="1" dirty="0">
                <a:latin typeface="Arial"/>
                <a:cs typeface="Arial"/>
              </a:rPr>
              <a:t>Java</a:t>
            </a:r>
            <a:r>
              <a:rPr lang="pt-BR" sz="1600" dirty="0">
                <a:latin typeface="Arial"/>
                <a:cs typeface="Arial"/>
              </a:rPr>
              <a:t> em </a:t>
            </a:r>
            <a:r>
              <a:rPr lang="pt-BR" sz="1600" b="1" dirty="0">
                <a:latin typeface="Arial"/>
                <a:cs typeface="Arial"/>
              </a:rPr>
              <a:t>XML</a:t>
            </a:r>
            <a:endParaRPr lang="en-US" sz="1600" b="1" dirty="0"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/>
                <a:cs typeface="Arial"/>
              </a:rPr>
              <a:t>descompactar</a:t>
            </a:r>
            <a:r>
              <a:rPr lang="pt-BR" sz="1600" dirty="0">
                <a:latin typeface="Arial"/>
                <a:cs typeface="Arial"/>
              </a:rPr>
              <a:t> </a:t>
            </a:r>
            <a:r>
              <a:rPr lang="pt-BR" sz="1600" b="1" dirty="0">
                <a:latin typeface="Arial"/>
                <a:cs typeface="Arial"/>
              </a:rPr>
              <a:t>XML</a:t>
            </a:r>
            <a:r>
              <a:rPr lang="pt-BR" sz="1600" dirty="0">
                <a:latin typeface="Arial"/>
                <a:cs typeface="Arial"/>
              </a:rPr>
              <a:t> em </a:t>
            </a:r>
            <a:r>
              <a:rPr lang="pt-BR" sz="1600" b="1" dirty="0">
                <a:latin typeface="Arial"/>
                <a:cs typeface="Arial"/>
              </a:rPr>
              <a:t>objetos</a:t>
            </a:r>
            <a:r>
              <a:rPr lang="pt-BR" sz="1600" dirty="0">
                <a:latin typeface="Arial"/>
                <a:cs typeface="Arial"/>
              </a:rPr>
              <a:t> </a:t>
            </a:r>
            <a:r>
              <a:rPr lang="pt-BR" sz="1600" b="1" dirty="0">
                <a:latin typeface="Arial"/>
                <a:cs typeface="Arial"/>
              </a:rPr>
              <a:t>Java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latin typeface="Arial"/>
                <a:cs typeface="Arial"/>
              </a:rPr>
              <a:t>Ou seja, permite </a:t>
            </a:r>
            <a:r>
              <a:rPr lang="pt-BR" sz="1600" b="1" dirty="0">
                <a:latin typeface="Arial"/>
                <a:cs typeface="Arial"/>
              </a:rPr>
              <a:t>armazenar</a:t>
            </a:r>
            <a:r>
              <a:rPr lang="pt-BR" sz="1600" dirty="0">
                <a:latin typeface="Arial"/>
                <a:cs typeface="Arial"/>
              </a:rPr>
              <a:t> e </a:t>
            </a:r>
            <a:r>
              <a:rPr lang="pt-BR" sz="1600" b="1" dirty="0">
                <a:latin typeface="Arial"/>
                <a:cs typeface="Arial"/>
              </a:rPr>
              <a:t>recuperar</a:t>
            </a:r>
            <a:r>
              <a:rPr lang="pt-BR" sz="1600" dirty="0">
                <a:latin typeface="Arial"/>
                <a:cs typeface="Arial"/>
              </a:rPr>
              <a:t> </a:t>
            </a:r>
            <a:r>
              <a:rPr lang="pt-BR" sz="1600" b="1" dirty="0">
                <a:latin typeface="Arial"/>
                <a:cs typeface="Arial"/>
              </a:rPr>
              <a:t>dados</a:t>
            </a:r>
            <a:r>
              <a:rPr lang="pt-BR" sz="1600" dirty="0">
                <a:latin typeface="Arial"/>
                <a:cs typeface="Arial"/>
              </a:rPr>
              <a:t> na </a:t>
            </a:r>
            <a:r>
              <a:rPr lang="pt-BR" sz="1600" b="1" dirty="0">
                <a:latin typeface="Arial"/>
                <a:cs typeface="Arial"/>
              </a:rPr>
              <a:t>memória</a:t>
            </a:r>
            <a:r>
              <a:rPr lang="pt-BR" sz="1600" dirty="0">
                <a:latin typeface="Arial"/>
                <a:cs typeface="Arial"/>
              </a:rPr>
              <a:t> em qualquer formato </a:t>
            </a:r>
            <a:r>
              <a:rPr lang="pt-BR" sz="1600" b="1" dirty="0">
                <a:latin typeface="Arial"/>
                <a:cs typeface="Arial"/>
              </a:rPr>
              <a:t>XML</a:t>
            </a:r>
            <a:r>
              <a:rPr lang="pt-BR" sz="1600" dirty="0">
                <a:latin typeface="Arial"/>
                <a:cs typeface="Arial"/>
              </a:rPr>
              <a:t>.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72C32EF-6175-4ED6-9E8E-417B8FBD7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15" y="1097550"/>
            <a:ext cx="9014192" cy="266482"/>
          </a:xfrm>
          <a:prstGeom prst="rect">
            <a:avLst/>
          </a:prstGeom>
        </p:spPr>
      </p:pic>
      <p:sp>
        <p:nvSpPr>
          <p:cNvPr id="18" name="Text Box 10">
            <a:extLst>
              <a:ext uri="{FF2B5EF4-FFF2-40B4-BE49-F238E27FC236}">
                <a16:creationId xmlns:a16="http://schemas.microsoft.com/office/drawing/2014/main" id="{8CDF325E-3575-497F-8176-D70CF8855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6F28D202-E823-4FA6-A8E0-FE3D4E79F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19</a:t>
            </a:fld>
            <a:r>
              <a:rPr lang="pt-PT" sz="1000" dirty="0"/>
              <a:t> -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0E83F4D-9D25-493D-AA51-0C7AE49FD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21" name="Subtítulo 2">
            <a:extLst>
              <a:ext uri="{FF2B5EF4-FFF2-40B4-BE49-F238E27FC236}">
                <a16:creationId xmlns:a16="http://schemas.microsoft.com/office/drawing/2014/main" id="{E3126C78-B89A-4240-B6C9-F21CB751DE28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7AD41DE2-59DC-4917-844C-B14F426F85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3" name="Rectângulo 19">
            <a:extLst>
              <a:ext uri="{FF2B5EF4-FFF2-40B4-BE49-F238E27FC236}">
                <a16:creationId xmlns:a16="http://schemas.microsoft.com/office/drawing/2014/main" id="{3B098EA2-56EF-4D1B-A0DD-69D71E9C495E}"/>
              </a:ext>
            </a:extLst>
          </p:cNvPr>
          <p:cNvSpPr/>
          <p:nvPr/>
        </p:nvSpPr>
        <p:spPr>
          <a:xfrm>
            <a:off x="5489575" y="515846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Graduation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B3EA2397-AC61-4A22-833F-DDAB5E3BEA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pic>
        <p:nvPicPr>
          <p:cNvPr id="5122" name="Picture 2" descr="JAXB Architecture (The Java™ Tutorials &amp;gt; Java Architecture for XML Binding ( JAXB) &amp;gt; Introduction to JAXB)">
            <a:extLst>
              <a:ext uri="{FF2B5EF4-FFF2-40B4-BE49-F238E27FC236}">
                <a16:creationId xmlns:a16="http://schemas.microsoft.com/office/drawing/2014/main" id="{413C21E6-14E5-481C-AEA9-107126C31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944" y="3402612"/>
            <a:ext cx="4333715" cy="291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55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Sumário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1.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Introdu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ção</a:t>
            </a:r>
            <a:r>
              <a:rPr lang="pt-PT" dirty="0">
                <a:latin typeface="Arial" pitchFamily="34" charset="0"/>
                <a:cs typeface="Arial" pitchFamily="34" charset="0"/>
              </a:rPr>
              <a:t> e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Objectivos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2. </a:t>
            </a: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PT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utorial sobre XML em Java</a:t>
            </a:r>
          </a:p>
          <a:p>
            <a:pPr>
              <a:lnSpc>
                <a:spcPct val="150000"/>
              </a:lnSpc>
            </a:pPr>
            <a:r>
              <a:rPr kumimoji="0" lang="pt-PT" b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	2.1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Model (DOM)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2.2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API for XML (SAX)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 2.3 JDOM XML Parser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 2.4 Java API for XML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(JAXP)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 2.5 Java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for XML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Binding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(JAXB)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/>
              <a:t>Graduation</a:t>
            </a:r>
            <a:r>
              <a:rPr lang="pt-PT" sz="1100" b="1" cap="all" dirty="0"/>
              <a:t> IN </a:t>
            </a:r>
            <a:r>
              <a:rPr lang="pt-PT" sz="1100" b="1" cap="all" dirty="0" err="1"/>
              <a:t>Informatics</a:t>
            </a:r>
            <a:r>
              <a:rPr lang="pt-PT" sz="1100" b="1" cap="all" dirty="0"/>
              <a:t> </a:t>
            </a:r>
            <a:r>
              <a:rPr lang="pt-PT" sz="1100" b="1" cap="all" dirty="0" err="1"/>
              <a:t>engineering</a:t>
            </a:r>
            <a:endParaRPr lang="pt-PT" sz="1100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22" name="Subtítulo 2">
            <a:extLst>
              <a:ext uri="{FF2B5EF4-FFF2-40B4-BE49-F238E27FC236}">
                <a16:creationId xmlns:a16="http://schemas.microsoft.com/office/drawing/2014/main" id="{4398899E-D25D-42E0-BC1A-908F28573164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97" y="673253"/>
            <a:ext cx="8809028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2.5 Java </a:t>
            </a:r>
            <a:r>
              <a:rPr lang="pt-BR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Architecture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for XML </a:t>
            </a:r>
            <a:r>
              <a:rPr lang="pt-BR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Binding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(JAXB)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2" name="Rectângulo 19">
            <a:extLst>
              <a:ext uri="{FF2B5EF4-FFF2-40B4-BE49-F238E27FC236}">
                <a16:creationId xmlns:a16="http://schemas.microsoft.com/office/drawing/2014/main" id="{76DC759E-D989-43C6-A9FB-51F034D4FCA1}"/>
              </a:ext>
            </a:extLst>
          </p:cNvPr>
          <p:cNvSpPr/>
          <p:nvPr/>
        </p:nvSpPr>
        <p:spPr>
          <a:xfrm>
            <a:off x="373844" y="1346932"/>
            <a:ext cx="8573916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en-US" sz="1600" dirty="0" err="1">
                <a:latin typeface="Arial"/>
                <a:cs typeface="Arial"/>
              </a:rPr>
              <a:t>Execu</a:t>
            </a:r>
            <a:r>
              <a:rPr lang="pt-BR" sz="1600" dirty="0" err="1">
                <a:latin typeface="Arial"/>
                <a:cs typeface="Arial"/>
              </a:rPr>
              <a:t>ção</a:t>
            </a:r>
            <a:r>
              <a:rPr lang="en-US" sz="1600" dirty="0">
                <a:latin typeface="Arial"/>
                <a:cs typeface="Arial"/>
              </a:rPr>
              <a:t> dos </a:t>
            </a:r>
            <a:r>
              <a:rPr lang="en-US" sz="1600" dirty="0" err="1">
                <a:latin typeface="Arial"/>
                <a:cs typeface="Arial"/>
              </a:rPr>
              <a:t>tutoriais</a:t>
            </a:r>
            <a:r>
              <a:rPr lang="en-US" sz="1600" dirty="0">
                <a:latin typeface="Arial"/>
                <a:cs typeface="Arial"/>
              </a:rPr>
              <a:t> JAXB.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72C32EF-6175-4ED6-9E8E-417B8FBD7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15" y="1097550"/>
            <a:ext cx="9014192" cy="266482"/>
          </a:xfrm>
          <a:prstGeom prst="rect">
            <a:avLst/>
          </a:prstGeom>
        </p:spPr>
      </p:pic>
      <p:sp>
        <p:nvSpPr>
          <p:cNvPr id="18" name="Text Box 10">
            <a:extLst>
              <a:ext uri="{FF2B5EF4-FFF2-40B4-BE49-F238E27FC236}">
                <a16:creationId xmlns:a16="http://schemas.microsoft.com/office/drawing/2014/main" id="{8CDF325E-3575-497F-8176-D70CF8855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6F28D202-E823-4FA6-A8E0-FE3D4E79F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20</a:t>
            </a:fld>
            <a:r>
              <a:rPr lang="pt-PT" sz="1000" dirty="0"/>
              <a:t> -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0E83F4D-9D25-493D-AA51-0C7AE49FD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21" name="Subtítulo 2">
            <a:extLst>
              <a:ext uri="{FF2B5EF4-FFF2-40B4-BE49-F238E27FC236}">
                <a16:creationId xmlns:a16="http://schemas.microsoft.com/office/drawing/2014/main" id="{E3126C78-B89A-4240-B6C9-F21CB751DE28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7AD41DE2-59DC-4917-844C-B14F426F85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3" name="Rectângulo 19">
            <a:extLst>
              <a:ext uri="{FF2B5EF4-FFF2-40B4-BE49-F238E27FC236}">
                <a16:creationId xmlns:a16="http://schemas.microsoft.com/office/drawing/2014/main" id="{3B098EA2-56EF-4D1B-A0DD-69D71E9C495E}"/>
              </a:ext>
            </a:extLst>
          </p:cNvPr>
          <p:cNvSpPr/>
          <p:nvPr/>
        </p:nvSpPr>
        <p:spPr>
          <a:xfrm>
            <a:off x="5489575" y="515846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Graduation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B3EA2397-AC61-4A22-833F-DDAB5E3BEA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12F5FE1-7EC4-41E6-8366-ACB6CAF89CD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4" y="1830584"/>
            <a:ext cx="5997576" cy="294648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D353F7D-C0A7-40F1-B487-8CE8D589986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31" y="3581400"/>
            <a:ext cx="5541322" cy="272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97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45068"/>
            <a:ext cx="6981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7. Conclusão 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2DC10BB-EE90-490B-903C-92703AA9B487}"/>
              </a:ext>
            </a:extLst>
          </p:cNvPr>
          <p:cNvSpPr txBox="1"/>
          <p:nvPr/>
        </p:nvSpPr>
        <p:spPr>
          <a:xfrm>
            <a:off x="419100" y="1087714"/>
            <a:ext cx="8305800" cy="19395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sz="1600" dirty="0">
                <a:latin typeface="Arial"/>
                <a:cs typeface="Arial"/>
              </a:rPr>
              <a:t>Com a realização deste trabalho, foi possível obtermos e assimilar conhecimentos sobre o funcionamento dos ficheiros XML. XML serve para gerar linguagens de marca</a:t>
            </a:r>
            <a:r>
              <a:rPr lang="pt-BR" sz="1600" dirty="0">
                <a:latin typeface="Arial"/>
                <a:cs typeface="Arial"/>
              </a:rPr>
              <a:t>ção, descrevendo diversos tipos de dados. O seu propósito é a facilidade de compartilhamento de informações, sendo assim, cria uma infraestrutura única para diversas linguagens obtendo assim uma padronização.</a:t>
            </a:r>
            <a:endParaRPr lang="pt-PT" sz="1600" dirty="0">
              <a:latin typeface="Arial"/>
              <a:cs typeface="Arial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4A3D3A2-11DD-4557-AB2A-E3DDF575B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Text Box 10">
            <a:extLst>
              <a:ext uri="{FF2B5EF4-FFF2-40B4-BE49-F238E27FC236}">
                <a16:creationId xmlns:a16="http://schemas.microsoft.com/office/drawing/2014/main" id="{52DC5E7A-915F-4309-9A58-4DB1D8F8F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147A4060-88F8-4EA0-A0E6-017C8E77D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21</a:t>
            </a:fld>
            <a:r>
              <a:rPr lang="pt-PT" sz="1000" dirty="0"/>
              <a:t> -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063D0A12-7269-471C-A636-6A216D5C4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21" name="Subtítulo 2">
            <a:extLst>
              <a:ext uri="{FF2B5EF4-FFF2-40B4-BE49-F238E27FC236}">
                <a16:creationId xmlns:a16="http://schemas.microsoft.com/office/drawing/2014/main" id="{2D59F31C-783F-498C-ABF7-C3E44CBF8B66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E2381B2C-2472-499D-AA50-2A52367E68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3" name="Rectângulo 19">
            <a:extLst>
              <a:ext uri="{FF2B5EF4-FFF2-40B4-BE49-F238E27FC236}">
                <a16:creationId xmlns:a16="http://schemas.microsoft.com/office/drawing/2014/main" id="{65C3353E-895D-4138-8467-776217C9BA47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Graduation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AEEDEC7D-0897-4C52-BABF-22CAF94FF4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21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8. Bibliografia e Referências Web</a:t>
            </a:r>
          </a:p>
          <a:p>
            <a:pPr>
              <a:spcBef>
                <a:spcPct val="50000"/>
              </a:spcBef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52400" y="1066800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600" dirty="0">
                <a:cs typeface="Arial" panose="020B0604020202020204" pitchFamily="34" charset="0"/>
              </a:rPr>
              <a:t>Validator w3.org:</a:t>
            </a:r>
            <a:r>
              <a:rPr lang="en-US" sz="1600" dirty="0"/>
              <a:t> </a:t>
            </a:r>
            <a:r>
              <a:rPr lang="pt-PT" sz="1600" dirty="0">
                <a:hlinkClick r:id="rId3"/>
              </a:rPr>
              <a:t>https://validator.w3.org/</a:t>
            </a:r>
            <a:r>
              <a:rPr lang="pt-PT" sz="1600" dirty="0"/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600" dirty="0">
                <a:cs typeface="Arial" panose="020B0604020202020204" pitchFamily="34" charset="0"/>
              </a:rPr>
              <a:t>XML Validator:</a:t>
            </a:r>
            <a:r>
              <a:rPr lang="en-US" sz="1600" dirty="0"/>
              <a:t> </a:t>
            </a:r>
            <a:r>
              <a:rPr lang="pt-PT" sz="1600" dirty="0">
                <a:hlinkClick r:id="rId4"/>
              </a:rPr>
              <a:t>https://www.xmlvalidation.com/</a:t>
            </a:r>
            <a:r>
              <a:rPr lang="pt-PT" sz="1600" dirty="0"/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600" dirty="0">
                <a:cs typeface="Arial" panose="020B0604020202020204" pitchFamily="34" charset="0"/>
              </a:rPr>
              <a:t>W3 schools xml validator:</a:t>
            </a:r>
            <a:r>
              <a:rPr lang="en-US" sz="1600" dirty="0"/>
              <a:t> </a:t>
            </a:r>
            <a:r>
              <a:rPr lang="pt-PT" sz="1600" dirty="0">
                <a:hlinkClick r:id="rId5"/>
              </a:rPr>
              <a:t>https://www.w3schools.com/xml/xml_validator.asp</a:t>
            </a:r>
            <a:r>
              <a:rPr lang="pt-PT" sz="1600" dirty="0"/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600" dirty="0">
                <a:cs typeface="Arial" panose="020B0604020202020204" pitchFamily="34" charset="0"/>
              </a:rPr>
              <a:t>Tutorial XML Java:</a:t>
            </a:r>
            <a:r>
              <a:rPr lang="en-US" sz="1600" dirty="0"/>
              <a:t> </a:t>
            </a:r>
            <a:r>
              <a:rPr lang="pt-PT" sz="1600" dirty="0">
                <a:hlinkClick r:id="rId6"/>
              </a:rPr>
              <a:t>https://mkyong.com/tutorials/java-xml-tutorials/</a:t>
            </a:r>
            <a:r>
              <a:rPr lang="pt-PT" sz="1600" dirty="0"/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600" dirty="0">
                <a:cs typeface="Arial" panose="020B0604020202020204" pitchFamily="34" charset="0"/>
              </a:rPr>
              <a:t>DOM Parser:</a:t>
            </a:r>
            <a:r>
              <a:rPr lang="en-US" sz="1600" dirty="0"/>
              <a:t> </a:t>
            </a:r>
            <a:r>
              <a:rPr lang="pt-PT" sz="1600" dirty="0">
                <a:hlinkClick r:id="rId7"/>
              </a:rPr>
              <a:t>https://mkyong.com/java/how-to-read-xml-file-in-java-dom-parser/</a:t>
            </a:r>
            <a:r>
              <a:rPr lang="pt-PT" sz="1600" dirty="0"/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600" dirty="0">
                <a:cs typeface="Arial" panose="020B0604020202020204" pitchFamily="34" charset="0"/>
              </a:rPr>
              <a:t>TutorialsPoint DOM Parser:</a:t>
            </a:r>
            <a:r>
              <a:rPr lang="en-US" sz="1600" dirty="0"/>
              <a:t> </a:t>
            </a:r>
            <a:r>
              <a:rPr lang="pt-PT" sz="1600" dirty="0">
                <a:hlinkClick r:id="rId8"/>
              </a:rPr>
              <a:t>https://www.tutorialspoint.com/java_xml/java_dom_parse_document.htm</a:t>
            </a:r>
            <a:r>
              <a:rPr lang="pt-PT" sz="1600" dirty="0"/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600" dirty="0">
                <a:cs typeface="Arial" panose="020B0604020202020204" pitchFamily="34" charset="0"/>
              </a:rPr>
              <a:t>Exemplo DOM Parser:</a:t>
            </a:r>
            <a:r>
              <a:rPr lang="en-US" sz="1600" dirty="0"/>
              <a:t> </a:t>
            </a:r>
            <a:r>
              <a:rPr lang="pt-PT" sz="1600" dirty="0">
                <a:hlinkClick r:id="rId9"/>
              </a:rPr>
              <a:t>https://howtodoinjava.com/java/xml/read-xml-dom-parser-example/</a:t>
            </a:r>
            <a:r>
              <a:rPr lang="pt-PT" sz="1600" dirty="0"/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600" dirty="0">
                <a:cs typeface="Arial" panose="020B0604020202020204" pitchFamily="34" charset="0"/>
              </a:rPr>
              <a:t>Port Mapper:</a:t>
            </a:r>
            <a:r>
              <a:rPr lang="en-US" sz="1600" dirty="0"/>
              <a:t> </a:t>
            </a:r>
            <a:r>
              <a:rPr lang="pt-PT" sz="1600" dirty="0">
                <a:hlinkClick r:id="rId10"/>
              </a:rPr>
              <a:t>https://www.techopedia.com/definition/10306/port-mapper</a:t>
            </a:r>
            <a:r>
              <a:rPr lang="pt-PT" sz="1600" dirty="0"/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4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600" dirty="0">
                <a:cs typeface="Arial" panose="020B0604020202020204" pitchFamily="34" charset="0"/>
              </a:rPr>
              <a:t>XSD validator:</a:t>
            </a:r>
            <a:r>
              <a:rPr lang="en-US" sz="1600" dirty="0"/>
              <a:t> </a:t>
            </a:r>
            <a:r>
              <a:rPr lang="pt-PT" sz="1600" dirty="0">
                <a:hlinkClick r:id="rId11"/>
              </a:rPr>
              <a:t>https://www.utilities-online.info/xsdvalidation</a:t>
            </a:r>
            <a:r>
              <a:rPr lang="pt-PT" sz="1600" dirty="0"/>
              <a:t> </a:t>
            </a:r>
            <a:endParaRPr lang="pt-PT" sz="1500" dirty="0"/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600" dirty="0">
                <a:cs typeface="Arial" panose="020B0604020202020204" pitchFamily="34" charset="0"/>
              </a:rPr>
              <a:t>Liquid-technologies XSD Validator:</a:t>
            </a:r>
            <a:r>
              <a:rPr lang="en-US" sz="1600" dirty="0"/>
              <a:t> </a:t>
            </a:r>
            <a:r>
              <a:rPr lang="pt-PT" sz="1600" dirty="0">
                <a:hlinkClick r:id="rId12"/>
              </a:rPr>
              <a:t>https://www.liquid-technologies.com/online-xsd-validator</a:t>
            </a:r>
            <a:r>
              <a:rPr lang="pt-PT" sz="1600" dirty="0"/>
              <a:t> 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DEBD917-885F-4E14-9AAA-FA7433880D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22" name="Text Box 10">
            <a:extLst>
              <a:ext uri="{FF2B5EF4-FFF2-40B4-BE49-F238E27FC236}">
                <a16:creationId xmlns:a16="http://schemas.microsoft.com/office/drawing/2014/main" id="{DA5B9C9C-A53C-457C-B627-555280D1C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BB99FE70-D639-4143-8929-E0DCB4730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22</a:t>
            </a:fld>
            <a:r>
              <a:rPr lang="pt-PT" sz="1000" dirty="0"/>
              <a:t> -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F0F6DBA2-3272-4ADE-89D0-26028F95569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25" name="Subtítulo 2">
            <a:extLst>
              <a:ext uri="{FF2B5EF4-FFF2-40B4-BE49-F238E27FC236}">
                <a16:creationId xmlns:a16="http://schemas.microsoft.com/office/drawing/2014/main" id="{A2840E1B-3AEA-43AD-BBA6-C2ECFCA8183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5E229B33-7BB1-4C1A-91F4-D6178C8F475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7" name="Rectângulo 19">
            <a:extLst>
              <a:ext uri="{FF2B5EF4-FFF2-40B4-BE49-F238E27FC236}">
                <a16:creationId xmlns:a16="http://schemas.microsoft.com/office/drawing/2014/main" id="{8C1A7A11-171A-4B51-AF54-818C7D826E60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Graduation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BC0DA002-1D3A-41DC-B132-1A198053902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49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8. Bibliografia e Referências Web</a:t>
            </a:r>
          </a:p>
          <a:p>
            <a:pPr>
              <a:spcBef>
                <a:spcPct val="50000"/>
              </a:spcBef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52400" y="1066800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600">
                <a:cs typeface="Arial" panose="020B0604020202020204" pitchFamily="34" charset="0"/>
              </a:rPr>
              <a:t>JAXB</a:t>
            </a:r>
            <a:r>
              <a:rPr lang="en-US" sz="1600" dirty="0">
                <a:cs typeface="Arial" panose="020B0604020202020204" pitchFamily="34" charset="0"/>
              </a:rPr>
              <a:t>:</a:t>
            </a:r>
            <a:r>
              <a:rPr lang="en-US" sz="1600" dirty="0"/>
              <a:t> </a:t>
            </a:r>
            <a:r>
              <a:rPr lang="pt-PT" sz="1600" dirty="0">
                <a:hlinkClick r:id="rId3"/>
              </a:rPr>
              <a:t>https://www.javapedia.net/JAXB/1842</a:t>
            </a:r>
            <a:r>
              <a:rPr lang="pt-PT" sz="1600" dirty="0"/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600" dirty="0">
                <a:cs typeface="Arial" panose="020B0604020202020204" pitchFamily="34" charset="0"/>
              </a:rPr>
              <a:t>Diferença entre DOM e SAX parsers:</a:t>
            </a:r>
            <a:r>
              <a:rPr lang="en-US" sz="1600" dirty="0"/>
              <a:t> </a:t>
            </a:r>
            <a:r>
              <a:rPr lang="pt-PT" sz="1600" dirty="0">
                <a:hlinkClick r:id="rId4"/>
              </a:rPr>
              <a:t>https://javarevisited.blogspot.com/2011/12/difference-between-dom-and-sax-parsers.html#axzz6d0G07t3K</a:t>
            </a:r>
            <a:r>
              <a:rPr lang="pt-PT" sz="1600" dirty="0"/>
              <a:t> </a:t>
            </a:r>
            <a:endParaRPr lang="en-US" sz="1600" dirty="0">
              <a:solidFill>
                <a:srgbClr val="FFC000"/>
              </a:solidFill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600" dirty="0">
                <a:cs typeface="Arial" panose="020B0604020202020204" pitchFamily="34" charset="0"/>
              </a:rPr>
              <a:t>JDOM:</a:t>
            </a:r>
            <a:r>
              <a:rPr lang="en-US" sz="1600" dirty="0"/>
              <a:t> </a:t>
            </a:r>
            <a:r>
              <a:rPr lang="en-US" sz="1600" dirty="0">
                <a:hlinkClick r:id="rId5"/>
              </a:rPr>
              <a:t>http://www.jdom.org/</a:t>
            </a:r>
            <a:r>
              <a:rPr lang="en-US" sz="1600" dirty="0"/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600" dirty="0">
                <a:cs typeface="Arial" panose="020B0604020202020204" pitchFamily="34" charset="0"/>
              </a:rPr>
              <a:t>JAXP:</a:t>
            </a:r>
            <a:r>
              <a:rPr lang="en-US" sz="1600" dirty="0"/>
              <a:t> </a:t>
            </a:r>
            <a:r>
              <a:rPr lang="en-US" sz="1600" dirty="0">
                <a:hlinkClick r:id="rId6"/>
              </a:rPr>
              <a:t>https://www.oracle.com/java/technologies/jaxp-introduction.html</a:t>
            </a:r>
            <a:r>
              <a:rPr lang="en-US" sz="1600" dirty="0"/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600" dirty="0">
                <a:cs typeface="Arial" panose="020B0604020202020204" pitchFamily="34" charset="0"/>
              </a:rPr>
              <a:t>Exemplo XML W3schools: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  <a:hlinkClick r:id="rId7"/>
              </a:rPr>
              <a:t>https://www.w3schools.com/xml/xml_examples.asp</a:t>
            </a:r>
            <a:endParaRPr lang="en-US" sz="1600" dirty="0">
              <a:solidFill>
                <a:srgbClr val="FFC000"/>
              </a:solidFill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600" dirty="0">
                <a:cs typeface="Arial" panose="020B0604020202020204" pitchFamily="34" charset="0"/>
              </a:rPr>
              <a:t>XML Schema W3schools:</a:t>
            </a:r>
            <a:r>
              <a:rPr lang="en-US" sz="1600" dirty="0"/>
              <a:t> </a:t>
            </a:r>
            <a:r>
              <a:rPr lang="pt-PT" sz="1600" dirty="0">
                <a:hlinkClick r:id="rId8"/>
              </a:rPr>
              <a:t>https://www.w3schools.com/xml/schema_example.asp</a:t>
            </a:r>
            <a:endParaRPr lang="pt-PT" sz="1600" dirty="0"/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600" dirty="0">
                <a:cs typeface="Arial" panose="020B0604020202020204" pitchFamily="34" charset="0"/>
              </a:rPr>
              <a:t>XML Writer:</a:t>
            </a:r>
            <a:r>
              <a:rPr lang="en-US" sz="1600" dirty="0"/>
              <a:t> </a:t>
            </a:r>
            <a:r>
              <a:rPr lang="en-US" sz="1600" dirty="0">
                <a:hlinkClick r:id="rId9"/>
              </a:rPr>
              <a:t>https://xmlwriter.net/</a:t>
            </a:r>
            <a:r>
              <a:rPr lang="pt-PT" sz="1600" dirty="0"/>
              <a:t> </a:t>
            </a:r>
            <a:endParaRPr lang="en-US" sz="160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DEBD917-885F-4E14-9AAA-FA7433880D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22" name="Text Box 10">
            <a:extLst>
              <a:ext uri="{FF2B5EF4-FFF2-40B4-BE49-F238E27FC236}">
                <a16:creationId xmlns:a16="http://schemas.microsoft.com/office/drawing/2014/main" id="{DA5B9C9C-A53C-457C-B627-555280D1C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BB99FE70-D639-4143-8929-E0DCB4730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23</a:t>
            </a:fld>
            <a:r>
              <a:rPr lang="pt-PT" sz="1000" dirty="0"/>
              <a:t> -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F0F6DBA2-3272-4ADE-89D0-26028F9556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25" name="Subtítulo 2">
            <a:extLst>
              <a:ext uri="{FF2B5EF4-FFF2-40B4-BE49-F238E27FC236}">
                <a16:creationId xmlns:a16="http://schemas.microsoft.com/office/drawing/2014/main" id="{A2840E1B-3AEA-43AD-BBA6-C2ECFCA8183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5E229B33-7BB1-4C1A-91F4-D6178C8F475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7" name="Rectângulo 19">
            <a:extLst>
              <a:ext uri="{FF2B5EF4-FFF2-40B4-BE49-F238E27FC236}">
                <a16:creationId xmlns:a16="http://schemas.microsoft.com/office/drawing/2014/main" id="{8C1A7A11-171A-4B51-AF54-818C7D826E60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Graduation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BC0DA002-1D3A-41DC-B132-1A198053902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49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5867400"/>
            <a:ext cx="5143500" cy="489738"/>
          </a:xfrm>
        </p:spPr>
        <p:txBody>
          <a:bodyPr>
            <a:normAutofit/>
          </a:bodyPr>
          <a:lstStyle/>
          <a:p>
            <a:r>
              <a:rPr lang="pt-PT" sz="15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www.ipvc.pt</a:t>
            </a:r>
            <a:endParaRPr lang="pt-PT" sz="1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06" y="3409950"/>
            <a:ext cx="4048787" cy="10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5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1.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Introdu</a:t>
            </a:r>
            <a:r>
              <a:rPr lang="pt-BR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ção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e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Objectivos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1EED7C-F203-447C-8DD1-A9C2FABC7866}"/>
              </a:ext>
            </a:extLst>
          </p:cNvPr>
          <p:cNvSpPr txBox="1"/>
          <p:nvPr/>
        </p:nvSpPr>
        <p:spPr>
          <a:xfrm>
            <a:off x="419100" y="1087714"/>
            <a:ext cx="8305800" cy="15240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en-US" sz="1600" dirty="0">
                <a:latin typeface="Arial"/>
                <a:cs typeface="Arial"/>
              </a:rPr>
              <a:t>Com o desenvolvimento deste trabalho </a:t>
            </a:r>
            <a:r>
              <a:rPr lang="en-US" sz="1600" dirty="0" err="1">
                <a:latin typeface="Arial"/>
                <a:cs typeface="Arial"/>
              </a:rPr>
              <a:t>pretende</a:t>
            </a:r>
            <a:r>
              <a:rPr lang="en-US" sz="1600" dirty="0">
                <a:latin typeface="Arial"/>
                <a:cs typeface="Arial"/>
              </a:rPr>
              <a:t>-se </a:t>
            </a:r>
            <a:r>
              <a:rPr lang="en-US" sz="1600" dirty="0" err="1">
                <a:latin typeface="Arial"/>
                <a:cs typeface="Arial"/>
              </a:rPr>
              <a:t>demonstrar</a:t>
            </a:r>
            <a:r>
              <a:rPr lang="en-US" sz="1600" dirty="0">
                <a:latin typeface="Arial"/>
                <a:cs typeface="Arial"/>
              </a:rPr>
              <a:t> o que se </a:t>
            </a:r>
            <a:r>
              <a:rPr lang="en-US" sz="1600" dirty="0" err="1">
                <a:latin typeface="Arial"/>
                <a:cs typeface="Arial"/>
              </a:rPr>
              <a:t>aprendeu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em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ambiente</a:t>
            </a:r>
            <a:r>
              <a:rPr lang="en-US" sz="1600" dirty="0">
                <a:latin typeface="Arial"/>
                <a:cs typeface="Arial"/>
              </a:rPr>
              <a:t> de </a:t>
            </a:r>
            <a:r>
              <a:rPr lang="en-US" sz="1600" dirty="0" err="1">
                <a:latin typeface="Arial"/>
                <a:cs typeface="Arial"/>
              </a:rPr>
              <a:t>sala</a:t>
            </a:r>
            <a:r>
              <a:rPr lang="en-US" sz="1600" dirty="0">
                <a:latin typeface="Arial"/>
                <a:cs typeface="Arial"/>
              </a:rPr>
              <a:t> de aula </a:t>
            </a:r>
            <a:r>
              <a:rPr lang="en-US" sz="1600" dirty="0" err="1">
                <a:latin typeface="Arial"/>
                <a:cs typeface="Arial"/>
              </a:rPr>
              <a:t>na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b="1" dirty="0" err="1">
                <a:latin typeface="Arial"/>
                <a:cs typeface="Arial"/>
              </a:rPr>
              <a:t>Unidade</a:t>
            </a:r>
            <a:r>
              <a:rPr lang="en-US" sz="1600" b="1" dirty="0">
                <a:latin typeface="Arial"/>
                <a:cs typeface="Arial"/>
              </a:rPr>
              <a:t> Curricular </a:t>
            </a:r>
            <a:r>
              <a:rPr lang="en-US" sz="1600" dirty="0">
                <a:latin typeface="Arial"/>
                <a:cs typeface="Arial"/>
              </a:rPr>
              <a:t>de </a:t>
            </a:r>
            <a:r>
              <a:rPr lang="en-US" sz="1600" b="1" dirty="0">
                <a:latin typeface="Arial"/>
                <a:cs typeface="Arial"/>
              </a:rPr>
              <a:t>IS – Integra</a:t>
            </a:r>
            <a:r>
              <a:rPr lang="pt-BR" sz="1600" b="1" dirty="0" err="1">
                <a:latin typeface="Arial" pitchFamily="34" charset="0"/>
                <a:cs typeface="Arial" pitchFamily="34" charset="0"/>
              </a:rPr>
              <a:t>ção</a:t>
            </a:r>
            <a:r>
              <a:rPr lang="en-US" sz="1600" b="1" dirty="0">
                <a:latin typeface="Arial"/>
                <a:cs typeface="Arial"/>
              </a:rPr>
              <a:t> de </a:t>
            </a:r>
            <a:r>
              <a:rPr lang="en-US" sz="1600" b="1" dirty="0" err="1">
                <a:latin typeface="Arial"/>
                <a:cs typeface="Arial"/>
              </a:rPr>
              <a:t>Sistemas</a:t>
            </a:r>
            <a:r>
              <a:rPr lang="en-US" sz="1600" dirty="0">
                <a:latin typeface="Arial"/>
                <a:cs typeface="Arial"/>
              </a:rPr>
              <a:t>, </a:t>
            </a:r>
            <a:r>
              <a:rPr lang="en-US" sz="1600" dirty="0" err="1">
                <a:latin typeface="Arial"/>
                <a:cs typeface="Arial"/>
              </a:rPr>
              <a:t>lecionada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pelos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docentes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b="1" dirty="0">
                <a:latin typeface="Arial"/>
                <a:cs typeface="Arial"/>
              </a:rPr>
              <a:t>Jorge Ribeiro </a:t>
            </a:r>
            <a:r>
              <a:rPr lang="en-US" sz="1600" dirty="0">
                <a:latin typeface="Arial"/>
                <a:cs typeface="Arial"/>
              </a:rPr>
              <a:t>e </a:t>
            </a:r>
            <a:r>
              <a:rPr lang="en-US" sz="1600" b="1" dirty="0">
                <a:latin typeface="Arial"/>
                <a:cs typeface="Arial"/>
              </a:rPr>
              <a:t>Luís </a:t>
            </a:r>
            <a:r>
              <a:rPr lang="en-US" sz="1600" b="1" dirty="0" err="1">
                <a:latin typeface="Arial"/>
                <a:cs typeface="Arial"/>
              </a:rPr>
              <a:t>Teófilo</a:t>
            </a:r>
            <a:r>
              <a:rPr lang="en-US" sz="1600" dirty="0">
                <a:latin typeface="Arial"/>
                <a:cs typeface="Arial"/>
              </a:rPr>
              <a:t>. </a:t>
            </a:r>
            <a:r>
              <a:rPr lang="en-US" sz="1600" dirty="0" err="1">
                <a:latin typeface="Arial"/>
                <a:cs typeface="Arial"/>
              </a:rPr>
              <a:t>Foram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disponibilizados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todos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os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ficheiros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necessários</a:t>
            </a:r>
            <a:r>
              <a:rPr lang="en-US" sz="1600" dirty="0">
                <a:latin typeface="Arial"/>
                <a:cs typeface="Arial"/>
              </a:rPr>
              <a:t> no </a:t>
            </a:r>
            <a:r>
              <a:rPr lang="en-US" sz="1600" dirty="0" err="1">
                <a:latin typeface="Arial"/>
                <a:cs typeface="Arial"/>
              </a:rPr>
              <a:t>moodle</a:t>
            </a:r>
            <a:r>
              <a:rPr lang="en-US" sz="1600" dirty="0">
                <a:latin typeface="Arial"/>
                <a:cs typeface="Arial"/>
              </a:rPr>
              <a:t> para que </a:t>
            </a:r>
            <a:r>
              <a:rPr lang="en-US" sz="1600" dirty="0" err="1">
                <a:latin typeface="Arial"/>
                <a:cs typeface="Arial"/>
              </a:rPr>
              <a:t>os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tutoriais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fossem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realizados</a:t>
            </a:r>
            <a:r>
              <a:rPr lang="en-US" sz="1600" dirty="0">
                <a:latin typeface="Arial"/>
                <a:cs typeface="Arial"/>
              </a:rPr>
              <a:t> com </a:t>
            </a:r>
            <a:r>
              <a:rPr lang="en-US" sz="1600" dirty="0" err="1">
                <a:latin typeface="Arial"/>
                <a:cs typeface="Arial"/>
              </a:rPr>
              <a:t>sucesso</a:t>
            </a:r>
            <a:r>
              <a:rPr lang="en-US" sz="1600" dirty="0">
                <a:latin typeface="Arial"/>
                <a:cs typeface="Arial"/>
              </a:rPr>
              <a:t>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A544920-6707-4659-B18A-D26D8633D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6" name="Rectângulo 19">
            <a:extLst>
              <a:ext uri="{FF2B5EF4-FFF2-40B4-BE49-F238E27FC236}">
                <a16:creationId xmlns:a16="http://schemas.microsoft.com/office/drawing/2014/main" id="{852A70B7-6323-4A44-B834-BA855D329613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Graduation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0F765A22-79AE-4071-8A9D-ABBA4AA7F8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18" name="Text Box 10">
            <a:extLst>
              <a:ext uri="{FF2B5EF4-FFF2-40B4-BE49-F238E27FC236}">
                <a16:creationId xmlns:a16="http://schemas.microsoft.com/office/drawing/2014/main" id="{8ECF715B-F9E0-4863-AD75-966FC8E63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B4BC6908-8354-4FC5-85E7-48B4C5A18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1746237-96D0-449B-A7D4-FA769D2A3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21" name="Subtítulo 2">
            <a:extLst>
              <a:ext uri="{FF2B5EF4-FFF2-40B4-BE49-F238E27FC236}">
                <a16:creationId xmlns:a16="http://schemas.microsoft.com/office/drawing/2014/main" id="{2084FA7D-AEDB-4C8C-965A-F8C23AD4DE71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46E91E86-CA20-4A52-9179-FD95DE3478F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1026" name="Picture 2" descr="XML Parser for Java">
            <a:extLst>
              <a:ext uri="{FF2B5EF4-FFF2-40B4-BE49-F238E27FC236}">
                <a16:creationId xmlns:a16="http://schemas.microsoft.com/office/drawing/2014/main" id="{70553347-C17C-7699-54A7-D21DF01FC3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34"/>
          <a:stretch/>
        </p:blipFill>
        <p:spPr bwMode="auto">
          <a:xfrm>
            <a:off x="550862" y="2743200"/>
            <a:ext cx="3792538" cy="207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revisited: How to Read XML File as String in Java? 3 Examples">
            <a:extLst>
              <a:ext uri="{FF2B5EF4-FFF2-40B4-BE49-F238E27FC236}">
                <a16:creationId xmlns:a16="http://schemas.microsoft.com/office/drawing/2014/main" id="{761C8F0B-E0F8-824E-2605-952091933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7" r="17373"/>
          <a:stretch/>
        </p:blipFill>
        <p:spPr bwMode="auto">
          <a:xfrm>
            <a:off x="6651525" y="3005324"/>
            <a:ext cx="1273375" cy="154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bout Object-XML Mapping | EclipseLink 2.4.x Understanding EclipseLink">
            <a:extLst>
              <a:ext uri="{FF2B5EF4-FFF2-40B4-BE49-F238E27FC236}">
                <a16:creationId xmlns:a16="http://schemas.microsoft.com/office/drawing/2014/main" id="{838CF74A-A571-FB69-16BC-D260F56F9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186" y="4191000"/>
            <a:ext cx="3407814" cy="207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 </a:t>
            </a:r>
            <a:r>
              <a:rPr lang="en-GB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Tutorial </a:t>
            </a:r>
            <a:r>
              <a:rPr lang="en-GB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sobre</a:t>
            </a:r>
            <a:r>
              <a:rPr lang="en-GB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XML </a:t>
            </a:r>
            <a:r>
              <a:rPr lang="en-GB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em</a:t>
            </a:r>
            <a:r>
              <a:rPr lang="en-GB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JAVA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1EED7C-F203-447C-8DD1-A9C2FABC7866}"/>
              </a:ext>
            </a:extLst>
          </p:cNvPr>
          <p:cNvSpPr txBox="1"/>
          <p:nvPr/>
        </p:nvSpPr>
        <p:spPr>
          <a:xfrm>
            <a:off x="419100" y="1087714"/>
            <a:ext cx="8305800" cy="41167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en-US" sz="1600" dirty="0">
                <a:latin typeface="Arial"/>
                <a:cs typeface="Arial"/>
              </a:rPr>
              <a:t>Para </a:t>
            </a:r>
            <a:r>
              <a:rPr lang="en-US" sz="1600" dirty="0" err="1">
                <a:latin typeface="Arial"/>
                <a:cs typeface="Arial"/>
              </a:rPr>
              <a:t>todos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os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exercícios</a:t>
            </a:r>
            <a:r>
              <a:rPr lang="en-US" sz="1600" dirty="0">
                <a:latin typeface="Arial"/>
                <a:cs typeface="Arial"/>
              </a:rPr>
              <a:t>, </a:t>
            </a:r>
            <a:r>
              <a:rPr lang="en-US" sz="1600" dirty="0" err="1">
                <a:latin typeface="Arial"/>
                <a:cs typeface="Arial"/>
              </a:rPr>
              <a:t>tivemos</a:t>
            </a:r>
            <a:r>
              <a:rPr lang="en-US" sz="1600" dirty="0">
                <a:latin typeface="Arial"/>
                <a:cs typeface="Arial"/>
              </a:rPr>
              <a:t> de </a:t>
            </a:r>
            <a:r>
              <a:rPr lang="en-US" sz="1600" dirty="0" err="1">
                <a:latin typeface="Arial"/>
                <a:cs typeface="Arial"/>
              </a:rPr>
              <a:t>executar</a:t>
            </a:r>
            <a:r>
              <a:rPr lang="en-US" sz="1600" dirty="0">
                <a:latin typeface="Arial"/>
                <a:cs typeface="Arial"/>
              </a:rPr>
              <a:t> o </a:t>
            </a:r>
            <a:r>
              <a:rPr lang="en-US" sz="1600" dirty="0" err="1">
                <a:latin typeface="Arial"/>
                <a:cs typeface="Arial"/>
              </a:rPr>
              <a:t>mesmo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procedimento</a:t>
            </a:r>
            <a:r>
              <a:rPr lang="en-US" sz="1600" dirty="0">
                <a:latin typeface="Arial"/>
                <a:cs typeface="Arial"/>
              </a:rPr>
              <a:t>: </a:t>
            </a:r>
            <a:r>
              <a:rPr lang="en-US" sz="1600" dirty="0" err="1">
                <a:latin typeface="Arial"/>
                <a:cs typeface="Arial"/>
              </a:rPr>
              <a:t>foram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necessárias</a:t>
            </a:r>
            <a:r>
              <a:rPr lang="en-US" sz="1600" dirty="0">
                <a:latin typeface="Arial"/>
                <a:cs typeface="Arial"/>
              </a:rPr>
              <a:t> 3 </a:t>
            </a:r>
            <a:r>
              <a:rPr lang="en-US" sz="1600" dirty="0" err="1">
                <a:latin typeface="Arial"/>
                <a:cs typeface="Arial"/>
              </a:rPr>
              <a:t>linhas</a:t>
            </a:r>
            <a:r>
              <a:rPr lang="en-US" sz="1600" dirty="0">
                <a:latin typeface="Arial"/>
                <a:cs typeface="Arial"/>
              </a:rPr>
              <a:t> de </a:t>
            </a:r>
            <a:r>
              <a:rPr lang="en-US" sz="1600" dirty="0" err="1">
                <a:latin typeface="Arial"/>
                <a:cs typeface="Arial"/>
              </a:rPr>
              <a:t>comando</a:t>
            </a:r>
            <a:r>
              <a:rPr lang="en-US" sz="1600" dirty="0">
                <a:latin typeface="Arial"/>
                <a:cs typeface="Arial"/>
              </a:rPr>
              <a:t>, </a:t>
            </a:r>
            <a:r>
              <a:rPr lang="en-US" sz="1600" dirty="0" err="1">
                <a:latin typeface="Arial"/>
                <a:cs typeface="Arial"/>
              </a:rPr>
              <a:t>nas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quais</a:t>
            </a:r>
            <a:r>
              <a:rPr lang="en-US" sz="1600" dirty="0">
                <a:latin typeface="Arial"/>
                <a:cs typeface="Arial"/>
              </a:rPr>
              <a:t>, </a:t>
            </a:r>
            <a:r>
              <a:rPr lang="en-US" sz="1600" dirty="0" err="1">
                <a:latin typeface="Arial"/>
                <a:cs typeface="Arial"/>
              </a:rPr>
              <a:t>uma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funciona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como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b="1" dirty="0" err="1">
                <a:latin typeface="Arial"/>
                <a:cs typeface="Arial"/>
              </a:rPr>
              <a:t>servidor</a:t>
            </a:r>
            <a:r>
              <a:rPr lang="en-US" sz="1600" dirty="0">
                <a:latin typeface="Arial"/>
                <a:cs typeface="Arial"/>
              </a:rPr>
              <a:t>, </a:t>
            </a:r>
            <a:r>
              <a:rPr lang="en-US" sz="1600" dirty="0" err="1">
                <a:latin typeface="Arial"/>
                <a:cs typeface="Arial"/>
              </a:rPr>
              <a:t>outra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como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b="1" dirty="0" err="1">
                <a:latin typeface="Arial"/>
                <a:cs typeface="Arial"/>
              </a:rPr>
              <a:t>cliente</a:t>
            </a:r>
            <a:r>
              <a:rPr lang="en-US" sz="1600" dirty="0">
                <a:latin typeface="Arial"/>
                <a:cs typeface="Arial"/>
              </a:rPr>
              <a:t> e </a:t>
            </a:r>
            <a:r>
              <a:rPr lang="en-US" sz="1600" dirty="0" err="1">
                <a:latin typeface="Arial"/>
                <a:cs typeface="Arial"/>
              </a:rPr>
              <a:t>outra</a:t>
            </a:r>
            <a:r>
              <a:rPr lang="en-US" sz="1600" dirty="0">
                <a:latin typeface="Arial"/>
                <a:cs typeface="Arial"/>
              </a:rPr>
              <a:t> para o </a:t>
            </a:r>
            <a:r>
              <a:rPr lang="en-US" sz="1600" b="1" dirty="0">
                <a:latin typeface="Arial"/>
                <a:cs typeface="Arial"/>
              </a:rPr>
              <a:t>localhost</a:t>
            </a:r>
            <a:r>
              <a:rPr lang="en-US" sz="1600" dirty="0">
                <a:latin typeface="Arial"/>
                <a:cs typeface="Arial"/>
              </a:rPr>
              <a:t>. </a:t>
            </a:r>
            <a:r>
              <a:rPr lang="en-US" sz="1600" dirty="0" err="1">
                <a:latin typeface="Arial"/>
                <a:cs typeface="Arial"/>
              </a:rPr>
              <a:t>Primeiramente</a:t>
            </a:r>
            <a:r>
              <a:rPr lang="en-US" sz="1600" dirty="0">
                <a:latin typeface="Arial"/>
                <a:cs typeface="Arial"/>
              </a:rPr>
              <a:t>, </a:t>
            </a:r>
            <a:r>
              <a:rPr lang="en-US" sz="1600" dirty="0" err="1">
                <a:latin typeface="Arial"/>
                <a:cs typeface="Arial"/>
              </a:rPr>
              <a:t>definiu</a:t>
            </a:r>
            <a:r>
              <a:rPr lang="en-US" sz="1600" dirty="0">
                <a:latin typeface="Arial"/>
                <a:cs typeface="Arial"/>
              </a:rPr>
              <a:t>-se sempre a </a:t>
            </a:r>
            <a:r>
              <a:rPr lang="en-US" sz="1600" b="1" dirty="0">
                <a:latin typeface="Arial"/>
                <a:cs typeface="Arial"/>
              </a:rPr>
              <a:t>CLASSPATH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em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todas</a:t>
            </a:r>
            <a:r>
              <a:rPr lang="en-US" sz="1600" dirty="0">
                <a:latin typeface="Arial"/>
                <a:cs typeface="Arial"/>
              </a:rPr>
              <a:t> as </a:t>
            </a:r>
            <a:r>
              <a:rPr lang="en-US" sz="1600" dirty="0" err="1">
                <a:latin typeface="Arial"/>
                <a:cs typeface="Arial"/>
              </a:rPr>
              <a:t>janelas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através</a:t>
            </a:r>
            <a:r>
              <a:rPr lang="en-US" sz="1600" dirty="0">
                <a:latin typeface="Arial"/>
                <a:cs typeface="Arial"/>
              </a:rPr>
              <a:t> do comando </a:t>
            </a:r>
            <a:r>
              <a:rPr lang="en-US" sz="1600" b="1" dirty="0">
                <a:latin typeface="Arial"/>
                <a:cs typeface="Arial"/>
              </a:rPr>
              <a:t>SET</a:t>
            </a:r>
            <a:r>
              <a:rPr lang="en-US" sz="1600" dirty="0">
                <a:latin typeface="Arial"/>
                <a:cs typeface="Arial"/>
              </a:rPr>
              <a:t>, </a:t>
            </a:r>
            <a:r>
              <a:rPr lang="en-US" sz="1600" dirty="0" err="1">
                <a:latin typeface="Arial"/>
                <a:cs typeface="Arial"/>
              </a:rPr>
              <a:t>seguidamente</a:t>
            </a:r>
            <a:r>
              <a:rPr lang="en-US" sz="1600" dirty="0">
                <a:latin typeface="Arial"/>
                <a:cs typeface="Arial"/>
              </a:rPr>
              <a:t>, </a:t>
            </a:r>
            <a:r>
              <a:rPr lang="en-US" sz="1600" dirty="0" err="1">
                <a:latin typeface="Arial"/>
                <a:cs typeface="Arial"/>
              </a:rPr>
              <a:t>tivemos</a:t>
            </a:r>
            <a:r>
              <a:rPr lang="en-US" sz="1600" dirty="0">
                <a:latin typeface="Arial"/>
                <a:cs typeface="Arial"/>
              </a:rPr>
              <a:t> de </a:t>
            </a:r>
            <a:r>
              <a:rPr lang="en-US" sz="1600" dirty="0" err="1">
                <a:latin typeface="Arial"/>
                <a:cs typeface="Arial"/>
              </a:rPr>
              <a:t>executar</a:t>
            </a:r>
            <a:r>
              <a:rPr lang="en-US" sz="1600" dirty="0">
                <a:latin typeface="Arial"/>
                <a:cs typeface="Arial"/>
              </a:rPr>
              <a:t> o </a:t>
            </a:r>
            <a:r>
              <a:rPr lang="en-US" sz="1600" dirty="0" err="1">
                <a:latin typeface="Arial"/>
                <a:cs typeface="Arial"/>
              </a:rPr>
              <a:t>ficheiro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b="1" dirty="0" err="1">
                <a:latin typeface="Arial"/>
                <a:cs typeface="Arial"/>
              </a:rPr>
              <a:t>FileServer</a:t>
            </a:r>
            <a:r>
              <a:rPr lang="en-US" sz="1600" dirty="0">
                <a:latin typeface="Arial"/>
                <a:cs typeface="Arial"/>
              </a:rPr>
              <a:t> para </a:t>
            </a:r>
            <a:r>
              <a:rPr lang="en-US" sz="1600" dirty="0" err="1">
                <a:latin typeface="Arial"/>
                <a:cs typeface="Arial"/>
              </a:rPr>
              <a:t>criar</a:t>
            </a:r>
            <a:r>
              <a:rPr lang="en-US" sz="1600" dirty="0">
                <a:latin typeface="Arial"/>
                <a:cs typeface="Arial"/>
              </a:rPr>
              <a:t> o </a:t>
            </a:r>
            <a:r>
              <a:rPr lang="en-US" sz="1600" dirty="0" err="1">
                <a:latin typeface="Arial"/>
                <a:cs typeface="Arial"/>
              </a:rPr>
              <a:t>servidor</a:t>
            </a:r>
            <a:r>
              <a:rPr lang="en-US" sz="1600" dirty="0">
                <a:latin typeface="Arial"/>
                <a:cs typeface="Arial"/>
              </a:rPr>
              <a:t>, </a:t>
            </a:r>
            <a:r>
              <a:rPr lang="en-US" sz="1600" dirty="0" err="1">
                <a:latin typeface="Arial"/>
                <a:cs typeface="Arial"/>
              </a:rPr>
              <a:t>através</a:t>
            </a:r>
            <a:r>
              <a:rPr lang="en-US" sz="1600" dirty="0">
                <a:latin typeface="Arial"/>
                <a:cs typeface="Arial"/>
              </a:rPr>
              <a:t> do comando </a:t>
            </a:r>
            <a:r>
              <a:rPr lang="en-US" sz="1600" b="1" dirty="0">
                <a:latin typeface="Arial"/>
                <a:cs typeface="Arial"/>
              </a:rPr>
              <a:t>java</a:t>
            </a:r>
            <a:r>
              <a:rPr lang="en-US" sz="1600" dirty="0">
                <a:latin typeface="Arial"/>
                <a:cs typeface="Arial"/>
              </a:rPr>
              <a:t>. </a:t>
            </a:r>
            <a:r>
              <a:rPr lang="en-US" sz="1600" dirty="0" err="1">
                <a:latin typeface="Arial"/>
                <a:cs typeface="Arial"/>
              </a:rPr>
              <a:t>Depois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executamos</a:t>
            </a:r>
            <a:r>
              <a:rPr lang="en-US" sz="1600" dirty="0">
                <a:latin typeface="Arial"/>
                <a:cs typeface="Arial"/>
              </a:rPr>
              <a:t> o </a:t>
            </a:r>
            <a:r>
              <a:rPr lang="en-US" sz="1600" dirty="0" err="1">
                <a:latin typeface="Arial"/>
                <a:cs typeface="Arial"/>
              </a:rPr>
              <a:t>ficheiro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b="1" dirty="0" err="1">
                <a:latin typeface="Arial"/>
                <a:cs typeface="Arial"/>
              </a:rPr>
              <a:t>FileClient</a:t>
            </a:r>
            <a:r>
              <a:rPr lang="en-US" sz="1600" b="1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através</a:t>
            </a:r>
            <a:r>
              <a:rPr lang="en-US" sz="1600" dirty="0">
                <a:latin typeface="Arial"/>
                <a:cs typeface="Arial"/>
              </a:rPr>
              <a:t> do </a:t>
            </a:r>
            <a:r>
              <a:rPr lang="en-US" sz="1600" dirty="0" err="1">
                <a:latin typeface="Arial"/>
                <a:cs typeface="Arial"/>
              </a:rPr>
              <a:t>comando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b="1" dirty="0">
                <a:latin typeface="Arial"/>
                <a:cs typeface="Arial"/>
              </a:rPr>
              <a:t>java</a:t>
            </a:r>
            <a:r>
              <a:rPr lang="en-US" sz="1600" dirty="0">
                <a:latin typeface="Arial"/>
                <a:cs typeface="Arial"/>
              </a:rPr>
              <a:t>, </a:t>
            </a:r>
            <a:r>
              <a:rPr lang="en-US" sz="1600" dirty="0" err="1">
                <a:latin typeface="Arial"/>
                <a:cs typeface="Arial"/>
              </a:rPr>
              <a:t>indicando</a:t>
            </a:r>
            <a:r>
              <a:rPr lang="en-US" sz="1600" dirty="0">
                <a:latin typeface="Arial"/>
                <a:cs typeface="Arial"/>
              </a:rPr>
              <a:t> qual o </a:t>
            </a:r>
            <a:r>
              <a:rPr lang="en-US" sz="1600" dirty="0" err="1">
                <a:latin typeface="Arial"/>
                <a:cs typeface="Arial"/>
              </a:rPr>
              <a:t>ficheiro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b="1" dirty="0">
                <a:latin typeface="Arial"/>
                <a:cs typeface="Arial"/>
              </a:rPr>
              <a:t>XML</a:t>
            </a:r>
            <a:r>
              <a:rPr lang="en-US" sz="1600" dirty="0">
                <a:latin typeface="Arial"/>
                <a:cs typeface="Arial"/>
              </a:rPr>
              <a:t> que </a:t>
            </a:r>
            <a:r>
              <a:rPr lang="en-US" sz="1600" dirty="0" err="1">
                <a:latin typeface="Arial"/>
                <a:cs typeface="Arial"/>
              </a:rPr>
              <a:t>queriamos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enviar</a:t>
            </a:r>
            <a:r>
              <a:rPr lang="en-US" sz="1600" dirty="0">
                <a:latin typeface="Arial"/>
                <a:cs typeface="Arial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/>
                <a:cs typeface="Arial"/>
              </a:rPr>
              <a:t>Nota: </a:t>
            </a:r>
            <a:r>
              <a:rPr lang="en-US" sz="1600" dirty="0" err="1">
                <a:latin typeface="Arial"/>
                <a:cs typeface="Arial"/>
              </a:rPr>
              <a:t>Foi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utilizado</a:t>
            </a:r>
            <a:r>
              <a:rPr lang="en-US" sz="1600" dirty="0">
                <a:latin typeface="Arial"/>
                <a:cs typeface="Arial"/>
              </a:rPr>
              <a:t> o </a:t>
            </a:r>
            <a:r>
              <a:rPr lang="en-US" sz="1600" b="1" dirty="0" err="1">
                <a:latin typeface="Arial"/>
                <a:cs typeface="Arial"/>
              </a:rPr>
              <a:t>portmap</a:t>
            </a:r>
            <a:r>
              <a:rPr lang="en-US" sz="1600" dirty="0">
                <a:latin typeface="Arial"/>
                <a:cs typeface="Arial"/>
              </a:rPr>
              <a:t> que é um </a:t>
            </a:r>
            <a:r>
              <a:rPr lang="en-US" sz="1600" dirty="0" err="1">
                <a:latin typeface="Arial"/>
                <a:cs typeface="Arial"/>
              </a:rPr>
              <a:t>programa</a:t>
            </a:r>
            <a:r>
              <a:rPr lang="en-US" sz="1600" dirty="0">
                <a:latin typeface="Arial"/>
                <a:cs typeface="Arial"/>
              </a:rPr>
              <a:t> que </a:t>
            </a:r>
            <a:r>
              <a:rPr lang="en-US" sz="1600" dirty="0" err="1">
                <a:latin typeface="Arial"/>
                <a:cs typeface="Arial"/>
              </a:rPr>
              <a:t>mapeia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dinamicamente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b="1" dirty="0" err="1">
                <a:latin typeface="Arial"/>
                <a:cs typeface="Arial"/>
              </a:rPr>
              <a:t>portas</a:t>
            </a:r>
            <a:r>
              <a:rPr lang="en-US" sz="1600" b="1" dirty="0">
                <a:latin typeface="Arial"/>
                <a:cs typeface="Arial"/>
              </a:rPr>
              <a:t> TCP/UDP </a:t>
            </a:r>
            <a:r>
              <a:rPr lang="en-US" sz="1600" dirty="0">
                <a:latin typeface="Arial"/>
                <a:cs typeface="Arial"/>
              </a:rPr>
              <a:t>para </a:t>
            </a:r>
            <a:r>
              <a:rPr lang="en-US" sz="1600" dirty="0" err="1">
                <a:latin typeface="Arial"/>
                <a:cs typeface="Arial"/>
              </a:rPr>
              <a:t>servi</a:t>
            </a:r>
            <a:r>
              <a:rPr lang="pt-BR" sz="1600" dirty="0" err="1">
                <a:latin typeface="Arial"/>
                <a:cs typeface="Arial"/>
              </a:rPr>
              <a:t>ços</a:t>
            </a:r>
            <a:r>
              <a:rPr lang="pt-BR" sz="1600" dirty="0">
                <a:latin typeface="Arial"/>
                <a:cs typeface="Arial"/>
              </a:rPr>
              <a:t> do tipo </a:t>
            </a:r>
            <a:r>
              <a:rPr lang="pt-BR" sz="1600" b="1" dirty="0">
                <a:latin typeface="Arial"/>
                <a:cs typeface="Arial"/>
              </a:rPr>
              <a:t>RPC</a:t>
            </a:r>
            <a:r>
              <a:rPr lang="pt-BR" sz="1600" dirty="0">
                <a:latin typeface="Arial"/>
                <a:cs typeface="Arial"/>
              </a:rPr>
              <a:t>. Este tipo de </a:t>
            </a:r>
            <a:r>
              <a:rPr lang="pt-BR" sz="1600" dirty="0" err="1">
                <a:latin typeface="Arial"/>
                <a:cs typeface="Arial"/>
              </a:rPr>
              <a:t>comunicaç</a:t>
            </a:r>
            <a:r>
              <a:rPr lang="en-US" sz="1600" dirty="0" err="1">
                <a:latin typeface="Arial"/>
                <a:cs typeface="Arial"/>
              </a:rPr>
              <a:t>ão</a:t>
            </a:r>
            <a:r>
              <a:rPr lang="en-US" sz="1600" dirty="0">
                <a:latin typeface="Arial"/>
                <a:cs typeface="Arial"/>
              </a:rPr>
              <a:t> é </a:t>
            </a:r>
            <a:r>
              <a:rPr lang="en-US" sz="1600" dirty="0" err="1">
                <a:latin typeface="Arial"/>
                <a:cs typeface="Arial"/>
              </a:rPr>
              <a:t>utilizado</a:t>
            </a:r>
            <a:r>
              <a:rPr lang="en-US" sz="1600" dirty="0">
                <a:latin typeface="Arial"/>
                <a:cs typeface="Arial"/>
              </a:rPr>
              <a:t> entre </a:t>
            </a:r>
            <a:r>
              <a:rPr lang="en-US" sz="1600" dirty="0" err="1">
                <a:latin typeface="Arial"/>
                <a:cs typeface="Arial"/>
              </a:rPr>
              <a:t>processos</a:t>
            </a:r>
            <a:r>
              <a:rPr lang="en-US" sz="1600" dirty="0">
                <a:latin typeface="Arial"/>
                <a:cs typeface="Arial"/>
              </a:rPr>
              <a:t> de </a:t>
            </a:r>
            <a:r>
              <a:rPr lang="en-US" sz="1600" dirty="0" err="1">
                <a:latin typeface="Arial"/>
                <a:cs typeface="Arial"/>
              </a:rPr>
              <a:t>diferentes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máquinas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numa</a:t>
            </a:r>
            <a:r>
              <a:rPr lang="en-US" sz="1600" dirty="0">
                <a:latin typeface="Arial"/>
                <a:cs typeface="Arial"/>
              </a:rPr>
              <a:t> rede, </a:t>
            </a:r>
            <a:r>
              <a:rPr lang="en-US" sz="1600" dirty="0" err="1">
                <a:latin typeface="Arial"/>
                <a:cs typeface="Arial"/>
              </a:rPr>
              <a:t>podendo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assim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controlar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uma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grande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quantidade</a:t>
            </a:r>
            <a:r>
              <a:rPr lang="en-US" sz="1600" dirty="0">
                <a:latin typeface="Arial"/>
                <a:cs typeface="Arial"/>
              </a:rPr>
              <a:t> de </a:t>
            </a:r>
            <a:r>
              <a:rPr lang="en-US" sz="1600" dirty="0" err="1">
                <a:latin typeface="Arial"/>
                <a:cs typeface="Arial"/>
              </a:rPr>
              <a:t>portas</a:t>
            </a:r>
            <a:r>
              <a:rPr lang="en-US" sz="1600" dirty="0">
                <a:latin typeface="Arial"/>
                <a:cs typeface="Arial"/>
              </a:rPr>
              <a:t>.</a:t>
            </a:r>
            <a:endParaRPr lang="pt-PT" sz="1600" dirty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pt-PT" sz="160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A544920-6707-4659-B18A-D26D8633D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6" name="Rectângulo 19">
            <a:extLst>
              <a:ext uri="{FF2B5EF4-FFF2-40B4-BE49-F238E27FC236}">
                <a16:creationId xmlns:a16="http://schemas.microsoft.com/office/drawing/2014/main" id="{852A70B7-6323-4A44-B834-BA855D329613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Graduation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0F765A22-79AE-4071-8A9D-ABBA4AA7F8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18" name="Text Box 10">
            <a:extLst>
              <a:ext uri="{FF2B5EF4-FFF2-40B4-BE49-F238E27FC236}">
                <a16:creationId xmlns:a16="http://schemas.microsoft.com/office/drawing/2014/main" id="{8ECF715B-F9E0-4863-AD75-966FC8E63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B4BC6908-8354-4FC5-85E7-48B4C5A18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1746237-96D0-449B-A7D4-FA769D2A3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21" name="Subtítulo 2">
            <a:extLst>
              <a:ext uri="{FF2B5EF4-FFF2-40B4-BE49-F238E27FC236}">
                <a16:creationId xmlns:a16="http://schemas.microsoft.com/office/drawing/2014/main" id="{2084FA7D-AEDB-4C8C-965A-F8C23AD4DE71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46E91E86-CA20-4A52-9179-FD95DE3478F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1026" name="Picture 2" descr="What is a Port Mapper? - Definition from Techopedia">
            <a:extLst>
              <a:ext uri="{FF2B5EF4-FFF2-40B4-BE49-F238E27FC236}">
                <a16:creationId xmlns:a16="http://schemas.microsoft.com/office/drawing/2014/main" id="{E5F1AAFD-2C9A-06BF-4081-01BA3A982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498096"/>
            <a:ext cx="35052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39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97" y="673253"/>
            <a:ext cx="8809028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2.1 </a:t>
            </a:r>
            <a:r>
              <a:rPr lang="pt-BR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Document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BR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Object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Model (DOM)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2" name="Rectângulo 19">
            <a:extLst>
              <a:ext uri="{FF2B5EF4-FFF2-40B4-BE49-F238E27FC236}">
                <a16:creationId xmlns:a16="http://schemas.microsoft.com/office/drawing/2014/main" id="{76DC759E-D989-43C6-A9FB-51F034D4FCA1}"/>
              </a:ext>
            </a:extLst>
          </p:cNvPr>
          <p:cNvSpPr/>
          <p:nvPr/>
        </p:nvSpPr>
        <p:spPr>
          <a:xfrm>
            <a:off x="373844" y="1346932"/>
            <a:ext cx="8573916" cy="1893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en-US" sz="1600" dirty="0">
                <a:latin typeface="Arial"/>
                <a:cs typeface="Arial"/>
              </a:rPr>
              <a:t>O </a:t>
            </a:r>
            <a:r>
              <a:rPr lang="en-US" sz="1600" b="1" dirty="0">
                <a:latin typeface="Arial"/>
                <a:cs typeface="Arial"/>
              </a:rPr>
              <a:t>DOM(Document Object Model) </a:t>
            </a:r>
            <a:r>
              <a:rPr lang="en-US" sz="1600" dirty="0">
                <a:latin typeface="Arial"/>
                <a:cs typeface="Arial"/>
              </a:rPr>
              <a:t>é </a:t>
            </a:r>
            <a:r>
              <a:rPr lang="en-US" sz="1600" dirty="0" err="1">
                <a:latin typeface="Arial"/>
                <a:cs typeface="Arial"/>
              </a:rPr>
              <a:t>uma</a:t>
            </a:r>
            <a:r>
              <a:rPr lang="en-US" sz="1600" dirty="0">
                <a:latin typeface="Arial"/>
                <a:cs typeface="Arial"/>
              </a:rPr>
              <a:t> interface de </a:t>
            </a:r>
            <a:r>
              <a:rPr lang="en-US" sz="1600" dirty="0" err="1">
                <a:latin typeface="Arial"/>
                <a:cs typeface="Arial"/>
              </a:rPr>
              <a:t>linguagem</a:t>
            </a:r>
            <a:r>
              <a:rPr lang="en-US" sz="1600" dirty="0">
                <a:latin typeface="Arial"/>
                <a:cs typeface="Arial"/>
              </a:rPr>
              <a:t> que </a:t>
            </a:r>
            <a:r>
              <a:rPr lang="en-US" sz="1600" dirty="0" err="1">
                <a:latin typeface="Arial"/>
                <a:cs typeface="Arial"/>
              </a:rPr>
              <a:t>trata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documentos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b="1" dirty="0">
                <a:latin typeface="Arial"/>
                <a:cs typeface="Arial"/>
              </a:rPr>
              <a:t>XML </a:t>
            </a:r>
            <a:r>
              <a:rPr lang="en-US" sz="1600" dirty="0" err="1">
                <a:latin typeface="Arial"/>
                <a:cs typeface="Arial"/>
              </a:rPr>
              <a:t>ou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b="1" dirty="0">
                <a:latin typeface="Arial"/>
                <a:cs typeface="Arial"/>
              </a:rPr>
              <a:t>HTML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como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uma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estrutura</a:t>
            </a:r>
            <a:r>
              <a:rPr lang="en-US" sz="1600" dirty="0">
                <a:latin typeface="Arial"/>
                <a:cs typeface="Arial"/>
              </a:rPr>
              <a:t> de </a:t>
            </a:r>
            <a:r>
              <a:rPr lang="en-US" sz="1600" b="1" dirty="0" err="1">
                <a:latin typeface="Arial"/>
                <a:cs typeface="Arial"/>
              </a:rPr>
              <a:t>árvore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em</a:t>
            </a:r>
            <a:r>
              <a:rPr lang="en-US" sz="1600" dirty="0">
                <a:latin typeface="Arial"/>
                <a:cs typeface="Arial"/>
              </a:rPr>
              <a:t> que </a:t>
            </a:r>
            <a:r>
              <a:rPr lang="en-US" sz="1600" dirty="0" err="1">
                <a:latin typeface="Arial"/>
                <a:cs typeface="Arial"/>
              </a:rPr>
              <a:t>cada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b="1" dirty="0" err="1">
                <a:latin typeface="Arial"/>
                <a:cs typeface="Arial"/>
              </a:rPr>
              <a:t>nó</a:t>
            </a:r>
            <a:r>
              <a:rPr lang="en-US" sz="1600" dirty="0">
                <a:latin typeface="Arial"/>
                <a:cs typeface="Arial"/>
              </a:rPr>
              <a:t> é um </a:t>
            </a:r>
            <a:r>
              <a:rPr lang="en-US" sz="1600" b="1" dirty="0" err="1">
                <a:latin typeface="Arial"/>
                <a:cs typeface="Arial"/>
              </a:rPr>
              <a:t>objeto</a:t>
            </a:r>
            <a:r>
              <a:rPr lang="en-US" sz="1600" dirty="0">
                <a:latin typeface="Arial"/>
                <a:cs typeface="Arial"/>
              </a:rPr>
              <a:t> que </a:t>
            </a:r>
            <a:r>
              <a:rPr lang="en-US" sz="1600" dirty="0" err="1">
                <a:latin typeface="Arial"/>
                <a:cs typeface="Arial"/>
              </a:rPr>
              <a:t>representa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uma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parte</a:t>
            </a:r>
            <a:r>
              <a:rPr lang="en-US" sz="1600" dirty="0">
                <a:latin typeface="Arial"/>
                <a:cs typeface="Arial"/>
              </a:rPr>
              <a:t> do </a:t>
            </a:r>
            <a:r>
              <a:rPr lang="en-US" sz="1600" b="1" dirty="0" err="1">
                <a:latin typeface="Arial"/>
                <a:cs typeface="Arial"/>
              </a:rPr>
              <a:t>documento</a:t>
            </a:r>
            <a:r>
              <a:rPr lang="en-US" sz="1600" dirty="0">
                <a:latin typeface="Arial"/>
                <a:cs typeface="Arial"/>
              </a:rPr>
              <a:t>. É </a:t>
            </a:r>
            <a:r>
              <a:rPr lang="en-US" sz="1600" dirty="0" err="1">
                <a:latin typeface="Arial"/>
                <a:cs typeface="Arial"/>
              </a:rPr>
              <a:t>permitido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alterar</a:t>
            </a:r>
            <a:r>
              <a:rPr lang="en-US" sz="1600" dirty="0">
                <a:latin typeface="Arial"/>
                <a:cs typeface="Arial"/>
              </a:rPr>
              <a:t> a </a:t>
            </a:r>
            <a:r>
              <a:rPr lang="en-US" sz="1600" dirty="0" err="1">
                <a:latin typeface="Arial"/>
                <a:cs typeface="Arial"/>
              </a:rPr>
              <a:t>estrutura</a:t>
            </a:r>
            <a:r>
              <a:rPr lang="en-US" sz="1600" dirty="0">
                <a:latin typeface="Arial"/>
                <a:cs typeface="Arial"/>
              </a:rPr>
              <a:t>, </a:t>
            </a:r>
            <a:r>
              <a:rPr lang="en-US" sz="1600" dirty="0" err="1">
                <a:latin typeface="Arial"/>
                <a:cs typeface="Arial"/>
              </a:rPr>
              <a:t>estilo</a:t>
            </a:r>
            <a:r>
              <a:rPr lang="en-US" sz="1600" dirty="0">
                <a:latin typeface="Arial"/>
                <a:cs typeface="Arial"/>
              </a:rPr>
              <a:t> e </a:t>
            </a:r>
            <a:r>
              <a:rPr lang="en-US" sz="1600" dirty="0" err="1">
                <a:latin typeface="Arial"/>
                <a:cs typeface="Arial"/>
              </a:rPr>
              <a:t>conteúdo</a:t>
            </a:r>
            <a:r>
              <a:rPr lang="en-US" sz="1600" dirty="0">
                <a:latin typeface="Arial"/>
                <a:cs typeface="Arial"/>
              </a:rPr>
              <a:t> do </a:t>
            </a:r>
            <a:r>
              <a:rPr lang="en-US" sz="1600" dirty="0" err="1">
                <a:latin typeface="Arial"/>
                <a:cs typeface="Arial"/>
              </a:rPr>
              <a:t>documento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através</a:t>
            </a:r>
            <a:r>
              <a:rPr lang="en-US" sz="1600" dirty="0">
                <a:latin typeface="Arial"/>
                <a:cs typeface="Arial"/>
              </a:rPr>
              <a:t> de </a:t>
            </a:r>
            <a:r>
              <a:rPr lang="en-US" sz="1600" dirty="0" err="1">
                <a:latin typeface="Arial"/>
                <a:cs typeface="Arial"/>
              </a:rPr>
              <a:t>programas</a:t>
            </a:r>
            <a:r>
              <a:rPr lang="en-US" sz="1600" dirty="0">
                <a:latin typeface="Arial"/>
                <a:cs typeface="Arial"/>
              </a:rPr>
              <a:t>. </a:t>
            </a:r>
            <a:r>
              <a:rPr lang="pt-BR" sz="1600" dirty="0">
                <a:latin typeface="Arial"/>
                <a:cs typeface="Arial"/>
              </a:rPr>
              <a:t>O DOM opera no documento como um todo, construindo a árvore de sintaxe abstrata completa do documento para conveniência do utilizador.</a:t>
            </a:r>
            <a:endParaRPr lang="pt-PT" sz="1600" dirty="0">
              <a:latin typeface="Arial"/>
              <a:cs typeface="Arial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72C32EF-6175-4ED6-9E8E-417B8FBD7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15" y="1097550"/>
            <a:ext cx="9014192" cy="266482"/>
          </a:xfrm>
          <a:prstGeom prst="rect">
            <a:avLst/>
          </a:prstGeom>
        </p:spPr>
      </p:pic>
      <p:sp>
        <p:nvSpPr>
          <p:cNvPr id="18" name="Text Box 10">
            <a:extLst>
              <a:ext uri="{FF2B5EF4-FFF2-40B4-BE49-F238E27FC236}">
                <a16:creationId xmlns:a16="http://schemas.microsoft.com/office/drawing/2014/main" id="{8CDF325E-3575-497F-8176-D70CF8855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6F28D202-E823-4FA6-A8E0-FE3D4E79F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0E83F4D-9D25-493D-AA51-0C7AE49FD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21" name="Subtítulo 2">
            <a:extLst>
              <a:ext uri="{FF2B5EF4-FFF2-40B4-BE49-F238E27FC236}">
                <a16:creationId xmlns:a16="http://schemas.microsoft.com/office/drawing/2014/main" id="{E3126C78-B89A-4240-B6C9-F21CB751DE28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7AD41DE2-59DC-4917-844C-B14F426F85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3" name="Rectângulo 19">
            <a:extLst>
              <a:ext uri="{FF2B5EF4-FFF2-40B4-BE49-F238E27FC236}">
                <a16:creationId xmlns:a16="http://schemas.microsoft.com/office/drawing/2014/main" id="{3B098EA2-56EF-4D1B-A0DD-69D71E9C495E}"/>
              </a:ext>
            </a:extLst>
          </p:cNvPr>
          <p:cNvSpPr/>
          <p:nvPr/>
        </p:nvSpPr>
        <p:spPr>
          <a:xfrm>
            <a:off x="5489575" y="515846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Graduation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B3EA2397-AC61-4A22-833F-DDAB5E3BEA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70CE51E-9B54-4382-A9BF-A09D72E0F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18442"/>
            <a:ext cx="3004684" cy="311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A9118CA-39A3-43F0-98EA-2EE52099D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18442"/>
            <a:ext cx="2219979" cy="314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32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97" y="673253"/>
            <a:ext cx="8809028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2.1 </a:t>
            </a:r>
            <a:r>
              <a:rPr lang="pt-BR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Document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BR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Object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Model (DOM)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2" name="Rectângulo 19">
            <a:extLst>
              <a:ext uri="{FF2B5EF4-FFF2-40B4-BE49-F238E27FC236}">
                <a16:creationId xmlns:a16="http://schemas.microsoft.com/office/drawing/2014/main" id="{76DC759E-D989-43C6-A9FB-51F034D4FCA1}"/>
              </a:ext>
            </a:extLst>
          </p:cNvPr>
          <p:cNvSpPr/>
          <p:nvPr/>
        </p:nvSpPr>
        <p:spPr>
          <a:xfrm>
            <a:off x="373844" y="1346932"/>
            <a:ext cx="8573916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en-US" sz="1600" dirty="0" err="1">
                <a:latin typeface="Arial"/>
                <a:cs typeface="Arial"/>
              </a:rPr>
              <a:t>Execu</a:t>
            </a:r>
            <a:r>
              <a:rPr lang="pt-BR" sz="1600" dirty="0" err="1">
                <a:latin typeface="Arial"/>
                <a:cs typeface="Arial"/>
              </a:rPr>
              <a:t>ção</a:t>
            </a:r>
            <a:r>
              <a:rPr lang="en-US" sz="1600" dirty="0">
                <a:latin typeface="Arial"/>
                <a:cs typeface="Arial"/>
              </a:rPr>
              <a:t> dos </a:t>
            </a:r>
            <a:r>
              <a:rPr lang="en-US" sz="1600" dirty="0" err="1">
                <a:latin typeface="Arial"/>
                <a:cs typeface="Arial"/>
              </a:rPr>
              <a:t>tutoriais</a:t>
            </a:r>
            <a:r>
              <a:rPr lang="en-US" sz="1600" dirty="0">
                <a:latin typeface="Arial"/>
                <a:cs typeface="Arial"/>
              </a:rPr>
              <a:t> DOM.</a:t>
            </a:r>
            <a:endParaRPr lang="pt-PT" sz="1600" dirty="0">
              <a:latin typeface="Arial"/>
              <a:cs typeface="Arial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72C32EF-6175-4ED6-9E8E-417B8FBD7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15" y="1097550"/>
            <a:ext cx="9014192" cy="266482"/>
          </a:xfrm>
          <a:prstGeom prst="rect">
            <a:avLst/>
          </a:prstGeom>
        </p:spPr>
      </p:pic>
      <p:sp>
        <p:nvSpPr>
          <p:cNvPr id="18" name="Text Box 10">
            <a:extLst>
              <a:ext uri="{FF2B5EF4-FFF2-40B4-BE49-F238E27FC236}">
                <a16:creationId xmlns:a16="http://schemas.microsoft.com/office/drawing/2014/main" id="{8CDF325E-3575-497F-8176-D70CF8855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6F28D202-E823-4FA6-A8E0-FE3D4E79F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</a:t>
            </a:fld>
            <a:r>
              <a:rPr lang="pt-PT" sz="1000" dirty="0"/>
              <a:t> -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0E83F4D-9D25-493D-AA51-0C7AE49FD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21" name="Subtítulo 2">
            <a:extLst>
              <a:ext uri="{FF2B5EF4-FFF2-40B4-BE49-F238E27FC236}">
                <a16:creationId xmlns:a16="http://schemas.microsoft.com/office/drawing/2014/main" id="{E3126C78-B89A-4240-B6C9-F21CB751DE28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7AD41DE2-59DC-4917-844C-B14F426F85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3" name="Rectângulo 19">
            <a:extLst>
              <a:ext uri="{FF2B5EF4-FFF2-40B4-BE49-F238E27FC236}">
                <a16:creationId xmlns:a16="http://schemas.microsoft.com/office/drawing/2014/main" id="{3B098EA2-56EF-4D1B-A0DD-69D71E9C495E}"/>
              </a:ext>
            </a:extLst>
          </p:cNvPr>
          <p:cNvSpPr/>
          <p:nvPr/>
        </p:nvSpPr>
        <p:spPr>
          <a:xfrm>
            <a:off x="5489575" y="515846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Graduation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B3EA2397-AC61-4A22-833F-DDAB5E3BEA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9952623-344E-AD0F-D05C-9072042F4F7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956" y="1803346"/>
            <a:ext cx="4419844" cy="21790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4E6CDEE-E858-6E75-3957-E497A675C18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153" y="4022799"/>
            <a:ext cx="4817694" cy="237800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F1199EC-0F21-5741-DA57-F6E2C394CBF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15354"/>
            <a:ext cx="4410931" cy="216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5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97" y="673253"/>
            <a:ext cx="8809028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2.2 </a:t>
            </a:r>
            <a:r>
              <a:rPr lang="pt-BR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Simple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API for XML (SAX)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2" name="Rectângulo 19">
            <a:extLst>
              <a:ext uri="{FF2B5EF4-FFF2-40B4-BE49-F238E27FC236}">
                <a16:creationId xmlns:a16="http://schemas.microsoft.com/office/drawing/2014/main" id="{76DC759E-D989-43C6-A9FB-51F034D4FCA1}"/>
              </a:ext>
            </a:extLst>
          </p:cNvPr>
          <p:cNvSpPr/>
          <p:nvPr/>
        </p:nvSpPr>
        <p:spPr>
          <a:xfrm>
            <a:off x="373844" y="1346932"/>
            <a:ext cx="8573916" cy="2632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en-US" sz="1600" dirty="0">
                <a:latin typeface="Arial"/>
                <a:cs typeface="Arial"/>
              </a:rPr>
              <a:t>O </a:t>
            </a:r>
            <a:r>
              <a:rPr lang="en-US" sz="1600" b="1" dirty="0">
                <a:latin typeface="Arial"/>
                <a:cs typeface="Arial"/>
              </a:rPr>
              <a:t>SAX(Simple API for XML) </a:t>
            </a:r>
            <a:r>
              <a:rPr lang="en-US" sz="1600" dirty="0">
                <a:latin typeface="Arial"/>
                <a:cs typeface="Arial"/>
              </a:rPr>
              <a:t>é um </a:t>
            </a:r>
            <a:r>
              <a:rPr lang="en-US" sz="1600" dirty="0" err="1">
                <a:latin typeface="Arial"/>
                <a:cs typeface="Arial"/>
              </a:rPr>
              <a:t>algoritmo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baseado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em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eventos</a:t>
            </a:r>
            <a:r>
              <a:rPr lang="en-US" sz="1600" dirty="0">
                <a:latin typeface="Arial"/>
                <a:cs typeface="Arial"/>
              </a:rPr>
              <a:t> para </a:t>
            </a:r>
            <a:r>
              <a:rPr lang="en-US" sz="1600" dirty="0" err="1">
                <a:latin typeface="Arial"/>
                <a:cs typeface="Arial"/>
              </a:rPr>
              <a:t>analisar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b="1" dirty="0" err="1">
                <a:latin typeface="Arial"/>
                <a:cs typeface="Arial"/>
              </a:rPr>
              <a:t>documentos</a:t>
            </a:r>
            <a:r>
              <a:rPr lang="en-US" sz="1600" b="1" dirty="0">
                <a:latin typeface="Arial"/>
                <a:cs typeface="Arial"/>
              </a:rPr>
              <a:t> XML</a:t>
            </a:r>
            <a:r>
              <a:rPr lang="en-US" sz="1600" dirty="0">
                <a:latin typeface="Arial"/>
                <a:cs typeface="Arial"/>
              </a:rPr>
              <a:t>, com </a:t>
            </a:r>
            <a:r>
              <a:rPr lang="en-US" sz="1600" dirty="0" err="1">
                <a:latin typeface="Arial"/>
                <a:cs typeface="Arial"/>
              </a:rPr>
              <a:t>uma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b="1" dirty="0">
                <a:latin typeface="Arial"/>
                <a:cs typeface="Arial"/>
              </a:rPr>
              <a:t>API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desenvolvida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pelo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b="1" dirty="0">
                <a:latin typeface="Arial"/>
                <a:cs typeface="Arial"/>
              </a:rPr>
              <a:t>XML-DEV</a:t>
            </a:r>
            <a:r>
              <a:rPr lang="en-US" sz="1600" dirty="0">
                <a:latin typeface="Arial"/>
                <a:cs typeface="Arial"/>
              </a:rPr>
              <a:t>, </a:t>
            </a:r>
            <a:r>
              <a:rPr lang="en-US" sz="1600" dirty="0" err="1">
                <a:latin typeface="Arial"/>
                <a:cs typeface="Arial"/>
              </a:rPr>
              <a:t>cuja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implementa</a:t>
            </a:r>
            <a:r>
              <a:rPr lang="pt-BR" sz="1600" dirty="0" err="1">
                <a:latin typeface="Arial"/>
                <a:cs typeface="Arial"/>
              </a:rPr>
              <a:t>ção</a:t>
            </a:r>
            <a:r>
              <a:rPr lang="pt-BR" sz="1600" dirty="0">
                <a:latin typeface="Arial"/>
                <a:cs typeface="Arial"/>
              </a:rPr>
              <a:t> é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baseada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em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b="1" dirty="0">
                <a:latin typeface="Arial"/>
                <a:cs typeface="Arial"/>
              </a:rPr>
              <a:t>JAVA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embora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pt-BR" sz="1600" dirty="0">
                <a:latin typeface="Arial"/>
                <a:cs typeface="Arial"/>
              </a:rPr>
              <a:t>atualmente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pt-BR" sz="1600" dirty="0">
                <a:latin typeface="Arial"/>
                <a:cs typeface="Arial"/>
              </a:rPr>
              <a:t>esteja também disponível noutras linguagens de programação</a:t>
            </a:r>
            <a:r>
              <a:rPr lang="en-US" sz="1600" dirty="0">
                <a:latin typeface="Arial"/>
                <a:cs typeface="Arial"/>
              </a:rPr>
              <a:t>. SAX fornece um </a:t>
            </a:r>
            <a:r>
              <a:rPr lang="en-US" sz="1600" dirty="0" err="1">
                <a:latin typeface="Arial"/>
                <a:cs typeface="Arial"/>
              </a:rPr>
              <a:t>mecanismo</a:t>
            </a:r>
            <a:r>
              <a:rPr lang="en-US" sz="1600" dirty="0">
                <a:latin typeface="Arial"/>
                <a:cs typeface="Arial"/>
              </a:rPr>
              <a:t> para </a:t>
            </a:r>
            <a:r>
              <a:rPr lang="en-US" sz="1600" b="1" dirty="0" err="1">
                <a:latin typeface="Arial"/>
                <a:cs typeface="Arial"/>
              </a:rPr>
              <a:t>ler</a:t>
            </a:r>
            <a:r>
              <a:rPr lang="en-US" sz="1600" b="1" dirty="0">
                <a:latin typeface="Arial"/>
                <a:cs typeface="Arial"/>
              </a:rPr>
              <a:t> dados </a:t>
            </a:r>
            <a:r>
              <a:rPr lang="en-US" sz="1600" dirty="0">
                <a:latin typeface="Arial"/>
                <a:cs typeface="Arial"/>
              </a:rPr>
              <a:t>de um documento </a:t>
            </a:r>
            <a:r>
              <a:rPr lang="en-US" sz="1600" b="1" dirty="0">
                <a:latin typeface="Arial"/>
                <a:cs typeface="Arial"/>
              </a:rPr>
              <a:t>XML</a:t>
            </a:r>
            <a:r>
              <a:rPr lang="en-US" sz="1600" dirty="0">
                <a:latin typeface="Arial"/>
                <a:cs typeface="Arial"/>
              </a:rPr>
              <a:t> que é </a:t>
            </a:r>
            <a:r>
              <a:rPr lang="en-US" sz="1600" dirty="0" err="1">
                <a:latin typeface="Arial"/>
                <a:cs typeface="Arial"/>
              </a:rPr>
              <a:t>uma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alternativa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ao</a:t>
            </a:r>
            <a:r>
              <a:rPr lang="en-US" sz="1600" dirty="0">
                <a:latin typeface="Arial"/>
                <a:cs typeface="Arial"/>
              </a:rPr>
              <a:t> DOM</a:t>
            </a:r>
            <a:r>
              <a:rPr lang="pt-BR" sz="1600" dirty="0">
                <a:latin typeface="Arial"/>
                <a:cs typeface="Arial"/>
              </a:rPr>
              <a:t>. Os </a:t>
            </a:r>
            <a:r>
              <a:rPr lang="pt-BR" sz="1600" b="1" dirty="0">
                <a:latin typeface="Arial"/>
                <a:cs typeface="Arial"/>
              </a:rPr>
              <a:t>analisadores SAX </a:t>
            </a:r>
            <a:r>
              <a:rPr lang="pt-BR" sz="1600" dirty="0">
                <a:latin typeface="Arial"/>
                <a:cs typeface="Arial"/>
              </a:rPr>
              <a:t>operam sequencialmente em partes do documento XML, emitindo eventos de análise enquanto fazem uma única passagem por meio do fluxo de entrada.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72C32EF-6175-4ED6-9E8E-417B8FBD7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15" y="1097550"/>
            <a:ext cx="9014192" cy="266482"/>
          </a:xfrm>
          <a:prstGeom prst="rect">
            <a:avLst/>
          </a:prstGeom>
        </p:spPr>
      </p:pic>
      <p:sp>
        <p:nvSpPr>
          <p:cNvPr id="18" name="Text Box 10">
            <a:extLst>
              <a:ext uri="{FF2B5EF4-FFF2-40B4-BE49-F238E27FC236}">
                <a16:creationId xmlns:a16="http://schemas.microsoft.com/office/drawing/2014/main" id="{8CDF325E-3575-497F-8176-D70CF8855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6F28D202-E823-4FA6-A8E0-FE3D4E79F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7</a:t>
            </a:fld>
            <a:r>
              <a:rPr lang="pt-PT" sz="1000" dirty="0"/>
              <a:t> -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0E83F4D-9D25-493D-AA51-0C7AE49FD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21" name="Subtítulo 2">
            <a:extLst>
              <a:ext uri="{FF2B5EF4-FFF2-40B4-BE49-F238E27FC236}">
                <a16:creationId xmlns:a16="http://schemas.microsoft.com/office/drawing/2014/main" id="{E3126C78-B89A-4240-B6C9-F21CB751DE28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7AD41DE2-59DC-4917-844C-B14F426F85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3" name="Rectângulo 19">
            <a:extLst>
              <a:ext uri="{FF2B5EF4-FFF2-40B4-BE49-F238E27FC236}">
                <a16:creationId xmlns:a16="http://schemas.microsoft.com/office/drawing/2014/main" id="{3B098EA2-56EF-4D1B-A0DD-69D71E9C495E}"/>
              </a:ext>
            </a:extLst>
          </p:cNvPr>
          <p:cNvSpPr/>
          <p:nvPr/>
        </p:nvSpPr>
        <p:spPr>
          <a:xfrm>
            <a:off x="5489575" y="515846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Graduation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B3EA2397-AC61-4A22-833F-DDAB5E3BEA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pic>
        <p:nvPicPr>
          <p:cNvPr id="2050" name="Picture 2" descr="Parsing XML File Using SAX Parser - Edureka">
            <a:extLst>
              <a:ext uri="{FF2B5EF4-FFF2-40B4-BE49-F238E27FC236}">
                <a16:creationId xmlns:a16="http://schemas.microsoft.com/office/drawing/2014/main" id="{FBA17892-B73E-48F2-8878-DF1C78798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651322"/>
            <a:ext cx="4512005" cy="263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36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97" y="673253"/>
            <a:ext cx="8809028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2.2 </a:t>
            </a:r>
            <a:r>
              <a:rPr lang="pt-BR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Simple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API for XML (SAX)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2" name="Rectângulo 19">
            <a:extLst>
              <a:ext uri="{FF2B5EF4-FFF2-40B4-BE49-F238E27FC236}">
                <a16:creationId xmlns:a16="http://schemas.microsoft.com/office/drawing/2014/main" id="{76DC759E-D989-43C6-A9FB-51F034D4FCA1}"/>
              </a:ext>
            </a:extLst>
          </p:cNvPr>
          <p:cNvSpPr/>
          <p:nvPr/>
        </p:nvSpPr>
        <p:spPr>
          <a:xfrm>
            <a:off x="373844" y="1346932"/>
            <a:ext cx="8573916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en-US" sz="1600" dirty="0" err="1">
                <a:latin typeface="Arial"/>
                <a:cs typeface="Arial"/>
              </a:rPr>
              <a:t>Execu</a:t>
            </a:r>
            <a:r>
              <a:rPr lang="pt-BR" sz="1600" dirty="0" err="1">
                <a:latin typeface="Arial"/>
                <a:cs typeface="Arial"/>
              </a:rPr>
              <a:t>ção</a:t>
            </a:r>
            <a:r>
              <a:rPr lang="en-US" sz="1600" dirty="0">
                <a:latin typeface="Arial"/>
                <a:cs typeface="Arial"/>
              </a:rPr>
              <a:t> dos </a:t>
            </a:r>
            <a:r>
              <a:rPr lang="en-US" sz="1600" dirty="0" err="1">
                <a:latin typeface="Arial"/>
                <a:cs typeface="Arial"/>
              </a:rPr>
              <a:t>tutoriais</a:t>
            </a:r>
            <a:r>
              <a:rPr lang="en-US" sz="1600" dirty="0">
                <a:latin typeface="Arial"/>
                <a:cs typeface="Arial"/>
              </a:rPr>
              <a:t> SAX.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72C32EF-6175-4ED6-9E8E-417B8FBD7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15" y="1097550"/>
            <a:ext cx="9014192" cy="266482"/>
          </a:xfrm>
          <a:prstGeom prst="rect">
            <a:avLst/>
          </a:prstGeom>
        </p:spPr>
      </p:pic>
      <p:sp>
        <p:nvSpPr>
          <p:cNvPr id="18" name="Text Box 10">
            <a:extLst>
              <a:ext uri="{FF2B5EF4-FFF2-40B4-BE49-F238E27FC236}">
                <a16:creationId xmlns:a16="http://schemas.microsoft.com/office/drawing/2014/main" id="{8CDF325E-3575-497F-8176-D70CF8855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6F28D202-E823-4FA6-A8E0-FE3D4E79F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8</a:t>
            </a:fld>
            <a:r>
              <a:rPr lang="pt-PT" sz="1000" dirty="0"/>
              <a:t> -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0E83F4D-9D25-493D-AA51-0C7AE49FD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21" name="Subtítulo 2">
            <a:extLst>
              <a:ext uri="{FF2B5EF4-FFF2-40B4-BE49-F238E27FC236}">
                <a16:creationId xmlns:a16="http://schemas.microsoft.com/office/drawing/2014/main" id="{E3126C78-B89A-4240-B6C9-F21CB751DE28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7AD41DE2-59DC-4917-844C-B14F426F85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3" name="Rectângulo 19">
            <a:extLst>
              <a:ext uri="{FF2B5EF4-FFF2-40B4-BE49-F238E27FC236}">
                <a16:creationId xmlns:a16="http://schemas.microsoft.com/office/drawing/2014/main" id="{3B098EA2-56EF-4D1B-A0DD-69D71E9C495E}"/>
              </a:ext>
            </a:extLst>
          </p:cNvPr>
          <p:cNvSpPr/>
          <p:nvPr/>
        </p:nvSpPr>
        <p:spPr>
          <a:xfrm>
            <a:off x="5489575" y="515846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Graduation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B3EA2397-AC61-4A22-833F-DDAB5E3BEA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E227B65-FD7E-D380-FA58-6CBA849C25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80" y="1848808"/>
            <a:ext cx="5701728" cy="279939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11645BD-7884-A2D2-F92E-289F8E30874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45" y="3505200"/>
            <a:ext cx="5644920" cy="278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05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97" y="673253"/>
            <a:ext cx="8809028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2.3 JDOM XML Parser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2" name="Rectângulo 19">
            <a:extLst>
              <a:ext uri="{FF2B5EF4-FFF2-40B4-BE49-F238E27FC236}">
                <a16:creationId xmlns:a16="http://schemas.microsoft.com/office/drawing/2014/main" id="{76DC759E-D989-43C6-A9FB-51F034D4FCA1}"/>
              </a:ext>
            </a:extLst>
          </p:cNvPr>
          <p:cNvSpPr/>
          <p:nvPr/>
        </p:nvSpPr>
        <p:spPr>
          <a:xfrm>
            <a:off x="373844" y="1346932"/>
            <a:ext cx="8573916" cy="1524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en-US" sz="1600" dirty="0">
                <a:latin typeface="Arial"/>
                <a:cs typeface="Arial"/>
              </a:rPr>
              <a:t>O </a:t>
            </a:r>
            <a:r>
              <a:rPr lang="pt-BR" sz="1600" b="1" dirty="0">
                <a:latin typeface="Arial"/>
                <a:cs typeface="Arial"/>
              </a:rPr>
              <a:t>JDOM</a:t>
            </a:r>
            <a:r>
              <a:rPr lang="pt-BR" sz="1600" dirty="0">
                <a:latin typeface="Arial"/>
                <a:cs typeface="Arial"/>
              </a:rPr>
              <a:t> é um modelo de objeto de documento baseado em Java para XML para que possa tirar proveito dos seus recursos de linguagem. Este integra-se com o DOM e o SAX, oferecendo suporte a </a:t>
            </a:r>
            <a:r>
              <a:rPr lang="pt-BR" sz="1600" b="1" dirty="0" err="1">
                <a:latin typeface="Arial"/>
                <a:cs typeface="Arial"/>
              </a:rPr>
              <a:t>XPath</a:t>
            </a:r>
            <a:r>
              <a:rPr lang="pt-BR" sz="1600" dirty="0">
                <a:latin typeface="Arial"/>
                <a:cs typeface="Arial"/>
              </a:rPr>
              <a:t> e </a:t>
            </a:r>
            <a:r>
              <a:rPr lang="pt-BR" sz="1600" b="1" dirty="0">
                <a:latin typeface="Arial"/>
                <a:cs typeface="Arial"/>
              </a:rPr>
              <a:t>XSLT</a:t>
            </a:r>
            <a:r>
              <a:rPr lang="pt-BR" sz="1600" dirty="0">
                <a:latin typeface="Arial"/>
                <a:cs typeface="Arial"/>
              </a:rPr>
              <a:t>. Usa </a:t>
            </a:r>
            <a:r>
              <a:rPr lang="pt-BR" sz="1600" b="1" dirty="0">
                <a:latin typeface="Arial"/>
                <a:cs typeface="Arial"/>
              </a:rPr>
              <a:t>analisadores externos </a:t>
            </a:r>
            <a:r>
              <a:rPr lang="pt-BR" sz="1600" dirty="0">
                <a:latin typeface="Arial"/>
                <a:cs typeface="Arial"/>
              </a:rPr>
              <a:t>para construir documentos.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72C32EF-6175-4ED6-9E8E-417B8FBD7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15" y="1097550"/>
            <a:ext cx="9014192" cy="266482"/>
          </a:xfrm>
          <a:prstGeom prst="rect">
            <a:avLst/>
          </a:prstGeom>
        </p:spPr>
      </p:pic>
      <p:sp>
        <p:nvSpPr>
          <p:cNvPr id="18" name="Text Box 10">
            <a:extLst>
              <a:ext uri="{FF2B5EF4-FFF2-40B4-BE49-F238E27FC236}">
                <a16:creationId xmlns:a16="http://schemas.microsoft.com/office/drawing/2014/main" id="{8CDF325E-3575-497F-8176-D70CF8855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6F28D202-E823-4FA6-A8E0-FE3D4E79F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9</a:t>
            </a:fld>
            <a:r>
              <a:rPr lang="pt-PT" sz="1000" dirty="0"/>
              <a:t> -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0E83F4D-9D25-493D-AA51-0C7AE49FD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21" name="Subtítulo 2">
            <a:extLst>
              <a:ext uri="{FF2B5EF4-FFF2-40B4-BE49-F238E27FC236}">
                <a16:creationId xmlns:a16="http://schemas.microsoft.com/office/drawing/2014/main" id="{E3126C78-B89A-4240-B6C9-F21CB751DE28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7AD41DE2-59DC-4917-844C-B14F426F85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3" name="Rectângulo 19">
            <a:extLst>
              <a:ext uri="{FF2B5EF4-FFF2-40B4-BE49-F238E27FC236}">
                <a16:creationId xmlns:a16="http://schemas.microsoft.com/office/drawing/2014/main" id="{3B098EA2-56EF-4D1B-A0DD-69D71E9C495E}"/>
              </a:ext>
            </a:extLst>
          </p:cNvPr>
          <p:cNvSpPr/>
          <p:nvPr/>
        </p:nvSpPr>
        <p:spPr>
          <a:xfrm>
            <a:off x="5489575" y="515846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Graduation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B3EA2397-AC61-4A22-833F-DDAB5E3BEA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pic>
        <p:nvPicPr>
          <p:cNvPr id="3076" name="Picture 4" descr="JDOM - Wikipedia">
            <a:extLst>
              <a:ext uri="{FF2B5EF4-FFF2-40B4-BE49-F238E27FC236}">
                <a16:creationId xmlns:a16="http://schemas.microsoft.com/office/drawing/2014/main" id="{234751E7-C723-4047-AE46-7A3FE5858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04" y="3208709"/>
            <a:ext cx="33051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JDOM - Wikipedia">
            <a:extLst>
              <a:ext uri="{FF2B5EF4-FFF2-40B4-BE49-F238E27FC236}">
                <a16:creationId xmlns:a16="http://schemas.microsoft.com/office/drawing/2014/main" id="{E2825A6A-0A64-46C1-BB0E-BFBEDC68D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4" y="3160089"/>
            <a:ext cx="4086191" cy="130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asics - XML - Java Programming Language">
            <a:extLst>
              <a:ext uri="{FF2B5EF4-FFF2-40B4-BE49-F238E27FC236}">
                <a16:creationId xmlns:a16="http://schemas.microsoft.com/office/drawing/2014/main" id="{45C6CF88-9C22-4EBE-B940-FB81D42B3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4764715"/>
            <a:ext cx="219075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3716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5214</TotalTime>
  <Words>1804</Words>
  <Application>Microsoft Office PowerPoint</Application>
  <PresentationFormat>Apresentação no Ecrã (4:3)</PresentationFormat>
  <Paragraphs>176</Paragraphs>
  <Slides>24</Slides>
  <Notes>22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Tema do Office</vt:lpstr>
      <vt:lpstr>Integração de Sistemas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Basílio Barbosa</cp:lastModifiedBy>
  <cp:revision>388</cp:revision>
  <cp:lastPrinted>2020-09-27T18:04:57Z</cp:lastPrinted>
  <dcterms:created xsi:type="dcterms:W3CDTF">2011-05-31T09:21:51Z</dcterms:created>
  <dcterms:modified xsi:type="dcterms:W3CDTF">2022-10-26T15:00:44Z</dcterms:modified>
</cp:coreProperties>
</file>