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9" r:id="rId2"/>
    <p:sldId id="258" r:id="rId3"/>
    <p:sldId id="311" r:id="rId4"/>
    <p:sldId id="320" r:id="rId5"/>
    <p:sldId id="310" r:id="rId6"/>
    <p:sldId id="312" r:id="rId7"/>
    <p:sldId id="313" r:id="rId8"/>
    <p:sldId id="314" r:id="rId9"/>
    <p:sldId id="325" r:id="rId10"/>
    <p:sldId id="321" r:id="rId11"/>
    <p:sldId id="323" r:id="rId12"/>
    <p:sldId id="324" r:id="rId13"/>
    <p:sldId id="326" r:id="rId14"/>
    <p:sldId id="316" r:id="rId15"/>
    <p:sldId id="322" r:id="rId16"/>
    <p:sldId id="317" r:id="rId17"/>
    <p:sldId id="340" r:id="rId18"/>
    <p:sldId id="318" r:id="rId19"/>
    <p:sldId id="319" r:id="rId20"/>
    <p:sldId id="328" r:id="rId21"/>
    <p:sldId id="331" r:id="rId22"/>
    <p:sldId id="329" r:id="rId23"/>
    <p:sldId id="330" r:id="rId24"/>
    <p:sldId id="338" r:id="rId25"/>
    <p:sldId id="332" r:id="rId26"/>
    <p:sldId id="333" r:id="rId27"/>
    <p:sldId id="334" r:id="rId28"/>
    <p:sldId id="335" r:id="rId29"/>
    <p:sldId id="336" r:id="rId30"/>
    <p:sldId id="337" r:id="rId31"/>
    <p:sldId id="327" r:id="rId32"/>
    <p:sldId id="278" r:id="rId33"/>
    <p:sldId id="339" r:id="rId34"/>
    <p:sldId id="260" r:id="rId3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/>
    <p:restoredTop sz="94655"/>
  </p:normalViewPr>
  <p:slideViewPr>
    <p:cSldViewPr>
      <p:cViewPr varScale="1">
        <p:scale>
          <a:sx n="108" d="100"/>
          <a:sy n="108" d="100"/>
        </p:scale>
        <p:origin x="178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24/11/2022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24/11/2022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86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22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57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79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76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54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2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24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62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4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433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2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910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104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636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341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61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444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153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14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76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36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1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931110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547804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54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484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45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158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727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4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hyperlink" Target="https://www.utilities-online.info/xsdvalidati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3" Type="http://schemas.openxmlformats.org/officeDocument/2006/relationships/image" Target="../media/image3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gitalocean.com/community/tutorials/python-xml-to-json-dict" TargetMode="External"/><Relationship Id="rId13" Type="http://schemas.openxmlformats.org/officeDocument/2006/relationships/hyperlink" Target="https://www.geeksforgeeks.org/sql-with-clause/" TargetMode="External"/><Relationship Id="rId18" Type="http://schemas.openxmlformats.org/officeDocument/2006/relationships/image" Target="../media/image3.png"/><Relationship Id="rId3" Type="http://schemas.openxmlformats.org/officeDocument/2006/relationships/hyperlink" Target="https://www.educba.com/xquery-vs-xpath/" TargetMode="External"/><Relationship Id="rId21" Type="http://schemas.openxmlformats.org/officeDocument/2006/relationships/image" Target="../media/image5.png"/><Relationship Id="rId7" Type="http://schemas.openxmlformats.org/officeDocument/2006/relationships/hyperlink" Target="https://study.com/academy/lesson/using-xml-with-data-sets-and-functions-in-python.html" TargetMode="External"/><Relationship Id="rId12" Type="http://schemas.openxmlformats.org/officeDocument/2006/relationships/hyperlink" Target="https://lxml.de/xpathxslt.html" TargetMode="External"/><Relationship Id="rId17" Type="http://schemas.openxmlformats.org/officeDocument/2006/relationships/hyperlink" Target="https://www.scrapingbee.com/blog/practical-xpath-for-web-scraping/" TargetMode="External"/><Relationship Id="rId2" Type="http://schemas.openxmlformats.org/officeDocument/2006/relationships/notesSlide" Target="../notesSlides/notesSlide31.xml"/><Relationship Id="rId16" Type="http://schemas.openxmlformats.org/officeDocument/2006/relationships/hyperlink" Target="https://data-lessons.github.io/library-webscraping-DEPRECATED/xpath/" TargetMode="Externa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aurivan.com/add-xml-to-postgresql-from-python/" TargetMode="External"/><Relationship Id="rId11" Type="http://schemas.openxmlformats.org/officeDocument/2006/relationships/hyperlink" Target="https://hevodata.com/learn/postgresql-unnest/" TargetMode="External"/><Relationship Id="rId5" Type="http://schemas.openxmlformats.org/officeDocument/2006/relationships/hyperlink" Target="https://www.quickprogrammingtips.com/python/how-to-search-in-xml-file-using-python-and-lxml-library.html" TargetMode="External"/><Relationship Id="rId15" Type="http://schemas.openxmlformats.org/officeDocument/2006/relationships/hyperlink" Target="https://www.edureka.co/blog/python-xml-parser-tutorial/amp/" TargetMode="External"/><Relationship Id="rId10" Type="http://schemas.openxmlformats.org/officeDocument/2006/relationships/hyperlink" Target="https://www.postgresql.org/docs/9.1/functions-xml.html" TargetMode="External"/><Relationship Id="rId19" Type="http://schemas.openxmlformats.org/officeDocument/2006/relationships/image" Target="../media/image6.png"/><Relationship Id="rId4" Type="http://schemas.openxmlformats.org/officeDocument/2006/relationships/hyperlink" Target="https://docs.python.org/3/library/xml.etree.elementtree.html" TargetMode="External"/><Relationship Id="rId9" Type="http://schemas.openxmlformats.org/officeDocument/2006/relationships/hyperlink" Target="https://www.techonthenet.com/postgresql/unique.php" TargetMode="External"/><Relationship Id="rId14" Type="http://schemas.openxmlformats.org/officeDocument/2006/relationships/hyperlink" Target="https://www.w3schools.com/xml/xpath_examples.asp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reinaweb.com.br/blog/consumindo-apis-com-python-parte-1" TargetMode="External"/><Relationship Id="rId13" Type="http://schemas.openxmlformats.org/officeDocument/2006/relationships/hyperlink" Target="https://realpython.com/python-xml-parser/" TargetMode="External"/><Relationship Id="rId18" Type="http://schemas.openxmlformats.org/officeDocument/2006/relationships/hyperlink" Target="https://hevodata.com/learn/postgresql-unnest/" TargetMode="External"/><Relationship Id="rId3" Type="http://schemas.openxmlformats.org/officeDocument/2006/relationships/hyperlink" Target="https://docs.python.org/pt-br/3/library/csv.html" TargetMode="External"/><Relationship Id="rId21" Type="http://schemas.openxmlformats.org/officeDocument/2006/relationships/image" Target="../media/image4.png"/><Relationship Id="rId7" Type="http://schemas.openxmlformats.org/officeDocument/2006/relationships/hyperlink" Target="https://anderfernandez.com/en/blog/how-to-create-api-python/" TargetMode="External"/><Relationship Id="rId12" Type="http://schemas.openxmlformats.org/officeDocument/2006/relationships/hyperlink" Target="https://towardsdatascience.com/processing-xml-in-python-elementtree-c8992941efd2" TargetMode="External"/><Relationship Id="rId17" Type="http://schemas.openxmlformats.org/officeDocument/2006/relationships/hyperlink" Target="https://hevodata.com/learn/postgresql-cast/" TargetMode="External"/><Relationship Id="rId2" Type="http://schemas.openxmlformats.org/officeDocument/2006/relationships/notesSlide" Target="../notesSlides/notesSlide32.xml"/><Relationship Id="rId16" Type="http://schemas.openxmlformats.org/officeDocument/2006/relationships/hyperlink" Target="https://hevodata.com/learn/postgresql-schema/" TargetMode="Externa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ducative.io/answers/what-is-astliteralevalnodeorstring-in-python" TargetMode="External"/><Relationship Id="rId11" Type="http://schemas.openxmlformats.org/officeDocument/2006/relationships/hyperlink" Target="https://linuxhint.com/postgresql-xml-data-type/" TargetMode="External"/><Relationship Id="rId5" Type="http://schemas.openxmlformats.org/officeDocument/2006/relationships/hyperlink" Target="https://docs.python.org/3/library/urllib.html" TargetMode="External"/><Relationship Id="rId15" Type="http://schemas.openxmlformats.org/officeDocument/2006/relationships/hyperlink" Target="https://www.dataquest.io/blog/loading-data-into-postgres/" TargetMode="External"/><Relationship Id="rId10" Type="http://schemas.openxmlformats.org/officeDocument/2006/relationships/hyperlink" Target="https://www.dataquest.io/blog/python-api-tutorial/" TargetMode="External"/><Relationship Id="rId19" Type="http://schemas.openxmlformats.org/officeDocument/2006/relationships/image" Target="../media/image3.png"/><Relationship Id="rId4" Type="http://schemas.openxmlformats.org/officeDocument/2006/relationships/hyperlink" Target="https://www.geeksforgeeks.org/python-strings-decode-method/" TargetMode="External"/><Relationship Id="rId9" Type="http://schemas.openxmlformats.org/officeDocument/2006/relationships/hyperlink" Target="https://realpython.com/api-integration-in-python/" TargetMode="External"/><Relationship Id="rId14" Type="http://schemas.openxmlformats.org/officeDocument/2006/relationships/hyperlink" Target="https://blog.networktocode.com/post/parsing-xml-with-python-and-ansible/" TargetMode="External"/><Relationship Id="rId22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-161416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2405971"/>
            <a:ext cx="5486400" cy="552329"/>
          </a:xfrm>
        </p:spPr>
        <p:txBody>
          <a:bodyPr>
            <a:normAutofit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INTEGRAÇÃO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4110735"/>
            <a:ext cx="5143500" cy="404742"/>
          </a:xfrm>
        </p:spPr>
        <p:txBody>
          <a:bodyPr>
            <a:normAutofit fontScale="40000" lnSpcReduction="20000"/>
          </a:bodyPr>
          <a:lstStyle/>
          <a:p>
            <a:r>
              <a:rPr lang="pt-PT" sz="3100" dirty="0">
                <a:solidFill>
                  <a:schemeClr val="bg1"/>
                </a:solidFill>
                <a:latin typeface="Arial" charset="0"/>
                <a:cs typeface="Arial" charset="0"/>
              </a:rPr>
              <a:t>Implementação em PYTHON de SOCKETS, RPC e XML Parsing (XPATH/XQuery)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</a:t>
            </a:r>
            <a:r>
              <a:rPr lang="pt-PT" sz="1100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INTEGRAÇÃO DE SISTEMAS </a:t>
            </a:r>
            <a:r>
              <a:rPr lang="pt-PT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 Ano Letivo 2022/2023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892549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N.º 20749– Basílio Barbosa;</a:t>
            </a:r>
          </a:p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N.º 22340 – Tiago Soares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Orientador(es):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Jorge Ribeiro, Professor Doutor Luís Teófilo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2F2A86-A50E-0283-3B8A-EB9B059E210D}"/>
              </a:ext>
            </a:extLst>
          </p:cNvPr>
          <p:cNvSpPr txBox="1"/>
          <p:nvPr/>
        </p:nvSpPr>
        <p:spPr>
          <a:xfrm>
            <a:off x="838200" y="1273976"/>
            <a:ext cx="926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Licenciatura em ENGENHARIA INFORMÁTICA / </a:t>
            </a:r>
            <a:r>
              <a:rPr lang="pt-PT" sz="1800" b="1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Degree</a:t>
            </a:r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Informatics</a:t>
            </a:r>
            <a:r>
              <a:rPr lang="pt-PT" sz="1800" b="1" cap="all" dirty="0">
                <a:solidFill>
                  <a:srgbClr val="FFFF00"/>
                </a:solidFill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engineering</a:t>
            </a:r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31B8A6-B954-F04D-0378-7F3DD744E30A}"/>
              </a:ext>
            </a:extLst>
          </p:cNvPr>
          <p:cNvSpPr txBox="1">
            <a:spLocks/>
          </p:cNvSpPr>
          <p:nvPr/>
        </p:nvSpPr>
        <p:spPr>
          <a:xfrm>
            <a:off x="1981200" y="3267584"/>
            <a:ext cx="5486400" cy="5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Trabalho Prático 1 B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5.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Implementação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cliente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servidor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pic>
        <p:nvPicPr>
          <p:cNvPr id="18" name="Imagem 17" descr="Uma imagem com texto&#10;&#10;Descrição gerada automaticamente">
            <a:extLst>
              <a:ext uri="{FF2B5EF4-FFF2-40B4-BE49-F238E27FC236}">
                <a16:creationId xmlns:a16="http://schemas.microsoft.com/office/drawing/2014/main" id="{8C24CDB7-7308-DCF9-295C-C1666BF413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4" y="1825973"/>
            <a:ext cx="4201100" cy="3614813"/>
          </a:xfrm>
          <a:prstGeom prst="rect">
            <a:avLst/>
          </a:prstGeom>
        </p:spPr>
      </p:pic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ED5D648D-AF08-E2A3-9B0E-B403AB837185}"/>
              </a:ext>
            </a:extLst>
          </p:cNvPr>
          <p:cNvSpPr txBox="1">
            <a:spLocks/>
          </p:cNvSpPr>
          <p:nvPr/>
        </p:nvSpPr>
        <p:spPr>
          <a:xfrm>
            <a:off x="340167" y="1304291"/>
            <a:ext cx="2478279" cy="521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latin typeface="Arial" pitchFamily="34" charset="0"/>
                <a:cs typeface="Arial" pitchFamily="34" charset="0"/>
              </a:rPr>
              <a:t>Servidor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369DE793-EFD0-A34C-8350-D39AB5F8D8FD}"/>
              </a:ext>
            </a:extLst>
          </p:cNvPr>
          <p:cNvSpPr txBox="1">
            <a:spLocks/>
          </p:cNvSpPr>
          <p:nvPr/>
        </p:nvSpPr>
        <p:spPr>
          <a:xfrm>
            <a:off x="4653000" y="1789307"/>
            <a:ext cx="3674572" cy="43479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A função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convert</a:t>
            </a:r>
            <a:r>
              <a:rPr lang="pt-PT" dirty="0">
                <a:latin typeface="Arial" pitchFamily="34" charset="0"/>
                <a:cs typeface="Arial" pitchFamily="34" charset="0"/>
              </a:rPr>
              <a:t> recebe como parâmetro o nome do ficheiro CSV que é convertido e o nome do ficheiro XML gerado e chama a classe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“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converterXML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” </a:t>
            </a:r>
            <a:r>
              <a:rPr lang="pt-PT" dirty="0">
                <a:latin typeface="Arial" pitchFamily="34" charset="0"/>
                <a:cs typeface="Arial" pitchFamily="34" charset="0"/>
              </a:rPr>
              <a:t>que faz a devida conversão.</a:t>
            </a:r>
            <a:endParaRPr lang="pt-PT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A função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validate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dirty="0">
                <a:latin typeface="Arial" pitchFamily="34" charset="0"/>
                <a:cs typeface="Arial" pitchFamily="34" charset="0"/>
              </a:rPr>
              <a:t>recebe como parâmetro o XML e o CSV, usando a função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“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validateXML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”</a:t>
            </a:r>
            <a:r>
              <a:rPr lang="pt-PT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A função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getdate</a:t>
            </a:r>
            <a:r>
              <a:rPr lang="pt-PT" dirty="0">
                <a:latin typeface="Arial" pitchFamily="34" charset="0"/>
                <a:cs typeface="Arial" pitchFamily="34" charset="0"/>
              </a:rPr>
              <a:t> retorna a data atual.</a:t>
            </a:r>
            <a:endParaRPr kumimoji="0" lang="pt-PT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6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5.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Implementação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cliente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servidor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ED5D648D-AF08-E2A3-9B0E-B403AB837185}"/>
              </a:ext>
            </a:extLst>
          </p:cNvPr>
          <p:cNvSpPr txBox="1">
            <a:spLocks/>
          </p:cNvSpPr>
          <p:nvPr/>
        </p:nvSpPr>
        <p:spPr>
          <a:xfrm>
            <a:off x="1422067" y="1260296"/>
            <a:ext cx="1061053" cy="521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Cliente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369DE793-EFD0-A34C-8350-D39AB5F8D8FD}"/>
              </a:ext>
            </a:extLst>
          </p:cNvPr>
          <p:cNvSpPr txBox="1">
            <a:spLocks/>
          </p:cNvSpPr>
          <p:nvPr/>
        </p:nvSpPr>
        <p:spPr>
          <a:xfrm>
            <a:off x="6025547" y="1219200"/>
            <a:ext cx="1061053" cy="521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Servidor</a:t>
            </a:r>
            <a:endParaRPr kumimoji="0" lang="pt-PT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6B18F0-C057-F304-AAD0-A2FB987C6DA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4014" b="64143"/>
          <a:stretch/>
        </p:blipFill>
        <p:spPr>
          <a:xfrm>
            <a:off x="340167" y="1796190"/>
            <a:ext cx="2985923" cy="163281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F766769-F8CC-5955-C076-0FDD80C87B0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6459" b="57965"/>
          <a:stretch/>
        </p:blipFill>
        <p:spPr>
          <a:xfrm>
            <a:off x="4953000" y="1740882"/>
            <a:ext cx="3111305" cy="207505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6BC361E-3C83-4611-2BAF-50E797104E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" y="4038600"/>
            <a:ext cx="3162559" cy="1269599"/>
          </a:xfrm>
          <a:prstGeom prst="rect">
            <a:avLst/>
          </a:prstGeom>
        </p:spPr>
      </p:pic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69F7A1B5-6F5C-8127-C6C6-EB66399E0B46}"/>
              </a:ext>
            </a:extLst>
          </p:cNvPr>
          <p:cNvSpPr txBox="1">
            <a:spLocks/>
          </p:cNvSpPr>
          <p:nvPr/>
        </p:nvSpPr>
        <p:spPr>
          <a:xfrm>
            <a:off x="228600" y="5253093"/>
            <a:ext cx="3637175" cy="950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b="1" dirty="0" err="1">
                <a:latin typeface="Arial" pitchFamily="34" charset="0"/>
                <a:cs typeface="Arial" pitchFamily="34" charset="0"/>
              </a:rPr>
              <a:t>Query</a:t>
            </a:r>
            <a:r>
              <a:rPr lang="pt-PT" dirty="0">
                <a:latin typeface="Arial" pitchFamily="34" charset="0"/>
                <a:cs typeface="Arial" pitchFamily="34" charset="0"/>
              </a:rPr>
              <a:t> executada usando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stored</a:t>
            </a: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procedures</a:t>
            </a:r>
            <a:r>
              <a:rPr lang="pt-PT" dirty="0">
                <a:latin typeface="Arial" pitchFamily="34" charset="0"/>
                <a:cs typeface="Arial" pitchFamily="34" charset="0"/>
              </a:rPr>
              <a:t> para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inserir</a:t>
            </a:r>
            <a:r>
              <a:rPr lang="pt-PT" dirty="0">
                <a:latin typeface="Arial" pitchFamily="34" charset="0"/>
                <a:cs typeface="Arial" pitchFamily="34" charset="0"/>
              </a:rPr>
              <a:t> os dados</a:t>
            </a: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DD611027-0A9C-1FB5-3301-D4AED2C67899}"/>
              </a:ext>
            </a:extLst>
          </p:cNvPr>
          <p:cNvSpPr txBox="1">
            <a:spLocks/>
          </p:cNvSpPr>
          <p:nvPr/>
        </p:nvSpPr>
        <p:spPr>
          <a:xfrm>
            <a:off x="4572000" y="3815932"/>
            <a:ext cx="4572000" cy="1500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Faz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“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fetch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” </a:t>
            </a:r>
            <a:r>
              <a:rPr lang="pt-PT" dirty="0">
                <a:latin typeface="Arial" pitchFamily="34" charset="0"/>
                <a:cs typeface="Arial" pitchFamily="34" charset="0"/>
              </a:rPr>
              <a:t>de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todas</a:t>
            </a:r>
            <a:r>
              <a:rPr lang="pt-PT" dirty="0">
                <a:latin typeface="Arial" pitchFamily="34" charset="0"/>
                <a:cs typeface="Arial" pitchFamily="34" charset="0"/>
              </a:rPr>
              <a:t> as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linhas</a:t>
            </a:r>
            <a:r>
              <a:rPr lang="pt-PT" dirty="0">
                <a:latin typeface="Arial" pitchFamily="34" charset="0"/>
                <a:cs typeface="Arial" pitchFamily="34" charset="0"/>
              </a:rPr>
              <a:t> de um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resultado</a:t>
            </a:r>
            <a:r>
              <a:rPr lang="pt-PT" dirty="0">
                <a:latin typeface="Arial" pitchFamily="34" charset="0"/>
                <a:cs typeface="Arial" pitchFamily="34" charset="0"/>
              </a:rPr>
              <a:t> da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consulta</a:t>
            </a:r>
            <a:r>
              <a:rPr lang="pt-PT" dirty="0">
                <a:latin typeface="Arial" pitchFamily="34" charset="0"/>
                <a:cs typeface="Arial" pitchFamily="34" charset="0"/>
              </a:rPr>
              <a:t>,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retornando</a:t>
            </a:r>
            <a:r>
              <a:rPr lang="pt-PT" dirty="0">
                <a:latin typeface="Arial" pitchFamily="34" charset="0"/>
                <a:cs typeface="Arial" pitchFamily="34" charset="0"/>
              </a:rPr>
              <a:t> todas as linhas como uma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lista</a:t>
            </a:r>
            <a:r>
              <a:rPr lang="pt-PT" dirty="0">
                <a:latin typeface="Arial" pitchFamily="34" charset="0"/>
                <a:cs typeface="Arial" pitchFamily="34" charset="0"/>
              </a:rPr>
              <a:t> de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tuplas</a:t>
            </a:r>
            <a:r>
              <a:rPr lang="pt-PT" dirty="0">
                <a:latin typeface="Arial" pitchFamily="34" charset="0"/>
                <a:cs typeface="Arial" pitchFamily="34" charset="0"/>
              </a:rPr>
              <a:t>.</a:t>
            </a:r>
            <a:endParaRPr kumimoji="0" lang="pt-PT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7B813630-7FB1-A8F5-8C78-BC1927D51DC6}"/>
              </a:ext>
            </a:extLst>
          </p:cNvPr>
          <p:cNvSpPr txBox="1">
            <a:spLocks/>
          </p:cNvSpPr>
          <p:nvPr/>
        </p:nvSpPr>
        <p:spPr>
          <a:xfrm>
            <a:off x="4875986" y="5316028"/>
            <a:ext cx="3760786" cy="1063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Estas funções servem para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inserir</a:t>
            </a:r>
            <a:r>
              <a:rPr lang="pt-PT" dirty="0">
                <a:latin typeface="Arial" pitchFamily="34" charset="0"/>
                <a:cs typeface="Arial" pitchFamily="34" charset="0"/>
              </a:rPr>
              <a:t> o ficheiro na base de dados.</a:t>
            </a: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5.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Implementação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cliente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servidor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</p:spTree>
    <p:extLst>
      <p:ext uri="{BB962C8B-B14F-4D97-AF65-F5344CB8AC3E}">
        <p14:creationId xmlns:p14="http://schemas.microsoft.com/office/powerpoint/2010/main" val="3916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5.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Implementação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cliente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servidor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ED5D648D-AF08-E2A3-9B0E-B403AB837185}"/>
              </a:ext>
            </a:extLst>
          </p:cNvPr>
          <p:cNvSpPr txBox="1">
            <a:spLocks/>
          </p:cNvSpPr>
          <p:nvPr/>
        </p:nvSpPr>
        <p:spPr>
          <a:xfrm>
            <a:off x="271536" y="1178203"/>
            <a:ext cx="2692733" cy="521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Instanciação do servidor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91D7FAED-15E6-8D51-21C4-5ADCB27C1E93}"/>
              </a:ext>
            </a:extLst>
          </p:cNvPr>
          <p:cNvSpPr txBox="1">
            <a:spLocks/>
          </p:cNvSpPr>
          <p:nvPr/>
        </p:nvSpPr>
        <p:spPr>
          <a:xfrm>
            <a:off x="5245184" y="2916992"/>
            <a:ext cx="2220059" cy="8907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latin typeface="Arial" pitchFamily="34" charset="0"/>
                <a:cs typeface="Arial" pitchFamily="34" charset="0"/>
              </a:rPr>
              <a:t>Funções</a:t>
            </a:r>
            <a:r>
              <a:rPr lang="pt-PT" dirty="0">
                <a:latin typeface="Arial" pitchFamily="34" charset="0"/>
                <a:cs typeface="Arial" pitchFamily="34" charset="0"/>
              </a:rPr>
              <a:t> chamadas no lado do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servidor</a:t>
            </a:r>
            <a:endParaRPr kumimoji="0" lang="pt-PT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C9DB160-3CB4-F09D-EF30-32790AE4B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685" y="4849905"/>
            <a:ext cx="5281118" cy="1470787"/>
          </a:xfrm>
          <a:prstGeom prst="rect">
            <a:avLst/>
          </a:prstGeom>
        </p:spPr>
      </p:pic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9FB4981B-56F8-D3C3-07BD-9904A44098D4}"/>
              </a:ext>
            </a:extLst>
          </p:cNvPr>
          <p:cNvSpPr txBox="1">
            <a:spLocks/>
          </p:cNvSpPr>
          <p:nvPr/>
        </p:nvSpPr>
        <p:spPr>
          <a:xfrm>
            <a:off x="5826919" y="4849425"/>
            <a:ext cx="2922587" cy="1470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latin typeface="Arial" pitchFamily="34" charset="0"/>
                <a:cs typeface="Arial" pitchFamily="34" charset="0"/>
              </a:rPr>
              <a:t>Função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que estabelece 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ligação</a:t>
            </a:r>
            <a:r>
              <a:rPr lang="pt-PT" dirty="0">
                <a:latin typeface="Arial" pitchFamily="34" charset="0"/>
                <a:cs typeface="Arial" pitchFamily="34" charset="0"/>
              </a:rPr>
              <a:t>(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porta</a:t>
            </a: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8080</a:t>
            </a:r>
            <a:r>
              <a:rPr lang="pt-PT" dirty="0">
                <a:latin typeface="Arial" pitchFamily="34" charset="0"/>
                <a:cs typeface="Arial" pitchFamily="34" charset="0"/>
              </a:rPr>
              <a:t>) ao servidor, guardada na variável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conn</a:t>
            </a:r>
            <a:r>
              <a:rPr lang="pt-PT" dirty="0">
                <a:latin typeface="Arial" pitchFamily="34" charset="0"/>
                <a:cs typeface="Arial" pitchFamily="34" charset="0"/>
              </a:rPr>
              <a:t>.</a:t>
            </a:r>
            <a:endParaRPr kumimoji="0" lang="pt-PT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Imagem 15" descr="Uma imagem com texto&#10;&#10;Descrição gerada automaticamente">
            <a:extLst>
              <a:ext uri="{FF2B5EF4-FFF2-40B4-BE49-F238E27FC236}">
                <a16:creationId xmlns:a16="http://schemas.microsoft.com/office/drawing/2014/main" id="{DAA050B0-7219-2FC5-6D7C-4EEF5F68AA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5" y="1914144"/>
            <a:ext cx="4884843" cy="272057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6BD859F-D806-486D-DFF5-6A89FF43295B}"/>
              </a:ext>
            </a:extLst>
          </p:cNvPr>
          <p:cNvSpPr/>
          <p:nvPr/>
        </p:nvSpPr>
        <p:spPr>
          <a:xfrm>
            <a:off x="306388" y="1921624"/>
            <a:ext cx="4815140" cy="364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38F94C-4874-02BF-3A0F-43145390850D}"/>
              </a:ext>
            </a:extLst>
          </p:cNvPr>
          <p:cNvSpPr/>
          <p:nvPr/>
        </p:nvSpPr>
        <p:spPr>
          <a:xfrm>
            <a:off x="271536" y="2603950"/>
            <a:ext cx="4605264" cy="1663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742035AE-74C5-4A03-1DD7-3FCAF859B952}"/>
              </a:ext>
            </a:extLst>
          </p:cNvPr>
          <p:cNvCxnSpPr>
            <a:cxnSpLocks/>
          </p:cNvCxnSpPr>
          <p:nvPr/>
        </p:nvCxnSpPr>
        <p:spPr>
          <a:xfrm>
            <a:off x="1617903" y="1600200"/>
            <a:ext cx="0" cy="260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628B81DF-9A79-8A15-FA51-96E1B8EC452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876800" y="3362391"/>
            <a:ext cx="3683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1B5B974F-88F1-AAD6-A819-1009E0AB072C}"/>
              </a:ext>
            </a:extLst>
          </p:cNvPr>
          <p:cNvSpPr/>
          <p:nvPr/>
        </p:nvSpPr>
        <p:spPr>
          <a:xfrm>
            <a:off x="784083" y="5378140"/>
            <a:ext cx="4631333" cy="946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76AF95A6-420E-368F-0596-EC1C7C063ED3}"/>
              </a:ext>
            </a:extLst>
          </p:cNvPr>
          <p:cNvCxnSpPr>
            <a:cxnSpLocks/>
          </p:cNvCxnSpPr>
          <p:nvPr/>
        </p:nvCxnSpPr>
        <p:spPr>
          <a:xfrm flipH="1">
            <a:off x="5415416" y="5715000"/>
            <a:ext cx="3683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462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6.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Conversão do ficheiro CSV em XML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15AE106C-6A11-2873-B556-0C538B579409}"/>
              </a:ext>
            </a:extLst>
          </p:cNvPr>
          <p:cNvSpPr txBox="1">
            <a:spLocks/>
          </p:cNvSpPr>
          <p:nvPr/>
        </p:nvSpPr>
        <p:spPr>
          <a:xfrm>
            <a:off x="493521" y="1187789"/>
            <a:ext cx="8547292" cy="1784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Realizou-se a conversão do ficheiro CSV em XML, ou seja, a informação é guardada num array(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info</a:t>
            </a:r>
            <a:r>
              <a:rPr lang="pt-PT" dirty="0">
                <a:latin typeface="Arial" pitchFamily="34" charset="0"/>
                <a:cs typeface="Arial" pitchFamily="34" charset="0"/>
              </a:rPr>
              <a:t>), lemos o ficheiro CSV (modo de leitura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‘r</a:t>
            </a:r>
            <a:r>
              <a:rPr lang="pt-PT" dirty="0">
                <a:latin typeface="Arial" pitchFamily="34" charset="0"/>
                <a:cs typeface="Arial" pitchFamily="34" charset="0"/>
              </a:rPr>
              <a:t>’) com o delimitador ‘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,</a:t>
            </a:r>
            <a:r>
              <a:rPr lang="pt-PT" dirty="0">
                <a:latin typeface="Arial" pitchFamily="34" charset="0"/>
                <a:cs typeface="Arial" pitchFamily="34" charset="0"/>
              </a:rPr>
              <a:t>’ e escrevemos a informação contida neste para o ficheiro XML(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‘w</a:t>
            </a:r>
            <a:r>
              <a:rPr lang="pt-PT" dirty="0">
                <a:latin typeface="Arial" pitchFamily="34" charset="0"/>
                <a:cs typeface="Arial" pitchFamily="34" charset="0"/>
              </a:rPr>
              <a:t>’) guardando-o numa pasta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“Output”</a:t>
            </a:r>
            <a:r>
              <a:rPr lang="pt-PT" dirty="0">
                <a:latin typeface="Arial" pitchFamily="34" charset="0"/>
                <a:cs typeface="Arial" pitchFamily="34" charset="0"/>
              </a:rPr>
              <a:t>.</a:t>
            </a: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2C71F3FC-21E9-69FC-3344-3A1C9F2429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33" y="2879410"/>
            <a:ext cx="4034134" cy="350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89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6.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Conversão do ficheiro CSV em XML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9D71AB1B-6178-5E44-9C20-40E4CB84960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/>
          <a:stretch/>
        </p:blipFill>
        <p:spPr>
          <a:xfrm>
            <a:off x="306388" y="2521831"/>
            <a:ext cx="2111041" cy="3836670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8322FB83-95E9-0BEC-41C7-6F46810AF126}"/>
              </a:ext>
            </a:extLst>
          </p:cNvPr>
          <p:cNvSpPr txBox="1">
            <a:spLocks/>
          </p:cNvSpPr>
          <p:nvPr/>
        </p:nvSpPr>
        <p:spPr>
          <a:xfrm>
            <a:off x="2417429" y="3733800"/>
            <a:ext cx="3729086" cy="145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Classe com o código que faz o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formato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da conversão do </a:t>
            </a:r>
            <a:r>
              <a:rPr kumimoji="0" lang="pt-PT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dataset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csv para um ficheiro </a:t>
            </a:r>
            <a:r>
              <a:rPr kumimoji="0" lang="pt-PT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xml</a:t>
            </a:r>
            <a:r>
              <a:rPr lang="pt-PT" dirty="0">
                <a:latin typeface="Arial" pitchFamily="34" charset="0"/>
                <a:cs typeface="Arial" pitchFamily="34" charset="0"/>
              </a:rPr>
              <a:t>.</a:t>
            </a: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9D92FD01-A178-654F-F37C-FC2003CC240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00" b="73690"/>
          <a:stretch/>
        </p:blipFill>
        <p:spPr>
          <a:xfrm>
            <a:off x="5334000" y="1192723"/>
            <a:ext cx="2106613" cy="2092157"/>
          </a:xfrm>
          <a:prstGeom prst="rect">
            <a:avLst/>
          </a:prstGeom>
        </p:spPr>
      </p:pic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0EAA0714-9534-DCC5-E275-22028CECCB24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4876800" cy="12676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Diretoria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com o ficheiro responsável por dar o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formato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da conversão </a:t>
            </a:r>
            <a:r>
              <a:rPr lang="pt-PT" dirty="0">
                <a:latin typeface="Arial" pitchFamily="34" charset="0"/>
                <a:cs typeface="Arial" pitchFamily="34" charset="0"/>
              </a:rPr>
              <a:t>d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o </a:t>
            </a:r>
            <a:r>
              <a:rPr kumimoji="0" lang="pt-PT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dataset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csv para um ficheiro </a:t>
            </a:r>
            <a:r>
              <a:rPr kumimoji="0" lang="pt-PT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xml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97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6.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Validação do ficheiro XML usando o Schema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2AD38303-4D2F-2468-1DFE-D530C9707D14}"/>
              </a:ext>
            </a:extLst>
          </p:cNvPr>
          <p:cNvSpPr txBox="1">
            <a:spLocks/>
          </p:cNvSpPr>
          <p:nvPr/>
        </p:nvSpPr>
        <p:spPr>
          <a:xfrm>
            <a:off x="493521" y="1187790"/>
            <a:ext cx="8229600" cy="717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Função que </a:t>
            </a:r>
            <a:r>
              <a:rPr lang="pt-PT" dirty="0">
                <a:latin typeface="Arial" pitchFamily="34" charset="0"/>
                <a:cs typeface="Arial" pitchFamily="34" charset="0"/>
              </a:rPr>
              <a:t>faz 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v</a:t>
            </a:r>
            <a:r>
              <a:rPr kumimoji="0" lang="pt-PT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alidação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do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XML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utilizando o </a:t>
            </a:r>
            <a:r>
              <a:rPr kumimoji="0" lang="pt-PT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Schema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4733D3B-36C5-121B-257D-FC5A880EB5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169" y="2581710"/>
            <a:ext cx="7399661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66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2895A24E-04C8-F887-1452-DA4FAD9449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" y="3429000"/>
            <a:ext cx="4301463" cy="22399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4D64B4-CD6D-928D-AE47-4060EBC3DC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70" y="3426131"/>
            <a:ext cx="4290173" cy="2239922"/>
          </a:xfrm>
          <a:prstGeom prst="rect">
            <a:avLst/>
          </a:prstGeom>
        </p:spPr>
      </p:pic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6.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Validação do ficheiro XML usando o Schema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2AD38303-4D2F-2468-1DFE-D530C9707D14}"/>
              </a:ext>
            </a:extLst>
          </p:cNvPr>
          <p:cNvSpPr txBox="1">
            <a:spLocks/>
          </p:cNvSpPr>
          <p:nvPr/>
        </p:nvSpPr>
        <p:spPr>
          <a:xfrm>
            <a:off x="251564" y="1187790"/>
            <a:ext cx="8663835" cy="1069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V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alidação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do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XML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utilizando o </a:t>
            </a:r>
            <a:r>
              <a:rPr kumimoji="0" lang="pt-PT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Schema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através de website( 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  <a:hlinkClick r:id="rId9"/>
              </a:rPr>
              <a:t>https://www.utilities-online.info/xsdvalidation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). Realizou-se também a validação separada dos ficheiros.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AA7E6F-3D6D-960E-B1DD-C0FD4D237A6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989" y="2209800"/>
            <a:ext cx="4762022" cy="250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61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18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7.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Consumo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da API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Nominatim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EC5921FB-1194-2F05-3504-B9B8CFCF6338}"/>
              </a:ext>
            </a:extLst>
          </p:cNvPr>
          <p:cNvSpPr txBox="1">
            <a:spLocks/>
          </p:cNvSpPr>
          <p:nvPr/>
        </p:nvSpPr>
        <p:spPr>
          <a:xfrm>
            <a:off x="493521" y="1187790"/>
            <a:ext cx="8229600" cy="3079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Um dos requisitos do trabalho é o consumo da API </a:t>
            </a:r>
            <a:r>
              <a:rPr kumimoji="0" lang="pt-PT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Nominatim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, responsável por obter as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coordenadas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de cidades, como o nosso XML é constituído por uma </a:t>
            </a:r>
            <a:r>
              <a:rPr kumimoji="0" lang="pt-PT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tag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‘</a:t>
            </a:r>
            <a:r>
              <a:rPr kumimoji="0" lang="pt-PT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city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’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que contém a cidade o próximo passo era usar a API para buscar as coordenadas da cidade e guardar as mesmas em duas variáveis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‘</a:t>
            </a:r>
            <a:r>
              <a:rPr kumimoji="0" lang="pt-PT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lat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’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e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‘</a:t>
            </a:r>
            <a:r>
              <a:rPr kumimoji="0" lang="pt-PT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lon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’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e alterar a estrutura do XML de modo a que essa informação fica-se na </a:t>
            </a:r>
            <a:r>
              <a:rPr kumimoji="0" lang="pt-PT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tag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‘</a:t>
            </a:r>
            <a:r>
              <a:rPr kumimoji="0" lang="pt-PT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coordenates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’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ECD9CC78-0D50-76AD-2416-A6950705FA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67370"/>
            <a:ext cx="7467600" cy="24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48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19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8.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Base de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388AC746-3ED4-BF2A-31BF-FCEED76F355D}"/>
              </a:ext>
            </a:extLst>
          </p:cNvPr>
          <p:cNvSpPr txBox="1">
            <a:spLocks/>
          </p:cNvSpPr>
          <p:nvPr/>
        </p:nvSpPr>
        <p:spPr>
          <a:xfrm>
            <a:off x="493521" y="1187790"/>
            <a:ext cx="8229600" cy="201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Foi usada a versão 15 do </a:t>
            </a:r>
            <a:r>
              <a:rPr kumimoji="0" lang="pt-PT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PostgreSQL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e o ambiente gráfico pgadmin4 para criar a base de dados e as respetivas tabelas e atributos. Seguidamente podemos ver a estrutura da mesma.</a:t>
            </a:r>
          </a:p>
        </p:txBody>
      </p:sp>
      <p:pic>
        <p:nvPicPr>
          <p:cNvPr id="1026" name="Picture 2" descr="O que é PostgreSQL?">
            <a:extLst>
              <a:ext uri="{FF2B5EF4-FFF2-40B4-BE49-F238E27FC236}">
                <a16:creationId xmlns:a16="http://schemas.microsoft.com/office/drawing/2014/main" id="{FB19A091-26CE-1AE1-6BA9-F15799D70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0460" r="14410" b="26207"/>
          <a:stretch/>
        </p:blipFill>
        <p:spPr bwMode="auto">
          <a:xfrm>
            <a:off x="250826" y="2819790"/>
            <a:ext cx="2502572" cy="9932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install PostgreSQL and pgAdmin4 - Open Source Listing">
            <a:extLst>
              <a:ext uri="{FF2B5EF4-FFF2-40B4-BE49-F238E27FC236}">
                <a16:creationId xmlns:a16="http://schemas.microsoft.com/office/drawing/2014/main" id="{9CD3BD47-D8AA-BBA2-C802-C0BC98280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813011"/>
            <a:ext cx="2451202" cy="113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AC0AED1-5B90-59CA-FFAC-9E79E077BF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38" y="2523642"/>
            <a:ext cx="2181123" cy="368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1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Índice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</a:t>
            </a:r>
            <a:r>
              <a:rPr lang="pt-PT" sz="12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xxx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TEMA DO TRABALHO PRÁTICO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1. Introdu</a:t>
            </a:r>
            <a:r>
              <a:rPr lang="pt-BR" dirty="0">
                <a:latin typeface="Arial" pitchFamily="34" charset="0"/>
                <a:cs typeface="Arial" pitchFamily="34" charset="0"/>
              </a:rPr>
              <a:t>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e Objectivos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2.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Tecnologias</a:t>
            </a:r>
            <a:r>
              <a:rPr lang="en-US" dirty="0">
                <a:latin typeface="Arial" pitchFamily="34" charset="0"/>
                <a:cs typeface="Arial" pitchFamily="34" charset="0"/>
              </a:rPr>
              <a:t> e ferramentas utilizadas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3.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Fundamentos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teóricos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4. </a:t>
            </a:r>
            <a:r>
              <a:rPr lang="en-US" dirty="0">
                <a:latin typeface="Arial" pitchFamily="34" charset="0"/>
                <a:cs typeface="Arial" pitchFamily="34" charset="0"/>
              </a:rPr>
              <a:t>Criação e validação do Schema(XSD)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latin typeface="Arial" pitchFamily="34" charset="0"/>
                <a:cs typeface="Arial" pitchFamily="34" charset="0"/>
              </a:rPr>
              <a:t>Implementação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cliente</a:t>
            </a:r>
            <a:r>
              <a:rPr lang="en-US" dirty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servidor</a:t>
            </a:r>
            <a:endParaRPr lang="pt-PT" sz="18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6. Conversão do ficheiro CSV em XML(validação)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7.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Consumo</a:t>
            </a:r>
            <a:r>
              <a:rPr lang="en-US" dirty="0">
                <a:latin typeface="Arial" pitchFamily="34" charset="0"/>
                <a:cs typeface="Arial" pitchFamily="34" charset="0"/>
              </a:rPr>
              <a:t> da API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Nominatim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8. Base de Dados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9. Soft-delete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10.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Consultas</a:t>
            </a:r>
            <a:r>
              <a:rPr lang="en-US" dirty="0">
                <a:latin typeface="Arial" pitchFamily="34" charset="0"/>
                <a:cs typeface="Arial" pitchFamily="34" charset="0"/>
              </a:rPr>
              <a:t> á Base de dados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11. Conclusão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12.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dirty="0">
                <a:latin typeface="Arial" pitchFamily="34" charset="0"/>
                <a:cs typeface="Arial" pitchFamily="34" charset="0"/>
              </a:rPr>
              <a:t> 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dirty="0">
                <a:latin typeface="Arial" pitchFamily="34" charset="0"/>
                <a:cs typeface="Arial" pitchFamily="34" charset="0"/>
              </a:rPr>
              <a:t> Web 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20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8.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Base de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388AC746-3ED4-BF2A-31BF-FCEED76F355D}"/>
              </a:ext>
            </a:extLst>
          </p:cNvPr>
          <p:cNvSpPr txBox="1">
            <a:spLocks/>
          </p:cNvSpPr>
          <p:nvPr/>
        </p:nvSpPr>
        <p:spPr>
          <a:xfrm>
            <a:off x="341121" y="1187790"/>
            <a:ext cx="8421879" cy="170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Criação da tabela </a:t>
            </a:r>
            <a:r>
              <a:rPr kumimoji="0" lang="pt-PT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xmldata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com os atributos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id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incrementado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automaticamente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,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nome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do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ficheiro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lang="pt-PT" dirty="0">
                <a:latin typeface="Arial" pitchFamily="34" charset="0"/>
                <a:cs typeface="Arial" pitchFamily="34" charset="0"/>
              </a:rPr>
              <a:t>inserido na linha de comandos, 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os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dados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do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ficheiro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XML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e a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data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de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inserção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 Executou-se ainda um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SELECT 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para verificarmos o que temos na tabela.</a:t>
            </a:r>
            <a:endParaRPr kumimoji="0" lang="pt-PT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164A3D-FF21-0459-89AC-B30A1979EB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5" r="25159" b="29010"/>
          <a:stretch/>
        </p:blipFill>
        <p:spPr>
          <a:xfrm>
            <a:off x="762000" y="2983347"/>
            <a:ext cx="3865175" cy="3265053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FFA77B1B-FF73-AA38-C396-6348BE99D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17" y="3942025"/>
            <a:ext cx="3632721" cy="154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91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21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8.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Base de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388AC746-3ED4-BF2A-31BF-FCEED76F355D}"/>
              </a:ext>
            </a:extLst>
          </p:cNvPr>
          <p:cNvSpPr txBox="1">
            <a:spLocks/>
          </p:cNvSpPr>
          <p:nvPr/>
        </p:nvSpPr>
        <p:spPr>
          <a:xfrm>
            <a:off x="493521" y="1187791"/>
            <a:ext cx="8229600" cy="489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Procedure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para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inserir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o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ficheiro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XML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  <a:endParaRPr kumimoji="0" lang="pt-PT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C6DF4A49-2F72-B9AE-DAEE-1A3BE8C64B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73" y="2527358"/>
            <a:ext cx="7437765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50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8.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Base de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388AC746-3ED4-BF2A-31BF-FCEED76F355D}"/>
              </a:ext>
            </a:extLst>
          </p:cNvPr>
          <p:cNvSpPr txBox="1">
            <a:spLocks/>
          </p:cNvSpPr>
          <p:nvPr/>
        </p:nvSpPr>
        <p:spPr>
          <a:xfrm>
            <a:off x="493521" y="1187791"/>
            <a:ext cx="8229600" cy="489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Procedure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para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eliminar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o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ficheiro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XML</a:t>
            </a: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  <a:endParaRPr kumimoji="0" lang="pt-PT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Imagem 21" descr="Uma imagem com texto&#10;&#10;Descrição gerada automaticamente">
            <a:extLst>
              <a:ext uri="{FF2B5EF4-FFF2-40B4-BE49-F238E27FC236}">
                <a16:creationId xmlns:a16="http://schemas.microsoft.com/office/drawing/2014/main" id="{1E165C8F-1BA7-940D-B09E-1B016DF48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22" y="2220915"/>
            <a:ext cx="6400956" cy="304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43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8.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Base de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pic>
        <p:nvPicPr>
          <p:cNvPr id="15" name="Imagem 14" descr="Uma imagem com texto&#10;&#10;Descrição gerada automaticamente">
            <a:extLst>
              <a:ext uri="{FF2B5EF4-FFF2-40B4-BE49-F238E27FC236}">
                <a16:creationId xmlns:a16="http://schemas.microsoft.com/office/drawing/2014/main" id="{46029761-C65C-2388-C309-536CC3B70E7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85"/>
          <a:stretch/>
        </p:blipFill>
        <p:spPr>
          <a:xfrm>
            <a:off x="511105" y="1740338"/>
            <a:ext cx="4485046" cy="638701"/>
          </a:xfrm>
          <a:prstGeom prst="rect">
            <a:avLst/>
          </a:prstGeom>
        </p:spPr>
      </p:pic>
      <p:pic>
        <p:nvPicPr>
          <p:cNvPr id="17" name="Imagem 16" descr="Uma imagem com texto&#10;&#10;Descrição gerada automaticamente">
            <a:extLst>
              <a:ext uri="{FF2B5EF4-FFF2-40B4-BE49-F238E27FC236}">
                <a16:creationId xmlns:a16="http://schemas.microsoft.com/office/drawing/2014/main" id="{B2EB4B59-4936-8050-2632-0EA96EE340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1" y="2474615"/>
            <a:ext cx="4450119" cy="1561445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791FA32A-6EF1-0DB8-46FC-D203DD731E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33" y="4085190"/>
            <a:ext cx="4428607" cy="223941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DF3402A0-3951-1E0F-685A-48872E1C6671}"/>
              </a:ext>
            </a:extLst>
          </p:cNvPr>
          <p:cNvSpPr/>
          <p:nvPr/>
        </p:nvSpPr>
        <p:spPr>
          <a:xfrm>
            <a:off x="685800" y="1921624"/>
            <a:ext cx="3657600" cy="370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D542DC09-1631-64C6-7FE9-3FD3102B3A3C}"/>
              </a:ext>
            </a:extLst>
          </p:cNvPr>
          <p:cNvCxnSpPr>
            <a:cxnSpLocks/>
          </p:cNvCxnSpPr>
          <p:nvPr/>
        </p:nvCxnSpPr>
        <p:spPr>
          <a:xfrm flipH="1">
            <a:off x="4343400" y="2058842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Posição de Conteúdo 2">
            <a:extLst>
              <a:ext uri="{FF2B5EF4-FFF2-40B4-BE49-F238E27FC236}">
                <a16:creationId xmlns:a16="http://schemas.microsoft.com/office/drawing/2014/main" id="{6E4F96F0-E2D9-45A1-929A-6DA82C340006}"/>
              </a:ext>
            </a:extLst>
          </p:cNvPr>
          <p:cNvSpPr txBox="1">
            <a:spLocks/>
          </p:cNvSpPr>
          <p:nvPr/>
        </p:nvSpPr>
        <p:spPr>
          <a:xfrm>
            <a:off x="4800600" y="1763083"/>
            <a:ext cx="4357238" cy="457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Duplicação da tabela original sem dados</a:t>
            </a:r>
          </a:p>
        </p:txBody>
      </p:sp>
      <p:sp>
        <p:nvSpPr>
          <p:cNvPr id="24" name="Marcador de Posição de Conteúdo 2">
            <a:extLst>
              <a:ext uri="{FF2B5EF4-FFF2-40B4-BE49-F238E27FC236}">
                <a16:creationId xmlns:a16="http://schemas.microsoft.com/office/drawing/2014/main" id="{17254729-C324-819E-610B-8C10D72B449C}"/>
              </a:ext>
            </a:extLst>
          </p:cNvPr>
          <p:cNvSpPr txBox="1">
            <a:spLocks/>
          </p:cNvSpPr>
          <p:nvPr/>
        </p:nvSpPr>
        <p:spPr>
          <a:xfrm>
            <a:off x="4955146" y="2580969"/>
            <a:ext cx="3417008" cy="922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dirty="0">
                <a:latin typeface="Arial" pitchFamily="34" charset="0"/>
                <a:cs typeface="Arial" pitchFamily="34" charset="0"/>
              </a:rPr>
              <a:t>Função que insere os dados da </a:t>
            </a:r>
          </a:p>
          <a:p>
            <a:r>
              <a:rPr lang="pt-PT" dirty="0">
                <a:latin typeface="Arial" pitchFamily="34" charset="0"/>
                <a:cs typeface="Arial" pitchFamily="34" charset="0"/>
              </a:rPr>
              <a:t>tabela original na tabela criada</a:t>
            </a:r>
          </a:p>
          <a:p>
            <a:r>
              <a:rPr lang="pt-PT" dirty="0">
                <a:latin typeface="Arial" pitchFamily="34" charset="0"/>
                <a:cs typeface="Arial" pitchFamily="34" charset="0"/>
              </a:rPr>
              <a:t> anteriormente.</a:t>
            </a:r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BED2C72B-513D-B8FB-7CFE-F8DE1A523EE0}"/>
              </a:ext>
            </a:extLst>
          </p:cNvPr>
          <p:cNvCxnSpPr>
            <a:cxnSpLocks/>
          </p:cNvCxnSpPr>
          <p:nvPr/>
        </p:nvCxnSpPr>
        <p:spPr>
          <a:xfrm flipH="1">
            <a:off x="3581400" y="3064839"/>
            <a:ext cx="13622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658F543F-7EB6-B7F3-9B6E-3654BDA68494}"/>
              </a:ext>
            </a:extLst>
          </p:cNvPr>
          <p:cNvSpPr/>
          <p:nvPr/>
        </p:nvSpPr>
        <p:spPr>
          <a:xfrm>
            <a:off x="743965" y="2583343"/>
            <a:ext cx="2837435" cy="786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481DEF6-7A78-6BC8-5EA1-28A640053EC2}"/>
              </a:ext>
            </a:extLst>
          </p:cNvPr>
          <p:cNvSpPr/>
          <p:nvPr/>
        </p:nvSpPr>
        <p:spPr>
          <a:xfrm>
            <a:off x="784085" y="4402953"/>
            <a:ext cx="1730516" cy="646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AB33FBFC-F8B0-16C9-2599-DD32B700A957}"/>
              </a:ext>
            </a:extLst>
          </p:cNvPr>
          <p:cNvSpPr txBox="1">
            <a:spLocks/>
          </p:cNvSpPr>
          <p:nvPr/>
        </p:nvSpPr>
        <p:spPr>
          <a:xfrm>
            <a:off x="4935783" y="4656473"/>
            <a:ext cx="4105029" cy="66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dirty="0" err="1">
                <a:latin typeface="Arial" pitchFamily="34" charset="0"/>
                <a:cs typeface="Arial" pitchFamily="34" charset="0"/>
              </a:rPr>
              <a:t>Trigger</a:t>
            </a:r>
            <a:r>
              <a:rPr lang="pt-PT" dirty="0">
                <a:latin typeface="Arial" pitchFamily="34" charset="0"/>
                <a:cs typeface="Arial" pitchFamily="34" charset="0"/>
              </a:rPr>
              <a:t> que executa a função anterior antes de eliminar da tabela original.</a:t>
            </a:r>
          </a:p>
          <a:p>
            <a:pPr>
              <a:lnSpc>
                <a:spcPct val="150000"/>
              </a:lnSpc>
            </a:pP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D4B72D61-E2C7-98D4-39B6-F06B5493770E}"/>
              </a:ext>
            </a:extLst>
          </p:cNvPr>
          <p:cNvCxnSpPr>
            <a:cxnSpLocks/>
          </p:cNvCxnSpPr>
          <p:nvPr/>
        </p:nvCxnSpPr>
        <p:spPr>
          <a:xfrm flipH="1">
            <a:off x="2590800" y="4972510"/>
            <a:ext cx="23643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D9794BA9-1169-B786-7CC7-053B57C61D91}"/>
              </a:ext>
            </a:extLst>
          </p:cNvPr>
          <p:cNvSpPr txBox="1">
            <a:spLocks/>
          </p:cNvSpPr>
          <p:nvPr/>
        </p:nvSpPr>
        <p:spPr>
          <a:xfrm>
            <a:off x="443362" y="1142786"/>
            <a:ext cx="2909438" cy="457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Realizou-se um soft-delete</a:t>
            </a:r>
          </a:p>
        </p:txBody>
      </p:sp>
    </p:spTree>
    <p:extLst>
      <p:ext uri="{BB962C8B-B14F-4D97-AF65-F5344CB8AC3E}">
        <p14:creationId xmlns:p14="http://schemas.microsoft.com/office/powerpoint/2010/main" val="3458180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9.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Soft-Delete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447017C0-820B-9907-C446-BE2B0C287D49}"/>
              </a:ext>
            </a:extLst>
          </p:cNvPr>
          <p:cNvSpPr txBox="1">
            <a:spLocks/>
          </p:cNvSpPr>
          <p:nvPr/>
        </p:nvSpPr>
        <p:spPr>
          <a:xfrm>
            <a:off x="1422067" y="1260296"/>
            <a:ext cx="1061053" cy="521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Cliente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FFD777C7-6DDE-6EFF-1B57-88F72ABE3B5C}"/>
              </a:ext>
            </a:extLst>
          </p:cNvPr>
          <p:cNvSpPr txBox="1">
            <a:spLocks/>
          </p:cNvSpPr>
          <p:nvPr/>
        </p:nvSpPr>
        <p:spPr>
          <a:xfrm>
            <a:off x="6025547" y="1219200"/>
            <a:ext cx="1061053" cy="521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Servidor</a:t>
            </a:r>
            <a:endParaRPr kumimoji="0" lang="pt-PT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7D141A51-4242-C51C-0922-3E587A6B869A}"/>
              </a:ext>
            </a:extLst>
          </p:cNvPr>
          <p:cNvSpPr txBox="1">
            <a:spLocks/>
          </p:cNvSpPr>
          <p:nvPr/>
        </p:nvSpPr>
        <p:spPr>
          <a:xfrm>
            <a:off x="228600" y="5581754"/>
            <a:ext cx="3760786" cy="873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b="1" dirty="0" err="1">
                <a:latin typeface="Arial" pitchFamily="34" charset="0"/>
                <a:cs typeface="Arial" pitchFamily="34" charset="0"/>
              </a:rPr>
              <a:t>Stored</a:t>
            </a: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procedure</a:t>
            </a:r>
            <a:r>
              <a:rPr lang="pt-PT" dirty="0">
                <a:latin typeface="Arial" pitchFamily="34" charset="0"/>
                <a:cs typeface="Arial" pitchFamily="34" charset="0"/>
              </a:rPr>
              <a:t> para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remover</a:t>
            </a:r>
            <a:r>
              <a:rPr lang="pt-PT" dirty="0">
                <a:latin typeface="Arial" pitchFamily="34" charset="0"/>
                <a:cs typeface="Arial" pitchFamily="34" charset="0"/>
              </a:rPr>
              <a:t> o ficheiro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XML</a:t>
            </a:r>
            <a:r>
              <a:rPr lang="pt-PT" dirty="0">
                <a:latin typeface="Arial" pitchFamily="34" charset="0"/>
                <a:cs typeface="Arial" pitchFamily="34" charset="0"/>
              </a:rPr>
              <a:t> da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base</a:t>
            </a: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de</a:t>
            </a: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dados</a:t>
            </a:r>
            <a:r>
              <a:rPr lang="pt-PT" dirty="0">
                <a:latin typeface="Arial" pitchFamily="34" charset="0"/>
                <a:cs typeface="Arial" pitchFamily="34" charset="0"/>
              </a:rPr>
              <a:t>.</a:t>
            </a:r>
            <a:endParaRPr kumimoji="0" lang="pt-PT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A17D6971-F5DE-F8F2-F937-271AF3C892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21" y="2127518"/>
            <a:ext cx="4168501" cy="2453853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CEB7DC4F-4954-4488-5850-8AAADEF4D5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4841137"/>
            <a:ext cx="3635055" cy="762066"/>
          </a:xfrm>
          <a:prstGeom prst="rect">
            <a:avLst/>
          </a:prstGeom>
        </p:spPr>
      </p:pic>
      <p:pic>
        <p:nvPicPr>
          <p:cNvPr id="14" name="Imagem 13" descr="Uma imagem com texto&#10;&#10;Descrição gerada automaticamente">
            <a:extLst>
              <a:ext uri="{FF2B5EF4-FFF2-40B4-BE49-F238E27FC236}">
                <a16:creationId xmlns:a16="http://schemas.microsoft.com/office/drawing/2014/main" id="{63B0B417-0842-6076-C7E4-8B045E77AC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78" y="1950522"/>
            <a:ext cx="3185436" cy="1524132"/>
          </a:xfrm>
          <a:prstGeom prst="rect">
            <a:avLst/>
          </a:prstGeom>
        </p:spPr>
      </p:pic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5EB45D71-CF72-38FD-C04E-24810458A8FD}"/>
              </a:ext>
            </a:extLst>
          </p:cNvPr>
          <p:cNvSpPr txBox="1">
            <a:spLocks/>
          </p:cNvSpPr>
          <p:nvPr/>
        </p:nvSpPr>
        <p:spPr>
          <a:xfrm>
            <a:off x="4591713" y="4720401"/>
            <a:ext cx="3942685" cy="141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Estas funções fazem 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remoção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do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ficheiro</a:t>
            </a:r>
            <a:r>
              <a:rPr lang="pt-PT" dirty="0">
                <a:latin typeface="Arial" pitchFamily="34" charset="0"/>
                <a:cs typeface="Arial" pitchFamily="34" charset="0"/>
              </a:rPr>
              <a:t> através do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id</a:t>
            </a: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passado</a:t>
            </a:r>
            <a:r>
              <a:rPr lang="pt-PT" dirty="0">
                <a:latin typeface="Arial" pitchFamily="34" charset="0"/>
                <a:cs typeface="Arial" pitchFamily="34" charset="0"/>
              </a:rPr>
              <a:t> na linha de comandos(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soft-delete</a:t>
            </a:r>
            <a:r>
              <a:rPr lang="pt-PT" dirty="0">
                <a:latin typeface="Arial" pitchFamily="34" charset="0"/>
                <a:cs typeface="Arial" pitchFamily="34" charset="0"/>
              </a:rPr>
              <a:t>).</a:t>
            </a: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483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10.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Consultas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á base de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ED5D648D-AF08-E2A3-9B0E-B403AB837185}"/>
              </a:ext>
            </a:extLst>
          </p:cNvPr>
          <p:cNvSpPr txBox="1">
            <a:spLocks/>
          </p:cNvSpPr>
          <p:nvPr/>
        </p:nvSpPr>
        <p:spPr>
          <a:xfrm>
            <a:off x="466534" y="1304283"/>
            <a:ext cx="8283574" cy="1632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No lado do cliente insere-se o 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id da tabela inserida na </a:t>
            </a:r>
            <a:r>
              <a:rPr lang="pt-PT" dirty="0">
                <a:latin typeface="Arial" pitchFamily="34" charset="0"/>
                <a:cs typeface="Arial" pitchFamily="34" charset="0"/>
              </a:rPr>
              <a:t>base de dados que contém o ficheiro XML e o 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nome do atleta que queremos procurar obtendo-se através da </a:t>
            </a:r>
            <a:r>
              <a:rPr kumimoji="0" lang="pt-PT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query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pt-PT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XPath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o nome, sexo e idade dos atletas.</a:t>
            </a: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5B403B4D-A716-9B88-D47B-611FFFFFA74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792" y="3399748"/>
            <a:ext cx="4572001" cy="1685966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54A53B3A-4C65-164D-FAF7-3B298AB204A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2"/>
          <a:stretch/>
        </p:blipFill>
        <p:spPr>
          <a:xfrm>
            <a:off x="325637" y="3399748"/>
            <a:ext cx="3334445" cy="168596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8364F31-3647-31B2-F7AF-BD069FDA2A0F}"/>
              </a:ext>
            </a:extLst>
          </p:cNvPr>
          <p:cNvSpPr/>
          <p:nvPr/>
        </p:nvSpPr>
        <p:spPr>
          <a:xfrm>
            <a:off x="4312357" y="3819583"/>
            <a:ext cx="4316435" cy="1210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CCE4E57-5EC8-A789-99E2-C1E361B1EDC4}"/>
              </a:ext>
            </a:extLst>
          </p:cNvPr>
          <p:cNvSpPr/>
          <p:nvPr/>
        </p:nvSpPr>
        <p:spPr>
          <a:xfrm>
            <a:off x="661297" y="3746768"/>
            <a:ext cx="2998786" cy="1338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1880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10.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Consultas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á base de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ED5D648D-AF08-E2A3-9B0E-B403AB837185}"/>
              </a:ext>
            </a:extLst>
          </p:cNvPr>
          <p:cNvSpPr txBox="1">
            <a:spLocks/>
          </p:cNvSpPr>
          <p:nvPr/>
        </p:nvSpPr>
        <p:spPr>
          <a:xfrm>
            <a:off x="250825" y="1338846"/>
            <a:ext cx="8359775" cy="172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No lado do cliente insere-se o 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id da tabela inserida na </a:t>
            </a:r>
            <a:r>
              <a:rPr lang="pt-PT" dirty="0">
                <a:latin typeface="Arial" pitchFamily="34" charset="0"/>
                <a:cs typeface="Arial" pitchFamily="34" charset="0"/>
              </a:rPr>
              <a:t>base de dados que contém o ficheiro XML 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obtendo-se através da </a:t>
            </a:r>
            <a:r>
              <a:rPr kumimoji="0" lang="pt-PT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query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pt-PT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XPath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o tipo de medalha e a contagem de cada uma agrupadas pelo tipo de medalha.</a:t>
            </a:r>
          </a:p>
          <a:p>
            <a:pPr>
              <a:lnSpc>
                <a:spcPct val="150000"/>
              </a:lnSpc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3FE33640-025D-9FC6-7875-519461677F9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5"/>
          <a:stretch/>
        </p:blipFill>
        <p:spPr>
          <a:xfrm>
            <a:off x="533400" y="3448766"/>
            <a:ext cx="3886200" cy="1728160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4C5309A1-F528-3581-9E1D-513A824022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91" y="3448766"/>
            <a:ext cx="4023709" cy="173751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E0A78F3B-AE71-A4A0-B532-94AA8CB6CDCC}"/>
              </a:ext>
            </a:extLst>
          </p:cNvPr>
          <p:cNvSpPr/>
          <p:nvPr/>
        </p:nvSpPr>
        <p:spPr>
          <a:xfrm>
            <a:off x="841978" y="3551271"/>
            <a:ext cx="3577622" cy="163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23697D7-4F32-2E70-D376-99554291E239}"/>
              </a:ext>
            </a:extLst>
          </p:cNvPr>
          <p:cNvSpPr/>
          <p:nvPr/>
        </p:nvSpPr>
        <p:spPr>
          <a:xfrm>
            <a:off x="4944026" y="3448766"/>
            <a:ext cx="3590374" cy="1722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5603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10.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Consultas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á base de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ED5D648D-AF08-E2A3-9B0E-B403AB837185}"/>
              </a:ext>
            </a:extLst>
          </p:cNvPr>
          <p:cNvSpPr txBox="1">
            <a:spLocks/>
          </p:cNvSpPr>
          <p:nvPr/>
        </p:nvSpPr>
        <p:spPr>
          <a:xfrm>
            <a:off x="533400" y="1338847"/>
            <a:ext cx="8229600" cy="1449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Nesta função insere-se o id do ficheiro inserido na base de dados e será retornado através da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query</a:t>
            </a: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pt-PT" dirty="0">
                <a:latin typeface="Arial" pitchFamily="34" charset="0"/>
                <a:cs typeface="Arial" pitchFamily="34" charset="0"/>
              </a:rPr>
              <a:t> o agrupamento dos tipos de desportos e será apresentada a sua contagem também através de uma coluna.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1D988514-EF68-B230-FB32-D1182A71769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77"/>
          <a:stretch/>
        </p:blipFill>
        <p:spPr>
          <a:xfrm>
            <a:off x="457200" y="2972107"/>
            <a:ext cx="4248077" cy="1653682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2DA7F0A6-DC6B-6E01-CFE0-571C551A04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228" y="2971800"/>
            <a:ext cx="3825572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47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28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10.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Consultas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á base de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60DBE23C-C267-6C10-076E-5C7B3E157211}"/>
              </a:ext>
            </a:extLst>
          </p:cNvPr>
          <p:cNvSpPr txBox="1">
            <a:spLocks/>
          </p:cNvSpPr>
          <p:nvPr/>
        </p:nvSpPr>
        <p:spPr>
          <a:xfrm>
            <a:off x="533400" y="1338847"/>
            <a:ext cx="8229600" cy="1449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Esta função é responsável por retornar uma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query</a:t>
            </a: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pt-PT" dirty="0">
                <a:latin typeface="Arial" pitchFamily="34" charset="0"/>
                <a:cs typeface="Arial" pitchFamily="34" charset="0"/>
              </a:rPr>
              <a:t> que nos apresenta o tipo de sexo e a respetiva contagem dos tipos de sexos existentes agrupado pelo tipo de sexo e contagem ascendente.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5EDE0E46-B609-861A-FBD9-5B1D35E2B3C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51"/>
          <a:stretch/>
        </p:blipFill>
        <p:spPr>
          <a:xfrm>
            <a:off x="379526" y="2998822"/>
            <a:ext cx="4192474" cy="1862666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11CDA0F4-05B7-175A-A063-FCBDF3C8D1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3014134"/>
            <a:ext cx="4038600" cy="186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08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29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10.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Consultas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á base de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47E5604E-2C60-46BA-A234-CB1AE9C0EA8C}"/>
              </a:ext>
            </a:extLst>
          </p:cNvPr>
          <p:cNvSpPr txBox="1">
            <a:spLocks/>
          </p:cNvSpPr>
          <p:nvPr/>
        </p:nvSpPr>
        <p:spPr>
          <a:xfrm>
            <a:off x="533400" y="1338847"/>
            <a:ext cx="8229600" cy="1854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Esta função é responsável por passar em parâmetro o nome do atleta que desejamos e retornar uma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query</a:t>
            </a: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pt-PT" dirty="0">
                <a:latin typeface="Arial" pitchFamily="34" charset="0"/>
                <a:cs typeface="Arial" pitchFamily="34" charset="0"/>
              </a:rPr>
              <a:t> que nos dá o desporto praticado desse atleta. Ou seja, o cliente dá o nome que quer procurar no ficheiro XML e o servidor responde com o tipo de desporto praticado por esse atleta.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B02AD8DD-0B45-CC28-AE93-2D060096568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71"/>
          <a:stretch/>
        </p:blipFill>
        <p:spPr>
          <a:xfrm>
            <a:off x="457200" y="3549339"/>
            <a:ext cx="3558212" cy="1677638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383318EB-C113-4E69-C6DA-65FB7BD1BB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457" y="3549338"/>
            <a:ext cx="4504614" cy="167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3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 dirty="0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1. Introdução e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A13B4058-9D3B-BCA5-53AB-2E167B50051D}"/>
              </a:ext>
            </a:extLst>
          </p:cNvPr>
          <p:cNvSpPr txBox="1">
            <a:spLocks/>
          </p:cNvSpPr>
          <p:nvPr/>
        </p:nvSpPr>
        <p:spPr>
          <a:xfrm>
            <a:off x="493521" y="1187790"/>
            <a:ext cx="8229600" cy="384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No âmbito </a:t>
            </a:r>
            <a:r>
              <a:rPr lang="pt-PT" dirty="0">
                <a:latin typeface="Arial" pitchFamily="34" charset="0"/>
                <a:cs typeface="Arial" pitchFamily="34" charset="0"/>
              </a:rPr>
              <a:t>da unidade curricular de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Integração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de</a:t>
            </a: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Sistemas</a:t>
            </a:r>
            <a:r>
              <a:rPr lang="pt-PT" dirty="0">
                <a:latin typeface="Arial" pitchFamily="34" charset="0"/>
                <a:cs typeface="Arial" pitchFamily="34" charset="0"/>
              </a:rPr>
              <a:t> foi nos proposta uma implementação que consiste no uso de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RPC</a:t>
            </a:r>
            <a:r>
              <a:rPr lang="pt-PT" dirty="0">
                <a:latin typeface="Arial" pitchFamily="34" charset="0"/>
                <a:cs typeface="Arial" pitchFamily="34" charset="0"/>
              </a:rPr>
              <a:t> 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XML</a:t>
            </a:r>
            <a:r>
              <a:rPr lang="pt-PT" dirty="0">
                <a:latin typeface="Arial" pitchFamily="34" charset="0"/>
                <a:cs typeface="Arial" pitchFamily="34" charset="0"/>
              </a:rPr>
              <a:t> usando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parsing</a:t>
            </a:r>
            <a:r>
              <a:rPr lang="pt-PT" dirty="0">
                <a:latin typeface="Arial" pitchFamily="34" charset="0"/>
                <a:cs typeface="Arial" pitchFamily="34" charset="0"/>
              </a:rPr>
              <a:t>(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Xpath/XQuery</a:t>
            </a:r>
            <a:r>
              <a:rPr lang="pt-PT" dirty="0">
                <a:latin typeface="Arial" pitchFamily="34" charset="0"/>
                <a:cs typeface="Arial" pitchFamily="34" charset="0"/>
              </a:rPr>
              <a:t>). Foi utilizada também 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API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Nominatim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dirty="0">
                <a:latin typeface="Arial" pitchFamily="34" charset="0"/>
                <a:cs typeface="Arial" pitchFamily="34" charset="0"/>
              </a:rPr>
              <a:t>para buscar os dados das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coordenadas</a:t>
            </a:r>
            <a:r>
              <a:rPr lang="pt-PT" dirty="0">
                <a:latin typeface="Arial" pitchFamily="34" charset="0"/>
                <a:cs typeface="Arial" pitchFamily="34" charset="0"/>
              </a:rPr>
              <a:t> relativas ás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cidades</a:t>
            </a:r>
            <a:r>
              <a:rPr lang="pt-PT" dirty="0">
                <a:latin typeface="Arial" pitchFamily="34" charset="0"/>
                <a:cs typeface="Arial" pitchFamily="34" charset="0"/>
              </a:rPr>
              <a:t> que se encontravam no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ficheiro XML</a:t>
            </a:r>
            <a:r>
              <a:rPr lang="pt-PT" dirty="0">
                <a:latin typeface="Arial" pitchFamily="34" charset="0"/>
                <a:cs typeface="Arial" pitchFamily="34" charset="0"/>
              </a:rPr>
              <a:t>. Em suma, este trabalho tem como objetivo o aprofundamento dos conhecimentos obtidos em sala de aula relativos á utilização de linguagens de anotação com integração de sistemas.</a:t>
            </a:r>
          </a:p>
        </p:txBody>
      </p:sp>
    </p:spTree>
    <p:extLst>
      <p:ext uri="{BB962C8B-B14F-4D97-AF65-F5344CB8AC3E}">
        <p14:creationId xmlns:p14="http://schemas.microsoft.com/office/powerpoint/2010/main" val="2790595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30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10.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Consultas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á base de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837CCE2C-0305-6C66-79E2-4813A5D49A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06"/>
          <a:stretch/>
        </p:blipFill>
        <p:spPr>
          <a:xfrm>
            <a:off x="368300" y="3706652"/>
            <a:ext cx="3429000" cy="1703548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D3D9C1C7-D932-11EF-7385-B1560D33D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49" y="3706652"/>
            <a:ext cx="4712451" cy="1729797"/>
          </a:xfrm>
          <a:prstGeom prst="rect">
            <a:avLst/>
          </a:prstGeom>
        </p:spPr>
      </p:pic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A2641B79-8861-B8ED-7490-B7ADA5F524DA}"/>
              </a:ext>
            </a:extLst>
          </p:cNvPr>
          <p:cNvSpPr txBox="1">
            <a:spLocks/>
          </p:cNvSpPr>
          <p:nvPr/>
        </p:nvSpPr>
        <p:spPr>
          <a:xfrm>
            <a:off x="533400" y="1338846"/>
            <a:ext cx="8229600" cy="216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Esta função é responsável por passar em parâmetro o nome do atleta que desejamos e retornar uma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query</a:t>
            </a: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pt-PT" dirty="0">
                <a:latin typeface="Arial" pitchFamily="34" charset="0"/>
                <a:cs typeface="Arial" pitchFamily="34" charset="0"/>
              </a:rPr>
              <a:t> que nos dá o evento do desporto praticado desse atleta. Ou seja, o cliente dá o nome que quer procurar no ficheiro XML e o servidor responde com o evento desportivo praticado por esse atleta.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60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31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11.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Conclusão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388AC746-3ED4-BF2A-31BF-FCEED76F355D}"/>
              </a:ext>
            </a:extLst>
          </p:cNvPr>
          <p:cNvSpPr txBox="1">
            <a:spLocks/>
          </p:cNvSpPr>
          <p:nvPr/>
        </p:nvSpPr>
        <p:spPr>
          <a:xfrm>
            <a:off x="493521" y="1187790"/>
            <a:ext cx="8229600" cy="201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Concluindo, ao desenvolver este trabalho foi-nos possível aprofundar os conhecimentos obtidos em ambiente de sala de aula relativamente ao funcionamento do RPC, manipulação de ficheiros e uso de base de dados </a:t>
            </a:r>
            <a:r>
              <a:rPr lang="pt-PT" dirty="0">
                <a:latin typeface="Arial" pitchFamily="34" charset="0"/>
                <a:cs typeface="Arial" pitchFamily="34" charset="0"/>
              </a:rPr>
              <a:t>realizando a consulta de dados 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com o comando </a:t>
            </a:r>
            <a:r>
              <a:rPr kumimoji="0" lang="pt-PT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XPath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026" name="Picture 2" descr="How to retrieve data from XML file using Xpath and Python">
            <a:extLst>
              <a:ext uri="{FF2B5EF4-FFF2-40B4-BE49-F238E27FC236}">
                <a16:creationId xmlns:a16="http://schemas.microsoft.com/office/drawing/2014/main" id="{3E4F8D05-8AEB-A44E-B917-43536EAF9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9" t="24000" r="27001" b="16000"/>
          <a:stretch/>
        </p:blipFill>
        <p:spPr bwMode="auto">
          <a:xfrm>
            <a:off x="609600" y="3252619"/>
            <a:ext cx="37338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Roadmap to XML Parsers in Python – Real Python">
            <a:extLst>
              <a:ext uri="{FF2B5EF4-FFF2-40B4-BE49-F238E27FC236}">
                <a16:creationId xmlns:a16="http://schemas.microsoft.com/office/drawing/2014/main" id="{633F05C4-F615-0FF9-96CF-9331CACB22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4648" r="2499" b="3931"/>
          <a:stretch/>
        </p:blipFill>
        <p:spPr bwMode="auto">
          <a:xfrm>
            <a:off x="4553518" y="3252619"/>
            <a:ext cx="400084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021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12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000" dirty="0"/>
              <a:t>XQuery vs XPath: </a:t>
            </a:r>
            <a:r>
              <a:rPr lang="en-US" sz="1000" dirty="0">
                <a:hlinkClick r:id="rId3"/>
              </a:rPr>
              <a:t>https://www.educba.com/xquery-vs-xpath/</a:t>
            </a:r>
            <a:r>
              <a:rPr lang="en-US" sz="1000" dirty="0"/>
              <a:t> 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000" dirty="0"/>
              <a:t>XML </a:t>
            </a:r>
            <a:r>
              <a:rPr lang="pt-PT" sz="1000" dirty="0" err="1"/>
              <a:t>ElementTree</a:t>
            </a:r>
            <a:r>
              <a:rPr lang="pt-PT" sz="1000" dirty="0"/>
              <a:t>: </a:t>
            </a:r>
            <a:r>
              <a:rPr lang="en-US" sz="1000" dirty="0">
                <a:hlinkClick r:id="rId4"/>
              </a:rPr>
              <a:t>https://docs.python.org/3/library/xml.etree.elementtree.html</a:t>
            </a:r>
            <a:r>
              <a:rPr lang="en-US" sz="10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000" dirty="0"/>
              <a:t>LXML </a:t>
            </a:r>
            <a:r>
              <a:rPr lang="pt-PT" sz="1000" dirty="0" err="1"/>
              <a:t>Library</a:t>
            </a:r>
            <a:r>
              <a:rPr lang="pt-PT" sz="1000" dirty="0"/>
              <a:t>: </a:t>
            </a:r>
            <a:r>
              <a:rPr lang="en-US" sz="1000" dirty="0">
                <a:hlinkClick r:id="rId5"/>
              </a:rPr>
              <a:t>https://www.quickprogrammingtips.com/python/how-to-search-in-xml-file-using-python-and-lxml-library.html</a:t>
            </a:r>
            <a:r>
              <a:rPr lang="en-US" sz="10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000" dirty="0"/>
              <a:t>Adicionar XML ao </a:t>
            </a:r>
            <a:r>
              <a:rPr lang="pt-PT" sz="1000" dirty="0" err="1"/>
              <a:t>PostgreSQL</a:t>
            </a:r>
            <a:r>
              <a:rPr lang="pt-PT" sz="1000" dirty="0"/>
              <a:t>: </a:t>
            </a:r>
            <a:r>
              <a:rPr lang="en-US" sz="1000" dirty="0">
                <a:hlinkClick r:id="rId6"/>
              </a:rPr>
              <a:t>https://www.laurivan.com/add-xml-to-postgresql-from-python/</a:t>
            </a:r>
            <a:r>
              <a:rPr lang="en-US" sz="10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000" dirty="0"/>
              <a:t>Funções SAX Python: </a:t>
            </a:r>
            <a:r>
              <a:rPr lang="en-US" sz="1000" dirty="0">
                <a:hlinkClick r:id="rId7"/>
              </a:rPr>
              <a:t>https://study.com/academy/lesson/using-xml-with-data-sets-and-functions-in-python.html</a:t>
            </a:r>
            <a:r>
              <a:rPr lang="en-US" sz="10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000" dirty="0"/>
              <a:t>Python XML to JSON, to </a:t>
            </a:r>
            <a:r>
              <a:rPr lang="pt-PT" sz="1000" dirty="0" err="1"/>
              <a:t>dict</a:t>
            </a:r>
            <a:r>
              <a:rPr lang="pt-PT" sz="1000" dirty="0"/>
              <a:t>: </a:t>
            </a:r>
            <a:r>
              <a:rPr lang="en-US" sz="1000" dirty="0">
                <a:hlinkClick r:id="rId8"/>
              </a:rPr>
              <a:t>https://www.digitalocean.com/community/tutorials/python-xml-to-json-dict</a:t>
            </a:r>
            <a:r>
              <a:rPr lang="en-US" sz="10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000" dirty="0" err="1"/>
              <a:t>PostgreSQL</a:t>
            </a:r>
            <a:r>
              <a:rPr lang="pt-PT" sz="1000" dirty="0"/>
              <a:t> UNIQUE: </a:t>
            </a:r>
            <a:r>
              <a:rPr lang="en-US" sz="1000" dirty="0">
                <a:hlinkClick r:id="rId9"/>
              </a:rPr>
              <a:t>https://www.techonthenet.com/postgresql/unique.php</a:t>
            </a:r>
            <a:r>
              <a:rPr lang="en-US" sz="10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000" dirty="0"/>
              <a:t>Funções </a:t>
            </a:r>
            <a:r>
              <a:rPr lang="pt-PT" sz="1000" dirty="0" err="1"/>
              <a:t>PostgreSQL</a:t>
            </a:r>
            <a:r>
              <a:rPr lang="pt-PT" sz="1000" dirty="0"/>
              <a:t>: </a:t>
            </a:r>
            <a:r>
              <a:rPr lang="en-US" sz="1000" dirty="0">
                <a:hlinkClick r:id="rId10"/>
              </a:rPr>
              <a:t>https://www.postgresql.org/docs/9.1/functions-xml.html</a:t>
            </a:r>
            <a:r>
              <a:rPr lang="en-US" sz="10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000" dirty="0"/>
              <a:t>UNNEST </a:t>
            </a:r>
            <a:r>
              <a:rPr lang="pt-PT" sz="1000" dirty="0" err="1"/>
              <a:t>PostgreSQL</a:t>
            </a:r>
            <a:r>
              <a:rPr lang="pt-PT" sz="1000" dirty="0"/>
              <a:t>: </a:t>
            </a:r>
            <a:r>
              <a:rPr lang="en-US" sz="1000" dirty="0">
                <a:hlinkClick r:id="rId11"/>
              </a:rPr>
              <a:t>https://hevodata.com/learn/postgresql-unnest/</a:t>
            </a:r>
            <a:r>
              <a:rPr lang="en-US" sz="10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000" dirty="0"/>
              <a:t>Xpath e XSLT(LXML): </a:t>
            </a:r>
            <a:r>
              <a:rPr lang="en-US" sz="1000" dirty="0">
                <a:hlinkClick r:id="rId12"/>
              </a:rPr>
              <a:t>https://lxml.de/xpathxslt.html</a:t>
            </a:r>
            <a:r>
              <a:rPr lang="en-US" sz="10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000" dirty="0"/>
              <a:t>SQL </a:t>
            </a:r>
            <a:r>
              <a:rPr lang="pt-PT" sz="1000" dirty="0" err="1"/>
              <a:t>Clauses</a:t>
            </a:r>
            <a:r>
              <a:rPr lang="pt-PT" sz="1000" dirty="0"/>
              <a:t>: </a:t>
            </a:r>
            <a:r>
              <a:rPr lang="en-US" sz="1000" dirty="0">
                <a:hlinkClick r:id="rId13"/>
              </a:rPr>
              <a:t>https://www.geeksforgeeks.org/sql-with-clause/</a:t>
            </a:r>
            <a:r>
              <a:rPr lang="en-US" sz="10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000" dirty="0"/>
              <a:t>Exemplos </a:t>
            </a:r>
            <a:r>
              <a:rPr lang="pt-PT" sz="1000" dirty="0" err="1"/>
              <a:t>XPath</a:t>
            </a:r>
            <a:r>
              <a:rPr lang="pt-PT" sz="1000" dirty="0"/>
              <a:t>: </a:t>
            </a:r>
            <a:r>
              <a:rPr lang="en-US" sz="1000" dirty="0">
                <a:hlinkClick r:id="rId14"/>
              </a:rPr>
              <a:t>https://www.w3schools.com/xml/xpath_examples.asp</a:t>
            </a:r>
            <a:r>
              <a:rPr lang="en-US" sz="1000" i="1" dirty="0"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000" dirty="0"/>
              <a:t>Tutorial Python XML Parser: </a:t>
            </a:r>
            <a:r>
              <a:rPr lang="pt-PT" sz="1000" dirty="0">
                <a:hlinkClick r:id="rId15"/>
              </a:rPr>
              <a:t>https://www.edureka.co/blog/python-xml-parser-tutorial/amp/</a:t>
            </a:r>
            <a:r>
              <a:rPr lang="pt-PT" sz="10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000" dirty="0"/>
              <a:t>Expressões </a:t>
            </a:r>
            <a:r>
              <a:rPr lang="pt-PT" sz="1000" dirty="0" err="1"/>
              <a:t>XPath</a:t>
            </a:r>
            <a:r>
              <a:rPr lang="pt-PT" sz="1000" dirty="0"/>
              <a:t>: </a:t>
            </a:r>
            <a:r>
              <a:rPr lang="pt-PT" sz="1000" dirty="0">
                <a:hlinkClick r:id="rId16"/>
              </a:rPr>
              <a:t>https://data-lessons.github.io/library-webscraping-DEPRECATED/xpath/</a:t>
            </a:r>
            <a:r>
              <a:rPr lang="pt-PT" sz="10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0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000" dirty="0"/>
              <a:t>Elementos </a:t>
            </a:r>
            <a:r>
              <a:rPr lang="pt-PT" sz="1000" dirty="0" err="1"/>
              <a:t>XPath</a:t>
            </a:r>
            <a:r>
              <a:rPr lang="pt-PT" sz="1000" dirty="0"/>
              <a:t>: </a:t>
            </a:r>
            <a:r>
              <a:rPr lang="pt-PT" sz="1000" dirty="0">
                <a:hlinkClick r:id="rId17"/>
              </a:rPr>
              <a:t>https://www.scrapingbee.com/blog/practical-xpath-for-web-scraping/</a:t>
            </a:r>
            <a:r>
              <a:rPr lang="pt-PT" sz="100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endParaRPr lang="en-US" sz="10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32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0332AC9-73DA-F066-EC2F-BD34532F90F2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</p:spTree>
    <p:extLst>
      <p:ext uri="{BB962C8B-B14F-4D97-AF65-F5344CB8AC3E}">
        <p14:creationId xmlns:p14="http://schemas.microsoft.com/office/powerpoint/2010/main" val="1590949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12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38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95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950" dirty="0"/>
              <a:t>CSV </a:t>
            </a:r>
            <a:r>
              <a:rPr lang="pt-PT" sz="950" dirty="0" err="1"/>
              <a:t>python</a:t>
            </a:r>
            <a:r>
              <a:rPr lang="pt-PT" sz="950" dirty="0"/>
              <a:t>: </a:t>
            </a:r>
            <a:r>
              <a:rPr lang="pt-PT" sz="950" dirty="0">
                <a:hlinkClick r:id="rId3"/>
              </a:rPr>
              <a:t>https://docs.python.org/pt-br/3/library/csv.html</a:t>
            </a:r>
            <a:r>
              <a:rPr lang="pt-PT" sz="95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95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950" dirty="0"/>
              <a:t>Método </a:t>
            </a:r>
            <a:r>
              <a:rPr lang="pt-PT" sz="950" dirty="0" err="1"/>
              <a:t>decode</a:t>
            </a:r>
            <a:r>
              <a:rPr lang="pt-PT" sz="950" dirty="0"/>
              <a:t> </a:t>
            </a:r>
            <a:r>
              <a:rPr lang="pt-PT" sz="950" dirty="0" err="1"/>
              <a:t>strings</a:t>
            </a:r>
            <a:r>
              <a:rPr lang="pt-PT" sz="950" dirty="0"/>
              <a:t> Python: </a:t>
            </a:r>
            <a:r>
              <a:rPr lang="pt-PT" sz="950" dirty="0">
                <a:hlinkClick r:id="rId4"/>
              </a:rPr>
              <a:t>https://www.geeksforgeeks.org/python-strings-decode-method/</a:t>
            </a:r>
            <a:r>
              <a:rPr lang="pt-PT" sz="95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95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950" dirty="0"/>
              <a:t>URLLIB: </a:t>
            </a:r>
            <a:r>
              <a:rPr lang="pt-PT" sz="950" dirty="0">
                <a:hlinkClick r:id="rId5"/>
              </a:rPr>
              <a:t>https://docs.python.org/3/library/urllib.html</a:t>
            </a:r>
            <a:r>
              <a:rPr lang="pt-PT" sz="95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95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950" dirty="0" err="1"/>
              <a:t>Ast.literal_eval</a:t>
            </a:r>
            <a:r>
              <a:rPr lang="pt-PT" sz="950" dirty="0"/>
              <a:t>: </a:t>
            </a:r>
            <a:r>
              <a:rPr lang="pt-PT" sz="950" dirty="0">
                <a:hlinkClick r:id="rId6"/>
              </a:rPr>
              <a:t>https://www.educative.io/answers/what-is-astliteralevalnodeorstring-in-python</a:t>
            </a:r>
            <a:r>
              <a:rPr lang="pt-PT" sz="95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95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950" dirty="0"/>
              <a:t>Criar API Python: </a:t>
            </a:r>
            <a:r>
              <a:rPr lang="pt-PT" sz="950" dirty="0">
                <a:hlinkClick r:id="rId7"/>
              </a:rPr>
              <a:t>https://anderfernandez.com/en/blog/how-to-create-api-python/</a:t>
            </a:r>
            <a:r>
              <a:rPr lang="pt-PT" sz="95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95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950" dirty="0"/>
              <a:t>Consumo de APIs em </a:t>
            </a:r>
            <a:r>
              <a:rPr lang="pt-PT" sz="950" dirty="0" err="1"/>
              <a:t>python</a:t>
            </a:r>
            <a:r>
              <a:rPr lang="pt-PT" sz="950" dirty="0"/>
              <a:t>: </a:t>
            </a:r>
            <a:r>
              <a:rPr lang="pt-PT" sz="950" dirty="0">
                <a:hlinkClick r:id="rId8"/>
              </a:rPr>
              <a:t>https://www.treinaweb.com.br/blog/consumindo-apis-com-python-parte-1</a:t>
            </a:r>
            <a:r>
              <a:rPr lang="pt-PT" sz="95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95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950" dirty="0"/>
              <a:t>Integração de APIs em Python: </a:t>
            </a:r>
            <a:r>
              <a:rPr lang="pt-PT" sz="950" dirty="0">
                <a:hlinkClick r:id="rId9"/>
              </a:rPr>
              <a:t>https://realpython.com/api-integration-in-python/</a:t>
            </a:r>
            <a:r>
              <a:rPr lang="pt-PT" sz="95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95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950" dirty="0"/>
              <a:t>Tutorial API Python: </a:t>
            </a:r>
            <a:r>
              <a:rPr lang="pt-PT" sz="950" dirty="0">
                <a:hlinkClick r:id="rId10"/>
              </a:rPr>
              <a:t>https://www.dataquest.io/blog/python-api-tutorial/</a:t>
            </a:r>
            <a:r>
              <a:rPr lang="pt-PT" sz="95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95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950" dirty="0"/>
              <a:t>Tipos dados XML </a:t>
            </a:r>
            <a:r>
              <a:rPr lang="pt-PT" sz="950" dirty="0" err="1"/>
              <a:t>PostgreSQL</a:t>
            </a:r>
            <a:r>
              <a:rPr lang="pt-PT" sz="950" dirty="0"/>
              <a:t>: </a:t>
            </a:r>
            <a:r>
              <a:rPr lang="pt-PT" sz="950" dirty="0">
                <a:hlinkClick r:id="rId11"/>
              </a:rPr>
              <a:t>https://linuxhint.com/postgresql-xml-data-type/</a:t>
            </a:r>
            <a:r>
              <a:rPr lang="pt-PT" sz="95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95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950" dirty="0"/>
              <a:t>Processar XML em Python ET: </a:t>
            </a:r>
            <a:r>
              <a:rPr lang="pt-PT" sz="950" dirty="0">
                <a:hlinkClick r:id="rId12"/>
              </a:rPr>
              <a:t>https://towardsdatascience.com/processing-xml-in-python-elementtree-c8992941efd2</a:t>
            </a:r>
            <a:endParaRPr lang="pt-PT" sz="950" dirty="0"/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95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950" dirty="0"/>
              <a:t>Python XML Parser: </a:t>
            </a:r>
            <a:r>
              <a:rPr lang="pt-PT" sz="950" dirty="0">
                <a:hlinkClick r:id="rId13"/>
              </a:rPr>
              <a:t>https://realpython.com/python-xml-parser/</a:t>
            </a:r>
            <a:r>
              <a:rPr lang="pt-PT" sz="95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95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950" dirty="0"/>
              <a:t>Parsing XML com Python e </a:t>
            </a:r>
            <a:r>
              <a:rPr lang="pt-PT" sz="950" dirty="0" err="1"/>
              <a:t>ansible</a:t>
            </a:r>
            <a:r>
              <a:rPr lang="pt-PT" sz="950" dirty="0"/>
              <a:t>: </a:t>
            </a:r>
            <a:r>
              <a:rPr lang="pt-PT" sz="950" dirty="0">
                <a:hlinkClick r:id="rId14"/>
              </a:rPr>
              <a:t>https://blog.networktocode.com/post/parsing-xml-with-python-and-ansible/</a:t>
            </a:r>
            <a:r>
              <a:rPr lang="pt-PT" sz="95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95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950" dirty="0"/>
              <a:t>Carregar dados no </a:t>
            </a:r>
            <a:r>
              <a:rPr lang="pt-PT" sz="950" dirty="0" err="1"/>
              <a:t>PostgreSQL</a:t>
            </a:r>
            <a:r>
              <a:rPr lang="pt-PT" sz="950" dirty="0"/>
              <a:t>: </a:t>
            </a:r>
            <a:r>
              <a:rPr lang="pt-PT" sz="950" dirty="0">
                <a:hlinkClick r:id="rId15"/>
              </a:rPr>
              <a:t>https://www.dataquest.io/blog/loading-data-into-postgres/</a:t>
            </a:r>
            <a:r>
              <a:rPr lang="pt-PT" sz="95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95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950" dirty="0" err="1"/>
              <a:t>Schema</a:t>
            </a:r>
            <a:r>
              <a:rPr lang="pt-PT" sz="950" dirty="0"/>
              <a:t> </a:t>
            </a:r>
            <a:r>
              <a:rPr lang="pt-PT" sz="950" dirty="0" err="1"/>
              <a:t>PostgreSQL</a:t>
            </a:r>
            <a:r>
              <a:rPr lang="pt-PT" sz="950" dirty="0"/>
              <a:t>: </a:t>
            </a:r>
            <a:r>
              <a:rPr lang="pt-PT" sz="950" dirty="0">
                <a:hlinkClick r:id="rId16"/>
              </a:rPr>
              <a:t>https://hevodata.com/learn/postgresql-schema/</a:t>
            </a:r>
            <a:r>
              <a:rPr lang="pt-PT" sz="95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95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950" dirty="0"/>
              <a:t>CAST </a:t>
            </a:r>
            <a:r>
              <a:rPr lang="pt-PT" sz="950" dirty="0" err="1"/>
              <a:t>PostgreSQL</a:t>
            </a:r>
            <a:r>
              <a:rPr lang="pt-PT" sz="950" dirty="0"/>
              <a:t>: </a:t>
            </a:r>
            <a:r>
              <a:rPr lang="pt-PT" sz="950" dirty="0">
                <a:hlinkClick r:id="rId17"/>
              </a:rPr>
              <a:t>https://hevodata.com/learn/postgresql-cast/</a:t>
            </a:r>
            <a:r>
              <a:rPr lang="pt-PT" sz="950" dirty="0"/>
              <a:t> 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95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950" dirty="0"/>
              <a:t>UNNEST </a:t>
            </a:r>
            <a:r>
              <a:rPr lang="pt-PT" sz="950" dirty="0" err="1"/>
              <a:t>PostgreSQL</a:t>
            </a:r>
            <a:r>
              <a:rPr lang="pt-PT" sz="950" dirty="0"/>
              <a:t> : </a:t>
            </a:r>
            <a:r>
              <a:rPr lang="pt-PT" sz="950" dirty="0">
                <a:hlinkClick r:id="rId18"/>
              </a:rPr>
              <a:t>https://hevodata.com/learn/postgresql-unnest/</a:t>
            </a:r>
            <a:endParaRPr lang="pt-PT" sz="95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33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0332AC9-73DA-F066-EC2F-BD34532F90F2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</p:spTree>
    <p:extLst>
      <p:ext uri="{BB962C8B-B14F-4D97-AF65-F5344CB8AC3E}">
        <p14:creationId xmlns:p14="http://schemas.microsoft.com/office/powerpoint/2010/main" val="3502094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Dataset (CSV)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A13B4058-9D3B-BCA5-53AB-2E167B50051D}"/>
              </a:ext>
            </a:extLst>
          </p:cNvPr>
          <p:cNvSpPr txBox="1">
            <a:spLocks/>
          </p:cNvSpPr>
          <p:nvPr/>
        </p:nvSpPr>
        <p:spPr>
          <a:xfrm>
            <a:off x="493521" y="1187790"/>
            <a:ext cx="8229600" cy="869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u="sng" dirty="0">
                <a:solidFill>
                  <a:srgbClr val="094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https://www.kaggle.com/datasets/heesoo37/120-years-of-olympic-history-athletes-and-results?select=athlete_events.csv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A20EA3C0-5491-DD30-79ED-921DCCCEED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17" y="2133050"/>
            <a:ext cx="4657765" cy="418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Tecnologias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 ferramentas utilizadas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pic>
        <p:nvPicPr>
          <p:cNvPr id="1026" name="Picture 2" descr="Xml File Icon - Download in Colored Outline Style">
            <a:extLst>
              <a:ext uri="{FF2B5EF4-FFF2-40B4-BE49-F238E27FC236}">
                <a16:creationId xmlns:a16="http://schemas.microsoft.com/office/drawing/2014/main" id="{B888691B-5A3D-6811-9FB2-C9227AE5E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" b="2854"/>
          <a:stretch/>
        </p:blipFill>
        <p:spPr bwMode="auto">
          <a:xfrm>
            <a:off x="3912286" y="4159282"/>
            <a:ext cx="1143000" cy="117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TheAlgorithms/JavaScript: Algorithms and Data Structures  implemented in JavaScript for beginners, following best practices.">
            <a:extLst>
              <a:ext uri="{FF2B5EF4-FFF2-40B4-BE49-F238E27FC236}">
                <a16:creationId xmlns:a16="http://schemas.microsoft.com/office/drawing/2014/main" id="{DA5FCE8D-5DB8-E672-D3C9-F7107B39A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0" t="15493" r="21553" b="21010"/>
          <a:stretch/>
        </p:blipFill>
        <p:spPr bwMode="auto">
          <a:xfrm>
            <a:off x="979338" y="2057400"/>
            <a:ext cx="2079924" cy="97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ustomize Visual Studio Code">
            <a:extLst>
              <a:ext uri="{FF2B5EF4-FFF2-40B4-BE49-F238E27FC236}">
                <a16:creationId xmlns:a16="http://schemas.microsoft.com/office/drawing/2014/main" id="{4B8209A6-5F6C-585A-43A4-0C8FF3FD3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8" r="26460"/>
          <a:stretch/>
        </p:blipFill>
        <p:spPr bwMode="auto">
          <a:xfrm>
            <a:off x="4052093" y="2059476"/>
            <a:ext cx="1039813" cy="112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305BB7D-FECF-41FA-1DDB-D4663E62811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8" r="13506"/>
          <a:stretch/>
        </p:blipFill>
        <p:spPr>
          <a:xfrm>
            <a:off x="6127458" y="2110203"/>
            <a:ext cx="1405047" cy="964061"/>
          </a:xfrm>
          <a:prstGeom prst="rect">
            <a:avLst/>
          </a:prstGeom>
        </p:spPr>
      </p:pic>
      <p:pic>
        <p:nvPicPr>
          <p:cNvPr id="1038" name="Picture 14" descr="Plugin Postgresql Bacula Enterprise - Guia Rápido - Bacula Brasil e América  Latina">
            <a:extLst>
              <a:ext uri="{FF2B5EF4-FFF2-40B4-BE49-F238E27FC236}">
                <a16:creationId xmlns:a16="http://schemas.microsoft.com/office/drawing/2014/main" id="{6D262C63-D75D-3AFD-A2C9-1A01A9960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" t="10989" r="3257" b="6706"/>
          <a:stretch/>
        </p:blipFill>
        <p:spPr bwMode="auto">
          <a:xfrm>
            <a:off x="979338" y="3798112"/>
            <a:ext cx="1752600" cy="172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TD vs XSD | Learn the Difference between DTD and XSD">
            <a:extLst>
              <a:ext uri="{FF2B5EF4-FFF2-40B4-BE49-F238E27FC236}">
                <a16:creationId xmlns:a16="http://schemas.microsoft.com/office/drawing/2014/main" id="{95AC82A2-FFA0-3040-1BC5-D0690D582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65" t="19655" r="9477" b="8621"/>
          <a:stretch/>
        </p:blipFill>
        <p:spPr bwMode="auto">
          <a:xfrm>
            <a:off x="6122279" y="3912093"/>
            <a:ext cx="1288356" cy="152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66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Fundamentos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teóricos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081F94C-5A8E-D201-1B71-7E4A8498B75B}"/>
              </a:ext>
            </a:extLst>
          </p:cNvPr>
          <p:cNvSpPr txBox="1">
            <a:spLocks/>
          </p:cNvSpPr>
          <p:nvPr/>
        </p:nvSpPr>
        <p:spPr>
          <a:xfrm>
            <a:off x="493521" y="1187790"/>
            <a:ext cx="8229600" cy="3993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Um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RPC</a:t>
            </a:r>
            <a:r>
              <a:rPr lang="pt-PT" dirty="0">
                <a:latin typeface="Arial" pitchFamily="34" charset="0"/>
                <a:cs typeface="Arial" pitchFamily="34" charset="0"/>
              </a:rPr>
              <a:t> é uma tecnologia de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comunicação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entre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processos</a:t>
            </a:r>
            <a:r>
              <a:rPr lang="pt-PT" dirty="0">
                <a:latin typeface="Arial" pitchFamily="34" charset="0"/>
                <a:cs typeface="Arial" pitchFamily="34" charset="0"/>
              </a:rPr>
              <a:t> que permite a um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programa</a:t>
            </a:r>
            <a:r>
              <a:rPr lang="pt-PT" dirty="0">
                <a:latin typeface="Arial" pitchFamily="34" charset="0"/>
                <a:cs typeface="Arial" pitchFamily="34" charset="0"/>
              </a:rPr>
              <a:t> solicitar um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procedimento</a:t>
            </a:r>
            <a:r>
              <a:rPr lang="pt-PT" dirty="0">
                <a:latin typeface="Arial" pitchFamily="34" charset="0"/>
                <a:cs typeface="Arial" pitchFamily="34" charset="0"/>
              </a:rPr>
              <a:t> de outro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computador</a:t>
            </a:r>
            <a:r>
              <a:rPr lang="pt-PT" dirty="0">
                <a:latin typeface="Arial" pitchFamily="34" charset="0"/>
                <a:cs typeface="Arial" pitchFamily="34" charset="0"/>
              </a:rPr>
              <a:t> ligados em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rede</a:t>
            </a:r>
            <a:r>
              <a:rPr lang="pt-PT" dirty="0">
                <a:latin typeface="Arial" pitchFamily="34" charset="0"/>
                <a:cs typeface="Arial" pitchFamily="34" charset="0"/>
              </a:rPr>
              <a:t>(envolve então um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cliente</a:t>
            </a:r>
            <a:r>
              <a:rPr lang="pt-PT" dirty="0">
                <a:latin typeface="Arial" pitchFamily="34" charset="0"/>
                <a:cs typeface="Arial" pitchFamily="34" charset="0"/>
              </a:rPr>
              <a:t> e um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servidor</a:t>
            </a:r>
            <a:r>
              <a:rPr lang="pt-PT" dirty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O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XML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é uma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linguagem de marcação 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para desenvolver documentos organizados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hierarquicamente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  <a:endParaRPr lang="pt-PT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O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XSD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é uma linguagem que nos permite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gerar ficheiros 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que descrevem a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estrutura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de um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documento XML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028" name="Picture 4" descr="RPC (remote procedure call): What's behind the technology? - IONOS">
            <a:extLst>
              <a:ext uri="{FF2B5EF4-FFF2-40B4-BE49-F238E27FC236}">
                <a16:creationId xmlns:a16="http://schemas.microsoft.com/office/drawing/2014/main" id="{96CE2582-0BCA-B770-389B-6A8F32FE7E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" t="4086" r="1903" b="11478"/>
          <a:stretch/>
        </p:blipFill>
        <p:spPr bwMode="auto">
          <a:xfrm>
            <a:off x="705682" y="4278598"/>
            <a:ext cx="3701800" cy="181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ML XSD | How XSD works in XML with Examples?">
            <a:extLst>
              <a:ext uri="{FF2B5EF4-FFF2-40B4-BE49-F238E27FC236}">
                <a16:creationId xmlns:a16="http://schemas.microsoft.com/office/drawing/2014/main" id="{D3A318F5-9A39-1973-EEF5-96F11BABD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" t="13665" r="11111" b="15006"/>
          <a:stretch/>
        </p:blipFill>
        <p:spPr bwMode="auto">
          <a:xfrm>
            <a:off x="4549912" y="4278599"/>
            <a:ext cx="3832088" cy="181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80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Criação e validação do Schema (XSD)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FD9D5020-C7F7-77DD-E021-6A8CE03145E6}"/>
              </a:ext>
            </a:extLst>
          </p:cNvPr>
          <p:cNvSpPr txBox="1">
            <a:spLocks/>
          </p:cNvSpPr>
          <p:nvPr/>
        </p:nvSpPr>
        <p:spPr>
          <a:xfrm>
            <a:off x="493521" y="1187791"/>
            <a:ext cx="8229600" cy="57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Foi criado o seguinte ficheiro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XSD</a:t>
            </a:r>
            <a:r>
              <a:rPr lang="pt-PT" dirty="0">
                <a:latin typeface="Arial" pitchFamily="34" charset="0"/>
                <a:cs typeface="Arial" pitchFamily="34" charset="0"/>
              </a:rPr>
              <a:t> que representa a estrutura do ficheiro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XML</a:t>
            </a:r>
            <a:r>
              <a:rPr lang="pt-PT" dirty="0">
                <a:latin typeface="Arial" pitchFamily="34" charset="0"/>
                <a:cs typeface="Arial" pitchFamily="34" charset="0"/>
              </a:rPr>
              <a:t>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87925584-23FE-EBE4-B85B-92E5EFAA568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5"/>
          <a:stretch/>
        </p:blipFill>
        <p:spPr>
          <a:xfrm>
            <a:off x="2590800" y="1988233"/>
            <a:ext cx="2443414" cy="3733319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90528159-22BD-620D-CF08-B6A80BB07E4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90242"/>
            <a:ext cx="2316409" cy="3733319"/>
          </a:xfrm>
          <a:prstGeom prst="rect">
            <a:avLst/>
          </a:prstGeom>
        </p:spPr>
      </p:pic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718924C8-3BE4-6E2C-E961-0041F74AE7C6}"/>
              </a:ext>
            </a:extLst>
          </p:cNvPr>
          <p:cNvSpPr txBox="1">
            <a:spLocks/>
          </p:cNvSpPr>
          <p:nvPr/>
        </p:nvSpPr>
        <p:spPr>
          <a:xfrm>
            <a:off x="1781039" y="1988233"/>
            <a:ext cx="687579" cy="528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XML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9AF1F5F4-8CA5-035B-786A-79B128FD0B52}"/>
              </a:ext>
            </a:extLst>
          </p:cNvPr>
          <p:cNvSpPr txBox="1">
            <a:spLocks/>
          </p:cNvSpPr>
          <p:nvPr/>
        </p:nvSpPr>
        <p:spPr>
          <a:xfrm>
            <a:off x="4343400" y="2252695"/>
            <a:ext cx="687579" cy="528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XSD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B1D9750C-F604-C413-59E1-26E62C560C23}"/>
              </a:ext>
            </a:extLst>
          </p:cNvPr>
          <p:cNvSpPr/>
          <p:nvPr/>
        </p:nvSpPr>
        <p:spPr>
          <a:xfrm>
            <a:off x="2337269" y="3409355"/>
            <a:ext cx="427444" cy="15056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7" name="Imagem 16" descr="Uma imagem com texto&#10;&#10;Descrição gerada automaticamente">
            <a:extLst>
              <a:ext uri="{FF2B5EF4-FFF2-40B4-BE49-F238E27FC236}">
                <a16:creationId xmlns:a16="http://schemas.microsoft.com/office/drawing/2014/main" id="{B65C6AB3-F184-40E7-3C68-065D2634668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751190"/>
            <a:ext cx="3960622" cy="19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4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5.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Implementação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cliente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servidor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D07A57EC-EF6E-26E1-3C33-0F73D5392D5E}"/>
              </a:ext>
            </a:extLst>
          </p:cNvPr>
          <p:cNvSpPr txBox="1">
            <a:spLocks/>
          </p:cNvSpPr>
          <p:nvPr/>
        </p:nvSpPr>
        <p:spPr>
          <a:xfrm>
            <a:off x="304800" y="1295400"/>
            <a:ext cx="2478279" cy="521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Es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trutura</a:t>
            </a:r>
            <a:r>
              <a:rPr lang="pt-PT" dirty="0">
                <a:latin typeface="Arial" pitchFamily="34" charset="0"/>
                <a:cs typeface="Arial" pitchFamily="34" charset="0"/>
              </a:rPr>
              <a:t> do projeto</a:t>
            </a: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7CF1E55C-AB7D-B5EE-1A2C-1FBE09F699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93" y="1804056"/>
            <a:ext cx="1752600" cy="4347000"/>
          </a:xfrm>
          <a:prstGeom prst="rect">
            <a:avLst/>
          </a:prstGeom>
        </p:spPr>
      </p:pic>
      <p:pic>
        <p:nvPicPr>
          <p:cNvPr id="11" name="Imagem 10" descr="Uma imagem com texto, captura de ecrã, ecrã&#10;&#10;Descrição gerada automaticamente">
            <a:extLst>
              <a:ext uri="{FF2B5EF4-FFF2-40B4-BE49-F238E27FC236}">
                <a16:creationId xmlns:a16="http://schemas.microsoft.com/office/drawing/2014/main" id="{F9788B43-BAB6-48F9-C70F-6288C69060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69" y="1447800"/>
            <a:ext cx="2918713" cy="2423370"/>
          </a:xfrm>
          <a:prstGeom prst="rect">
            <a:avLst/>
          </a:prstGeom>
        </p:spPr>
      </p:pic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6D2F7236-CA7A-3994-9BEF-63970D5F3857}"/>
              </a:ext>
            </a:extLst>
          </p:cNvPr>
          <p:cNvSpPr txBox="1">
            <a:spLocks/>
          </p:cNvSpPr>
          <p:nvPr/>
        </p:nvSpPr>
        <p:spPr>
          <a:xfrm>
            <a:off x="6240098" y="1735147"/>
            <a:ext cx="2478279" cy="169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Ficheiro de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configuração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da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base</a:t>
            </a:r>
            <a:r>
              <a:rPr lang="pt-PT" dirty="0">
                <a:latin typeface="Arial" pitchFamily="34" charset="0"/>
                <a:cs typeface="Arial" pitchFamily="34" charset="0"/>
              </a:rPr>
              <a:t> de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dados</a:t>
            </a:r>
            <a:r>
              <a:rPr lang="pt-PT" dirty="0">
                <a:latin typeface="Arial" pitchFamily="34" charset="0"/>
                <a:cs typeface="Arial" pitchFamily="34" charset="0"/>
              </a:rPr>
              <a:t> guardados em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JSON</a:t>
            </a:r>
            <a:endParaRPr kumimoji="0" lang="pt-PT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Imagem 16" descr="Uma imagem com texto&#10;&#10;Descrição gerada automaticamente">
            <a:extLst>
              <a:ext uri="{FF2B5EF4-FFF2-40B4-BE49-F238E27FC236}">
                <a16:creationId xmlns:a16="http://schemas.microsoft.com/office/drawing/2014/main" id="{D5B6D2CE-4C56-5B88-7D9C-830D95FDC3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69" y="3962400"/>
            <a:ext cx="3876196" cy="1693853"/>
          </a:xfrm>
          <a:prstGeom prst="rect">
            <a:avLst/>
          </a:prstGeom>
        </p:spPr>
      </p:pic>
      <p:sp>
        <p:nvSpPr>
          <p:cNvPr id="18" name="Marcador de Posição de Conteúdo 2">
            <a:extLst>
              <a:ext uri="{FF2B5EF4-FFF2-40B4-BE49-F238E27FC236}">
                <a16:creationId xmlns:a16="http://schemas.microsoft.com/office/drawing/2014/main" id="{D185D3EE-6FFC-958C-D1D8-78FBE1D9DAF2}"/>
              </a:ext>
            </a:extLst>
          </p:cNvPr>
          <p:cNvSpPr txBox="1">
            <a:spLocks/>
          </p:cNvSpPr>
          <p:nvPr/>
        </p:nvSpPr>
        <p:spPr>
          <a:xfrm>
            <a:off x="3231799" y="5562600"/>
            <a:ext cx="5531201" cy="87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latin typeface="Arial" pitchFamily="34" charset="0"/>
                <a:cs typeface="Arial" pitchFamily="34" charset="0"/>
              </a:rPr>
              <a:t>Conexão</a:t>
            </a:r>
            <a:r>
              <a:rPr lang="pt-PT" dirty="0">
                <a:latin typeface="Arial" pitchFamily="34" charset="0"/>
                <a:cs typeface="Arial" pitchFamily="34" charset="0"/>
              </a:rPr>
              <a:t> á base de dados, guardando essa informação na variável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“cursor”</a:t>
            </a:r>
            <a:endParaRPr kumimoji="0" lang="pt-PT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7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5.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Implementação 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cliente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servidor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@Basilio Barbosa, Tiago Soares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1B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E134EE60-1832-0C91-0E0A-038F1C2C6911}"/>
              </a:ext>
            </a:extLst>
          </p:cNvPr>
          <p:cNvSpPr txBox="1">
            <a:spLocks/>
          </p:cNvSpPr>
          <p:nvPr/>
        </p:nvSpPr>
        <p:spPr>
          <a:xfrm>
            <a:off x="457385" y="1448245"/>
            <a:ext cx="2478279" cy="521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Menu do cliente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D253B11-AC0F-1801-C5C7-2E90816FE1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2007625"/>
            <a:ext cx="2786063" cy="3859775"/>
          </a:xfrm>
          <a:prstGeom prst="rect">
            <a:avLst/>
          </a:prstGeom>
        </p:spPr>
      </p:pic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E7CA75C8-BA09-AB5A-7856-340D23816A05}"/>
              </a:ext>
            </a:extLst>
          </p:cNvPr>
          <p:cNvSpPr txBox="1">
            <a:spLocks/>
          </p:cNvSpPr>
          <p:nvPr/>
        </p:nvSpPr>
        <p:spPr>
          <a:xfrm>
            <a:off x="3381170" y="2362200"/>
            <a:ext cx="5288503" cy="3047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A função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convertCSVtoXML</a:t>
            </a:r>
            <a:r>
              <a:rPr lang="pt-PT" dirty="0">
                <a:latin typeface="Arial" pitchFamily="34" charset="0"/>
                <a:cs typeface="Arial" pitchFamily="34" charset="0"/>
              </a:rPr>
              <a:t> é usada para fazer o pedido que converte o CSV, enviando como parâmetro o nome do ficheiro e o nome do ficheiro gerado. A função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validateXML_CSV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dirty="0">
                <a:latin typeface="Arial" pitchFamily="34" charset="0"/>
                <a:cs typeface="Arial" pitchFamily="34" charset="0"/>
              </a:rPr>
              <a:t>faz a validação do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xml</a:t>
            </a:r>
            <a:r>
              <a:rPr lang="pt-PT" dirty="0">
                <a:latin typeface="Arial" pitchFamily="34" charset="0"/>
                <a:cs typeface="Arial" pitchFamily="34" charset="0"/>
              </a:rPr>
              <a:t> usando 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schema</a:t>
            </a:r>
            <a:r>
              <a:rPr lang="pt-PT" dirty="0">
                <a:latin typeface="Arial" pitchFamily="34" charset="0"/>
                <a:cs typeface="Arial" pitchFamily="34" charset="0"/>
              </a:rPr>
              <a:t> através do envio dos respetivos ficheiros em linha de comandos.</a:t>
            </a:r>
            <a:endParaRPr kumimoji="0" lang="pt-PT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33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5294</TotalTime>
  <Words>2935</Words>
  <Application>Microsoft Office PowerPoint</Application>
  <PresentationFormat>Apresentação no Ecrã (4:3)</PresentationFormat>
  <Paragraphs>274</Paragraphs>
  <Slides>34</Slides>
  <Notes>32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34</vt:i4>
      </vt:variant>
    </vt:vector>
  </HeadingPairs>
  <TitlesOfParts>
    <vt:vector size="37" baseType="lpstr">
      <vt:lpstr>Arial</vt:lpstr>
      <vt:lpstr>Calibri</vt:lpstr>
      <vt:lpstr>Tema do Office</vt:lpstr>
      <vt:lpstr>INTEGRAÇÃO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Basilio Barbosa</cp:lastModifiedBy>
  <cp:revision>432</cp:revision>
  <cp:lastPrinted>2020-09-27T18:04:57Z</cp:lastPrinted>
  <dcterms:created xsi:type="dcterms:W3CDTF">2011-05-31T09:21:51Z</dcterms:created>
  <dcterms:modified xsi:type="dcterms:W3CDTF">2022-11-24T12:45:28Z</dcterms:modified>
</cp:coreProperties>
</file>