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9" r:id="rId2"/>
    <p:sldId id="314" r:id="rId3"/>
    <p:sldId id="315" r:id="rId4"/>
    <p:sldId id="335" r:id="rId5"/>
    <p:sldId id="338" r:id="rId6"/>
    <p:sldId id="337" r:id="rId7"/>
    <p:sldId id="316" r:id="rId8"/>
    <p:sldId id="336" r:id="rId9"/>
    <p:sldId id="340" r:id="rId10"/>
    <p:sldId id="339" r:id="rId11"/>
    <p:sldId id="321" r:id="rId12"/>
    <p:sldId id="319" r:id="rId13"/>
    <p:sldId id="329" r:id="rId14"/>
    <p:sldId id="330" r:id="rId15"/>
    <p:sldId id="331" r:id="rId16"/>
    <p:sldId id="332" r:id="rId17"/>
    <p:sldId id="322" r:id="rId18"/>
    <p:sldId id="317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34" r:id="rId28"/>
    <p:sldId id="260" r:id="rId2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7"/>
    <p:restoredTop sz="94655"/>
  </p:normalViewPr>
  <p:slideViewPr>
    <p:cSldViewPr>
      <p:cViewPr varScale="1">
        <p:scale>
          <a:sx n="108" d="100"/>
          <a:sy n="108" d="100"/>
        </p:scale>
        <p:origin x="17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11/06/2023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11/06/2023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08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92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92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49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0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28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16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07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51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6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9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11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98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58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195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98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4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47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5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9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4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50.png"/><Relationship Id="rId4" Type="http://schemas.openxmlformats.org/officeDocument/2006/relationships/image" Target="../media/image4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top-machine-learning-algorithms-for-classification-2197870ff501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https://monkeylearn.com/blog/classification-algorithms/" TargetMode="External"/><Relationship Id="rId12" Type="http://schemas.openxmlformats.org/officeDocument/2006/relationships/hyperlink" Target="https://scikit-learn.org/stable/modules/svm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.visualstudio.com/docs/datascience/jupyter-notebooks" TargetMode="External"/><Relationship Id="rId11" Type="http://schemas.openxmlformats.org/officeDocument/2006/relationships/hyperlink" Target="https://xgboost.readthedocs.io/en/stable/python/python_api.html" TargetMode="External"/><Relationship Id="rId5" Type="http://schemas.openxmlformats.org/officeDocument/2006/relationships/hyperlink" Target="https://www.kaggle.com/datasets/rikdifos/credit-card-approval-prediction?datasetId=426827" TargetMode="External"/><Relationship Id="rId10" Type="http://schemas.openxmlformats.org/officeDocument/2006/relationships/hyperlink" Target="https://scikit-learn.org/stable/modules/generated/sklearn.neural_network.MLPClassifier.html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scikit-learn.org/stable/modules/generated/sklearn.ensemble.RandomForestClassifier.html" TargetMode="External"/><Relationship Id="rId1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kaggle.com/datasets/rikdifos/credit-card-approval-prediction?datasetId=426827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hyperlink" Target="https://pypi.org/project/jupyter/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matplotlib/" TargetMode="External"/><Relationship Id="rId5" Type="http://schemas.openxmlformats.org/officeDocument/2006/relationships/hyperlink" Target="https://pypi.org/project/pandas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5143500" cy="896289"/>
          </a:xfrm>
        </p:spPr>
        <p:txBody>
          <a:bodyPr>
            <a:normAutofit fontScale="550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Desafio –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Exercicios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em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Python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de suporte à Estrutura de Código para o Trabalho Prático 1~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580906" cy="632616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luisteofilo@estg.ipvc.pt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483178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20749 – Basílio Barbosa</a:t>
            </a:r>
          </a:p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E-mail: basiliobarbosa@ipvc.pt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É nos apresentado o ficheiro credit_record.csv.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dirty="0">
                <a:cs typeface="Arial" panose="020B0604020202020204" pitchFamily="34" charset="0"/>
              </a:rPr>
              <a:t>Definiu-se a variável “</a:t>
            </a:r>
            <a:r>
              <a:rPr lang="pt-PT" altLang="pt-PT" sz="1600" dirty="0" err="1">
                <a:cs typeface="Arial" panose="020B0604020202020204" pitchFamily="34" charset="0"/>
              </a:rPr>
              <a:t>application</a:t>
            </a:r>
            <a:r>
              <a:rPr lang="pt-PT" altLang="pt-PT" sz="1600" dirty="0">
                <a:cs typeface="Arial" panose="020B0604020202020204" pitchFamily="34" charset="0"/>
              </a:rPr>
              <a:t>” que apresenta a leitura dos dados do ficheiro application_record.csv.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6" name="Imagem 5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A70F9843-A3DE-F27C-F7B5-A874E9639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7" y="2550345"/>
            <a:ext cx="2157713" cy="2204394"/>
          </a:xfrm>
          <a:prstGeom prst="rect">
            <a:avLst/>
          </a:prstGeom>
        </p:spPr>
      </p:pic>
      <p:pic>
        <p:nvPicPr>
          <p:cNvPr id="9" name="Imagem 8" descr="Uma imagem com texto, captura de ecrã, monocromático&#10;&#10;Descrição gerada automaticamente">
            <a:extLst>
              <a:ext uri="{FF2B5EF4-FFF2-40B4-BE49-F238E27FC236}">
                <a16:creationId xmlns:a16="http://schemas.microsoft.com/office/drawing/2014/main" id="{6883EAF8-F204-91D5-AF9E-A45C514183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94" y="2001959"/>
            <a:ext cx="5735787" cy="2107453"/>
          </a:xfrm>
          <a:prstGeom prst="rect">
            <a:avLst/>
          </a:prstGeom>
        </p:spPr>
      </p:pic>
      <p:pic>
        <p:nvPicPr>
          <p:cNvPr id="4" name="Imagem 3" descr="Uma imagem com captura de ecrã, texto, preto e branco, monocromático&#10;&#10;Descrição gerada automaticamente">
            <a:extLst>
              <a:ext uri="{FF2B5EF4-FFF2-40B4-BE49-F238E27FC236}">
                <a16:creationId xmlns:a16="http://schemas.microsoft.com/office/drawing/2014/main" id="{4686BBBD-DA58-2EA9-7600-191338588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94" y="4011382"/>
            <a:ext cx="5735787" cy="2313218"/>
          </a:xfrm>
          <a:prstGeom prst="rect">
            <a:avLst/>
          </a:prstGeom>
        </p:spPr>
      </p:pic>
      <p:sp>
        <p:nvSpPr>
          <p:cNvPr id="10" name="Chaveta à direita 9">
            <a:extLst>
              <a:ext uri="{FF2B5EF4-FFF2-40B4-BE49-F238E27FC236}">
                <a16:creationId xmlns:a16="http://schemas.microsoft.com/office/drawing/2014/main" id="{607A0342-995B-8507-A638-DE542252208B}"/>
              </a:ext>
            </a:extLst>
          </p:cNvPr>
          <p:cNvSpPr/>
          <p:nvPr/>
        </p:nvSpPr>
        <p:spPr>
          <a:xfrm rot="5400000">
            <a:off x="1341760" y="3817169"/>
            <a:ext cx="282575" cy="21577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50BABA-1678-566A-D659-2045F2034C9E}"/>
              </a:ext>
            </a:extLst>
          </p:cNvPr>
          <p:cNvSpPr txBox="1"/>
          <p:nvPr/>
        </p:nvSpPr>
        <p:spPr>
          <a:xfrm>
            <a:off x="758361" y="5032074"/>
            <a:ext cx="144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PT" sz="1400" dirty="0">
                <a:cs typeface="Arial" panose="020B0604020202020204" pitchFamily="34" charset="0"/>
              </a:rPr>
              <a:t>credit_record.csv</a:t>
            </a:r>
            <a:endParaRPr lang="pt-PT" sz="1400" dirty="0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478FC2-059E-478A-732D-7E4E02D14C0D}"/>
              </a:ext>
            </a:extLst>
          </p:cNvPr>
          <p:cNvSpPr txBox="1"/>
          <p:nvPr/>
        </p:nvSpPr>
        <p:spPr>
          <a:xfrm>
            <a:off x="6752810" y="1984119"/>
            <a:ext cx="190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PT" sz="1400" dirty="0">
                <a:solidFill>
                  <a:srgbClr val="FF0000"/>
                </a:solidFill>
                <a:cs typeface="Arial" panose="020B0604020202020204" pitchFamily="34" charset="0"/>
              </a:rPr>
              <a:t>application_record.csv</a:t>
            </a:r>
            <a:endParaRPr lang="pt-PT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3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Verificação de quantos registos é que os ficheiros têm separadamente. No último print é realizada a interseção de ambos imprimindo o número de </a:t>
            </a:r>
            <a:r>
              <a:rPr lang="pt-PT" altLang="pt-PT" sz="1600" dirty="0" err="1">
                <a:cs typeface="Arial" panose="020B0604020202020204" pitchFamily="34" charset="0"/>
              </a:rPr>
              <a:t>ID’s</a:t>
            </a:r>
            <a:r>
              <a:rPr lang="pt-PT" altLang="pt-PT" sz="1600" dirty="0">
                <a:cs typeface="Arial" panose="020B0604020202020204" pitchFamily="34" charset="0"/>
              </a:rPr>
              <a:t> que partilham entre “tabelas”.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4" name="Imagem 3" descr="Uma imagem com texto, Tipo de letra, software, Software de multimédia&#10;&#10;Descrição gerada automaticamente">
            <a:extLst>
              <a:ext uri="{FF2B5EF4-FFF2-40B4-BE49-F238E27FC236}">
                <a16:creationId xmlns:a16="http://schemas.microsoft.com/office/drawing/2014/main" id="{8BC2ED83-CB35-2DFF-CEA9-A1458DE6F4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891955"/>
            <a:ext cx="7864522" cy="975445"/>
          </a:xfrm>
          <a:prstGeom prst="rect">
            <a:avLst/>
          </a:prstGeom>
        </p:spPr>
      </p:pic>
      <p:pic>
        <p:nvPicPr>
          <p:cNvPr id="6" name="Imagem 5" descr="Uma imagem com texto, software, Software de multimédia, Tipo de letra&#10;&#10;Descrição gerada automaticamente">
            <a:extLst>
              <a:ext uri="{FF2B5EF4-FFF2-40B4-BE49-F238E27FC236}">
                <a16:creationId xmlns:a16="http://schemas.microsoft.com/office/drawing/2014/main" id="{52D9023B-4918-CB1C-9551-971B10C402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7" y="2521850"/>
            <a:ext cx="7910245" cy="998307"/>
          </a:xfrm>
          <a:prstGeom prst="rect">
            <a:avLst/>
          </a:prstGeom>
        </p:spPr>
      </p:pic>
      <p:pic>
        <p:nvPicPr>
          <p:cNvPr id="9" name="Imagem 8" descr="Uma imagem com texto, Software de multimédia, software, captura de ecrã&#10;&#10;Descrição gerada automaticamente">
            <a:extLst>
              <a:ext uri="{FF2B5EF4-FFF2-40B4-BE49-F238E27FC236}">
                <a16:creationId xmlns:a16="http://schemas.microsoft.com/office/drawing/2014/main" id="{490A7FCB-CA48-F45D-61F5-8DA90F1A27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7" y="3664425"/>
            <a:ext cx="7826418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 análise Vintage é um método popular para gerir o risco de crédito usado no setor bancário, referente ao mês ou trimestre em que a conta foi aberta(empréstimo concedido) medindo o desempenho deste na forma de taxa cumulativa, proporção de clientes 30/60/90 dias em atraso, taxa de atualização, saldo médio etc. Neste caso pretendo identificar se as contas abertas num determinado mês são arriscadas.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4" name="Imagem 3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E91F6864-F972-DDEA-6B35-1C819595F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" y="3264633"/>
            <a:ext cx="5337104" cy="2882884"/>
          </a:xfrm>
          <a:prstGeom prst="rect">
            <a:avLst/>
          </a:prstGeom>
        </p:spPr>
      </p:pic>
      <p:pic>
        <p:nvPicPr>
          <p:cNvPr id="6" name="Imagem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4520BD2F-5887-96F0-CDA1-FB9C39C72F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66" y="3718155"/>
            <a:ext cx="2835849" cy="22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1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C8770AC-8D16-DF67-788F-DA7CC7A45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2209800"/>
            <a:ext cx="7849449" cy="3433030"/>
          </a:xfrm>
          <a:prstGeom prst="rect">
            <a:avLst/>
          </a:prstGeom>
        </p:spPr>
      </p:pic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Tabela criada para visualizar os clientes que têm contas em atraso durante uma “janela de desempenho”, sendo assim considerado um “mau” cliente.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6" name="Imagem 5" descr="Uma imagem com texto, captura de ecrã, Tipo de letra, software&#10;&#10;Descrição gerada automaticamente">
            <a:extLst>
              <a:ext uri="{FF2B5EF4-FFF2-40B4-BE49-F238E27FC236}">
                <a16:creationId xmlns:a16="http://schemas.microsoft.com/office/drawing/2014/main" id="{9EE73C74-0B83-6D26-BE14-708A15B896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58" y="3496891"/>
            <a:ext cx="5491317" cy="25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2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Podemos realizar uma representação gráfica, fazendo “</a:t>
            </a:r>
            <a:r>
              <a:rPr lang="pt-PT" altLang="pt-PT" sz="1600" b="1" dirty="0" err="1">
                <a:cs typeface="Arial" panose="020B0604020202020204" pitchFamily="34" charset="0"/>
              </a:rPr>
              <a:t>plot</a:t>
            </a:r>
            <a:r>
              <a:rPr lang="pt-PT" altLang="pt-PT" sz="1600" dirty="0">
                <a:cs typeface="Arial" panose="020B0604020202020204" pitchFamily="34" charset="0"/>
              </a:rPr>
              <a:t>” dos dados num gráfico de linhas com a tendência de crescimento da taxa “má”.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4" name="Imagem 3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F9C9D980-3C7B-BB39-E934-918C7AF57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6" y="2134602"/>
            <a:ext cx="5499290" cy="3955064"/>
          </a:xfrm>
          <a:prstGeom prst="rect">
            <a:avLst/>
          </a:prstGeom>
        </p:spPr>
      </p:pic>
      <p:pic>
        <p:nvPicPr>
          <p:cNvPr id="6" name="Imagem 5" descr="Uma imagem com texto, captura de ecrã, Gráfico, file&#10;&#10;Descrição gerada automaticamente">
            <a:extLst>
              <a:ext uri="{FF2B5EF4-FFF2-40B4-BE49-F238E27FC236}">
                <a16:creationId xmlns:a16="http://schemas.microsoft.com/office/drawing/2014/main" id="{26B95EFC-D613-D80C-B7AC-914CA9233E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06" y="2888551"/>
            <a:ext cx="3367881" cy="33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Representação das linhas de datas de vencimento tendo em conta a percentagem de maus clientes.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4" name="Imagem 3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BD5C7A3E-A1F8-4845-7AAA-EE0C44409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5" y="2857707"/>
            <a:ext cx="6607899" cy="3462505"/>
          </a:xfrm>
          <a:prstGeom prst="rect">
            <a:avLst/>
          </a:prstGeom>
        </p:spPr>
      </p:pic>
      <p:pic>
        <p:nvPicPr>
          <p:cNvPr id="6" name="Imagem 5" descr="Uma imagem com texto, captura de ecrã, ecrã, file&#10;&#10;Descrição gerada automaticamente">
            <a:extLst>
              <a:ext uri="{FF2B5EF4-FFF2-40B4-BE49-F238E27FC236}">
                <a16:creationId xmlns:a16="http://schemas.microsoft.com/office/drawing/2014/main" id="{34758F50-E85A-C05B-7B6B-D9A911FE21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154963"/>
            <a:ext cx="3706813" cy="41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0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Para determinado período de vencimento foi calculada a razão/proporção de maus clientes.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4" name="Imagem 3" descr="Uma imagem com texto, captura de ecrã, software, ecrã&#10;&#10;Descrição gerada automaticamente">
            <a:extLst>
              <a:ext uri="{FF2B5EF4-FFF2-40B4-BE49-F238E27FC236}">
                <a16:creationId xmlns:a16="http://schemas.microsoft.com/office/drawing/2014/main" id="{22F5EFCF-3A01-F28E-DF75-A3E65219468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/>
          <a:stretch/>
        </p:blipFill>
        <p:spPr>
          <a:xfrm>
            <a:off x="432579" y="2033233"/>
            <a:ext cx="8254221" cy="4230582"/>
          </a:xfrm>
          <a:prstGeom prst="rect">
            <a:avLst/>
          </a:prstGeom>
        </p:spPr>
      </p:pic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2F932BBA-19C1-2CED-A045-B72C88232EE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/>
          <a:stretch/>
        </p:blipFill>
        <p:spPr>
          <a:xfrm>
            <a:off x="6096000" y="2044910"/>
            <a:ext cx="2605881" cy="14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9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 estimativa de </a:t>
            </a:r>
            <a:r>
              <a:rPr lang="pt-PT" altLang="pt-PT" sz="1600" dirty="0" err="1">
                <a:cs typeface="Arial" panose="020B0604020202020204" pitchFamily="34" charset="0"/>
              </a:rPr>
              <a:t>Kaplan-Meier</a:t>
            </a:r>
            <a:r>
              <a:rPr lang="pt-PT" altLang="pt-PT" sz="1600" dirty="0">
                <a:cs typeface="Arial" panose="020B0604020202020204" pitchFamily="34" charset="0"/>
              </a:rPr>
              <a:t> é uma maneira de calcular a sobrevivência ao longo do tempo.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4" name="Imagem 3" descr="Uma imagem com texto, captura de ecrã, software, ecrã&#10;&#10;Descrição gerada automaticamente">
            <a:extLst>
              <a:ext uri="{FF2B5EF4-FFF2-40B4-BE49-F238E27FC236}">
                <a16:creationId xmlns:a16="http://schemas.microsoft.com/office/drawing/2014/main" id="{E3441C07-FDCC-CC7F-DA4F-8E6648F7D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7" y="2012700"/>
            <a:ext cx="5073196" cy="4148820"/>
          </a:xfrm>
          <a:prstGeom prst="rect">
            <a:avLst/>
          </a:prstGeom>
        </p:spPr>
      </p:pic>
      <p:pic>
        <p:nvPicPr>
          <p:cNvPr id="6" name="Imagem 5" descr="Uma imagem com texto, captura de ecrã, ecrã, diagrama&#10;&#10;Descrição gerada automaticamente">
            <a:extLst>
              <a:ext uri="{FF2B5EF4-FFF2-40B4-BE49-F238E27FC236}">
                <a16:creationId xmlns:a16="http://schemas.microsoft.com/office/drawing/2014/main" id="{35A24C45-6F36-C22B-374E-7DB0505D6A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98" y="3250978"/>
            <a:ext cx="3766683" cy="29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9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Estimativa de </a:t>
            </a:r>
            <a:r>
              <a:rPr lang="pt-PT" altLang="pt-PT" sz="1600" dirty="0" err="1">
                <a:cs typeface="Arial" panose="020B0604020202020204" pitchFamily="34" charset="0"/>
              </a:rPr>
              <a:t>Kaplan-Meier</a:t>
            </a:r>
            <a:r>
              <a:rPr lang="pt-PT" altLang="pt-PT" sz="1600" dirty="0">
                <a:cs typeface="Arial" panose="020B0604020202020204" pitchFamily="34" charset="0"/>
              </a:rPr>
              <a:t> tendo em conta o género.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4" name="Imagem 3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85B3CF67-38E5-CA38-8E6A-7321B392B2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8" y="1786940"/>
            <a:ext cx="5591977" cy="4057936"/>
          </a:xfrm>
          <a:prstGeom prst="rect">
            <a:avLst/>
          </a:prstGeom>
        </p:spPr>
      </p:pic>
      <p:pic>
        <p:nvPicPr>
          <p:cNvPr id="6" name="Imagem 5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01AD2C91-B33B-5509-9D68-6A12C003F5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31" y="3579717"/>
            <a:ext cx="5211831" cy="25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2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Implementação de classificação usando algoritmos de Aprendizagem Máquina(ML).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5" name="Imagem 4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360290D0-CC19-1BB6-EFD3-EC2E9F2A4D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6" y="3468240"/>
            <a:ext cx="4505325" cy="2786104"/>
          </a:xfrm>
          <a:prstGeom prst="rect">
            <a:avLst/>
          </a:prstGeom>
        </p:spPr>
      </p:pic>
      <p:pic>
        <p:nvPicPr>
          <p:cNvPr id="9" name="Imagem 8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08FC667E-74A4-A2E6-9CDC-9F096A6AFC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17" y="1978542"/>
            <a:ext cx="5649737" cy="290091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CF8DEF5-8B25-B6D7-6FEF-D45293B54537}"/>
              </a:ext>
            </a:extLst>
          </p:cNvPr>
          <p:cNvSpPr txBox="1"/>
          <p:nvPr/>
        </p:nvSpPr>
        <p:spPr>
          <a:xfrm>
            <a:off x="3088317" y="5107435"/>
            <a:ext cx="169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FF0000"/>
                </a:solidFill>
              </a:rPr>
              <a:t>Instalação executada</a:t>
            </a:r>
          </a:p>
        </p:txBody>
      </p:sp>
    </p:spTree>
    <p:extLst>
      <p:ext uri="{BB962C8B-B14F-4D97-AF65-F5344CB8AC3E}">
        <p14:creationId xmlns:p14="http://schemas.microsoft.com/office/powerpoint/2010/main" val="428987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O </a:t>
            </a:r>
            <a:r>
              <a:rPr lang="pt-PT" altLang="pt-PT" sz="1600" b="1" dirty="0">
                <a:cs typeface="Arial" panose="020B0604020202020204" pitchFamily="34" charset="0"/>
              </a:rPr>
              <a:t>trabalho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prático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2</a:t>
            </a:r>
            <a:r>
              <a:rPr lang="pt-PT" altLang="pt-PT" sz="1600" dirty="0">
                <a:cs typeface="Arial" panose="020B0604020202020204" pitchFamily="34" charset="0"/>
              </a:rPr>
              <a:t> tem como objetivo desenvolver habilidades à parte </a:t>
            </a:r>
            <a:r>
              <a:rPr lang="pt-PT" altLang="pt-PT" sz="1600" b="1" dirty="0">
                <a:cs typeface="Arial" panose="020B0604020202020204" pitchFamily="34" charset="0"/>
              </a:rPr>
              <a:t>prática</a:t>
            </a:r>
            <a:r>
              <a:rPr lang="pt-PT" altLang="pt-PT" sz="1600" dirty="0">
                <a:cs typeface="Arial" panose="020B0604020202020204" pitchFamily="34" charset="0"/>
              </a:rPr>
              <a:t> da </a:t>
            </a:r>
            <a:r>
              <a:rPr lang="pt-PT" altLang="pt-PT" sz="1600" b="1" dirty="0">
                <a:cs typeface="Arial" panose="020B0604020202020204" pitchFamily="34" charset="0"/>
              </a:rPr>
              <a:t>Unidade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Curricular</a:t>
            </a:r>
            <a:r>
              <a:rPr lang="pt-PT" altLang="pt-PT" sz="1600" dirty="0">
                <a:cs typeface="Arial" panose="020B0604020202020204" pitchFamily="34" charset="0"/>
              </a:rPr>
              <a:t> de </a:t>
            </a:r>
            <a:r>
              <a:rPr lang="pt-PT" altLang="pt-PT" sz="1600" b="1" dirty="0">
                <a:cs typeface="Arial" panose="020B0604020202020204" pitchFamily="34" charset="0"/>
              </a:rPr>
              <a:t>Inteligência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Artificial</a:t>
            </a:r>
            <a:r>
              <a:rPr lang="pt-PT" altLang="pt-PT" sz="1600" dirty="0">
                <a:cs typeface="Arial" panose="020B0604020202020204" pitchFamily="34" charset="0"/>
              </a:rPr>
              <a:t> de análise de </a:t>
            </a:r>
            <a:r>
              <a:rPr lang="pt-PT" altLang="pt-PT" sz="1600" b="1" dirty="0" err="1">
                <a:cs typeface="Arial" panose="020B0604020202020204" pitchFamily="34" charset="0"/>
              </a:rPr>
              <a:t>Datasets</a:t>
            </a:r>
            <a:r>
              <a:rPr lang="pt-PT" altLang="pt-PT" sz="1600" dirty="0">
                <a:cs typeface="Arial" panose="020B0604020202020204" pitchFamily="34" charset="0"/>
              </a:rPr>
              <a:t> e uso de </a:t>
            </a:r>
            <a:r>
              <a:rPr lang="pt-PT" altLang="pt-PT" sz="1600" b="1" dirty="0">
                <a:cs typeface="Arial" panose="020B0604020202020204" pitchFamily="34" charset="0"/>
              </a:rPr>
              <a:t>Machine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Learning</a:t>
            </a:r>
            <a:r>
              <a:rPr lang="pt-PT" altLang="pt-PT" sz="1600" dirty="0">
                <a:cs typeface="Arial" panose="020B0604020202020204" pitchFamily="34" charset="0"/>
              </a:rPr>
              <a:t> para criar </a:t>
            </a:r>
            <a:r>
              <a:rPr lang="pt-PT" altLang="pt-PT" sz="1600" b="1" dirty="0">
                <a:cs typeface="Arial" panose="020B0604020202020204" pitchFamily="34" charset="0"/>
              </a:rPr>
              <a:t>modelos</a:t>
            </a:r>
            <a:r>
              <a:rPr lang="pt-PT" altLang="pt-PT" sz="1600" dirty="0">
                <a:cs typeface="Arial" panose="020B0604020202020204" pitchFamily="34" charset="0"/>
              </a:rPr>
              <a:t> de classificação e regressão usando implementação em </a:t>
            </a:r>
            <a:r>
              <a:rPr lang="pt-PT" altLang="pt-PT" sz="1600" b="1" dirty="0">
                <a:cs typeface="Arial" panose="020B0604020202020204" pitchFamily="34" charset="0"/>
              </a:rPr>
              <a:t>Python</a:t>
            </a:r>
            <a:r>
              <a:rPr lang="pt-PT" altLang="pt-PT" sz="16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2050" name="Picture 2" descr="As vantagens de aprender Python. Eai, você sabe me dizer quais são as… | by  João Gustavo | Data Hackers | Medium">
            <a:extLst>
              <a:ext uri="{FF2B5EF4-FFF2-40B4-BE49-F238E27FC236}">
                <a16:creationId xmlns:a16="http://schemas.microsoft.com/office/drawing/2014/main" id="{20470FEB-707E-CD13-4A73-C1D951F7F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3" t="19402" r="10844" b="23578"/>
          <a:stretch/>
        </p:blipFill>
        <p:spPr bwMode="auto">
          <a:xfrm>
            <a:off x="3505200" y="2727177"/>
            <a:ext cx="2133600" cy="6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iência de dados vs Inteligência Artificial - Elimine suas dúvidas! -  TECNET IT - Outsourcing &amp; Inovação | Analytics and Cloud">
            <a:extLst>
              <a:ext uri="{FF2B5EF4-FFF2-40B4-BE49-F238E27FC236}">
                <a16:creationId xmlns:a16="http://schemas.microsoft.com/office/drawing/2014/main" id="{D84893CD-AE09-F482-7EEA-E66FAA04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98" y="3811485"/>
            <a:ext cx="3520902" cy="19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Machine Learning Course| Its Importance and Types-FORE">
            <a:extLst>
              <a:ext uri="{FF2B5EF4-FFF2-40B4-BE49-F238E27FC236}">
                <a16:creationId xmlns:a16="http://schemas.microsoft.com/office/drawing/2014/main" id="{253EB513-A572-2DCC-2C3B-831BA9B15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" r="4346" b="6888"/>
          <a:stretch/>
        </p:blipFill>
        <p:spPr bwMode="auto">
          <a:xfrm>
            <a:off x="421482" y="3648151"/>
            <a:ext cx="3352800" cy="211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Implementação de classificação usando algoritmos de Aprendizagem Máquina(ML).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4" name="Imagem 3" descr="Uma imagem com texto, captura de ecrã, diagrama, Gráficos&#10;&#10;Descrição gerada automaticamente">
            <a:extLst>
              <a:ext uri="{FF2B5EF4-FFF2-40B4-BE49-F238E27FC236}">
                <a16:creationId xmlns:a16="http://schemas.microsoft.com/office/drawing/2014/main" id="{3B52A4CF-CD11-28B1-82E3-2B1DDB60121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7"/>
          <a:stretch/>
        </p:blipFill>
        <p:spPr>
          <a:xfrm>
            <a:off x="238125" y="2264202"/>
            <a:ext cx="3114675" cy="3027702"/>
          </a:xfrm>
          <a:prstGeom prst="rect">
            <a:avLst/>
          </a:prstGeom>
        </p:spPr>
      </p:pic>
      <p:pic>
        <p:nvPicPr>
          <p:cNvPr id="8" name="Imagem 7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603C74DA-0BF0-0DF1-8140-AB49E6578F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2278733"/>
            <a:ext cx="3200400" cy="3027405"/>
          </a:xfrm>
          <a:prstGeom prst="rect">
            <a:avLst/>
          </a:prstGeom>
        </p:spPr>
      </p:pic>
      <p:pic>
        <p:nvPicPr>
          <p:cNvPr id="12" name="Imagem 11" descr="Uma imagem com texto, captura de ecrã, Tipo de letra, software&#10;&#10;Descrição gerada automaticamente">
            <a:extLst>
              <a:ext uri="{FF2B5EF4-FFF2-40B4-BE49-F238E27FC236}">
                <a16:creationId xmlns:a16="http://schemas.microsoft.com/office/drawing/2014/main" id="{ED54F173-17B7-0F0D-DBC2-2582387087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34861"/>
            <a:ext cx="2587309" cy="25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11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Implementação de classificação usando algoritmos de Aprendizagem Máquina(ML).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2" name="Imagem 1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CFE8143D-D853-9D81-0BC0-45ACFC436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7306"/>
            <a:ext cx="2022863" cy="2417046"/>
          </a:xfrm>
          <a:prstGeom prst="rect">
            <a:avLst/>
          </a:prstGeom>
        </p:spPr>
      </p:pic>
      <p:pic>
        <p:nvPicPr>
          <p:cNvPr id="5" name="Imagem 4" descr="Uma imagem com texto, captura de ecrã, software, ecrã&#10;&#10;Descrição gerada automaticamente">
            <a:extLst>
              <a:ext uri="{FF2B5EF4-FFF2-40B4-BE49-F238E27FC236}">
                <a16:creationId xmlns:a16="http://schemas.microsoft.com/office/drawing/2014/main" id="{CF6500BD-9CC8-E05C-77C1-C652B12F05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21" y="1776060"/>
            <a:ext cx="2186779" cy="2361849"/>
          </a:xfrm>
          <a:prstGeom prst="rect">
            <a:avLst/>
          </a:prstGeom>
        </p:spPr>
      </p:pic>
      <p:pic>
        <p:nvPicPr>
          <p:cNvPr id="8" name="Imagem 7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33800ADE-C516-EBEB-DF06-678D58E468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01" y="1778142"/>
            <a:ext cx="2383487" cy="2570563"/>
          </a:xfrm>
          <a:prstGeom prst="rect">
            <a:avLst/>
          </a:prstGeom>
        </p:spPr>
      </p:pic>
      <p:pic>
        <p:nvPicPr>
          <p:cNvPr id="10" name="Imagem 9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EA4685F5-1CD3-E9F7-645D-55C0A2C666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21" y="4167992"/>
            <a:ext cx="2186779" cy="22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6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Implementação de classificação usando algoritmos de Aprendizagem Máquina(ML).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4" name="Imagem 3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F5D56FAC-B2F1-B454-083F-93DC93225D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665684"/>
            <a:ext cx="3343275" cy="3343275"/>
          </a:xfrm>
          <a:prstGeom prst="rect">
            <a:avLst/>
          </a:prstGeom>
        </p:spPr>
      </p:pic>
      <p:pic>
        <p:nvPicPr>
          <p:cNvPr id="6" name="Imagem 5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42B9CFD6-6D5E-7937-ADD6-1E97CC01EC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95" y="1688606"/>
            <a:ext cx="4103726" cy="3265453"/>
          </a:xfrm>
          <a:prstGeom prst="rect">
            <a:avLst/>
          </a:prstGeom>
        </p:spPr>
      </p:pic>
      <p:pic>
        <p:nvPicPr>
          <p:cNvPr id="9" name="Imagem 8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1072C4E4-FA0C-D20F-621A-FACF17AE59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50" y="3013979"/>
            <a:ext cx="3424368" cy="24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3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Implementação de classificação usando algoritmos de Aprendizagem Máquina(ML).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4" name="Imagem 3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AEBF6A4-7723-9EBB-EB84-2B7E5BCAC5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1772387"/>
            <a:ext cx="2909760" cy="3046595"/>
          </a:xfrm>
          <a:prstGeom prst="rect">
            <a:avLst/>
          </a:prstGeom>
        </p:spPr>
      </p:pic>
      <p:pic>
        <p:nvPicPr>
          <p:cNvPr id="6" name="Imagem 5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02602845-4C6E-3BAB-3D5D-AA60474CC2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84281"/>
            <a:ext cx="3514583" cy="2279426"/>
          </a:xfrm>
          <a:prstGeom prst="rect">
            <a:avLst/>
          </a:prstGeom>
        </p:spPr>
      </p:pic>
      <p:pic>
        <p:nvPicPr>
          <p:cNvPr id="9" name="Imagem 8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B6E1A851-82CA-F42D-B38F-516B02FC44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97" y="3820021"/>
            <a:ext cx="3309483" cy="24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30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Implementação de classificação usando algoritmos de Aprendizagem Máquina(ML).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2" name="Imagem 1" descr="Uma imagem com texto, captura de ecrã, menu, Tipo de letra&#10;&#10;Descrição gerada automaticamente">
            <a:extLst>
              <a:ext uri="{FF2B5EF4-FFF2-40B4-BE49-F238E27FC236}">
                <a16:creationId xmlns:a16="http://schemas.microsoft.com/office/drawing/2014/main" id="{3AE1C293-B39C-8D13-8953-921128F7D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" y="1782126"/>
            <a:ext cx="2357687" cy="4038864"/>
          </a:xfrm>
          <a:prstGeom prst="rect">
            <a:avLst/>
          </a:prstGeom>
        </p:spPr>
      </p:pic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A4A7B247-BDDF-C10B-133D-AAAB3DB91D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16" y="1985535"/>
            <a:ext cx="5405699" cy="366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40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Implementação de classificação usando algoritmos de Aprendizagem Máquina(ML). Foi utilizado o </a:t>
            </a:r>
            <a:r>
              <a:rPr lang="pt-PT" altLang="pt-PT" sz="1600" dirty="0" err="1">
                <a:cs typeface="Arial" panose="020B0604020202020204" pitchFamily="34" charset="0"/>
              </a:rPr>
              <a:t>RandomForest</a:t>
            </a:r>
            <a:r>
              <a:rPr lang="pt-PT" altLang="pt-PT" sz="1600" dirty="0">
                <a:cs typeface="Arial" panose="020B0604020202020204" pitchFamily="34" charset="0"/>
              </a:rPr>
              <a:t>, Extreme </a:t>
            </a:r>
            <a:r>
              <a:rPr lang="pt-PT" altLang="pt-PT" sz="1600" dirty="0" err="1">
                <a:cs typeface="Arial" panose="020B0604020202020204" pitchFamily="34" charset="0"/>
              </a:rPr>
              <a:t>Gradient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Boosting</a:t>
            </a:r>
            <a:r>
              <a:rPr lang="pt-PT" altLang="pt-PT" sz="1600" dirty="0">
                <a:cs typeface="Arial" panose="020B0604020202020204" pitchFamily="34" charset="0"/>
              </a:rPr>
              <a:t>(</a:t>
            </a:r>
            <a:r>
              <a:rPr lang="pt-PT" altLang="pt-PT" sz="1600" dirty="0" err="1">
                <a:cs typeface="Arial" panose="020B0604020202020204" pitchFamily="34" charset="0"/>
              </a:rPr>
              <a:t>XGBoost</a:t>
            </a:r>
            <a:r>
              <a:rPr lang="pt-PT" altLang="pt-PT" sz="1600" dirty="0">
                <a:cs typeface="Arial" panose="020B0604020202020204" pitchFamily="34" charset="0"/>
              </a:rPr>
              <a:t>), </a:t>
            </a:r>
            <a:r>
              <a:rPr lang="pt-PT" altLang="pt-PT" sz="1600" dirty="0" err="1">
                <a:cs typeface="Arial" panose="020B0604020202020204" pitchFamily="34" charset="0"/>
              </a:rPr>
              <a:t>Support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Vector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Machines</a:t>
            </a:r>
            <a:r>
              <a:rPr lang="pt-PT" altLang="pt-PT" sz="1600" dirty="0">
                <a:cs typeface="Arial" panose="020B0604020202020204" pitchFamily="34" charset="0"/>
              </a:rPr>
              <a:t> e o </a:t>
            </a:r>
            <a:r>
              <a:rPr lang="pt-PT" altLang="pt-PT" sz="1600" dirty="0" err="1">
                <a:cs typeface="Arial" panose="020B0604020202020204" pitchFamily="34" charset="0"/>
              </a:rPr>
              <a:t>Multi-layer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Perceptron</a:t>
            </a:r>
            <a:r>
              <a:rPr lang="pt-PT" altLang="pt-PT" sz="1600" dirty="0">
                <a:cs typeface="Arial" panose="020B0604020202020204" pitchFamily="34" charset="0"/>
              </a:rPr>
              <a:t>. 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4" name="Imagem 3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89B457D1-985E-8F4C-1B19-3756F088C2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8" y="2436020"/>
            <a:ext cx="3162762" cy="2596867"/>
          </a:xfrm>
          <a:prstGeom prst="rect">
            <a:avLst/>
          </a:prstGeom>
        </p:spPr>
      </p:pic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7F0BDFC9-D692-0953-003C-1D2C7EEB0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74" y="2438979"/>
            <a:ext cx="2779857" cy="2995016"/>
          </a:xfrm>
          <a:prstGeom prst="rect">
            <a:avLst/>
          </a:prstGeom>
        </p:spPr>
      </p:pic>
      <p:pic>
        <p:nvPicPr>
          <p:cNvPr id="9" name="Imagem 8" descr="Uma imagem com texto, captura de ecrã, Tipo de letra, software&#10;&#10;Descrição gerada automaticamente">
            <a:extLst>
              <a:ext uri="{FF2B5EF4-FFF2-40B4-BE49-F238E27FC236}">
                <a16:creationId xmlns:a16="http://schemas.microsoft.com/office/drawing/2014/main" id="{9933516D-2249-E9E3-018D-4B37E2C7A7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57" y="2418112"/>
            <a:ext cx="2605805" cy="39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6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Conclusão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556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Em suma, podemos dizer que em termos de </a:t>
            </a:r>
            <a:r>
              <a:rPr lang="pt-PT" altLang="pt-PT" sz="1600" b="1" dirty="0">
                <a:cs typeface="Arial" panose="020B0604020202020204" pitchFamily="34" charset="0"/>
              </a:rPr>
              <a:t>precisão</a:t>
            </a:r>
            <a:r>
              <a:rPr lang="pt-PT" altLang="pt-PT" sz="1600" dirty="0">
                <a:cs typeface="Arial" panose="020B0604020202020204" pitchFamily="34" charset="0"/>
              </a:rPr>
              <a:t> e </a:t>
            </a:r>
            <a:r>
              <a:rPr lang="pt-PT" altLang="pt-PT" sz="1600" b="1" dirty="0">
                <a:cs typeface="Arial" panose="020B0604020202020204" pitchFamily="34" charset="0"/>
              </a:rPr>
              <a:t>F1-score</a:t>
            </a:r>
            <a:r>
              <a:rPr lang="pt-PT" altLang="pt-PT" sz="1600" dirty="0">
                <a:cs typeface="Arial" panose="020B0604020202020204" pitchFamily="34" charset="0"/>
              </a:rPr>
              <a:t> os algoritmos </a:t>
            </a:r>
            <a:r>
              <a:rPr lang="pt-PT" altLang="pt-PT" sz="1600" b="1" dirty="0" err="1">
                <a:cs typeface="Arial" panose="020B0604020202020204" pitchFamily="34" charset="0"/>
              </a:rPr>
              <a:t>Support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b="1" dirty="0" err="1">
                <a:cs typeface="Arial" panose="020B0604020202020204" pitchFamily="34" charset="0"/>
              </a:rPr>
              <a:t>Vector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b="1" dirty="0" err="1">
                <a:cs typeface="Arial" panose="020B0604020202020204" pitchFamily="34" charset="0"/>
              </a:rPr>
              <a:t>Machines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dirty="0">
                <a:cs typeface="Arial" panose="020B0604020202020204" pitchFamily="34" charset="0"/>
              </a:rPr>
              <a:t>e o </a:t>
            </a:r>
            <a:r>
              <a:rPr lang="pt-PT" altLang="pt-PT" sz="1600" b="1" dirty="0" err="1">
                <a:cs typeface="Arial" panose="020B0604020202020204" pitchFamily="34" charset="0"/>
              </a:rPr>
              <a:t>Multi-layer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b="1" dirty="0" err="1">
                <a:cs typeface="Arial" panose="020B0604020202020204" pitchFamily="34" charset="0"/>
              </a:rPr>
              <a:t>Perceptron</a:t>
            </a:r>
            <a:r>
              <a:rPr lang="pt-PT" altLang="pt-PT" sz="1600" dirty="0">
                <a:cs typeface="Arial" panose="020B0604020202020204" pitchFamily="34" charset="0"/>
              </a:rPr>
              <a:t> estão ligeiramente em vantagem.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b="1" dirty="0">
                <a:cs typeface="Arial" panose="020B0604020202020204" pitchFamily="34" charset="0"/>
              </a:rPr>
              <a:t>F1-Score</a:t>
            </a:r>
            <a:r>
              <a:rPr lang="pt-PT" altLang="pt-PT" sz="1600" dirty="0">
                <a:cs typeface="Arial" panose="020B0604020202020204" pitchFamily="34" charset="0"/>
              </a:rPr>
              <a:t> combina a </a:t>
            </a:r>
            <a:r>
              <a:rPr lang="pt-PT" altLang="pt-PT" sz="1600" b="1" dirty="0">
                <a:cs typeface="Arial" panose="020B0604020202020204" pitchFamily="34" charset="0"/>
              </a:rPr>
              <a:t>precisão</a:t>
            </a:r>
            <a:r>
              <a:rPr lang="pt-PT" altLang="pt-PT" sz="1600" dirty="0">
                <a:cs typeface="Arial" panose="020B0604020202020204" pitchFamily="34" charset="0"/>
              </a:rPr>
              <a:t> e </a:t>
            </a:r>
            <a:r>
              <a:rPr lang="pt-PT" altLang="pt-PT" sz="1600" b="1" dirty="0" err="1">
                <a:cs typeface="Arial" panose="020B0604020202020204" pitchFamily="34" charset="0"/>
              </a:rPr>
              <a:t>recall</a:t>
            </a:r>
            <a:r>
              <a:rPr lang="pt-PT" altLang="pt-PT" sz="1600" dirty="0">
                <a:cs typeface="Arial" panose="020B0604020202020204" pitchFamily="34" charset="0"/>
              </a:rPr>
              <a:t>(recuperação) de um </a:t>
            </a:r>
            <a:r>
              <a:rPr lang="pt-PT" altLang="pt-PT" sz="1600" b="1" dirty="0">
                <a:cs typeface="Arial" panose="020B0604020202020204" pitchFamily="34" charset="0"/>
              </a:rPr>
              <a:t>classificador</a:t>
            </a:r>
            <a:r>
              <a:rPr lang="pt-PT" altLang="pt-PT" sz="1600" dirty="0">
                <a:cs typeface="Arial" panose="020B0604020202020204" pitchFamily="34" charset="0"/>
              </a:rPr>
              <a:t> numa única </a:t>
            </a:r>
            <a:r>
              <a:rPr lang="pt-PT" altLang="pt-PT" sz="1600" b="1" dirty="0">
                <a:cs typeface="Arial" panose="020B0604020202020204" pitchFamily="34" charset="0"/>
              </a:rPr>
              <a:t>métrica</a:t>
            </a:r>
            <a:r>
              <a:rPr lang="pt-PT" altLang="pt-PT" sz="1600" dirty="0">
                <a:cs typeface="Arial" panose="020B0604020202020204" pitchFamily="34" charset="0"/>
              </a:rPr>
              <a:t>. Este é usado para comparar o </a:t>
            </a:r>
            <a:r>
              <a:rPr lang="pt-PT" altLang="pt-PT" sz="1600" b="1" dirty="0">
                <a:cs typeface="Arial" panose="020B0604020202020204" pitchFamily="34" charset="0"/>
              </a:rPr>
              <a:t>desempenho</a:t>
            </a:r>
            <a:r>
              <a:rPr lang="pt-PT" altLang="pt-PT" sz="1600" dirty="0">
                <a:cs typeface="Arial" panose="020B0604020202020204" pitchFamily="34" charset="0"/>
              </a:rPr>
              <a:t> dos classificadores mencionados.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6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r>
              <a:rPr lang="pt-PT" altLang="pt-PT" sz="1600" b="1" dirty="0" err="1">
                <a:cs typeface="Arial" panose="020B0604020202020204" pitchFamily="34" charset="0"/>
              </a:rPr>
              <a:t>RandomForestClassifier</a:t>
            </a:r>
            <a:r>
              <a:rPr lang="pt-PT" altLang="pt-PT" sz="1600" dirty="0">
                <a:cs typeface="Arial" panose="020B0604020202020204" pitchFamily="34" charset="0"/>
              </a:rPr>
              <a:t> é um método de aprendizagem que combina </a:t>
            </a:r>
            <a:r>
              <a:rPr lang="pt-PT" altLang="pt-PT" sz="1600" b="1" dirty="0">
                <a:cs typeface="Arial" panose="020B0604020202020204" pitchFamily="34" charset="0"/>
              </a:rPr>
              <a:t>árvores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de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decisão</a:t>
            </a:r>
            <a:r>
              <a:rPr lang="pt-PT" altLang="pt-PT" sz="1600" dirty="0">
                <a:cs typeface="Arial" panose="020B0604020202020204" pitchFamily="34" charset="0"/>
              </a:rPr>
              <a:t> para prever. Usado em tarefas de classificação e regressão.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b="1" dirty="0" err="1">
                <a:cs typeface="Arial" panose="020B0604020202020204" pitchFamily="34" charset="0"/>
              </a:rPr>
              <a:t>XGBClassifier</a:t>
            </a:r>
            <a:r>
              <a:rPr lang="pt-PT" altLang="pt-PT" sz="1600" dirty="0">
                <a:cs typeface="Arial" panose="020B0604020202020204" pitchFamily="34" charset="0"/>
              </a:rPr>
              <a:t> é baseado na estrutura de aumento de </a:t>
            </a:r>
            <a:r>
              <a:rPr lang="pt-PT" altLang="pt-PT" sz="1600" b="1" dirty="0">
                <a:cs typeface="Arial" panose="020B0604020202020204" pitchFamily="34" charset="0"/>
              </a:rPr>
              <a:t>gradiente</a:t>
            </a:r>
            <a:r>
              <a:rPr lang="pt-PT" altLang="pt-PT" sz="1600" dirty="0">
                <a:cs typeface="Arial" panose="020B0604020202020204" pitchFamily="34" charset="0"/>
              </a:rPr>
              <a:t>, construindo um conjunto de modelos que corrigem erros dos pré-modelos criados de modo a lidar com tarefas de classificação e regressão.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b="1" dirty="0" err="1">
                <a:cs typeface="Arial" panose="020B0604020202020204" pitchFamily="34" charset="0"/>
              </a:rPr>
              <a:t>SVMClassifier</a:t>
            </a:r>
            <a:r>
              <a:rPr lang="pt-PT" altLang="pt-PT" sz="1600" dirty="0">
                <a:cs typeface="Arial" panose="020B0604020202020204" pitchFamily="34" charset="0"/>
              </a:rPr>
              <a:t> é um algoritmo de </a:t>
            </a:r>
            <a:r>
              <a:rPr lang="pt-PT" altLang="pt-PT" sz="1600" b="1" dirty="0">
                <a:cs typeface="Arial" panose="020B0604020202020204" pitchFamily="34" charset="0"/>
              </a:rPr>
              <a:t>aprendizagem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supervisionada</a:t>
            </a:r>
            <a:r>
              <a:rPr lang="pt-PT" altLang="pt-PT" sz="1600" dirty="0">
                <a:cs typeface="Arial" panose="020B0604020202020204" pitchFamily="34" charset="0"/>
              </a:rPr>
              <a:t> para tarefas de classificação.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b="1" dirty="0" err="1">
                <a:cs typeface="Arial" panose="020B0604020202020204" pitchFamily="34" charset="0"/>
              </a:rPr>
              <a:t>MPLClassifier</a:t>
            </a:r>
            <a:r>
              <a:rPr lang="pt-PT" altLang="pt-PT" sz="1600" dirty="0">
                <a:cs typeface="Arial" panose="020B0604020202020204" pitchFamily="34" charset="0"/>
              </a:rPr>
              <a:t> é um tipo de </a:t>
            </a:r>
            <a:r>
              <a:rPr lang="pt-PT" altLang="pt-PT" sz="1600" b="1" dirty="0">
                <a:cs typeface="Arial" panose="020B0604020202020204" pitchFamily="34" charset="0"/>
              </a:rPr>
              <a:t>RNA</a:t>
            </a:r>
            <a:r>
              <a:rPr lang="pt-PT" altLang="pt-PT" sz="1600" dirty="0">
                <a:cs typeface="Arial" panose="020B0604020202020204" pitchFamily="34" charset="0"/>
              </a:rPr>
              <a:t> que processa informação recorrendo ao </a:t>
            </a:r>
            <a:r>
              <a:rPr lang="pt-PT" altLang="pt-PT" sz="1600" b="1" dirty="0">
                <a:cs typeface="Arial" panose="020B0604020202020204" pitchFamily="34" charset="0"/>
              </a:rPr>
              <a:t>feed-forward</a:t>
            </a:r>
            <a:r>
              <a:rPr lang="pt-PT" altLang="pt-PT" sz="1600" dirty="0"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439266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Bibliografia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519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 err="1">
                <a:cs typeface="Arial" panose="020B0604020202020204" pitchFamily="34" charset="0"/>
              </a:rPr>
              <a:t>Dataset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Kaggle</a:t>
            </a:r>
            <a:r>
              <a:rPr lang="pt-PT" altLang="pt-PT" sz="1600" dirty="0">
                <a:cs typeface="Arial" panose="020B0604020202020204" pitchFamily="34" charset="0"/>
              </a:rPr>
              <a:t>: </a:t>
            </a:r>
            <a:r>
              <a:rPr lang="pt-PT" altLang="pt-PT" sz="1600" dirty="0">
                <a:cs typeface="Arial" panose="020B0604020202020204" pitchFamily="34" charset="0"/>
                <a:hlinkClick r:id="rId5"/>
              </a:rPr>
              <a:t>https://www.kaggle.com/datasets/rikdifos/credit-card-approval-prediction?datasetId=426827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 err="1">
                <a:cs typeface="Arial" panose="020B0604020202020204" pitchFamily="34" charset="0"/>
              </a:rPr>
              <a:t>Jupyter</a:t>
            </a:r>
            <a:r>
              <a:rPr lang="pt-PT" altLang="pt-PT" sz="1600" dirty="0">
                <a:cs typeface="Arial" panose="020B0604020202020204" pitchFamily="34" charset="0"/>
              </a:rPr>
              <a:t> Notebook </a:t>
            </a:r>
            <a:r>
              <a:rPr lang="pt-PT" altLang="pt-PT" sz="1600" dirty="0" err="1">
                <a:cs typeface="Arial" panose="020B0604020202020204" pitchFamily="34" charset="0"/>
              </a:rPr>
              <a:t>setup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VSCode</a:t>
            </a:r>
            <a:r>
              <a:rPr lang="pt-PT" altLang="pt-PT" sz="1600" dirty="0">
                <a:cs typeface="Arial" panose="020B0604020202020204" pitchFamily="34" charset="0"/>
              </a:rPr>
              <a:t>: </a:t>
            </a:r>
            <a:r>
              <a:rPr lang="pt-PT" altLang="pt-PT" sz="1600" dirty="0">
                <a:cs typeface="Arial" panose="020B0604020202020204" pitchFamily="34" charset="0"/>
                <a:hlinkClick r:id="rId6"/>
              </a:rPr>
              <a:t>https://code.visualstudio.com/docs/datascience/jupyter-notebooks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Algoritmos de classificação: </a:t>
            </a:r>
            <a:r>
              <a:rPr lang="pt-PT" altLang="pt-PT" sz="1600" dirty="0">
                <a:cs typeface="Arial" panose="020B0604020202020204" pitchFamily="34" charset="0"/>
                <a:hlinkClick r:id="rId7"/>
              </a:rPr>
              <a:t>https://monkeylearn.com/blog/classification-algorithms/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  <a:hlinkClick r:id="rId8"/>
              </a:rPr>
              <a:t>https://towardsdatascience.com/top-machine-learning-algorithms-for-classification-2197870ff501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 err="1">
                <a:cs typeface="Arial" panose="020B0604020202020204" pitchFamily="34" charset="0"/>
              </a:rPr>
              <a:t>RandomForest</a:t>
            </a:r>
            <a:r>
              <a:rPr lang="pt-PT" altLang="pt-PT" sz="1600" dirty="0">
                <a:cs typeface="Arial" panose="020B0604020202020204" pitchFamily="34" charset="0"/>
              </a:rPr>
              <a:t>: </a:t>
            </a:r>
            <a:r>
              <a:rPr lang="pt-PT" altLang="pt-PT" sz="1600" dirty="0">
                <a:cs typeface="Arial" panose="020B0604020202020204" pitchFamily="34" charset="0"/>
                <a:hlinkClick r:id="rId9"/>
              </a:rPr>
              <a:t>https://scikit-learn.org/stable/modules/generated/sklearn.ensemble.RandomForestClassifier.html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MLP(</a:t>
            </a:r>
            <a:r>
              <a:rPr lang="pt-PT" altLang="pt-PT" sz="1600" dirty="0" err="1">
                <a:cs typeface="Arial" panose="020B0604020202020204" pitchFamily="34" charset="0"/>
              </a:rPr>
              <a:t>Multi-layer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Perceptron</a:t>
            </a:r>
            <a:r>
              <a:rPr lang="pt-PT" altLang="pt-PT" sz="1600" dirty="0">
                <a:cs typeface="Arial" panose="020B0604020202020204" pitchFamily="34" charset="0"/>
              </a:rPr>
              <a:t>): </a:t>
            </a:r>
            <a:r>
              <a:rPr lang="pt-PT" altLang="pt-PT" sz="1600" dirty="0">
                <a:cs typeface="Arial" panose="020B0604020202020204" pitchFamily="34" charset="0"/>
                <a:hlinkClick r:id="rId10"/>
              </a:rPr>
              <a:t>https://scikit-learn.org/stable/modules/generated/sklearn.neural_network.MLPClassifier.html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 err="1">
                <a:cs typeface="Arial" panose="020B0604020202020204" pitchFamily="34" charset="0"/>
              </a:rPr>
              <a:t>XGBoost</a:t>
            </a:r>
            <a:r>
              <a:rPr lang="pt-PT" altLang="pt-PT" sz="1600" dirty="0">
                <a:cs typeface="Arial" panose="020B0604020202020204" pitchFamily="34" charset="0"/>
              </a:rPr>
              <a:t>: </a:t>
            </a:r>
            <a:r>
              <a:rPr lang="pt-PT" altLang="pt-PT" sz="1600" dirty="0">
                <a:cs typeface="Arial" panose="020B0604020202020204" pitchFamily="34" charset="0"/>
                <a:hlinkClick r:id="rId11"/>
              </a:rPr>
              <a:t>https://xgboost.readthedocs.io/en/stable/python/python_api.html</a:t>
            </a:r>
            <a:r>
              <a:rPr lang="pt-PT" altLang="pt-PT" sz="1600" dirty="0">
                <a:cs typeface="Arial" panose="020B0604020202020204" pitchFamily="34" charset="0"/>
              </a:rPr>
              <a:t>  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SVM(</a:t>
            </a:r>
            <a:r>
              <a:rPr lang="pt-PT" altLang="pt-PT" sz="1600" dirty="0" err="1">
                <a:cs typeface="Arial" panose="020B0604020202020204" pitchFamily="34" charset="0"/>
              </a:rPr>
              <a:t>Support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Vector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Machines</a:t>
            </a:r>
            <a:r>
              <a:rPr lang="pt-PT" altLang="pt-PT" sz="1600" dirty="0">
                <a:cs typeface="Arial" panose="020B0604020202020204" pitchFamily="34" charset="0"/>
              </a:rPr>
              <a:t>): </a:t>
            </a:r>
            <a:r>
              <a:rPr lang="pt-PT" altLang="pt-PT" sz="1600" dirty="0">
                <a:cs typeface="Arial" panose="020B0604020202020204" pitchFamily="34" charset="0"/>
                <a:hlinkClick r:id="rId12"/>
              </a:rPr>
              <a:t>https://scikit-learn.org/stable/modules/svm.html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690479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Ambiente de Trabalho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4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Foi disponibilizado para cada grupo um </a:t>
            </a:r>
            <a:r>
              <a:rPr lang="pt-PT" altLang="pt-PT" sz="1600" b="1" dirty="0" err="1">
                <a:cs typeface="Arial" panose="020B0604020202020204" pitchFamily="34" charset="0"/>
              </a:rPr>
              <a:t>Dataset</a:t>
            </a:r>
            <a:r>
              <a:rPr lang="pt-PT" altLang="pt-PT" sz="1600" dirty="0">
                <a:cs typeface="Arial" panose="020B0604020202020204" pitchFamily="34" charset="0"/>
              </a:rPr>
              <a:t> do </a:t>
            </a:r>
            <a:r>
              <a:rPr lang="pt-PT" altLang="pt-PT" sz="1600" dirty="0" err="1">
                <a:cs typeface="Arial" panose="020B0604020202020204" pitchFamily="34" charset="0"/>
              </a:rPr>
              <a:t>Kaggle</a:t>
            </a:r>
            <a:r>
              <a:rPr lang="pt-PT" altLang="pt-PT" sz="1600" b="1" dirty="0">
                <a:cs typeface="Arial" panose="020B0604020202020204" pitchFamily="34" charset="0"/>
              </a:rPr>
              <a:t>,</a:t>
            </a:r>
            <a:r>
              <a:rPr lang="pt-PT" altLang="pt-PT" sz="1600" dirty="0">
                <a:cs typeface="Arial" panose="020B0604020202020204" pitchFamily="34" charset="0"/>
              </a:rPr>
              <a:t> que contém </a:t>
            </a:r>
            <a:r>
              <a:rPr lang="pt-PT" altLang="pt-PT" sz="1600" b="1" dirty="0">
                <a:cs typeface="Arial" panose="020B0604020202020204" pitchFamily="34" charset="0"/>
              </a:rPr>
              <a:t>ficheiros CSV</a:t>
            </a:r>
            <a:r>
              <a:rPr lang="pt-PT" altLang="pt-PT" sz="1600" dirty="0">
                <a:cs typeface="Arial" panose="020B0604020202020204" pitchFamily="34" charset="0"/>
              </a:rPr>
              <a:t>,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dirty="0">
                <a:cs typeface="Arial" panose="020B0604020202020204" pitchFamily="34" charset="0"/>
              </a:rPr>
              <a:t>de forma a analisar os </a:t>
            </a:r>
            <a:r>
              <a:rPr lang="pt-PT" altLang="pt-PT" sz="1600" b="1" dirty="0">
                <a:cs typeface="Arial" panose="020B0604020202020204" pitchFamily="34" charset="0"/>
              </a:rPr>
              <a:t>dados</a:t>
            </a:r>
            <a:r>
              <a:rPr lang="pt-PT" altLang="pt-PT" sz="1600" dirty="0">
                <a:cs typeface="Arial" panose="020B0604020202020204" pitchFamily="34" charset="0"/>
              </a:rPr>
              <a:t> que este continha aplicando </a:t>
            </a:r>
            <a:r>
              <a:rPr lang="pt-PT" altLang="pt-PT" sz="1600" b="1" dirty="0">
                <a:cs typeface="Arial" panose="020B0604020202020204" pitchFamily="34" charset="0"/>
              </a:rPr>
              <a:t>Machine Learning</a:t>
            </a:r>
            <a:r>
              <a:rPr lang="pt-PT" altLang="pt-PT" sz="1600" dirty="0">
                <a:cs typeface="Arial" panose="020B0604020202020204" pitchFamily="34" charset="0"/>
              </a:rPr>
              <a:t>.</a:t>
            </a:r>
            <a:endParaRPr lang="pt-PT" altLang="pt-PT" sz="1600" b="1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 plataforma </a:t>
            </a:r>
            <a:r>
              <a:rPr lang="pt-PT" altLang="pt-PT" sz="1600" b="1" dirty="0" err="1">
                <a:cs typeface="Arial" panose="020B0604020202020204" pitchFamily="34" charset="0"/>
              </a:rPr>
              <a:t>Kaggle</a:t>
            </a:r>
            <a:r>
              <a:rPr lang="pt-PT" altLang="pt-PT" sz="1600" dirty="0">
                <a:cs typeface="Arial" panose="020B0604020202020204" pitchFamily="34" charset="0"/>
              </a:rPr>
              <a:t> permite que os utilizadores encontrem e publiquem conjuntos de dados, explorem e criem modelos num ambiente de ciência de dados baseados na web para resolver desafios utilizando </a:t>
            </a:r>
            <a:r>
              <a:rPr lang="pt-PT" altLang="pt-PT" sz="1600" b="1" dirty="0">
                <a:cs typeface="Arial" panose="020B0604020202020204" pitchFamily="34" charset="0"/>
              </a:rPr>
              <a:t>Machine Learning</a:t>
            </a:r>
            <a:r>
              <a:rPr lang="pt-PT" altLang="pt-PT" sz="1600" dirty="0">
                <a:cs typeface="Arial" panose="020B0604020202020204" pitchFamily="34" charset="0"/>
              </a:rPr>
              <a:t>. Esta plataforma fornece um ambiente de trabalho baseado em </a:t>
            </a:r>
            <a:r>
              <a:rPr lang="pt-PT" altLang="pt-PT" sz="1600" b="1" dirty="0" err="1">
                <a:cs typeface="Arial" panose="020B0604020202020204" pitchFamily="34" charset="0"/>
              </a:rPr>
              <a:t>Cloud</a:t>
            </a:r>
            <a:r>
              <a:rPr lang="pt-PT" altLang="pt-PT" sz="1600" dirty="0">
                <a:cs typeface="Arial" panose="020B0604020202020204" pitchFamily="34" charset="0"/>
              </a:rPr>
              <a:t>(</a:t>
            </a:r>
            <a:r>
              <a:rPr lang="pt-PT" altLang="pt-PT" sz="1600" dirty="0" err="1">
                <a:cs typeface="Arial" panose="020B0604020202020204" pitchFamily="34" charset="0"/>
              </a:rPr>
              <a:t>núvem</a:t>
            </a:r>
            <a:r>
              <a:rPr lang="pt-PT" altLang="pt-PT" sz="1600" dirty="0">
                <a:cs typeface="Arial" panose="020B0604020202020204" pitchFamily="34" charset="0"/>
              </a:rPr>
              <a:t>) para </a:t>
            </a:r>
            <a:r>
              <a:rPr lang="pt-PT" altLang="pt-PT" sz="1600" b="1" dirty="0">
                <a:cs typeface="Arial" panose="020B0604020202020204" pitchFamily="34" charset="0"/>
              </a:rPr>
              <a:t>Data </a:t>
            </a:r>
            <a:r>
              <a:rPr lang="pt-PT" altLang="pt-PT" sz="1600" b="1" dirty="0" err="1">
                <a:cs typeface="Arial" panose="020B0604020202020204" pitchFamily="34" charset="0"/>
              </a:rPr>
              <a:t>Science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dirty="0">
                <a:cs typeface="Arial" panose="020B0604020202020204" pitchFamily="34" charset="0"/>
              </a:rPr>
              <a:t>e </a:t>
            </a:r>
            <a:r>
              <a:rPr lang="pt-PT" altLang="pt-PT" sz="1600" b="1" dirty="0">
                <a:cs typeface="Arial" panose="020B0604020202020204" pitchFamily="34" charset="0"/>
              </a:rPr>
              <a:t>IA</a:t>
            </a:r>
            <a:r>
              <a:rPr lang="pt-PT" altLang="pt-PT" sz="1600" dirty="0">
                <a:cs typeface="Arial" panose="020B0604020202020204" pitchFamily="34" charset="0"/>
              </a:rPr>
              <a:t>.</a:t>
            </a:r>
            <a:endParaRPr lang="pt-PT" altLang="pt-PT" sz="1600" b="1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r>
              <a:rPr lang="pt-PT" altLang="pt-PT" sz="1600" b="1" dirty="0" err="1">
                <a:cs typeface="Arial" panose="020B0604020202020204" pitchFamily="34" charset="0"/>
              </a:rPr>
              <a:t>Dataset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:</a:t>
            </a:r>
            <a:r>
              <a:rPr lang="pt-PT" altLang="pt-PT" sz="1600" dirty="0">
                <a:cs typeface="Arial" panose="020B0604020202020204" pitchFamily="34" charset="0"/>
                <a:hlinkClick r:id="rId5"/>
              </a:rPr>
              <a:t>https://www.kaggle.com/datasets/rikdifos/credit-card-approval-prediction?datasetId=426827</a:t>
            </a:r>
            <a:endParaRPr lang="pt-PT" altLang="pt-PT" sz="16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1026" name="Picture 2" descr="How to Download Kaggle Datasets on Ubuntu | endtoend.ai">
            <a:extLst>
              <a:ext uri="{FF2B5EF4-FFF2-40B4-BE49-F238E27FC236}">
                <a16:creationId xmlns:a16="http://schemas.microsoft.com/office/drawing/2014/main" id="{23D01019-DD35-5B20-10D9-D9FA47E27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14815" r="4540" b="19359"/>
          <a:stretch/>
        </p:blipFill>
        <p:spPr bwMode="auto">
          <a:xfrm>
            <a:off x="3122421" y="4480780"/>
            <a:ext cx="2971800" cy="141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33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Ambiente de Trabalho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20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Este </a:t>
            </a:r>
            <a:r>
              <a:rPr lang="pt-PT" altLang="pt-PT" sz="1600" dirty="0" err="1">
                <a:cs typeface="Arial" panose="020B0604020202020204" pitchFamily="34" charset="0"/>
              </a:rPr>
              <a:t>Dataset</a:t>
            </a:r>
            <a:r>
              <a:rPr lang="pt-PT" altLang="pt-PT" sz="1600" dirty="0">
                <a:cs typeface="Arial" panose="020B0604020202020204" pitchFamily="34" charset="0"/>
              </a:rPr>
              <a:t> contém 2 ficheiros CSV ilustrado em seguida: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6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endParaRPr lang="pt-PT" altLang="pt-PT" sz="16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endParaRPr lang="pt-PT" altLang="pt-PT" sz="16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endParaRPr lang="pt-PT" altLang="pt-PT" sz="16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No passo seguinte foram copiados e colados na pasta desejada para realizar a análise de dados.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4" name="Imagem 3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68D0C23A-721E-22E2-42B7-7E79A7B632D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7" r="32895" b="50416"/>
          <a:stretch/>
        </p:blipFill>
        <p:spPr>
          <a:xfrm>
            <a:off x="2653374" y="1828800"/>
            <a:ext cx="3837251" cy="1219200"/>
          </a:xfrm>
          <a:prstGeom prst="rect">
            <a:avLst/>
          </a:prstGeom>
        </p:spPr>
      </p:pic>
      <p:pic>
        <p:nvPicPr>
          <p:cNvPr id="6" name="Imagem 5" descr="Uma imagem com texto, Tipo de letra, captura de ecrã, design&#10;&#10;Descrição gerada automaticamente">
            <a:extLst>
              <a:ext uri="{FF2B5EF4-FFF2-40B4-BE49-F238E27FC236}">
                <a16:creationId xmlns:a16="http://schemas.microsoft.com/office/drawing/2014/main" id="{E59CC49F-4AA7-3AA2-B43B-1A8BD8D21E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73" y="4114800"/>
            <a:ext cx="2384496" cy="77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6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Ambiente de Trabalho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83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 estrutura dos 2 ficheiros CSV está ilustrada em seguida: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5" name="Imagem 4" descr="Uma imagem com captura de ecrã, texto, ecrã&#10;&#10;Descrição gerada automaticamente">
            <a:extLst>
              <a:ext uri="{FF2B5EF4-FFF2-40B4-BE49-F238E27FC236}">
                <a16:creationId xmlns:a16="http://schemas.microsoft.com/office/drawing/2014/main" id="{1117CC00-100A-C368-235D-8DC141947C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6" y="1862084"/>
            <a:ext cx="6536584" cy="3929116"/>
          </a:xfrm>
          <a:prstGeom prst="rect">
            <a:avLst/>
          </a:prstGeom>
        </p:spPr>
      </p:pic>
      <p:pic>
        <p:nvPicPr>
          <p:cNvPr id="9" name="Imagem 8" descr="Uma imagem com captura de ecrã, roxo&#10;&#10;Descrição gerada automaticamente">
            <a:extLst>
              <a:ext uri="{FF2B5EF4-FFF2-40B4-BE49-F238E27FC236}">
                <a16:creationId xmlns:a16="http://schemas.microsoft.com/office/drawing/2014/main" id="{3A46BB85-782E-FD5E-9B70-4BC08050D0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75" y="1411786"/>
            <a:ext cx="1476611" cy="43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6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Ambiente de Trabalho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30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Este </a:t>
            </a:r>
            <a:r>
              <a:rPr lang="pt-PT" altLang="pt-PT" sz="1600" dirty="0" err="1">
                <a:cs typeface="Arial" panose="020B0604020202020204" pitchFamily="34" charset="0"/>
              </a:rPr>
              <a:t>dataset</a:t>
            </a:r>
            <a:r>
              <a:rPr lang="pt-PT" altLang="pt-PT" sz="1600" dirty="0">
                <a:cs typeface="Arial" panose="020B0604020202020204" pitchFamily="34" charset="0"/>
              </a:rPr>
              <a:t> é usado para o </a:t>
            </a:r>
            <a:r>
              <a:rPr lang="pt-PT" altLang="pt-PT" sz="1600" b="1" dirty="0">
                <a:cs typeface="Arial" panose="020B0604020202020204" pitchFamily="34" charset="0"/>
              </a:rPr>
              <a:t>setor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b="1" dirty="0">
                <a:cs typeface="Arial" panose="020B0604020202020204" pitchFamily="34" charset="0"/>
              </a:rPr>
              <a:t>financeiro</a:t>
            </a:r>
            <a:r>
              <a:rPr lang="pt-PT" altLang="pt-PT" sz="1600" dirty="0">
                <a:cs typeface="Arial" panose="020B0604020202020204" pitchFamily="34" charset="0"/>
              </a:rPr>
              <a:t>, contém informações pessoais e dados de utilizadores de cartão de crédito para estimar futuras falências e empréstimos. Os bancos têm autoridade para determinar se devem ou não fornecer cartões de crédito ao cliente que o solicita. A pontuação de crédito estima o nível de risco no conjunto de dados numa forma mais objetiva.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Como já referido temos 2 ficheiros CSV, os quais são nomeados como </a:t>
            </a:r>
            <a:r>
              <a:rPr lang="pt-PT" altLang="pt-PT" sz="1600" b="1" dirty="0">
                <a:cs typeface="Arial" panose="020B0604020202020204" pitchFamily="34" charset="0"/>
              </a:rPr>
              <a:t>application_record.csv</a:t>
            </a:r>
            <a:r>
              <a:rPr lang="pt-PT" altLang="pt-PT" sz="1600" dirty="0">
                <a:cs typeface="Arial" panose="020B0604020202020204" pitchFamily="34" charset="0"/>
              </a:rPr>
              <a:t>(contém informação geral sobre o solicitante)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dirty="0">
                <a:cs typeface="Arial" panose="020B0604020202020204" pitchFamily="34" charset="0"/>
              </a:rPr>
              <a:t>e </a:t>
            </a:r>
            <a:r>
              <a:rPr lang="pt-PT" altLang="pt-PT" sz="1600" b="1" dirty="0">
                <a:cs typeface="Arial" panose="020B0604020202020204" pitchFamily="34" charset="0"/>
              </a:rPr>
              <a:t>credit_record.csv</a:t>
            </a:r>
            <a:r>
              <a:rPr lang="pt-PT" altLang="pt-PT" sz="1600" dirty="0">
                <a:cs typeface="Arial" panose="020B0604020202020204" pitchFamily="34" charset="0"/>
              </a:rPr>
              <a:t>(contém os registos do pagamento do empréstimo).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 err="1">
                <a:cs typeface="Arial" panose="020B0604020202020204" pitchFamily="34" charset="0"/>
              </a:rPr>
              <a:t>Application_record</a:t>
            </a:r>
            <a:r>
              <a:rPr lang="pt-PT" altLang="pt-PT" sz="1600" dirty="0">
                <a:cs typeface="Arial" panose="020B0604020202020204" pitchFamily="34" charset="0"/>
              </a:rPr>
              <a:t> tem 18 variáveis (12 categóricas, 5 contínuas e 1 de </a:t>
            </a:r>
            <a:r>
              <a:rPr lang="pt-PT" altLang="pt-PT" sz="1600" dirty="0" err="1">
                <a:cs typeface="Arial" panose="020B0604020202020204" pitchFamily="34" charset="0"/>
              </a:rPr>
              <a:t>identificação-’ID</a:t>
            </a:r>
            <a:r>
              <a:rPr lang="pt-PT" altLang="pt-PT" sz="1600" dirty="0">
                <a:cs typeface="Arial" panose="020B0604020202020204" pitchFamily="34" charset="0"/>
              </a:rPr>
              <a:t>’)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 err="1">
                <a:cs typeface="Arial" panose="020B0604020202020204" pitchFamily="34" charset="0"/>
              </a:rPr>
              <a:t>Credit_record</a:t>
            </a:r>
            <a:r>
              <a:rPr lang="pt-PT" altLang="pt-PT" sz="1600" dirty="0">
                <a:cs typeface="Arial" panose="020B0604020202020204" pitchFamily="34" charset="0"/>
              </a:rPr>
              <a:t> tem 3 variáveis uma de cada tipo.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39202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Instalações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Seguidamente foi instalado o </a:t>
            </a:r>
            <a:r>
              <a:rPr lang="pt-PT" altLang="pt-PT" sz="1600" b="1" dirty="0">
                <a:cs typeface="Arial" panose="020B0604020202020204" pitchFamily="34" charset="0"/>
              </a:rPr>
              <a:t>pacote</a:t>
            </a:r>
            <a:r>
              <a:rPr lang="pt-PT" altLang="pt-PT" sz="1600" dirty="0">
                <a:cs typeface="Arial" panose="020B0604020202020204" pitchFamily="34" charset="0"/>
              </a:rPr>
              <a:t>(packages) necessário, neste caso, </a:t>
            </a:r>
            <a:r>
              <a:rPr lang="pt-PT" altLang="pt-PT" sz="1600" b="1" dirty="0" err="1">
                <a:cs typeface="Arial" panose="020B0604020202020204" pitchFamily="34" charset="0"/>
              </a:rPr>
              <a:t>Jupyter</a:t>
            </a:r>
            <a:r>
              <a:rPr lang="pt-PT" altLang="pt-PT" sz="1600" dirty="0">
                <a:cs typeface="Arial" panose="020B0604020202020204" pitchFamily="34" charset="0"/>
              </a:rPr>
              <a:t> que nos permite combinar texto </a:t>
            </a:r>
            <a:r>
              <a:rPr lang="pt-PT" altLang="pt-PT" sz="1600" b="1" dirty="0" err="1">
                <a:cs typeface="Arial" panose="020B0604020202020204" pitchFamily="34" charset="0"/>
              </a:rPr>
              <a:t>Markdown</a:t>
            </a:r>
            <a:r>
              <a:rPr lang="pt-PT" altLang="pt-PT" sz="1600" dirty="0">
                <a:cs typeface="Arial" panose="020B0604020202020204" pitchFamily="34" charset="0"/>
              </a:rPr>
              <a:t> e código-fonte </a:t>
            </a:r>
            <a:r>
              <a:rPr lang="pt-PT" altLang="pt-PT" sz="1600" b="1" dirty="0">
                <a:cs typeface="Arial" panose="020B0604020202020204" pitchFamily="34" charset="0"/>
              </a:rPr>
              <a:t>Python</a:t>
            </a:r>
            <a:r>
              <a:rPr lang="pt-PT" altLang="pt-PT" sz="1600" dirty="0">
                <a:cs typeface="Arial" panose="020B0604020202020204" pitchFamily="34" charset="0"/>
              </a:rPr>
              <a:t> no </a:t>
            </a:r>
            <a:r>
              <a:rPr lang="pt-PT" altLang="pt-PT" sz="1600" b="1" dirty="0" err="1">
                <a:cs typeface="Arial" panose="020B0604020202020204" pitchFamily="34" charset="0"/>
              </a:rPr>
              <a:t>notebook</a:t>
            </a:r>
            <a:r>
              <a:rPr lang="pt-PT" altLang="pt-PT" sz="1600" dirty="0">
                <a:cs typeface="Arial" panose="020B0604020202020204" pitchFamily="34" charset="0"/>
              </a:rPr>
              <a:t>. Deste modo, o </a:t>
            </a:r>
            <a:r>
              <a:rPr lang="pt-PT" altLang="pt-PT" sz="1600" dirty="0" err="1">
                <a:cs typeface="Arial" panose="020B0604020202020204" pitchFamily="34" charset="0"/>
              </a:rPr>
              <a:t>VSCode</a:t>
            </a:r>
            <a:r>
              <a:rPr lang="pt-PT" altLang="pt-PT" sz="1600" dirty="0">
                <a:cs typeface="Arial" panose="020B0604020202020204" pitchFamily="34" charset="0"/>
              </a:rPr>
              <a:t> tem suporte ao </a:t>
            </a:r>
            <a:r>
              <a:rPr lang="pt-PT" altLang="pt-PT" sz="1600" b="1" dirty="0" err="1">
                <a:cs typeface="Arial" panose="020B0604020202020204" pitchFamily="34" charset="0"/>
              </a:rPr>
              <a:t>Jupyter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b="1" dirty="0" err="1">
                <a:cs typeface="Arial" panose="020B0604020202020204" pitchFamily="34" charset="0"/>
              </a:rPr>
              <a:t>Notebooks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dirty="0">
                <a:cs typeface="Arial" panose="020B0604020202020204" pitchFamily="34" charset="0"/>
              </a:rPr>
              <a:t>nativo. ( </a:t>
            </a:r>
            <a:r>
              <a:rPr lang="pt-PT" altLang="pt-PT" sz="1600" dirty="0">
                <a:cs typeface="Arial" panose="020B0604020202020204" pitchFamily="34" charset="0"/>
                <a:hlinkClick r:id="rId5"/>
              </a:rPr>
              <a:t>https://pypi.org/project/jupyter/</a:t>
            </a:r>
            <a:r>
              <a:rPr lang="pt-PT" altLang="pt-PT" sz="1600" dirty="0">
                <a:cs typeface="Arial" panose="020B0604020202020204" pitchFamily="34" charset="0"/>
              </a:rPr>
              <a:t> )</a:t>
            </a:r>
            <a:endParaRPr lang="pt-PT" altLang="pt-PT" sz="1600" b="1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AB8C27F3-29D8-0010-5DF6-A7AFC0EA94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5" y="2458860"/>
            <a:ext cx="3276600" cy="3313895"/>
          </a:xfrm>
          <a:prstGeom prst="rect">
            <a:avLst/>
          </a:prstGeom>
        </p:spPr>
      </p:pic>
      <p:pic>
        <p:nvPicPr>
          <p:cNvPr id="4" name="Imagem 3" descr="Uma imagem com texto, software, Tipo de letra, captura de ecrã&#10;&#10;Descrição gerada automaticamente">
            <a:extLst>
              <a:ext uri="{FF2B5EF4-FFF2-40B4-BE49-F238E27FC236}">
                <a16:creationId xmlns:a16="http://schemas.microsoft.com/office/drawing/2014/main" id="{E780C913-F35D-8F06-D266-D52CF59DA52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67"/>
          <a:stretch/>
        </p:blipFill>
        <p:spPr>
          <a:xfrm>
            <a:off x="3842638" y="3594992"/>
            <a:ext cx="3505200" cy="1063460"/>
          </a:xfrm>
          <a:prstGeom prst="rect">
            <a:avLst/>
          </a:prstGeom>
        </p:spPr>
      </p:pic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37D4BC8-64B3-8E95-EC2D-D19391C33B3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26" b="32007"/>
          <a:stretch/>
        </p:blipFill>
        <p:spPr>
          <a:xfrm>
            <a:off x="3842638" y="2537381"/>
            <a:ext cx="2895841" cy="1006093"/>
          </a:xfrm>
          <a:prstGeom prst="rect">
            <a:avLst/>
          </a:prstGeom>
        </p:spPr>
      </p:pic>
      <p:pic>
        <p:nvPicPr>
          <p:cNvPr id="10" name="Imagem 9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A6144F25-973B-6404-7814-7B7D47AAA6A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04" b="65519"/>
          <a:stretch/>
        </p:blipFill>
        <p:spPr>
          <a:xfrm>
            <a:off x="3842638" y="4702852"/>
            <a:ext cx="3227686" cy="1068765"/>
          </a:xfrm>
          <a:prstGeom prst="rect">
            <a:avLst/>
          </a:prstGeom>
        </p:spPr>
      </p:pic>
      <p:pic>
        <p:nvPicPr>
          <p:cNvPr id="12" name="Imagem 11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61A6A231-8EC2-FAF3-F57E-A4598349EFB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26" b="37255"/>
          <a:stretch/>
        </p:blipFill>
        <p:spPr>
          <a:xfrm>
            <a:off x="5355569" y="5284286"/>
            <a:ext cx="3505200" cy="10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Instalações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Através do comando </a:t>
            </a:r>
            <a:r>
              <a:rPr lang="pt-PT" altLang="pt-PT" sz="1600" b="1" dirty="0" err="1">
                <a:cs typeface="Arial" panose="020B0604020202020204" pitchFamily="34" charset="0"/>
              </a:rPr>
              <a:t>Ctrl+Shift+P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dirty="0">
                <a:cs typeface="Arial" panose="020B0604020202020204" pitchFamily="34" charset="0"/>
              </a:rPr>
              <a:t>é possível criar um novo ficheiro </a:t>
            </a:r>
            <a:r>
              <a:rPr lang="pt-PT" altLang="pt-PT" sz="1600" b="1" dirty="0">
                <a:cs typeface="Arial" panose="020B0604020202020204" pitchFamily="34" charset="0"/>
              </a:rPr>
              <a:t>.</a:t>
            </a:r>
            <a:r>
              <a:rPr lang="pt-PT" altLang="pt-PT" sz="1600" b="1" dirty="0" err="1">
                <a:cs typeface="Arial" panose="020B0604020202020204" pitchFamily="34" charset="0"/>
              </a:rPr>
              <a:t>ipynb</a:t>
            </a:r>
            <a:r>
              <a:rPr lang="pt-PT" altLang="pt-PT" sz="1600" dirty="0">
                <a:cs typeface="Arial" panose="020B0604020202020204" pitchFamily="34" charset="0"/>
              </a:rPr>
              <a:t>(</a:t>
            </a:r>
            <a:r>
              <a:rPr lang="pt-PT" altLang="pt-PT" sz="1600" b="1" dirty="0" err="1">
                <a:cs typeface="Arial" panose="020B0604020202020204" pitchFamily="34" charset="0"/>
              </a:rPr>
              <a:t>Jupyter</a:t>
            </a:r>
            <a:r>
              <a:rPr lang="pt-PT" altLang="pt-PT" sz="1600" b="1" dirty="0">
                <a:cs typeface="Arial" panose="020B0604020202020204" pitchFamily="34" charset="0"/>
              </a:rPr>
              <a:t> Notebook</a:t>
            </a:r>
            <a:r>
              <a:rPr lang="pt-PT" altLang="pt-PT" sz="1600" dirty="0">
                <a:cs typeface="Arial" panose="020B0604020202020204" pitchFamily="34" charset="0"/>
              </a:rPr>
              <a:t>) e correr o ficheiro na interface do Notebook. Foi instalado ainda o </a:t>
            </a:r>
            <a:r>
              <a:rPr lang="pt-PT" altLang="pt-PT" sz="1600" b="1" dirty="0">
                <a:cs typeface="Arial" panose="020B0604020202020204" pitchFamily="34" charset="0"/>
              </a:rPr>
              <a:t>pandas</a:t>
            </a:r>
            <a:r>
              <a:rPr lang="pt-PT" altLang="pt-PT" sz="1600" dirty="0">
                <a:cs typeface="Arial" panose="020B0604020202020204" pitchFamily="34" charset="0"/>
              </a:rPr>
              <a:t> e o </a:t>
            </a:r>
            <a:r>
              <a:rPr lang="pt-PT" altLang="pt-PT" sz="1600" b="1" dirty="0" err="1">
                <a:cs typeface="Arial" panose="020B0604020202020204" pitchFamily="34" charset="0"/>
              </a:rPr>
              <a:t>matplotlib</a:t>
            </a:r>
            <a:r>
              <a:rPr lang="pt-PT" altLang="pt-PT" sz="1600" dirty="0">
                <a:cs typeface="Arial" panose="020B0604020202020204" pitchFamily="34" charset="0"/>
              </a:rPr>
              <a:t> através do comando </a:t>
            </a:r>
            <a:r>
              <a:rPr lang="pt-PT" altLang="pt-PT" sz="1600" b="1" dirty="0">
                <a:cs typeface="Arial" panose="020B0604020202020204" pitchFamily="34" charset="0"/>
              </a:rPr>
              <a:t>pip </a:t>
            </a:r>
            <a:r>
              <a:rPr lang="pt-PT" altLang="pt-PT" sz="1600" b="1" dirty="0" err="1">
                <a:cs typeface="Arial" panose="020B0604020202020204" pitchFamily="34" charset="0"/>
              </a:rPr>
              <a:t>install</a:t>
            </a:r>
            <a:r>
              <a:rPr lang="pt-PT" altLang="pt-PT" sz="1600" b="1" dirty="0">
                <a:cs typeface="Arial" panose="020B0604020202020204" pitchFamily="34" charset="0"/>
              </a:rPr>
              <a:t> </a:t>
            </a:r>
            <a:r>
              <a:rPr lang="pt-PT" altLang="pt-PT" sz="1600" dirty="0">
                <a:cs typeface="Arial" panose="020B0604020202020204" pitchFamily="34" charset="0"/>
              </a:rPr>
              <a:t>(</a:t>
            </a:r>
            <a:r>
              <a:rPr lang="pt-PT" altLang="pt-PT" sz="1600" dirty="0">
                <a:cs typeface="Arial" panose="020B0604020202020204" pitchFamily="34" charset="0"/>
                <a:hlinkClick r:id="rId5"/>
              </a:rPr>
              <a:t>https://pypi.org/project/pandas/</a:t>
            </a:r>
            <a:r>
              <a:rPr lang="pt-PT" altLang="pt-PT" sz="1600" dirty="0">
                <a:cs typeface="Arial" panose="020B0604020202020204" pitchFamily="34" charset="0"/>
              </a:rPr>
              <a:t> e </a:t>
            </a:r>
            <a:r>
              <a:rPr lang="pt-PT" altLang="pt-PT" sz="1600" dirty="0">
                <a:cs typeface="Arial" panose="020B0604020202020204" pitchFamily="34" charset="0"/>
                <a:hlinkClick r:id="rId6"/>
              </a:rPr>
              <a:t>https://pypi.org/project/matplotlib/</a:t>
            </a:r>
            <a:r>
              <a:rPr lang="pt-PT" altLang="pt-PT" sz="1600" dirty="0">
                <a:cs typeface="Arial" panose="020B0604020202020204" pitchFamily="34" charset="0"/>
              </a:rPr>
              <a:t> ) .</a:t>
            </a:r>
            <a:endParaRPr lang="pt-PT" altLang="pt-PT" sz="1600" b="1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5" name="Imagem 4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B6CD5594-BF32-9C13-5001-3EE60FFAA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93" y="3123041"/>
            <a:ext cx="3953014" cy="26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6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e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Leitura dos ficheiros CSV e definição de um máximo de linhas e colunas.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Análise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Dataset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com Machine Learning</a:t>
            </a:r>
            <a:endParaRPr lang="pt-PT" sz="1200" b="1" dirty="0"/>
          </a:p>
        </p:txBody>
      </p:sp>
      <p:pic>
        <p:nvPicPr>
          <p:cNvPr id="2" name="Imagem 1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B5D508EB-AB37-7EF1-51AE-BE1DA6C1A8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40359"/>
            <a:ext cx="5769579" cy="301021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11374E5-EF59-F0D3-A140-C35D2CA25F8C}"/>
              </a:ext>
            </a:extLst>
          </p:cNvPr>
          <p:cNvSpPr/>
          <p:nvPr/>
        </p:nvSpPr>
        <p:spPr>
          <a:xfrm>
            <a:off x="6564297" y="2375686"/>
            <a:ext cx="746760" cy="252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D6BD4C-D41E-E24D-D80A-3171570EB001}"/>
              </a:ext>
            </a:extLst>
          </p:cNvPr>
          <p:cNvSpPr txBox="1"/>
          <p:nvPr/>
        </p:nvSpPr>
        <p:spPr>
          <a:xfrm>
            <a:off x="6089234" y="2628332"/>
            <a:ext cx="169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FF0000"/>
                </a:solidFill>
              </a:rPr>
              <a:t>Execução do ficheiro</a:t>
            </a:r>
          </a:p>
        </p:txBody>
      </p:sp>
    </p:spTree>
    <p:extLst>
      <p:ext uri="{BB962C8B-B14F-4D97-AF65-F5344CB8AC3E}">
        <p14:creationId xmlns:p14="http://schemas.microsoft.com/office/powerpoint/2010/main" val="3861706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6026</TotalTime>
  <Words>2028</Words>
  <Application>Microsoft Office PowerPoint</Application>
  <PresentationFormat>Apresentação no Ecrã (4:3)</PresentationFormat>
  <Paragraphs>220</Paragraphs>
  <Slides>28</Slides>
  <Notes>26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Basilio Barbosa</cp:lastModifiedBy>
  <cp:revision>351</cp:revision>
  <cp:lastPrinted>2021-02-22T18:49:33Z</cp:lastPrinted>
  <dcterms:created xsi:type="dcterms:W3CDTF">2011-05-31T09:21:51Z</dcterms:created>
  <dcterms:modified xsi:type="dcterms:W3CDTF">2023-06-11T22:04:59Z</dcterms:modified>
</cp:coreProperties>
</file>