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09" r:id="rId2"/>
    <p:sldId id="314" r:id="rId3"/>
    <p:sldId id="315" r:id="rId4"/>
    <p:sldId id="318" r:id="rId5"/>
    <p:sldId id="316" r:id="rId6"/>
    <p:sldId id="321" r:id="rId7"/>
    <p:sldId id="322" r:id="rId8"/>
    <p:sldId id="323" r:id="rId9"/>
    <p:sldId id="317" r:id="rId10"/>
    <p:sldId id="324" r:id="rId11"/>
    <p:sldId id="320" r:id="rId12"/>
    <p:sldId id="327" r:id="rId13"/>
    <p:sldId id="328" r:id="rId14"/>
    <p:sldId id="329" r:id="rId15"/>
    <p:sldId id="325" r:id="rId16"/>
    <p:sldId id="326" r:id="rId17"/>
    <p:sldId id="260" r:id="rId1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7"/>
    <p:restoredTop sz="94655"/>
  </p:normalViewPr>
  <p:slideViewPr>
    <p:cSldViewPr>
      <p:cViewPr varScale="1">
        <p:scale>
          <a:sx n="81" d="100"/>
          <a:sy n="81" d="100"/>
        </p:scale>
        <p:origin x="156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01/04/2023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01/04/2023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051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011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082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08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464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924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202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789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12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024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573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455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040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107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57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8.png"/><Relationship Id="rId4" Type="http://schemas.openxmlformats.org/officeDocument/2006/relationships/image" Target="../media/image4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32.png"/><Relationship Id="rId4" Type="http://schemas.openxmlformats.org/officeDocument/2006/relationships/image" Target="../media/image4.png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72" y="0"/>
            <a:ext cx="99822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800" y="3115184"/>
            <a:ext cx="5486400" cy="552329"/>
          </a:xfrm>
        </p:spPr>
        <p:txBody>
          <a:bodyPr>
            <a:normAutofit fontScale="90000"/>
          </a:bodyPr>
          <a:lstStyle/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3904310"/>
            <a:ext cx="5143500" cy="896289"/>
          </a:xfrm>
        </p:spPr>
        <p:txBody>
          <a:bodyPr>
            <a:normAutofit fontScale="62500" lnSpcReduction="20000"/>
          </a:bodyPr>
          <a:lstStyle/>
          <a:p>
            <a:r>
              <a:rPr lang="pt-PT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INTELIGÊNCIA ARTIFICIAL</a:t>
            </a:r>
          </a:p>
          <a:p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~ Desafio – Jogo do Galo com Inteligência Artificial ~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762000" y="6394330"/>
            <a:ext cx="8191499" cy="276444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100" b="1" u="sng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| Escola Superior de Tecnologia e Gestão| Unidade Curricular: Inteligência  Artificial| Ano Letivo 2022/2023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30" y="392731"/>
            <a:ext cx="3872752" cy="962356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CDB7617E-BD9F-40A8-BCFA-781CEC4CEE46}"/>
              </a:ext>
            </a:extLst>
          </p:cNvPr>
          <p:cNvSpPr txBox="1">
            <a:spLocks/>
          </p:cNvSpPr>
          <p:nvPr/>
        </p:nvSpPr>
        <p:spPr>
          <a:xfrm>
            <a:off x="4953495" y="5615784"/>
            <a:ext cx="3580906" cy="632616"/>
          </a:xfrm>
          <a:prstGeom prst="rect">
            <a:avLst/>
          </a:prstGeom>
        </p:spPr>
        <p:txBody>
          <a:bodyPr vert="horz" lIns="68580" tIns="34290" rIns="68580" bIns="3429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Jorge Ribeiro e Luis Teófilo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jribeiro@estg.ipvc.pt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luisteofilo@estg.ipvc.pt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91EC4ED-17BC-435A-9221-66A1A252A082}"/>
              </a:ext>
            </a:extLst>
          </p:cNvPr>
          <p:cNvSpPr txBox="1">
            <a:spLocks/>
          </p:cNvSpPr>
          <p:nvPr/>
        </p:nvSpPr>
        <p:spPr>
          <a:xfrm>
            <a:off x="1483178" y="5635668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N.º 20749 – Basílio Barbosa</a:t>
            </a:r>
          </a:p>
          <a:p>
            <a:pPr algn="l"/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E-mail : basiliobarbosa@ipvc.pt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301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Execução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1087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Na seguinte demonstração temos o caso em que o utilizador perde.</a:t>
            </a:r>
          </a:p>
          <a:p>
            <a:pPr marL="171450" indent="-171450">
              <a:lnSpc>
                <a:spcPct val="150000"/>
              </a:lnSpc>
            </a:pPr>
            <a:endParaRPr lang="pt-PT" altLang="pt-PT" sz="1200" dirty="0">
              <a:cs typeface="Arial" panose="020B0604020202020204" pitchFamily="34" charset="0"/>
            </a:endParaRP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10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Jogo do Galo com Inteligência Artificial</a:t>
            </a:r>
            <a:endParaRPr lang="pt-PT" sz="1200" b="1" dirty="0"/>
          </a:p>
        </p:txBody>
      </p: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E17125B6-5B24-C61C-385D-A0A282A034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46" y="1803240"/>
            <a:ext cx="3791239" cy="4402298"/>
          </a:xfrm>
          <a:prstGeom prst="rect">
            <a:avLst/>
          </a:prstGeom>
        </p:spPr>
      </p:pic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7C452512-B24E-99F2-7B06-2324B8930F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517" y="1975774"/>
            <a:ext cx="3886537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79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838200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Implementação usando uma interface gráfica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2740" cy="115278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1185228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484157"/>
            <a:ext cx="8509454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Criamos o tabuleiro, verificamos quem é o vencedor através da função “</a:t>
            </a:r>
            <a:r>
              <a:rPr lang="pt-PT" altLang="pt-PT" sz="1600" b="1" dirty="0">
                <a:cs typeface="Arial" panose="020B0604020202020204" pitchFamily="34" charset="0"/>
              </a:rPr>
              <a:t>vencedor</a:t>
            </a:r>
            <a:r>
              <a:rPr lang="pt-PT" altLang="pt-PT" sz="1600" dirty="0">
                <a:cs typeface="Arial" panose="020B0604020202020204" pitchFamily="34" charset="0"/>
              </a:rPr>
              <a:t>”. Com a função “</a:t>
            </a:r>
            <a:r>
              <a:rPr lang="pt-PT" altLang="pt-PT" sz="1600" b="1" dirty="0" err="1">
                <a:cs typeface="Arial" panose="020B0604020202020204" pitchFamily="34" charset="0"/>
              </a:rPr>
              <a:t>isfull</a:t>
            </a:r>
            <a:r>
              <a:rPr lang="pt-PT" altLang="pt-PT" sz="1600" dirty="0">
                <a:cs typeface="Arial" panose="020B0604020202020204" pitchFamily="34" charset="0"/>
              </a:rPr>
              <a:t>” podemos perceber se temos o tabuleiro preenchido ou não.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11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Jogo do Galo com Inteligência Artificial</a:t>
            </a:r>
            <a:endParaRPr lang="pt-PT" sz="1200" b="1" dirty="0"/>
          </a:p>
        </p:txBody>
      </p:sp>
      <p:pic>
        <p:nvPicPr>
          <p:cNvPr id="22" name="Imagem 21" descr="Uma imagem com texto&#10;&#10;Descrição gerada automaticamente">
            <a:extLst>
              <a:ext uri="{FF2B5EF4-FFF2-40B4-BE49-F238E27FC236}">
                <a16:creationId xmlns:a16="http://schemas.microsoft.com/office/drawing/2014/main" id="{B6E76141-7DCD-460B-7958-00E174E7B5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0"/>
            <a:ext cx="4715239" cy="3986520"/>
          </a:xfrm>
          <a:prstGeom prst="rect">
            <a:avLst/>
          </a:prstGeom>
        </p:spPr>
      </p:pic>
      <p:pic>
        <p:nvPicPr>
          <p:cNvPr id="24" name="Imagem 23" descr="Uma imagem com texto&#10;&#10;Descrição gerada automaticamente">
            <a:extLst>
              <a:ext uri="{FF2B5EF4-FFF2-40B4-BE49-F238E27FC236}">
                <a16:creationId xmlns:a16="http://schemas.microsoft.com/office/drawing/2014/main" id="{AA95BBA4-9959-F0AE-DBBF-943FCEE2F76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173" y="2286000"/>
            <a:ext cx="4704102" cy="288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47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838200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Implementação usando uma interface gráfica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2740" cy="115278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1185228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484157"/>
            <a:ext cx="8509454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Criamos a GUI do jogo para jogar com um jogador comum função “</a:t>
            </a:r>
            <a:r>
              <a:rPr lang="pt-PT" altLang="pt-PT" sz="1600" b="1" dirty="0" err="1">
                <a:cs typeface="Arial" panose="020B0604020202020204" pitchFamily="34" charset="0"/>
              </a:rPr>
              <a:t>jogoTabuleiroPlayer</a:t>
            </a:r>
            <a:r>
              <a:rPr lang="pt-PT" altLang="pt-PT" sz="1600" dirty="0">
                <a:cs typeface="Arial" panose="020B0604020202020204" pitchFamily="34" charset="0"/>
              </a:rPr>
              <a:t>”, na função “</a:t>
            </a:r>
            <a:r>
              <a:rPr lang="pt-PT" altLang="pt-PT" sz="1600" b="1" dirty="0" err="1">
                <a:cs typeface="Arial" panose="020B0604020202020204" pitchFamily="34" charset="0"/>
              </a:rPr>
              <a:t>pc</a:t>
            </a:r>
            <a:r>
              <a:rPr lang="pt-PT" altLang="pt-PT" sz="1600" dirty="0">
                <a:cs typeface="Arial" panose="020B0604020202020204" pitchFamily="34" charset="0"/>
              </a:rPr>
              <a:t>” definiu-se a jogada do computador.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12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Jogo do Galo com Inteligência Artificial</a:t>
            </a:r>
            <a:endParaRPr lang="pt-PT" sz="1200" b="1" dirty="0"/>
          </a:p>
        </p:txBody>
      </p: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38D1F1CE-43BF-F9AB-2F68-8A72D36A135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88" y="2526506"/>
            <a:ext cx="5190908" cy="3438668"/>
          </a:xfrm>
          <a:prstGeom prst="rect">
            <a:avLst/>
          </a:prstGeom>
        </p:spPr>
      </p:pic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60D4DDB1-E181-A97E-8C0B-34A688DF13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819" y="2527145"/>
            <a:ext cx="4032581" cy="340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48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838200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Implementação usando uma interface gráfica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2740" cy="115278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1185228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484157"/>
            <a:ext cx="8509454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Na função “</a:t>
            </a:r>
            <a:r>
              <a:rPr lang="pt-PT" altLang="pt-PT" sz="1600" b="1" dirty="0" err="1">
                <a:cs typeface="Arial" panose="020B0604020202020204" pitchFamily="34" charset="0"/>
              </a:rPr>
              <a:t>jogoTabuleiroPC</a:t>
            </a:r>
            <a:r>
              <a:rPr lang="pt-PT" altLang="pt-PT" sz="1600" dirty="0">
                <a:cs typeface="Arial" panose="020B0604020202020204" pitchFamily="34" charset="0"/>
              </a:rPr>
              <a:t>” criamos a interface para jogar com o computador.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13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Jogo do Galo com Inteligência Artificial</a:t>
            </a:r>
            <a:endParaRPr lang="pt-PT" sz="1200" b="1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731C3D32-BF9A-DA8A-A51E-CE52708839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792" y="2449731"/>
            <a:ext cx="4445089" cy="3700102"/>
          </a:xfrm>
          <a:prstGeom prst="rect">
            <a:avLst/>
          </a:prstGeom>
        </p:spPr>
      </p:pic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AE1B7B0C-8306-73C3-9E7A-AB5F52D268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8" y="2478051"/>
            <a:ext cx="3656012" cy="368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10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838200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Implementação usando uma interface gráfica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2740" cy="115278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1185228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484157"/>
            <a:ext cx="8509454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A função “</a:t>
            </a:r>
            <a:r>
              <a:rPr lang="pt-PT" altLang="pt-PT" sz="1600" b="1" dirty="0">
                <a:cs typeface="Arial" panose="020B0604020202020204" pitchFamily="34" charset="0"/>
              </a:rPr>
              <a:t>play</a:t>
            </a:r>
            <a:r>
              <a:rPr lang="pt-PT" altLang="pt-PT" sz="1600" dirty="0">
                <a:cs typeface="Arial" panose="020B0604020202020204" pitchFamily="34" charset="0"/>
              </a:rPr>
              <a:t>” fica responsável por definir o texto e cores apresentadas e o tamanho da janela.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14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Jogo do Galo com Inteligência Artificial</a:t>
            </a:r>
            <a:endParaRPr lang="pt-PT" sz="1200" b="1" dirty="0"/>
          </a:p>
        </p:txBody>
      </p: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0230E2F7-7FC7-1323-BB65-877535C195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129" y="2393817"/>
            <a:ext cx="4205741" cy="380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79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838200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Implementação usando uma interface gráfica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2740" cy="115278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1185228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484157"/>
            <a:ext cx="8509454" cy="1457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Seguidamente podemos ver a execução na qual podemos jogar contra o computador ou jogador vs jogador. Neste caso ocorreu um empate ao jogar contra o computador.</a:t>
            </a:r>
          </a:p>
          <a:p>
            <a:pPr marL="171450" indent="-171450">
              <a:lnSpc>
                <a:spcPct val="150000"/>
              </a:lnSpc>
            </a:pPr>
            <a:endParaRPr lang="pt-PT" altLang="pt-PT" sz="1200" dirty="0">
              <a:cs typeface="Arial" panose="020B0604020202020204" pitchFamily="34" charset="0"/>
            </a:endParaRP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15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Jogo do Galo com Inteligência Artificial</a:t>
            </a:r>
            <a:endParaRPr lang="pt-PT" sz="1200" b="1" dirty="0"/>
          </a:p>
        </p:txBody>
      </p:sp>
      <p:pic>
        <p:nvPicPr>
          <p:cNvPr id="12" name="Imagem 11" descr="Uma imagem com texto&#10;&#10;Descrição gerada automaticamente">
            <a:extLst>
              <a:ext uri="{FF2B5EF4-FFF2-40B4-BE49-F238E27FC236}">
                <a16:creationId xmlns:a16="http://schemas.microsoft.com/office/drawing/2014/main" id="{953D0EE1-BE4B-659C-576D-B172724A4A6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8" t="37891"/>
          <a:stretch/>
        </p:blipFill>
        <p:spPr>
          <a:xfrm>
            <a:off x="339595" y="2655543"/>
            <a:ext cx="5196018" cy="3084753"/>
          </a:xfrm>
          <a:prstGeom prst="rect">
            <a:avLst/>
          </a:prstGeom>
        </p:spPr>
      </p:pic>
      <p:pic>
        <p:nvPicPr>
          <p:cNvPr id="4" name="Imagem 3" descr="Uma imagem com gráfico&#10;&#10;Descrição gerada automaticamente">
            <a:extLst>
              <a:ext uri="{FF2B5EF4-FFF2-40B4-BE49-F238E27FC236}">
                <a16:creationId xmlns:a16="http://schemas.microsoft.com/office/drawing/2014/main" id="{1D3827A4-8A4D-0388-201A-0C6921E6F2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649525"/>
            <a:ext cx="1920406" cy="2149026"/>
          </a:xfrm>
          <a:prstGeom prst="rect">
            <a:avLst/>
          </a:prstGeom>
        </p:spPr>
      </p:pic>
      <p:pic>
        <p:nvPicPr>
          <p:cNvPr id="6" name="Imagem 5" descr="Uma imagem com calendário&#10;&#10;Descrição gerada automaticamente">
            <a:extLst>
              <a:ext uri="{FF2B5EF4-FFF2-40B4-BE49-F238E27FC236}">
                <a16:creationId xmlns:a16="http://schemas.microsoft.com/office/drawing/2014/main" id="{CA60A244-E25D-7970-4336-E7B8514B22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437" y="4458091"/>
            <a:ext cx="1320738" cy="1862121"/>
          </a:xfrm>
          <a:prstGeom prst="rect">
            <a:avLst/>
          </a:prstGeom>
        </p:spPr>
      </p:pic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EEEB0E85-35BF-15ED-B51F-9E9C9B6F6D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750" y="4822738"/>
            <a:ext cx="1303133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25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838200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Implementação usando uma interface gráfica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2740" cy="115278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1185228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484157"/>
            <a:ext cx="8509454" cy="1087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Seguidamente temos um exemplo no qual ganhei e outro no qual o computador ganhou.</a:t>
            </a:r>
          </a:p>
          <a:p>
            <a:pPr marL="171450" indent="-171450">
              <a:lnSpc>
                <a:spcPct val="150000"/>
              </a:lnSpc>
            </a:pPr>
            <a:endParaRPr lang="pt-PT" altLang="pt-PT" sz="1200" dirty="0">
              <a:cs typeface="Arial" panose="020B0604020202020204" pitchFamily="34" charset="0"/>
            </a:endParaRP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16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Jogo do Galo com Inteligência Artificial</a:t>
            </a:r>
            <a:endParaRPr lang="pt-PT" sz="1200" b="1" dirty="0"/>
          </a:p>
        </p:txBody>
      </p:sp>
      <p:pic>
        <p:nvPicPr>
          <p:cNvPr id="5" name="Imagem 4" descr="Uma imagem com calendário&#10;&#10;Descrição gerada automaticamente">
            <a:extLst>
              <a:ext uri="{FF2B5EF4-FFF2-40B4-BE49-F238E27FC236}">
                <a16:creationId xmlns:a16="http://schemas.microsoft.com/office/drawing/2014/main" id="{0FAE39EC-9C87-5E9E-B422-06D881466F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4" y="2875249"/>
            <a:ext cx="1729890" cy="2423370"/>
          </a:xfrm>
          <a:prstGeom prst="rect">
            <a:avLst/>
          </a:prstGeom>
        </p:spPr>
      </p:pic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E27EC11E-75BF-8901-E6AE-8FB449BE5E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503953"/>
            <a:ext cx="1699407" cy="1165961"/>
          </a:xfrm>
          <a:prstGeom prst="rect">
            <a:avLst/>
          </a:prstGeom>
        </p:spPr>
      </p:pic>
      <p:pic>
        <p:nvPicPr>
          <p:cNvPr id="13" name="Imagem 12" descr="Uma imagem com calendário&#10;&#10;Descrição gerada automaticamente">
            <a:extLst>
              <a:ext uri="{FF2B5EF4-FFF2-40B4-BE49-F238E27FC236}">
                <a16:creationId xmlns:a16="http://schemas.microsoft.com/office/drawing/2014/main" id="{9378DA86-6366-AD4B-15EE-6D2965DA44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872431"/>
            <a:ext cx="1691787" cy="2377646"/>
          </a:xfrm>
          <a:prstGeom prst="rect">
            <a:avLst/>
          </a:prstGeom>
        </p:spPr>
      </p:pic>
      <p:pic>
        <p:nvPicPr>
          <p:cNvPr id="23" name="Imagem 22" descr="Uma imagem com texto&#10;&#10;Descrição gerada automaticamente">
            <a:extLst>
              <a:ext uri="{FF2B5EF4-FFF2-40B4-BE49-F238E27FC236}">
                <a16:creationId xmlns:a16="http://schemas.microsoft.com/office/drawing/2014/main" id="{145679C9-6C1F-1F26-A1B8-7BDEB68E79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285" y="3526815"/>
            <a:ext cx="1912786" cy="11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52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5867400"/>
            <a:ext cx="5143500" cy="489738"/>
          </a:xfrm>
        </p:spPr>
        <p:txBody>
          <a:bodyPr>
            <a:normAutofit/>
          </a:bodyPr>
          <a:lstStyle/>
          <a:p>
            <a:r>
              <a:rPr lang="pt-PT" sz="15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www.ipvc.pt</a:t>
            </a:r>
            <a:endParaRPr lang="pt-PT" sz="1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06" y="3409950"/>
            <a:ext cx="4048787" cy="10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5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Objetivos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3055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Este trabalho tem como objetivo implementar o jogo do Galo na Unidade Curricular de Inteligência Artificial.</a:t>
            </a:r>
          </a:p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O Jogo do Galo/Jogo da Velha ou denominado ainda de três em linha é um passatempo popular com regras simples e de fácil compreensão. Ao que se aponta foi oriundo do antigo Egipto, embora não exista uma origem específica foram encontrados tabuleiros esculpidos que teriam mais de 3500 anos.</a:t>
            </a:r>
          </a:p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Existem 9! = 362880 possibilidades de se dispor a cruz e o círculo(símbolos) no tabuleiro.</a:t>
            </a:r>
          </a:p>
          <a:p>
            <a:pPr marL="171450" indent="-171450">
              <a:lnSpc>
                <a:spcPct val="150000"/>
              </a:lnSpc>
            </a:pPr>
            <a:endParaRPr lang="pt-PT" altLang="pt-PT" sz="1200" dirty="0">
              <a:cs typeface="Arial" panose="020B0604020202020204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Jogo do Galo com Inteligência Artificial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376573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Estratégia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458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É um jogo no qual participam 2 jogadores que devem jogar alternadamente, desenhando um símbolo de cada vez, num espaço disponível(vazio). O objetivo é conseguir três símbolos em linha, seja na horizontal, vertical ou diagonal. Sempre de forma a impedir o adversário a ganhar na próxima jogada. Muitas vezes acaba empatado, visto que, é um jogo simples de aprender e entender.</a:t>
            </a:r>
          </a:p>
          <a:p>
            <a:pPr marL="171450" indent="-171450">
              <a:lnSpc>
                <a:spcPct val="150000"/>
              </a:lnSpc>
            </a:pPr>
            <a:endParaRPr lang="pt-PT" altLang="pt-PT" sz="1600" dirty="0"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</a:pPr>
            <a:r>
              <a:rPr lang="pt-PT" altLang="pt-PT" sz="1600" b="1" dirty="0">
                <a:cs typeface="Arial" panose="020B0604020202020204" pitchFamily="34" charset="0"/>
              </a:rPr>
              <a:t>MINIMAX</a:t>
            </a:r>
          </a:p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É um método para minimizar a possível perda máxima. Tem como objetivo a tomada de decisão muito usado em inteligência artificial formulado para a teoria de jogos de soma zero para vários jogadores. Este usa muito processamento fazendo com que fica lento, sendo importante fazer otimizações. Este algoritmo trata os jogadores separadamente.</a:t>
            </a:r>
          </a:p>
          <a:p>
            <a:pPr marL="171450" indent="-171450">
              <a:lnSpc>
                <a:spcPct val="150000"/>
              </a:lnSpc>
            </a:pPr>
            <a:endParaRPr lang="pt-PT" altLang="pt-PT" sz="1200" dirty="0">
              <a:cs typeface="Arial" panose="020B0604020202020204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Jogo do Galo com Inteligência Artificial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48933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Estratégia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226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b="1" dirty="0">
                <a:cs typeface="Arial" panose="020B0604020202020204" pitchFamily="34" charset="0"/>
              </a:rPr>
              <a:t>NEGAMAX</a:t>
            </a:r>
          </a:p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Esta versão é uma variante do algoritmo de busca </a:t>
            </a:r>
            <a:r>
              <a:rPr lang="pt-PT" altLang="pt-PT" sz="1600" dirty="0" err="1">
                <a:cs typeface="Arial" panose="020B0604020202020204" pitchFamily="34" charset="0"/>
              </a:rPr>
              <a:t>Minimax</a:t>
            </a:r>
            <a:r>
              <a:rPr lang="pt-PT" altLang="pt-PT" sz="1600" dirty="0">
                <a:cs typeface="Arial" panose="020B0604020202020204" pitchFamily="34" charset="0"/>
              </a:rPr>
              <a:t> que funciona apenas com 2 jogadores, embora ambos se baseiem na propriedade de soma zero de um jogo entre 2 jogadores. Simplificando a implementação do </a:t>
            </a:r>
            <a:r>
              <a:rPr lang="pt-PT" altLang="pt-PT" sz="1600" dirty="0" err="1">
                <a:cs typeface="Arial" panose="020B0604020202020204" pitchFamily="34" charset="0"/>
              </a:rPr>
              <a:t>Minimax</a:t>
            </a:r>
            <a:r>
              <a:rPr lang="pt-PT" altLang="pt-PT" sz="1600" dirty="0">
                <a:cs typeface="Arial" panose="020B0604020202020204" pitchFamily="34" charset="0"/>
              </a:rPr>
              <a:t>, levando em consideração a avaliação dos jogadores separadamente.</a:t>
            </a:r>
          </a:p>
          <a:p>
            <a:pPr marL="171450" indent="-171450">
              <a:lnSpc>
                <a:spcPct val="150000"/>
              </a:lnSpc>
            </a:pPr>
            <a:endParaRPr lang="pt-PT" altLang="pt-PT" sz="1200" dirty="0">
              <a:cs typeface="Arial" panose="020B0604020202020204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Jogo do Galo com Inteligência Artificial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88212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1457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Primeiramente definiu-se o tabuleiro “</a:t>
            </a:r>
            <a:r>
              <a:rPr lang="pt-PT" altLang="pt-PT" sz="1600" b="1" dirty="0" err="1">
                <a:cs typeface="Arial" panose="020B0604020202020204" pitchFamily="34" charset="0"/>
              </a:rPr>
              <a:t>make_board</a:t>
            </a:r>
            <a:r>
              <a:rPr lang="pt-PT" altLang="pt-PT" sz="1600" dirty="0">
                <a:cs typeface="Arial" panose="020B0604020202020204" pitchFamily="34" charset="0"/>
              </a:rPr>
              <a:t>” com os espaços(estrutura – “</a:t>
            </a:r>
            <a:r>
              <a:rPr lang="pt-PT" altLang="pt-PT" sz="1600" b="1" dirty="0" err="1">
                <a:cs typeface="Arial" panose="020B0604020202020204" pitchFamily="34" charset="0"/>
              </a:rPr>
              <a:t>print_board</a:t>
            </a:r>
            <a:r>
              <a:rPr lang="pt-PT" altLang="pt-PT" sz="1600" dirty="0">
                <a:cs typeface="Arial" panose="020B0604020202020204" pitchFamily="34" charset="0"/>
              </a:rPr>
              <a:t>”). Definimos uma função para realizar a jogada ”</a:t>
            </a:r>
            <a:r>
              <a:rPr lang="pt-PT" altLang="pt-PT" sz="1600" b="1" dirty="0" err="1">
                <a:cs typeface="Arial" panose="020B0604020202020204" pitchFamily="34" charset="0"/>
              </a:rPr>
              <a:t>make_move</a:t>
            </a:r>
            <a:r>
              <a:rPr lang="pt-PT" altLang="pt-PT" sz="1600" dirty="0">
                <a:cs typeface="Arial" panose="020B0604020202020204" pitchFamily="34" charset="0"/>
              </a:rPr>
              <a:t>”.</a:t>
            </a:r>
          </a:p>
          <a:p>
            <a:pPr marL="171450" indent="-171450">
              <a:lnSpc>
                <a:spcPct val="150000"/>
              </a:lnSpc>
            </a:pPr>
            <a:endParaRPr lang="pt-PT" altLang="pt-PT" sz="1200" dirty="0">
              <a:cs typeface="Arial" panose="020B0604020202020204" pitchFamily="34" charset="0"/>
            </a:endParaRP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Jogo do Galo com Inteligência Artificial</a:t>
            </a:r>
            <a:endParaRPr lang="pt-PT" sz="1200" b="1" dirty="0"/>
          </a:p>
        </p:txBody>
      </p: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0518CA5D-0043-6580-AE95-0445F415E3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16664"/>
            <a:ext cx="4011007" cy="3855328"/>
          </a:xfrm>
          <a:prstGeom prst="rect">
            <a:avLst/>
          </a:prstGeom>
        </p:spPr>
      </p:pic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487D10F9-60E0-A53B-196A-704B115A0BB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89"/>
          <a:stretch/>
        </p:blipFill>
        <p:spPr>
          <a:xfrm>
            <a:off x="4785131" y="2316663"/>
            <a:ext cx="3815489" cy="188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1512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Definimos a função “</a:t>
            </a:r>
            <a:r>
              <a:rPr lang="pt-PT" altLang="pt-PT" sz="1600" b="1" dirty="0">
                <a:cs typeface="Arial" panose="020B0604020202020204" pitchFamily="34" charset="0"/>
              </a:rPr>
              <a:t>winner</a:t>
            </a:r>
            <a:r>
              <a:rPr lang="pt-PT" altLang="pt-PT" sz="1600" dirty="0">
                <a:cs typeface="Arial" panose="020B0604020202020204" pitchFamily="34" charset="0"/>
              </a:rPr>
              <a:t>” que vai verificar se existe uma linha, coluna ou diagonal preenchida com o mesmo símbolo. Verificou-se se existiam espaços vazios no tabuleiro para conseguirmos realizar a próxima jogada.</a:t>
            </a:r>
            <a:endParaRPr lang="pt-PT" altLang="pt-PT" sz="1200" dirty="0">
              <a:cs typeface="Arial" panose="020B0604020202020204" pitchFamily="34" charset="0"/>
            </a:endParaRP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Jogo do Galo com Inteligência Artificial</a:t>
            </a:r>
            <a:endParaRPr lang="pt-PT" sz="1200" b="1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03A8C8BB-7618-B344-F058-3684356C09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28819"/>
            <a:ext cx="2974654" cy="3638066"/>
          </a:xfrm>
          <a:prstGeom prst="rect">
            <a:avLst/>
          </a:prstGeom>
        </p:spPr>
      </p:pic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BFF26D5F-21F5-8904-95C4-22EFB87DC1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038" y="2438400"/>
            <a:ext cx="4580017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1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114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Definimos a função “</a:t>
            </a:r>
            <a:r>
              <a:rPr lang="pt-PT" altLang="pt-PT" sz="1600" b="1" dirty="0">
                <a:cs typeface="Arial" panose="020B0604020202020204" pitchFamily="34" charset="0"/>
              </a:rPr>
              <a:t>play</a:t>
            </a:r>
            <a:r>
              <a:rPr lang="pt-PT" altLang="pt-PT" sz="1600" dirty="0">
                <a:cs typeface="Arial" panose="020B0604020202020204" pitchFamily="34" charset="0"/>
              </a:rPr>
              <a:t>” que será responsável por mostrar quem ganhou ou se ocorreu um empate.</a:t>
            </a:r>
            <a:endParaRPr lang="pt-PT" altLang="pt-PT" sz="1200" dirty="0">
              <a:cs typeface="Arial" panose="020B0604020202020204" pitchFamily="34" charset="0"/>
            </a:endParaRP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7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Jogo do Galo com Inteligência Artificial</a:t>
            </a:r>
            <a:endParaRPr lang="pt-PT" sz="1200" b="1" dirty="0"/>
          </a:p>
        </p:txBody>
      </p: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E6F37B79-C355-6569-0E39-B29C43B619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030" y="2263124"/>
            <a:ext cx="3975940" cy="373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98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Neste ficheiro temos os tipos de jogadores que podem jogar sendo eles o </a:t>
            </a:r>
            <a:r>
              <a:rPr lang="pt-PT" altLang="pt-PT" sz="1600" dirty="0" err="1">
                <a:cs typeface="Arial" panose="020B0604020202020204" pitchFamily="34" charset="0"/>
              </a:rPr>
              <a:t>Human</a:t>
            </a:r>
            <a:r>
              <a:rPr lang="pt-PT" altLang="pt-PT" sz="1600" dirty="0">
                <a:cs typeface="Arial" panose="020B0604020202020204" pitchFamily="34" charset="0"/>
              </a:rPr>
              <a:t>(utilizador) que vai introduzir a sua jogada no teclado e temos um jogador “Random” que é usado para fazer a jogada inicial e o “</a:t>
            </a:r>
            <a:r>
              <a:rPr lang="pt-PT" altLang="pt-PT" sz="1600" dirty="0" err="1">
                <a:cs typeface="Arial" panose="020B0604020202020204" pitchFamily="34" charset="0"/>
              </a:rPr>
              <a:t>SmartComputer</a:t>
            </a:r>
            <a:r>
              <a:rPr lang="pt-PT" altLang="pt-PT" sz="1600" dirty="0">
                <a:cs typeface="Arial" panose="020B0604020202020204" pitchFamily="34" charset="0"/>
              </a:rPr>
              <a:t>”, que contém o algoritmo </a:t>
            </a:r>
            <a:r>
              <a:rPr lang="pt-PT" altLang="pt-PT" sz="1600" dirty="0" err="1">
                <a:cs typeface="Arial" panose="020B0604020202020204" pitchFamily="34" charset="0"/>
              </a:rPr>
              <a:t>minimax</a:t>
            </a:r>
            <a:r>
              <a:rPr lang="pt-PT" altLang="pt-PT" sz="1600" dirty="0">
                <a:cs typeface="Arial" panose="020B0604020202020204" pitchFamily="34" charset="0"/>
              </a:rPr>
              <a:t>, sendo a função definida neste.</a:t>
            </a:r>
            <a:endParaRPr lang="pt-PT" altLang="pt-PT" sz="12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8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Jogo do Galo com Inteligência Artificial</a:t>
            </a:r>
            <a:endParaRPr lang="pt-PT" sz="1200" b="1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A4BBA827-E7EB-81C0-F61C-E4B17F2C593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27" y="2912303"/>
            <a:ext cx="3094500" cy="3282519"/>
          </a:xfrm>
          <a:prstGeom prst="rect">
            <a:avLst/>
          </a:prstGeom>
        </p:spPr>
      </p:pic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A43A6073-087F-CA9A-5AE7-56451B37844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47" y="2918126"/>
            <a:ext cx="4537992" cy="294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86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Execução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1457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Ao executar o código conseguimos visualizar uma interface simples na qual podemos jogar contra o computador. Neste caso temos um empate.</a:t>
            </a:r>
          </a:p>
          <a:p>
            <a:pPr marL="171450" indent="-171450">
              <a:lnSpc>
                <a:spcPct val="150000"/>
              </a:lnSpc>
            </a:pPr>
            <a:endParaRPr lang="pt-PT" altLang="pt-PT" sz="1200" dirty="0">
              <a:cs typeface="Arial" panose="020B0604020202020204" pitchFamily="34" charset="0"/>
            </a:endParaRP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9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Jogo do Galo com Inteligência Artificial</a:t>
            </a:r>
            <a:endParaRPr lang="pt-PT" sz="1200" b="1" dirty="0"/>
          </a:p>
        </p:txBody>
      </p:sp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276B67F4-5D0B-3884-E254-A2275ADEF1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18" y="2345280"/>
            <a:ext cx="2844364" cy="3130678"/>
          </a:xfrm>
          <a:prstGeom prst="rect">
            <a:avLst/>
          </a:prstGeom>
        </p:spPr>
      </p:pic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B6EEA3C0-43EB-23A1-3BBF-079CED625A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4" y="2339236"/>
            <a:ext cx="2528886" cy="345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258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4715</TotalTime>
  <Words>1186</Words>
  <Application>Microsoft Office PowerPoint</Application>
  <PresentationFormat>Apresentação no Ecrã (4:3)</PresentationFormat>
  <Paragraphs>134</Paragraphs>
  <Slides>17</Slides>
  <Notes>15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0" baseType="lpstr">
      <vt:lpstr>Arial</vt:lpstr>
      <vt:lpstr>Calibri</vt:lpstr>
      <vt:lpstr>Tema do Office</vt:lpstr>
      <vt:lpstr>LICENCIATURA EM ENGENHARIA INFORMÁTICA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Basilio Barbosa</cp:lastModifiedBy>
  <cp:revision>293</cp:revision>
  <cp:lastPrinted>2021-02-22T18:49:33Z</cp:lastPrinted>
  <dcterms:created xsi:type="dcterms:W3CDTF">2011-05-31T09:21:51Z</dcterms:created>
  <dcterms:modified xsi:type="dcterms:W3CDTF">2023-04-01T21:50:29Z</dcterms:modified>
</cp:coreProperties>
</file>