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76" r:id="rId6"/>
  </p:sldMasterIdLst>
  <p:notesMasterIdLst>
    <p:notesMasterId r:id="rId20"/>
  </p:notesMasterIdLst>
  <p:handoutMasterIdLst>
    <p:handoutMasterId r:id="rId21"/>
  </p:handoutMasterIdLst>
  <p:sldIdLst>
    <p:sldId id="279" r:id="rId7"/>
    <p:sldId id="327" r:id="rId8"/>
    <p:sldId id="328" r:id="rId9"/>
    <p:sldId id="329" r:id="rId10"/>
    <p:sldId id="325" r:id="rId11"/>
    <p:sldId id="330" r:id="rId12"/>
    <p:sldId id="332" r:id="rId13"/>
    <p:sldId id="334" r:id="rId14"/>
    <p:sldId id="285" r:id="rId15"/>
    <p:sldId id="322" r:id="rId16"/>
    <p:sldId id="324" r:id="rId17"/>
    <p:sldId id="323" r:id="rId18"/>
    <p:sldId id="333" r:id="rId19"/>
  </p:sldIdLst>
  <p:sldSz cx="12160250" cy="6840538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 Silvagni" initials="RS" lastIdx="3" clrIdx="0">
    <p:extLst>
      <p:ext uri="{19B8F6BF-5375-455C-9EA6-DF929625EA0E}">
        <p15:presenceInfo xmlns:p15="http://schemas.microsoft.com/office/powerpoint/2012/main" userId="Ryan Silvagni" providerId="None"/>
      </p:ext>
    </p:extLst>
  </p:cmAuthor>
  <p:cmAuthor id="2" name="James Ward" initials="JW" lastIdx="2" clrIdx="1">
    <p:extLst>
      <p:ext uri="{19B8F6BF-5375-455C-9EA6-DF929625EA0E}">
        <p15:presenceInfo xmlns:p15="http://schemas.microsoft.com/office/powerpoint/2012/main" userId="S::WardJ@corp.betfair.com.au::fddb9cd0-42d3-432d-8529-b6a2271a07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CCD"/>
    <a:srgbClr val="FDB73B"/>
    <a:srgbClr val="5983C3"/>
    <a:srgbClr val="41C17B"/>
    <a:srgbClr val="41C0BE"/>
    <a:srgbClr val="717675"/>
    <a:srgbClr val="F47429"/>
    <a:srgbClr val="CDCED0"/>
    <a:srgbClr val="424243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79301" autoAdjust="0"/>
  </p:normalViewPr>
  <p:slideViewPr>
    <p:cSldViewPr snapToGrid="0">
      <p:cViewPr varScale="1">
        <p:scale>
          <a:sx n="53" d="100"/>
          <a:sy n="53" d="100"/>
        </p:scale>
        <p:origin x="13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15BBE-CFDF-45EE-89E5-260BBE0B28A6}" type="datetimeFigureOut">
              <a:rPr lang="en-AU" smtClean="0"/>
              <a:t>12/04/2019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5C563-6DC5-48DC-88DF-1D208C067F0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64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1E76C-E74A-414C-8D12-CE8618D7FF1C}" type="datetimeFigureOut">
              <a:rPr lang="en-AU" smtClean="0"/>
              <a:t>12/04/2019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9F6FF-898E-43B0-B46A-13C03D8A549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67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9F6FF-898E-43B0-B46A-13C03D8A5494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2423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9F6FF-898E-43B0-B46A-13C03D8A5494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4662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9F6FF-898E-43B0-B46A-13C03D8A5494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2363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9F6FF-898E-43B0-B46A-13C03D8A5494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8388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9F6FF-898E-43B0-B46A-13C03D8A5494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1055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9F6FF-898E-43B0-B46A-13C03D8A5494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17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9F6FF-898E-43B0-B46A-13C03D8A5494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3293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9F6FF-898E-43B0-B46A-13C03D8A5494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3500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9F6FF-898E-43B0-B46A-13C03D8A5494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1436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9F6FF-898E-43B0-B46A-13C03D8A5494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253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9F6FF-898E-43B0-B46A-13C03D8A5494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637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9F6FF-898E-43B0-B46A-13C03D8A5494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0996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9F6FF-898E-43B0-B46A-13C03D8A5494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143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627" y="1314001"/>
            <a:ext cx="9335625" cy="2626281"/>
          </a:xfrm>
        </p:spPr>
        <p:txBody>
          <a:bodyPr anchor="b"/>
          <a:lstStyle>
            <a:lvl1pPr algn="l">
              <a:lnSpc>
                <a:spcPct val="68000"/>
              </a:lnSpc>
              <a:defRPr sz="9950" b="0" spc="-1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2627" y="3978000"/>
            <a:ext cx="9335625" cy="1440000"/>
          </a:xfrm>
        </p:spPr>
        <p:txBody>
          <a:bodyPr/>
          <a:lstStyle>
            <a:lvl1pPr marL="0" indent="0" algn="l">
              <a:spcAft>
                <a:spcPts val="600"/>
              </a:spcAft>
              <a:buNone/>
              <a:defRPr sz="1200" b="0" cap="all" spc="120" baseline="0">
                <a:solidFill>
                  <a:schemeClr val="bg1"/>
                </a:solidFill>
                <a:latin typeface="DIN OT Medium" panose="020B0604020201010104" pitchFamily="34" charset="0"/>
              </a:defRPr>
            </a:lvl1pPr>
            <a:lvl2pPr marL="457197" indent="0" algn="ctr">
              <a:buNone/>
              <a:defRPr sz="2000"/>
            </a:lvl2pPr>
            <a:lvl3pPr marL="914394" indent="0" algn="ctr">
              <a:buNone/>
              <a:defRPr sz="1800"/>
            </a:lvl3pPr>
            <a:lvl4pPr marL="1371591" indent="0" algn="ctr">
              <a:buNone/>
              <a:defRPr sz="1600"/>
            </a:lvl4pPr>
            <a:lvl5pPr marL="1828788" indent="0" algn="ctr">
              <a:buNone/>
              <a:defRPr sz="1600"/>
            </a:lvl5pPr>
            <a:lvl6pPr marL="2285984" indent="0" algn="ctr">
              <a:buNone/>
              <a:defRPr sz="1600"/>
            </a:lvl6pPr>
            <a:lvl7pPr marL="2743182" indent="0" algn="ctr">
              <a:buNone/>
              <a:defRPr sz="1600"/>
            </a:lvl7pPr>
            <a:lvl8pPr marL="3200378" indent="0" algn="ctr">
              <a:buNone/>
              <a:defRPr sz="1600"/>
            </a:lvl8pPr>
            <a:lvl9pPr marL="365757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292627" y="6210000"/>
            <a:ext cx="2393751" cy="288000"/>
          </a:xfr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dd.mm.yy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004800" y="6199200"/>
            <a:ext cx="2519685" cy="17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9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 &amp;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5"/>
          </p:nvPr>
        </p:nvSpPr>
        <p:spPr>
          <a:xfrm>
            <a:off x="600000" y="2772000"/>
            <a:ext cx="10895999" cy="3096000"/>
          </a:xfrm>
        </p:spPr>
        <p:txBody>
          <a:bodyPr/>
          <a:lstStyle/>
          <a:p>
            <a:r>
              <a:rPr lang="en-US" dirty="0"/>
              <a:t>Click icon to add table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4500" y="1666800"/>
            <a:ext cx="10943999" cy="396000"/>
          </a:xfrm>
        </p:spPr>
        <p:txBody>
          <a:bodyPr/>
          <a:lstStyle>
            <a:lvl1pPr>
              <a:spcAft>
                <a:spcPts val="600"/>
              </a:spcAft>
              <a:defRPr b="0" cap="all" spc="120" baseline="0">
                <a:solidFill>
                  <a:schemeClr val="tx2"/>
                </a:solidFill>
                <a:latin typeface="DIN OT Medium" panose="020B0604020201010104" pitchFamily="34" charset="0"/>
              </a:defRPr>
            </a:lvl1pPr>
            <a:lvl2pPr>
              <a:defRPr b="0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73616" y="2196000"/>
            <a:ext cx="10963199" cy="528150"/>
          </a:xfrm>
        </p:spPr>
        <p:txBody>
          <a:bodyPr/>
          <a:lstStyle/>
          <a:p>
            <a:pPr lvl="0"/>
            <a:r>
              <a:rPr lang="en-AU" dirty="0"/>
              <a:t>Enter body text here. For a heading press the Increase Indent button. Click again for bullets.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82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4500" y="1666800"/>
            <a:ext cx="10943999" cy="396000"/>
          </a:xfrm>
        </p:spPr>
        <p:txBody>
          <a:bodyPr/>
          <a:lstStyle>
            <a:lvl1pPr>
              <a:spcAft>
                <a:spcPts val="600"/>
              </a:spcAft>
              <a:defRPr b="0" cap="all" spc="120" baseline="0">
                <a:solidFill>
                  <a:schemeClr val="tx2"/>
                </a:solidFill>
                <a:latin typeface="DIN OT Medium" panose="020B0604020201010104" pitchFamily="34" charset="0"/>
              </a:defRPr>
            </a:lvl1pPr>
            <a:lvl2pPr>
              <a:defRPr b="0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4354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086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72000" y="1728000"/>
            <a:ext cx="4608000" cy="2952000"/>
          </a:xfrm>
        </p:spPr>
        <p:txBody>
          <a:bodyPr anchor="t" anchorCtr="0"/>
          <a:lstStyle>
            <a:lvl1pPr algn="just">
              <a:lnSpc>
                <a:spcPct val="70000"/>
              </a:lnSpc>
              <a:defRPr sz="11250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text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272000" y="4590000"/>
            <a:ext cx="4608000" cy="1440000"/>
          </a:xfrm>
        </p:spPr>
        <p:txBody>
          <a:bodyPr tIns="36000"/>
          <a:lstStyle>
            <a:lvl1pPr>
              <a:spcBef>
                <a:spcPts val="0"/>
              </a:spcBef>
              <a:spcAft>
                <a:spcPts val="0"/>
              </a:spcAft>
              <a:defRPr cap="all" spc="120" baseline="0">
                <a:solidFill>
                  <a:schemeClr val="tx2"/>
                </a:solidFill>
                <a:latin typeface="DIN OT Medium" panose="020B0604020201010104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b="0" cap="none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802" y="6199200"/>
            <a:ext cx="2521649" cy="17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48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2" y="1585"/>
          <a:ext cx="2111" cy="1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"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2" y="1585"/>
                        <a:ext cx="2111" cy="1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94BC-F929-4E0F-859A-54BD0FF1BCF8}" type="datetime1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8FB0-EAC0-E94F-A7A6-FD03397AF9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12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798" y="6197025"/>
            <a:ext cx="2520000" cy="1753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627" y="1314001"/>
            <a:ext cx="9335625" cy="2626281"/>
          </a:xfrm>
        </p:spPr>
        <p:txBody>
          <a:bodyPr anchor="b"/>
          <a:lstStyle>
            <a:lvl1pPr algn="l">
              <a:lnSpc>
                <a:spcPct val="68000"/>
              </a:lnSpc>
              <a:defRPr sz="9950" b="0" spc="-1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2627" y="3978000"/>
            <a:ext cx="9335625" cy="1440000"/>
          </a:xfrm>
        </p:spPr>
        <p:txBody>
          <a:bodyPr/>
          <a:lstStyle>
            <a:lvl1pPr marL="0" indent="0" algn="l">
              <a:spcAft>
                <a:spcPts val="600"/>
              </a:spcAft>
              <a:buNone/>
              <a:defRPr sz="1200" b="0" cap="all" spc="120" baseline="0">
                <a:solidFill>
                  <a:schemeClr val="tx1"/>
                </a:solidFill>
                <a:latin typeface="DIN OT Medium" panose="020B0604020201010104" pitchFamily="34" charset="0"/>
              </a:defRPr>
            </a:lvl1pPr>
            <a:lvl2pPr marL="457197" indent="0" algn="ctr">
              <a:buNone/>
              <a:defRPr sz="2000"/>
            </a:lvl2pPr>
            <a:lvl3pPr marL="914394" indent="0" algn="ctr">
              <a:buNone/>
              <a:defRPr sz="1800"/>
            </a:lvl3pPr>
            <a:lvl4pPr marL="1371591" indent="0" algn="ctr">
              <a:buNone/>
              <a:defRPr sz="1600"/>
            </a:lvl4pPr>
            <a:lvl5pPr marL="1828788" indent="0" algn="ctr">
              <a:buNone/>
              <a:defRPr sz="1600"/>
            </a:lvl5pPr>
            <a:lvl6pPr marL="2285984" indent="0" algn="ctr">
              <a:buNone/>
              <a:defRPr sz="1600"/>
            </a:lvl6pPr>
            <a:lvl7pPr marL="2743182" indent="0" algn="ctr">
              <a:buNone/>
              <a:defRPr sz="1600"/>
            </a:lvl7pPr>
            <a:lvl8pPr marL="3200378" indent="0" algn="ctr">
              <a:buNone/>
              <a:defRPr sz="1600"/>
            </a:lvl8pPr>
            <a:lvl9pPr marL="3657575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292627" y="6210000"/>
            <a:ext cx="2393751" cy="288000"/>
          </a:xfr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dd.mm.yy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9560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60250" cy="6840000"/>
          </a:xfrm>
        </p:spPr>
        <p:txBody>
          <a:bodyPr lIns="0" tIns="0" rIns="0" bIns="0" anchor="ctr" anchorCtr="1"/>
          <a:lstStyle>
            <a:lvl1pPr>
              <a:spcAft>
                <a:spcPts val="0"/>
              </a:spcAft>
              <a:defRPr sz="1500" baseline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Full Page Image. Click the icon to insert image.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292627" y="6210000"/>
            <a:ext cx="2393751" cy="288000"/>
          </a:xfr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dd.mm.yy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black">
          <a:xfrm>
            <a:off x="9004801" y="6199200"/>
            <a:ext cx="2520000" cy="176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3336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6000" y="1756800"/>
            <a:ext cx="7564250" cy="4500000"/>
          </a:xfrm>
        </p:spPr>
        <p:txBody>
          <a:bodyPr anchor="t" anchorCtr="0"/>
          <a:lstStyle>
            <a:lvl1pPr>
              <a:lnSpc>
                <a:spcPct val="69000"/>
              </a:lnSpc>
              <a:defRPr sz="8000" b="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Subtitle text here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04000" y="1620000"/>
            <a:ext cx="2400000" cy="4500000"/>
          </a:xfrm>
        </p:spPr>
        <p:txBody>
          <a:bodyPr/>
          <a:lstStyle>
            <a:lvl1pPr marL="0" indent="0">
              <a:lnSpc>
                <a:spcPct val="75000"/>
              </a:lnSpc>
              <a:spcAft>
                <a:spcPts val="0"/>
              </a:spcAft>
              <a:buNone/>
              <a:defRPr sz="17500" spc="-501" baseline="0">
                <a:solidFill>
                  <a:schemeClr val="tx2"/>
                </a:solidFill>
                <a:latin typeface="+mj-lt"/>
              </a:defRPr>
            </a:lvl1pPr>
            <a:lvl2pPr marL="45719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914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4500" y="1666800"/>
            <a:ext cx="10943999" cy="396000"/>
          </a:xfrm>
        </p:spPr>
        <p:txBody>
          <a:bodyPr/>
          <a:lstStyle>
            <a:lvl1pPr>
              <a:spcAft>
                <a:spcPts val="600"/>
              </a:spcAft>
              <a:defRPr b="0" cap="all" spc="120" baseline="0">
                <a:solidFill>
                  <a:schemeClr val="tx2"/>
                </a:solidFill>
                <a:latin typeface="DIN OT Medium" panose="020B0604020201010104" pitchFamily="34" charset="0"/>
              </a:defRPr>
            </a:lvl1pPr>
            <a:lvl2pPr>
              <a:defRPr b="0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574500" y="2214000"/>
            <a:ext cx="11039999" cy="396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 dirty="0"/>
              <a:t>Enter body text here. For a heading press the Increase Indent button. Click again for bullets.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797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4500" y="1666800"/>
            <a:ext cx="10943999" cy="396000"/>
          </a:xfrm>
        </p:spPr>
        <p:txBody>
          <a:bodyPr/>
          <a:lstStyle>
            <a:lvl1pPr>
              <a:spcAft>
                <a:spcPts val="600"/>
              </a:spcAft>
              <a:defRPr b="0" cap="all" spc="120" baseline="0">
                <a:solidFill>
                  <a:schemeClr val="tx2"/>
                </a:solidFill>
                <a:latin typeface="DIN OT Medium" panose="020B0604020201010104" pitchFamily="34" charset="0"/>
              </a:defRPr>
            </a:lvl1pPr>
            <a:lvl2pPr>
              <a:defRPr b="0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576000" y="2214000"/>
            <a:ext cx="5280000" cy="396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 dirty="0"/>
              <a:t>Enter body text here. For a heading press the Increase Indent button. Click again for bullets.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225601" y="2214000"/>
            <a:ext cx="5280000" cy="3960000"/>
          </a:xfrm>
        </p:spPr>
        <p:txBody>
          <a:bodyPr/>
          <a:lstStyle/>
          <a:p>
            <a:pPr lvl="0"/>
            <a:r>
              <a:rPr lang="en-AU" dirty="0"/>
              <a:t>Enter body text here. For a heading press the Increase Indent button. Click again for bullets.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386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60250" cy="6840000"/>
          </a:xfrm>
        </p:spPr>
        <p:txBody>
          <a:bodyPr lIns="0" tIns="0" rIns="0" bIns="0" anchor="ctr" anchorCtr="1"/>
          <a:lstStyle>
            <a:lvl1pPr>
              <a:spcAft>
                <a:spcPts val="0"/>
              </a:spcAft>
              <a:defRPr sz="1500" baseline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Full Page Image. Click the icon to insert image.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292627" y="6210000"/>
            <a:ext cx="2393751" cy="288000"/>
          </a:xfr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dd.mm.yy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black">
          <a:xfrm>
            <a:off x="9004801" y="6199200"/>
            <a:ext cx="2520000" cy="176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6217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500" y="900000"/>
            <a:ext cx="4368000" cy="1260000"/>
          </a:xfrm>
        </p:spPr>
        <p:txBody>
          <a:bodyPr/>
          <a:lstStyle>
            <a:lvl1pPr>
              <a:lnSpc>
                <a:spcPct val="80000"/>
              </a:lnSpc>
              <a:defRPr sz="4000" b="0" spc="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4500" y="2178000"/>
            <a:ext cx="4368000" cy="396000"/>
          </a:xfrm>
        </p:spPr>
        <p:txBody>
          <a:bodyPr/>
          <a:lstStyle>
            <a:lvl1pPr>
              <a:spcAft>
                <a:spcPts val="600"/>
              </a:spcAft>
              <a:defRPr b="0" i="0" cap="all" spc="120" baseline="0">
                <a:solidFill>
                  <a:schemeClr val="tx2"/>
                </a:solidFill>
                <a:latin typeface="DIN OT Medium" panose="020B0604020201010104" pitchFamily="34" charset="0"/>
              </a:defRPr>
            </a:lvl1pPr>
            <a:lvl2pPr>
              <a:defRPr b="0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122624" y="1188000"/>
            <a:ext cx="6415250" cy="3564000"/>
          </a:xfrm>
          <a:solidFill>
            <a:schemeClr val="bg2"/>
          </a:solidFill>
        </p:spPr>
        <p:txBody>
          <a:bodyPr lIns="0" tIns="0" rIns="0" bIns="0" anchor="ctr" anchorCtr="1"/>
          <a:lstStyle>
            <a:lvl1pPr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122625" y="4795200"/>
            <a:ext cx="6415250" cy="360000"/>
          </a:xfrm>
        </p:spPr>
        <p:txBody>
          <a:bodyPr rIns="18000"/>
          <a:lstStyle>
            <a:lvl1pPr algn="r">
              <a:spcAft>
                <a:spcPts val="60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Caption here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576000" y="2577600"/>
            <a:ext cx="4368000" cy="378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2673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, Two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500" y="900000"/>
            <a:ext cx="4368000" cy="1260000"/>
          </a:xfrm>
        </p:spPr>
        <p:txBody>
          <a:bodyPr/>
          <a:lstStyle>
            <a:lvl1pPr>
              <a:lnSpc>
                <a:spcPct val="80000"/>
              </a:lnSpc>
              <a:defRPr sz="4000" b="0" spc="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4500" y="2178000"/>
            <a:ext cx="4368000" cy="396000"/>
          </a:xfrm>
        </p:spPr>
        <p:txBody>
          <a:bodyPr/>
          <a:lstStyle>
            <a:lvl1pPr>
              <a:spcAft>
                <a:spcPts val="600"/>
              </a:spcAft>
              <a:defRPr b="0" cap="all" spc="120" baseline="0">
                <a:solidFill>
                  <a:schemeClr val="tx2"/>
                </a:solidFill>
                <a:latin typeface="DIN OT Medium" panose="020B0604020201010104" pitchFamily="34" charset="0"/>
              </a:defRPr>
            </a:lvl1pPr>
            <a:lvl2pPr>
              <a:defRPr b="0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122624" y="1188000"/>
            <a:ext cx="6415250" cy="2484000"/>
          </a:xfrm>
          <a:solidFill>
            <a:schemeClr val="bg2"/>
          </a:solidFill>
        </p:spPr>
        <p:txBody>
          <a:bodyPr lIns="0" tIns="0" rIns="0" bIns="0" anchor="ctr" anchorCtr="1"/>
          <a:lstStyle>
            <a:lvl1pPr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122625" y="3888000"/>
            <a:ext cx="6415250" cy="2484000"/>
          </a:xfrm>
          <a:solidFill>
            <a:schemeClr val="bg2"/>
          </a:solidFill>
        </p:spPr>
        <p:txBody>
          <a:bodyPr lIns="0" tIns="0" rIns="0" bIns="0" anchor="ctr" anchorCtr="1"/>
          <a:lstStyle>
            <a:lvl1pPr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6"/>
          </p:nvPr>
        </p:nvSpPr>
        <p:spPr>
          <a:xfrm>
            <a:off x="576000" y="2577600"/>
            <a:ext cx="4368000" cy="378000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1808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4000" y="1187999"/>
            <a:ext cx="10943999" cy="4968000"/>
          </a:xfrm>
          <a:solidFill>
            <a:schemeClr val="bg2"/>
          </a:solidFill>
        </p:spPr>
        <p:txBody>
          <a:bodyPr lIns="36000" tIns="36000" rIns="36000" bIns="36000" anchor="ctr" anchorCtr="1"/>
          <a:lstStyle>
            <a:lvl1pPr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24000" y="6210000"/>
            <a:ext cx="10943999" cy="360000"/>
          </a:xfrm>
        </p:spPr>
        <p:txBody>
          <a:bodyPr rIns="18000"/>
          <a:lstStyle>
            <a:lvl1pPr algn="r">
              <a:spcAft>
                <a:spcPts val="60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Caption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4677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4000" y="1187999"/>
            <a:ext cx="10943999" cy="3420000"/>
          </a:xfrm>
          <a:solidFill>
            <a:schemeClr val="bg2"/>
          </a:solidFill>
        </p:spPr>
        <p:txBody>
          <a:bodyPr lIns="36000" tIns="36000" rIns="36000" bIns="36000" anchor="ctr" anchorCtr="1"/>
          <a:lstStyle>
            <a:lvl1pPr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24000" y="4664075"/>
            <a:ext cx="10895999" cy="1584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75354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5"/>
          </p:nvPr>
        </p:nvSpPr>
        <p:spPr>
          <a:xfrm>
            <a:off x="600000" y="2772000"/>
            <a:ext cx="10895999" cy="3096000"/>
          </a:xfrm>
        </p:spPr>
        <p:txBody>
          <a:bodyPr/>
          <a:lstStyle/>
          <a:p>
            <a:r>
              <a:rPr lang="en-US" dirty="0"/>
              <a:t>Click icon to add table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4500" y="1666800"/>
            <a:ext cx="10943999" cy="396000"/>
          </a:xfrm>
        </p:spPr>
        <p:txBody>
          <a:bodyPr/>
          <a:lstStyle>
            <a:lvl1pPr>
              <a:spcAft>
                <a:spcPts val="600"/>
              </a:spcAft>
              <a:defRPr b="0" cap="all" spc="120" baseline="0">
                <a:solidFill>
                  <a:schemeClr val="tx2"/>
                </a:solidFill>
                <a:latin typeface="DIN OT Medium" panose="020B0604020201010104" pitchFamily="34" charset="0"/>
              </a:defRPr>
            </a:lvl1pPr>
            <a:lvl2pPr>
              <a:defRPr b="0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73616" y="2196000"/>
            <a:ext cx="10963199" cy="528150"/>
          </a:xfrm>
        </p:spPr>
        <p:txBody>
          <a:bodyPr/>
          <a:lstStyle/>
          <a:p>
            <a:pPr lvl="0"/>
            <a:r>
              <a:rPr lang="en-AU" dirty="0"/>
              <a:t>Enter body text here. For a heading press the Increase Indent button. Click again for bullets.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6776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4500" y="1666800"/>
            <a:ext cx="10943999" cy="396000"/>
          </a:xfrm>
        </p:spPr>
        <p:txBody>
          <a:bodyPr/>
          <a:lstStyle>
            <a:lvl1pPr>
              <a:spcAft>
                <a:spcPts val="600"/>
              </a:spcAft>
              <a:defRPr b="0" cap="all" spc="120" baseline="0">
                <a:solidFill>
                  <a:schemeClr val="tx2"/>
                </a:solidFill>
                <a:latin typeface="DIN OT Medium" panose="020B0604020201010104" pitchFamily="34" charset="0"/>
              </a:defRPr>
            </a:lvl1pPr>
            <a:lvl2pPr>
              <a:defRPr b="0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95463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631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72000" y="1728000"/>
            <a:ext cx="4608000" cy="2952000"/>
          </a:xfrm>
        </p:spPr>
        <p:txBody>
          <a:bodyPr anchor="t" anchorCtr="0"/>
          <a:lstStyle>
            <a:lvl1pPr algn="just">
              <a:lnSpc>
                <a:spcPct val="70000"/>
              </a:lnSpc>
              <a:defRPr sz="11250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text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272000" y="4590000"/>
            <a:ext cx="4608000" cy="1440000"/>
          </a:xfrm>
        </p:spPr>
        <p:txBody>
          <a:bodyPr tIns="36000"/>
          <a:lstStyle>
            <a:lvl1pPr>
              <a:spcBef>
                <a:spcPts val="0"/>
              </a:spcBef>
              <a:spcAft>
                <a:spcPts val="0"/>
              </a:spcAft>
              <a:defRPr cap="all" spc="120" baseline="0">
                <a:solidFill>
                  <a:schemeClr val="tx2"/>
                </a:solidFill>
                <a:latin typeface="DIN OT Medium" panose="020B0604020201010104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b="0" cap="none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802" y="6199200"/>
            <a:ext cx="2521649" cy="17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4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6000" y="1756800"/>
            <a:ext cx="7564250" cy="4500000"/>
          </a:xfrm>
        </p:spPr>
        <p:txBody>
          <a:bodyPr anchor="t" anchorCtr="0"/>
          <a:lstStyle>
            <a:lvl1pPr>
              <a:lnSpc>
                <a:spcPct val="69000"/>
              </a:lnSpc>
              <a:defRPr sz="8000" b="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Subtitle text here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04000" y="1620000"/>
            <a:ext cx="2400000" cy="4500000"/>
          </a:xfrm>
        </p:spPr>
        <p:txBody>
          <a:bodyPr/>
          <a:lstStyle>
            <a:lvl1pPr marL="0" indent="0">
              <a:lnSpc>
                <a:spcPct val="75000"/>
              </a:lnSpc>
              <a:spcAft>
                <a:spcPts val="0"/>
              </a:spcAft>
              <a:buNone/>
              <a:defRPr sz="17500" spc="-501" baseline="0">
                <a:solidFill>
                  <a:schemeClr val="tx2"/>
                </a:solidFill>
                <a:latin typeface="+mj-lt"/>
              </a:defRPr>
            </a:lvl1pPr>
            <a:lvl2pPr marL="45719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777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4500" y="1666800"/>
            <a:ext cx="10943999" cy="396000"/>
          </a:xfrm>
        </p:spPr>
        <p:txBody>
          <a:bodyPr/>
          <a:lstStyle>
            <a:lvl1pPr>
              <a:spcAft>
                <a:spcPts val="600"/>
              </a:spcAft>
              <a:defRPr b="0" cap="all" spc="120" baseline="0">
                <a:solidFill>
                  <a:schemeClr val="tx2"/>
                </a:solidFill>
                <a:latin typeface="DIN OT Medium" panose="020B0604020201010104" pitchFamily="34" charset="0"/>
              </a:defRPr>
            </a:lvl1pPr>
            <a:lvl2pPr>
              <a:defRPr b="0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574500" y="2214000"/>
            <a:ext cx="11039999" cy="396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 dirty="0"/>
              <a:t>Enter body text here. For a heading press the Increase Indent button. Click again for bullets.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180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4500" y="1666800"/>
            <a:ext cx="10943999" cy="396000"/>
          </a:xfrm>
        </p:spPr>
        <p:txBody>
          <a:bodyPr/>
          <a:lstStyle>
            <a:lvl1pPr>
              <a:spcAft>
                <a:spcPts val="600"/>
              </a:spcAft>
              <a:defRPr b="0" cap="all" spc="120" baseline="0">
                <a:solidFill>
                  <a:schemeClr val="tx2"/>
                </a:solidFill>
                <a:latin typeface="DIN OT Medium" panose="020B0604020201010104" pitchFamily="34" charset="0"/>
              </a:defRPr>
            </a:lvl1pPr>
            <a:lvl2pPr>
              <a:defRPr b="0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576000" y="2214000"/>
            <a:ext cx="5280000" cy="396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 dirty="0"/>
              <a:t>Enter body text here. For a heading press the Increase Indent button. Click again for bullets.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225601" y="2214000"/>
            <a:ext cx="5280000" cy="3960000"/>
          </a:xfrm>
        </p:spPr>
        <p:txBody>
          <a:bodyPr/>
          <a:lstStyle/>
          <a:p>
            <a:pPr lvl="0"/>
            <a:r>
              <a:rPr lang="en-AU" dirty="0"/>
              <a:t>Enter body text here. For a heading press the Increase Indent button. Click again for bullets.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731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, Image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hidden">
          <a:xfrm>
            <a:off x="0" y="0"/>
            <a:ext cx="7420800" cy="68580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500" y="900000"/>
            <a:ext cx="4368000" cy="1260000"/>
          </a:xfrm>
        </p:spPr>
        <p:txBody>
          <a:bodyPr/>
          <a:lstStyle>
            <a:lvl1pPr>
              <a:lnSpc>
                <a:spcPct val="80000"/>
              </a:lnSpc>
              <a:defRPr sz="4000" b="0" spc="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4500" y="2178000"/>
            <a:ext cx="4368000" cy="396000"/>
          </a:xfrm>
        </p:spPr>
        <p:txBody>
          <a:bodyPr/>
          <a:lstStyle>
            <a:lvl1pPr>
              <a:spcAft>
                <a:spcPts val="600"/>
              </a:spcAft>
              <a:defRPr b="0" i="0" cap="all" spc="120" baseline="0">
                <a:solidFill>
                  <a:schemeClr val="tx2"/>
                </a:solidFill>
                <a:latin typeface="DIN OT Medium" panose="020B0604020201010104" pitchFamily="34" charset="0"/>
              </a:defRPr>
            </a:lvl1pPr>
            <a:lvl2pPr>
              <a:defRPr b="0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122624" y="1188000"/>
            <a:ext cx="6415250" cy="3564000"/>
          </a:xfrm>
          <a:solidFill>
            <a:schemeClr val="bg1">
              <a:lumMod val="50000"/>
            </a:schemeClr>
          </a:solidFill>
        </p:spPr>
        <p:txBody>
          <a:bodyPr lIns="0" tIns="0" rIns="0" bIns="0" anchor="ctr" anchorCtr="1"/>
          <a:lstStyle>
            <a:lvl1pPr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122625" y="4795200"/>
            <a:ext cx="6415250" cy="360000"/>
          </a:xfrm>
        </p:spPr>
        <p:txBody>
          <a:bodyPr rIns="18000"/>
          <a:lstStyle>
            <a:lvl1pPr algn="r">
              <a:spcAft>
                <a:spcPts val="60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Caption here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576000" y="2577600"/>
            <a:ext cx="4368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08370" y="461363"/>
            <a:ext cx="2255524" cy="15697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434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, Two Image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hidden">
          <a:xfrm>
            <a:off x="0" y="0"/>
            <a:ext cx="7420800" cy="68580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500" y="900000"/>
            <a:ext cx="4368000" cy="1260000"/>
          </a:xfrm>
        </p:spPr>
        <p:txBody>
          <a:bodyPr/>
          <a:lstStyle>
            <a:lvl1pPr>
              <a:lnSpc>
                <a:spcPct val="80000"/>
              </a:lnSpc>
              <a:defRPr sz="4000" b="0" spc="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4500" y="2178000"/>
            <a:ext cx="4368000" cy="396000"/>
          </a:xfrm>
        </p:spPr>
        <p:txBody>
          <a:bodyPr/>
          <a:lstStyle>
            <a:lvl1pPr>
              <a:spcAft>
                <a:spcPts val="600"/>
              </a:spcAft>
              <a:defRPr b="0" cap="all" spc="120" baseline="0">
                <a:solidFill>
                  <a:schemeClr val="tx2"/>
                </a:solidFill>
                <a:latin typeface="DIN OT Medium" panose="020B0604020201010104" pitchFamily="34" charset="0"/>
              </a:defRPr>
            </a:lvl1pPr>
            <a:lvl2pPr>
              <a:defRPr b="0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122624" y="1188000"/>
            <a:ext cx="6415250" cy="2484000"/>
          </a:xfrm>
          <a:solidFill>
            <a:schemeClr val="bg1">
              <a:lumMod val="50000"/>
            </a:schemeClr>
          </a:solidFill>
        </p:spPr>
        <p:txBody>
          <a:bodyPr lIns="0" tIns="0" rIns="0" bIns="0" anchor="ctr" anchorCtr="1"/>
          <a:lstStyle>
            <a:lvl1pPr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122625" y="3888000"/>
            <a:ext cx="6415250" cy="2484000"/>
          </a:xfrm>
          <a:solidFill>
            <a:schemeClr val="bg1">
              <a:lumMod val="50000"/>
            </a:schemeClr>
          </a:solidFill>
        </p:spPr>
        <p:txBody>
          <a:bodyPr lIns="0" tIns="0" rIns="0" bIns="0" anchor="ctr" anchorCtr="1"/>
          <a:lstStyle>
            <a:lvl1pPr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6"/>
          </p:nvPr>
        </p:nvSpPr>
        <p:spPr>
          <a:xfrm>
            <a:off x="576000" y="2577600"/>
            <a:ext cx="4368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08370" y="461363"/>
            <a:ext cx="2255524" cy="15697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805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4000" y="1187999"/>
            <a:ext cx="10943999" cy="4968000"/>
          </a:xfrm>
          <a:solidFill>
            <a:schemeClr val="bg2"/>
          </a:solidFill>
        </p:spPr>
        <p:txBody>
          <a:bodyPr lIns="36000" tIns="36000" rIns="36000" bIns="36000" anchor="ctr" anchorCtr="1"/>
          <a:lstStyle>
            <a:lvl1pPr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24000" y="6210000"/>
            <a:ext cx="10943999" cy="360000"/>
          </a:xfrm>
        </p:spPr>
        <p:txBody>
          <a:bodyPr rIns="18000"/>
          <a:lstStyle>
            <a:lvl1pPr algn="r">
              <a:spcAft>
                <a:spcPts val="60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Caption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688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Below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4000" y="1187999"/>
            <a:ext cx="10943999" cy="3420000"/>
          </a:xfrm>
          <a:solidFill>
            <a:schemeClr val="bg2"/>
          </a:solidFill>
        </p:spPr>
        <p:txBody>
          <a:bodyPr lIns="36000" tIns="36000" rIns="36000" bIns="36000" anchor="ctr" anchorCtr="1"/>
          <a:lstStyle>
            <a:lvl1pPr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24000" y="4664075"/>
            <a:ext cx="10895999" cy="158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758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 bwMode="hidden">
          <a:xfrm>
            <a:off x="0" y="-1"/>
            <a:ext cx="12191999" cy="68580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4500" y="702000"/>
            <a:ext cx="10943999" cy="972000"/>
          </a:xfrm>
          <a:prstGeom prst="rect">
            <a:avLst/>
          </a:prstGeom>
        </p:spPr>
        <p:txBody>
          <a:bodyPr vert="horz" lIns="36000" tIns="36000" rIns="36000" bIns="3600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500" y="2214000"/>
            <a:ext cx="11039999" cy="39600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08370" y="461363"/>
            <a:ext cx="2255524" cy="1569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61077" y="6512400"/>
            <a:ext cx="1049372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E37FF230-6ED0-4757-99E0-B15BFD7C9AB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224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1" r:id="rId3"/>
    <p:sldLayoutId id="2147483650" r:id="rId4"/>
    <p:sldLayoutId id="2147483670" r:id="rId5"/>
    <p:sldLayoutId id="2147483669" r:id="rId6"/>
    <p:sldLayoutId id="2147483667" r:id="rId7"/>
    <p:sldLayoutId id="2147483664" r:id="rId8"/>
    <p:sldLayoutId id="2147483675" r:id="rId9"/>
    <p:sldLayoutId id="2147483674" r:id="rId10"/>
    <p:sldLayoutId id="2147483654" r:id="rId11"/>
    <p:sldLayoutId id="2147483655" r:id="rId12"/>
    <p:sldLayoutId id="2147483673" r:id="rId13"/>
    <p:sldLayoutId id="2147483693" r:id="rId14"/>
  </p:sldLayoutIdLst>
  <p:hf hdr="0" ftr="0" dt="0"/>
  <p:txStyles>
    <p:titleStyle>
      <a:lvl1pPr algn="l" defTabSz="914394" rtl="0" eaLnBrk="1" latinLnBrk="0" hangingPunct="1">
        <a:lnSpc>
          <a:spcPct val="80000"/>
        </a:lnSpc>
        <a:spcBef>
          <a:spcPct val="0"/>
        </a:spcBef>
        <a:buNone/>
        <a:defRPr sz="4000" b="0" kern="1200" cap="all" spc="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394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Tx/>
        <a:buNone/>
        <a:defRPr sz="12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394" rtl="0" eaLnBrk="1" latinLnBrk="0" hangingPunct="1">
        <a:lnSpc>
          <a:spcPct val="100000"/>
        </a:lnSpc>
        <a:spcBef>
          <a:spcPts val="1504"/>
        </a:spcBef>
        <a:spcAft>
          <a:spcPts val="0"/>
        </a:spcAft>
        <a:buFontTx/>
        <a:buNone/>
        <a:defRPr sz="1200" b="0" kern="1200" cap="all" baseline="0">
          <a:solidFill>
            <a:schemeClr val="tx2"/>
          </a:solidFill>
          <a:latin typeface="DIN OT Medium" panose="020B0604020201010104" pitchFamily="34" charset="0"/>
          <a:ea typeface="+mn-ea"/>
          <a:cs typeface="+mn-cs"/>
        </a:defRPr>
      </a:lvl2pPr>
      <a:lvl3pPr marL="216000" indent="-216000" algn="l" defTabSz="914394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2"/>
        </a:buClr>
        <a:buSzPct val="80000"/>
        <a:buFont typeface="Wingdings 2" panose="05020102010507070707" pitchFamily="18" charset="2"/>
        <a:buChar char=""/>
        <a:defRPr sz="1200" kern="1200">
          <a:solidFill>
            <a:schemeClr val="bg1"/>
          </a:solidFill>
          <a:latin typeface="+mn-lt"/>
          <a:ea typeface="+mn-ea"/>
          <a:cs typeface="+mn-cs"/>
        </a:defRPr>
      </a:lvl3pPr>
      <a:lvl4pPr marL="432000" indent="-216000" algn="l" defTabSz="914394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2"/>
        </a:buClr>
        <a:buSzPct val="80000"/>
        <a:buFont typeface="Symbol" panose="05050102010706020507" pitchFamily="18" charset="2"/>
        <a:buChar char="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648000" indent="-216000" algn="l" defTabSz="914394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2"/>
        </a:buClr>
        <a:buSzPct val="80000"/>
        <a:buFont typeface="Arial" panose="020B0604020202020204" pitchFamily="34" charset="0"/>
        <a:buChar char="—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583" indent="-228599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0" indent="-228599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7" indent="-228599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4" indent="-228599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8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4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2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8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5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4500" y="702000"/>
            <a:ext cx="10943999" cy="972000"/>
          </a:xfrm>
          <a:prstGeom prst="rect">
            <a:avLst/>
          </a:prstGeom>
        </p:spPr>
        <p:txBody>
          <a:bodyPr vert="horz" lIns="36000" tIns="36000" rIns="36000" bIns="3600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500" y="2214000"/>
            <a:ext cx="11039999" cy="39600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0" y="461363"/>
            <a:ext cx="2255524" cy="1569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60369" y="6512400"/>
            <a:ext cx="850080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7FF230-6ED0-4757-99E0-B15BFD7C9AB9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0" y="461363"/>
            <a:ext cx="2255524" cy="15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4" r:id="rId7"/>
    <p:sldLayoutId id="2147483686" r:id="rId8"/>
    <p:sldLayoutId id="2147483687" r:id="rId9"/>
    <p:sldLayoutId id="2147483689" r:id="rId10"/>
    <p:sldLayoutId id="2147483690" r:id="rId11"/>
    <p:sldLayoutId id="2147483691" r:id="rId12"/>
    <p:sldLayoutId id="2147483692" r:id="rId13"/>
  </p:sldLayoutIdLst>
  <p:hf hdr="0" ftr="0" dt="0"/>
  <p:txStyles>
    <p:titleStyle>
      <a:lvl1pPr algn="l" defTabSz="914394" rtl="0" eaLnBrk="1" latinLnBrk="0" hangingPunct="1">
        <a:lnSpc>
          <a:spcPct val="80000"/>
        </a:lnSpc>
        <a:spcBef>
          <a:spcPct val="0"/>
        </a:spcBef>
        <a:buNone/>
        <a:defRPr sz="4000" b="0" kern="1200" cap="all" spc="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394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94" rtl="0" eaLnBrk="1" latinLnBrk="0" hangingPunct="1">
        <a:lnSpc>
          <a:spcPct val="100000"/>
        </a:lnSpc>
        <a:spcBef>
          <a:spcPts val="1504"/>
        </a:spcBef>
        <a:spcAft>
          <a:spcPts val="0"/>
        </a:spcAft>
        <a:buFontTx/>
        <a:buNone/>
        <a:defRPr sz="1200" b="0" kern="1200" cap="all" baseline="0">
          <a:solidFill>
            <a:schemeClr val="tx1"/>
          </a:solidFill>
          <a:latin typeface="DIN OT Medium" panose="020B0604020201010104" pitchFamily="34" charset="0"/>
          <a:ea typeface="+mn-ea"/>
          <a:cs typeface="+mn-cs"/>
        </a:defRPr>
      </a:lvl2pPr>
      <a:lvl3pPr marL="216000" indent="-216000" algn="l" defTabSz="914394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2"/>
        </a:buClr>
        <a:buSzPct val="80000"/>
        <a:buFont typeface="Wingdings 2" panose="05020102010507070707" pitchFamily="18" charset="2"/>
        <a:buChar char="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394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2"/>
        </a:buClr>
        <a:buSzPct val="80000"/>
        <a:buFont typeface="Symbol" panose="05050102010706020507" pitchFamily="18" charset="2"/>
        <a:buChar char="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394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2"/>
        </a:buClr>
        <a:buSzPct val="80000"/>
        <a:buFont typeface="Arial" panose="020B0604020202020204" pitchFamily="34" charset="0"/>
        <a:buChar char="—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3" indent="-228599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0" indent="-228599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7" indent="-228599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4" indent="-228599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8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4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2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8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5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627" y="1314001"/>
            <a:ext cx="9335625" cy="2626281"/>
          </a:xfrm>
        </p:spPr>
        <p:txBody>
          <a:bodyPr/>
          <a:lstStyle/>
          <a:p>
            <a:r>
              <a:rPr lang="en-US" dirty="0"/>
              <a:t>Data modelling session</a:t>
            </a:r>
            <a:endParaRPr lang="en-AU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708166" y="6200573"/>
            <a:ext cx="2393751" cy="288000"/>
          </a:xfrm>
        </p:spPr>
        <p:txBody>
          <a:bodyPr/>
          <a:lstStyle/>
          <a:p>
            <a:r>
              <a:rPr lang="en-AU" sz="1400" dirty="0"/>
              <a:t>28/3/2019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7C7F15B-DA77-46E6-BE4D-8519CDCE6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6286" y="3975969"/>
            <a:ext cx="7001719" cy="729639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How to make an </a:t>
            </a:r>
            <a:r>
              <a:rPr lang="en-US" dirty="0" err="1"/>
              <a:t>afl</a:t>
            </a:r>
            <a:r>
              <a:rPr lang="en-US" dirty="0"/>
              <a:t> </a:t>
            </a:r>
            <a:r>
              <a:rPr lang="en-US" dirty="0" err="1"/>
              <a:t>elo</a:t>
            </a:r>
            <a:r>
              <a:rPr lang="en-US" dirty="0"/>
              <a:t> model in excel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to make a basic </a:t>
            </a:r>
            <a:r>
              <a:rPr lang="en-US" dirty="0" err="1"/>
              <a:t>afl</a:t>
            </a:r>
            <a:r>
              <a:rPr lang="en-US" dirty="0"/>
              <a:t> machine learning model in python</a:t>
            </a:r>
          </a:p>
        </p:txBody>
      </p:sp>
    </p:spTree>
    <p:extLst>
      <p:ext uri="{BB962C8B-B14F-4D97-AF65-F5344CB8AC3E}">
        <p14:creationId xmlns:p14="http://schemas.microsoft.com/office/powerpoint/2010/main" val="142223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Afl</a:t>
            </a:r>
            <a:r>
              <a:rPr lang="en-US" dirty="0"/>
              <a:t> Machine learning model building process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10</a:t>
            </a:fld>
            <a:endParaRPr lang="en-AU" dirty="0"/>
          </a:p>
        </p:txBody>
      </p:sp>
      <p:pic>
        <p:nvPicPr>
          <p:cNvPr id="13314" name="Picture 2" descr="Image result for beaker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40404">
                  <a:alpha val="5882"/>
                </a:srgbClr>
              </a:clrFrom>
              <a:clrTo>
                <a:srgbClr val="040404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966" y="702000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6507AC3-AAEF-4451-9518-E1DAF4286B71}"/>
              </a:ext>
            </a:extLst>
          </p:cNvPr>
          <p:cNvSpPr txBox="1">
            <a:spLocks/>
          </p:cNvSpPr>
          <p:nvPr/>
        </p:nvSpPr>
        <p:spPr>
          <a:xfrm>
            <a:off x="893762" y="4914656"/>
            <a:ext cx="9299531" cy="1597744"/>
          </a:xfrm>
          <a:prstGeom prst="rect">
            <a:avLst/>
          </a:prstGeom>
        </p:spPr>
        <p:txBody>
          <a:bodyPr/>
          <a:lstStyle>
            <a:lvl1pPr marL="0" indent="0" algn="l" defTabSz="914394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Tx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94" rtl="0" eaLnBrk="1" latinLnBrk="0" hangingPunct="1">
              <a:lnSpc>
                <a:spcPct val="100000"/>
              </a:lnSpc>
              <a:spcBef>
                <a:spcPts val="1504"/>
              </a:spcBef>
              <a:spcAft>
                <a:spcPts val="0"/>
              </a:spcAft>
              <a:buFontTx/>
              <a:buNone/>
              <a:defRPr sz="1200" b="0" kern="1200" cap="all" baseline="0">
                <a:solidFill>
                  <a:schemeClr val="tx2"/>
                </a:solidFill>
                <a:latin typeface="DIN OT Medium" panose="020B0604020201010104" pitchFamily="34" charset="0"/>
                <a:ea typeface="+mn-ea"/>
                <a:cs typeface="+mn-cs"/>
              </a:defRPr>
            </a:lvl2pPr>
            <a:lvl3pPr marL="216000" indent="-216000" algn="l" defTabSz="91439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 2" panose="05020102010507070707" pitchFamily="18" charset="2"/>
              <a:buChar char="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39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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39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—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83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0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77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4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1600" dirty="0"/>
              <a:t>Data available from afltables.com.au, footywire.com, Betfair (for odds) and the </a:t>
            </a:r>
            <a:r>
              <a:rPr lang="en-US" sz="1600" dirty="0" err="1"/>
              <a:t>fitzRoy</a:t>
            </a:r>
            <a:r>
              <a:rPr lang="en-US" sz="1600" dirty="0"/>
              <a:t> R package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01B396BE-DE2A-4092-913F-B5C6DF3AE7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4065" y="1831131"/>
            <a:ext cx="8208000" cy="396000"/>
          </a:xfrm>
        </p:spPr>
        <p:txBody>
          <a:bodyPr/>
          <a:lstStyle/>
          <a:p>
            <a:r>
              <a:rPr lang="en-AU" sz="1600" dirty="0"/>
              <a:t>1. Get the data from afltables.com.au or Fitzroy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E02E3-4217-4F17-8C86-05A08F55D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62" y="2282031"/>
            <a:ext cx="103727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6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building process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13314" name="Picture 2" descr="Image result for beaker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40404">
                  <a:alpha val="5882"/>
                </a:srgbClr>
              </a:clrFrom>
              <a:clrTo>
                <a:srgbClr val="040404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966" y="702000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6507AC3-AAEF-4451-9518-E1DAF4286B71}"/>
              </a:ext>
            </a:extLst>
          </p:cNvPr>
          <p:cNvSpPr txBox="1">
            <a:spLocks/>
          </p:cNvSpPr>
          <p:nvPr/>
        </p:nvSpPr>
        <p:spPr>
          <a:xfrm>
            <a:off x="664065" y="2422942"/>
            <a:ext cx="6542033" cy="4089457"/>
          </a:xfrm>
          <a:prstGeom prst="rect">
            <a:avLst/>
          </a:prstGeom>
        </p:spPr>
        <p:txBody>
          <a:bodyPr/>
          <a:lstStyle>
            <a:lvl1pPr marL="0" indent="0" algn="l" defTabSz="914394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Tx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94" rtl="0" eaLnBrk="1" latinLnBrk="0" hangingPunct="1">
              <a:lnSpc>
                <a:spcPct val="100000"/>
              </a:lnSpc>
              <a:spcBef>
                <a:spcPts val="1504"/>
              </a:spcBef>
              <a:spcAft>
                <a:spcPts val="0"/>
              </a:spcAft>
              <a:buFontTx/>
              <a:buNone/>
              <a:defRPr sz="1200" b="0" kern="1200" cap="all" baseline="0">
                <a:solidFill>
                  <a:schemeClr val="tx2"/>
                </a:solidFill>
                <a:latin typeface="DIN OT Medium" panose="020B0604020201010104" pitchFamily="34" charset="0"/>
                <a:ea typeface="+mn-ea"/>
                <a:cs typeface="+mn-cs"/>
              </a:defRPr>
            </a:lvl2pPr>
            <a:lvl3pPr marL="216000" indent="-216000" algn="l" defTabSz="91439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 2" panose="05020102010507070707" pitchFamily="18" charset="2"/>
              <a:buChar char="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39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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39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—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83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0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77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4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1600" dirty="0"/>
              <a:t>The next step is to explore the data and look for relationships which may help to predict the outcome of a footy match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An example is the relationship between team Elo difference (i.e. the difference between team 1’s Elo and team 2’s Elo) and margin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Perhaps Elo difference is a good predictor of margin. We can use this as a feature in our model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01B396BE-DE2A-4092-913F-B5C6DF3AE7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4065" y="1831131"/>
            <a:ext cx="8208000" cy="396000"/>
          </a:xfrm>
        </p:spPr>
        <p:txBody>
          <a:bodyPr/>
          <a:lstStyle/>
          <a:p>
            <a:r>
              <a:rPr lang="en-AU" sz="1600" dirty="0"/>
              <a:t>2. Explore data to find important features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DC2D68-B5C7-483E-A7CB-F7828004B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747" y="2029131"/>
            <a:ext cx="39052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50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building process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12</a:t>
            </a:fld>
            <a:endParaRPr lang="en-AU" dirty="0"/>
          </a:p>
        </p:txBody>
      </p:sp>
      <p:pic>
        <p:nvPicPr>
          <p:cNvPr id="13314" name="Picture 2" descr="Image result for beaker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40404">
                  <a:alpha val="5882"/>
                </a:srgbClr>
              </a:clrFrom>
              <a:clrTo>
                <a:srgbClr val="040404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966" y="702000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6507AC3-AAEF-4451-9518-E1DAF4286B71}"/>
              </a:ext>
            </a:extLst>
          </p:cNvPr>
          <p:cNvSpPr txBox="1">
            <a:spLocks/>
          </p:cNvSpPr>
          <p:nvPr/>
        </p:nvSpPr>
        <p:spPr>
          <a:xfrm>
            <a:off x="664065" y="2422942"/>
            <a:ext cx="10091919" cy="4089457"/>
          </a:xfrm>
          <a:prstGeom prst="rect">
            <a:avLst/>
          </a:prstGeom>
        </p:spPr>
        <p:txBody>
          <a:bodyPr/>
          <a:lstStyle>
            <a:lvl1pPr marL="0" indent="0" algn="l" defTabSz="914394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Tx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94" rtl="0" eaLnBrk="1" latinLnBrk="0" hangingPunct="1">
              <a:lnSpc>
                <a:spcPct val="100000"/>
              </a:lnSpc>
              <a:spcBef>
                <a:spcPts val="1504"/>
              </a:spcBef>
              <a:spcAft>
                <a:spcPts val="0"/>
              </a:spcAft>
              <a:buFontTx/>
              <a:buNone/>
              <a:defRPr sz="1200" b="0" kern="1200" cap="all" baseline="0">
                <a:solidFill>
                  <a:schemeClr val="tx2"/>
                </a:solidFill>
                <a:latin typeface="DIN OT Medium" panose="020B0604020201010104" pitchFamily="34" charset="0"/>
                <a:ea typeface="+mn-ea"/>
                <a:cs typeface="+mn-cs"/>
              </a:defRPr>
            </a:lvl2pPr>
            <a:lvl3pPr marL="216000" indent="-216000" algn="l" defTabSz="91439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 2" panose="05020102010507070707" pitchFamily="18" charset="2"/>
              <a:buChar char="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39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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39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—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83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0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77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4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1600" dirty="0"/>
              <a:t>We split our data into three data sets:</a:t>
            </a:r>
          </a:p>
          <a:p>
            <a:pPr lvl="3"/>
            <a:r>
              <a:rPr lang="en-US" sz="1600" dirty="0"/>
              <a:t> A “train” dataset, which is the data which the model will learn from</a:t>
            </a:r>
          </a:p>
          <a:p>
            <a:pPr lvl="3"/>
            <a:r>
              <a:rPr lang="en-US" sz="1600" dirty="0"/>
              <a:t>A “validation” dataset, which is what we will use to optimize the model</a:t>
            </a:r>
          </a:p>
          <a:p>
            <a:pPr lvl="3"/>
            <a:r>
              <a:rPr lang="en-US" sz="1600" dirty="0"/>
              <a:t>A “test” dataset, which is what we use to test the true performance of the model</a:t>
            </a:r>
          </a:p>
          <a:p>
            <a:pPr lvl="3"/>
            <a:endParaRPr lang="en-US" sz="1600" dirty="0"/>
          </a:p>
          <a:p>
            <a:pPr lvl="2"/>
            <a:r>
              <a:rPr lang="en-US" sz="1600" dirty="0"/>
              <a:t>For our Excel Elo model, a natural split would be to make the training data 2012-2016, the validation data 2017 and the test data 2018</a:t>
            </a:r>
          </a:p>
          <a:p>
            <a:pPr marL="216000" lvl="3" indent="0">
              <a:buNone/>
            </a:pPr>
            <a:r>
              <a:rPr lang="en-US" sz="1600" dirty="0"/>
              <a:t>	</a:t>
            </a:r>
          </a:p>
          <a:p>
            <a:pPr lvl="2"/>
            <a:r>
              <a:rPr lang="en-US" sz="1600" dirty="0"/>
              <a:t>We then try out a range of algorithms suited to the problem (e.g. Linear Regression if we were predicting margin, or Logistic Regression if we are predicting win/loss). We choose the best algorithm for the job.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We then optimize the model on the validation data based on some metric. An example may be accuracy (i.e. how many correct predictions it got)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01B396BE-DE2A-4092-913F-B5C6DF3AE7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4064" y="1831130"/>
            <a:ext cx="8310253" cy="469009"/>
          </a:xfrm>
        </p:spPr>
        <p:txBody>
          <a:bodyPr/>
          <a:lstStyle/>
          <a:p>
            <a:r>
              <a:rPr lang="en-AU" sz="1600" dirty="0"/>
              <a:t>3. Split the data into three sets, Build a machine learning model and optimise over a time period</a:t>
            </a:r>
          </a:p>
        </p:txBody>
      </p:sp>
    </p:spTree>
    <p:extLst>
      <p:ext uri="{BB962C8B-B14F-4D97-AF65-F5344CB8AC3E}">
        <p14:creationId xmlns:p14="http://schemas.microsoft.com/office/powerpoint/2010/main" val="94343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Betfair’s scholarship program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13</a:t>
            </a:fld>
            <a:endParaRPr lang="en-AU" dirty="0"/>
          </a:p>
        </p:txBody>
      </p:sp>
      <p:pic>
        <p:nvPicPr>
          <p:cNvPr id="13314" name="Picture 2" descr="Image result for beaker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40404">
                  <a:alpha val="5882"/>
                </a:srgbClr>
              </a:clrFrom>
              <a:clrTo>
                <a:srgbClr val="040404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966" y="702000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6507AC3-AAEF-4451-9518-E1DAF4286B71}"/>
              </a:ext>
            </a:extLst>
          </p:cNvPr>
          <p:cNvSpPr txBox="1">
            <a:spLocks/>
          </p:cNvSpPr>
          <p:nvPr/>
        </p:nvSpPr>
        <p:spPr>
          <a:xfrm>
            <a:off x="483047" y="1848784"/>
            <a:ext cx="10091919" cy="4089457"/>
          </a:xfrm>
          <a:prstGeom prst="rect">
            <a:avLst/>
          </a:prstGeom>
        </p:spPr>
        <p:txBody>
          <a:bodyPr/>
          <a:lstStyle>
            <a:lvl1pPr marL="0" indent="0" algn="l" defTabSz="914394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Tx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94" rtl="0" eaLnBrk="1" latinLnBrk="0" hangingPunct="1">
              <a:lnSpc>
                <a:spcPct val="100000"/>
              </a:lnSpc>
              <a:spcBef>
                <a:spcPts val="1504"/>
              </a:spcBef>
              <a:spcAft>
                <a:spcPts val="0"/>
              </a:spcAft>
              <a:buFontTx/>
              <a:buNone/>
              <a:defRPr sz="1200" b="0" kern="1200" cap="all" baseline="0">
                <a:solidFill>
                  <a:schemeClr val="tx2"/>
                </a:solidFill>
                <a:latin typeface="DIN OT Medium" panose="020B0604020201010104" pitchFamily="34" charset="0"/>
                <a:ea typeface="+mn-ea"/>
                <a:cs typeface="+mn-cs"/>
              </a:defRPr>
            </a:lvl2pPr>
            <a:lvl3pPr marL="216000" indent="-216000" algn="l" defTabSz="91439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 2" panose="05020102010507070707" pitchFamily="18" charset="2"/>
              <a:buChar char="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39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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39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—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83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0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77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4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1600" dirty="0"/>
              <a:t>If you’re risk-averse or not comfortable putting your own cash behind your model, you can apply for a Betfair Scholarship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If your application is successful, Betfair will provide funding. You get to keep any profits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Betfair customers can submit an application to our internal data science team. Successful applicants will receive $1000 of funding.</a:t>
            </a:r>
          </a:p>
          <a:p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903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What we will cover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2</a:t>
            </a:fld>
            <a:endParaRPr lang="en-AU" dirty="0"/>
          </a:p>
        </p:txBody>
      </p:sp>
      <p:pic>
        <p:nvPicPr>
          <p:cNvPr id="13314" name="Picture 2" descr="Image result for beaker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40404">
                  <a:alpha val="5882"/>
                </a:srgbClr>
              </a:clrFrom>
              <a:clrTo>
                <a:srgbClr val="040404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966" y="702000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 Placeholder 4">
            <a:extLst>
              <a:ext uri="{FF2B5EF4-FFF2-40B4-BE49-F238E27FC236}">
                <a16:creationId xmlns:a16="http://schemas.microsoft.com/office/drawing/2014/main" id="{FC5EF0D4-73C9-4415-801C-07794FBC005D}"/>
              </a:ext>
            </a:extLst>
          </p:cNvPr>
          <p:cNvSpPr txBox="1">
            <a:spLocks/>
          </p:cNvSpPr>
          <p:nvPr/>
        </p:nvSpPr>
        <p:spPr>
          <a:xfrm>
            <a:off x="574500" y="2205487"/>
            <a:ext cx="8207999" cy="4164225"/>
          </a:xfrm>
          <a:prstGeom prst="rect">
            <a:avLst/>
          </a:prstGeom>
        </p:spPr>
        <p:txBody>
          <a:bodyPr/>
          <a:lstStyle>
            <a:lvl1pPr marL="0" indent="0" algn="l" defTabSz="914394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Tx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94" rtl="0" eaLnBrk="1" latinLnBrk="0" hangingPunct="1">
              <a:lnSpc>
                <a:spcPct val="100000"/>
              </a:lnSpc>
              <a:spcBef>
                <a:spcPts val="1504"/>
              </a:spcBef>
              <a:spcAft>
                <a:spcPts val="0"/>
              </a:spcAft>
              <a:buFontTx/>
              <a:buNone/>
              <a:defRPr sz="1200" b="0" kern="1200" cap="all" baseline="0">
                <a:solidFill>
                  <a:schemeClr val="tx2"/>
                </a:solidFill>
                <a:latin typeface="DIN OT Medium" panose="020B0604020201010104" pitchFamily="34" charset="0"/>
                <a:ea typeface="+mn-ea"/>
                <a:cs typeface="+mn-cs"/>
              </a:defRPr>
            </a:lvl2pPr>
            <a:lvl3pPr marL="216000" indent="-216000" algn="l" defTabSz="91439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 2" panose="05020102010507070707" pitchFamily="18" charset="2"/>
              <a:buChar char="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39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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39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—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83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0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77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4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1600" dirty="0"/>
              <a:t>An intro to Elo – what is it, how does it work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Creating a simple AFL Elo model in Excel</a:t>
            </a:r>
          </a:p>
          <a:p>
            <a:pPr lvl="3"/>
            <a:r>
              <a:rPr lang="en-US" sz="1600" dirty="0"/>
              <a:t>Assessing its profitability over the past 6 seasons</a:t>
            </a:r>
          </a:p>
          <a:p>
            <a:pPr lvl="3"/>
            <a:r>
              <a:rPr lang="en-US" sz="1600" dirty="0"/>
              <a:t>Exploring the accuracy across seasons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Creating a simple machine learning AFL model in Python</a:t>
            </a:r>
          </a:p>
          <a:p>
            <a:pPr lvl="3"/>
            <a:r>
              <a:rPr lang="en-US" sz="1600" dirty="0" err="1"/>
              <a:t>Utilising</a:t>
            </a:r>
            <a:r>
              <a:rPr lang="en-US" sz="1600" dirty="0"/>
              <a:t> </a:t>
            </a:r>
            <a:r>
              <a:rPr lang="en-US" sz="1600" dirty="0" err="1"/>
              <a:t>AutoML</a:t>
            </a:r>
            <a:r>
              <a:rPr lang="en-US" sz="1600" dirty="0"/>
              <a:t> to create a simple AFL model based on Supercoach scores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748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67" y="669800"/>
            <a:ext cx="10943999" cy="972000"/>
          </a:xfrm>
        </p:spPr>
        <p:txBody>
          <a:bodyPr/>
          <a:lstStyle/>
          <a:p>
            <a:r>
              <a:rPr lang="en-US" dirty="0"/>
              <a:t>An intro to the </a:t>
            </a:r>
            <a:r>
              <a:rPr lang="en-US" dirty="0" err="1"/>
              <a:t>elo</a:t>
            </a:r>
            <a:r>
              <a:rPr lang="en-US" dirty="0"/>
              <a:t> rating system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3</a:t>
            </a:fld>
            <a:endParaRPr lang="en-AU" dirty="0"/>
          </a:p>
        </p:txBody>
      </p:sp>
      <p:pic>
        <p:nvPicPr>
          <p:cNvPr id="13314" name="Picture 2" descr="Image result for beaker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40404">
                  <a:alpha val="5882"/>
                </a:srgbClr>
              </a:clrFrom>
              <a:clrTo>
                <a:srgbClr val="040404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743" y="384417"/>
            <a:ext cx="611740" cy="61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 Placeholder 4">
            <a:extLst>
              <a:ext uri="{FF2B5EF4-FFF2-40B4-BE49-F238E27FC236}">
                <a16:creationId xmlns:a16="http://schemas.microsoft.com/office/drawing/2014/main" id="{FC5EF0D4-73C9-4415-801C-07794FBC005D}"/>
              </a:ext>
            </a:extLst>
          </p:cNvPr>
          <p:cNvSpPr txBox="1">
            <a:spLocks/>
          </p:cNvSpPr>
          <p:nvPr/>
        </p:nvSpPr>
        <p:spPr>
          <a:xfrm>
            <a:off x="570767" y="2006513"/>
            <a:ext cx="8207999" cy="4164225"/>
          </a:xfrm>
          <a:prstGeom prst="rect">
            <a:avLst/>
          </a:prstGeom>
        </p:spPr>
        <p:txBody>
          <a:bodyPr/>
          <a:lstStyle>
            <a:lvl1pPr marL="0" indent="0" algn="l" defTabSz="914394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Tx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94" rtl="0" eaLnBrk="1" latinLnBrk="0" hangingPunct="1">
              <a:lnSpc>
                <a:spcPct val="100000"/>
              </a:lnSpc>
              <a:spcBef>
                <a:spcPts val="1504"/>
              </a:spcBef>
              <a:spcAft>
                <a:spcPts val="0"/>
              </a:spcAft>
              <a:buFontTx/>
              <a:buNone/>
              <a:defRPr sz="1200" b="0" kern="1200" cap="all" baseline="0">
                <a:solidFill>
                  <a:schemeClr val="tx2"/>
                </a:solidFill>
                <a:latin typeface="DIN OT Medium" panose="020B0604020201010104" pitchFamily="34" charset="0"/>
                <a:ea typeface="+mn-ea"/>
                <a:cs typeface="+mn-cs"/>
              </a:defRPr>
            </a:lvl2pPr>
            <a:lvl3pPr marL="216000" indent="-216000" algn="l" defTabSz="91439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 2" panose="05020102010507070707" pitchFamily="18" charset="2"/>
              <a:buChar char="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39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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39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—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83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0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77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4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1600" dirty="0"/>
              <a:t>A method for calculating the relative skill levels of players in zero-sum games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Developed by Arpad Elo, a Hungarian-American physics professor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Each team starts with an Elo of 1500 and gains or loses Elo after each game they play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It rewards winning teams by taking a portion of the loser’s Elo rating and adding it to the winner’s rating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The beauty of Elo ratings is that they can be converted to probabilities which can then be converted to odds. For example, a team whose rating is 100 greater than their opponent has a 64% probability of winning ($1.56 odds).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We can therefore use Elo to create a simple model which we can bet off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A0CCF1-EC0F-4FBF-99AA-3D3B70974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313" y="1432246"/>
            <a:ext cx="24574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9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67" y="669800"/>
            <a:ext cx="10943999" cy="972000"/>
          </a:xfrm>
        </p:spPr>
        <p:txBody>
          <a:bodyPr/>
          <a:lstStyle/>
          <a:p>
            <a:r>
              <a:rPr lang="en-US" dirty="0"/>
              <a:t>The algorithm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4</a:t>
            </a:fld>
            <a:endParaRPr lang="en-AU" dirty="0"/>
          </a:p>
        </p:txBody>
      </p:sp>
      <p:pic>
        <p:nvPicPr>
          <p:cNvPr id="13314" name="Picture 2" descr="Image result for beaker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40404">
                  <a:alpha val="5882"/>
                </a:srgbClr>
              </a:clrFrom>
              <a:clrTo>
                <a:srgbClr val="040404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966" y="702000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www.betfair.com.au/hub/wp-content/uploads/sites/2/2018/02/Betfair-Equation_Tennis_1-1024x281.jpg">
            <a:extLst>
              <a:ext uri="{FF2B5EF4-FFF2-40B4-BE49-F238E27FC236}">
                <a16:creationId xmlns:a16="http://schemas.microsoft.com/office/drawing/2014/main" id="{F8AF98CE-61E2-4245-843B-00EAD960E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337" y="2268051"/>
            <a:ext cx="5596615" cy="153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www.betfair.com.au/hub/wp-content/uploads/sites/2/2018/02/Betfair-Equation_Tennis_2-1024x280.jpg">
            <a:extLst>
              <a:ext uri="{FF2B5EF4-FFF2-40B4-BE49-F238E27FC236}">
                <a16:creationId xmlns:a16="http://schemas.microsoft.com/office/drawing/2014/main" id="{85A53E6D-E4B7-4D40-BEBE-65E951DEA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354" y="4275228"/>
            <a:ext cx="5616598" cy="153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08AF460-6AE0-40BA-B1F4-E08A40AC575E}"/>
              </a:ext>
            </a:extLst>
          </p:cNvPr>
          <p:cNvSpPr txBox="1">
            <a:spLocks/>
          </p:cNvSpPr>
          <p:nvPr/>
        </p:nvSpPr>
        <p:spPr>
          <a:xfrm>
            <a:off x="570767" y="2040776"/>
            <a:ext cx="4515974" cy="4233020"/>
          </a:xfrm>
          <a:prstGeom prst="rect">
            <a:avLst/>
          </a:prstGeom>
        </p:spPr>
        <p:txBody>
          <a:bodyPr/>
          <a:lstStyle>
            <a:lvl1pPr marL="0" indent="0" algn="l" defTabSz="914394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Tx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94" rtl="0" eaLnBrk="1" latinLnBrk="0" hangingPunct="1">
              <a:lnSpc>
                <a:spcPct val="100000"/>
              </a:lnSpc>
              <a:spcBef>
                <a:spcPts val="1504"/>
              </a:spcBef>
              <a:spcAft>
                <a:spcPts val="0"/>
              </a:spcAft>
              <a:buFontTx/>
              <a:buNone/>
              <a:defRPr sz="1200" b="0" kern="1200" cap="all" baseline="0">
                <a:solidFill>
                  <a:schemeClr val="tx2"/>
                </a:solidFill>
                <a:latin typeface="DIN OT Medium" panose="020B0604020201010104" pitchFamily="34" charset="0"/>
                <a:ea typeface="+mn-ea"/>
                <a:cs typeface="+mn-cs"/>
              </a:defRPr>
            </a:lvl2pPr>
            <a:lvl3pPr marL="216000" indent="-216000" algn="l" defTabSz="91439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 2" panose="05020102010507070707" pitchFamily="18" charset="2"/>
              <a:buChar char="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39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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39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—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83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0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77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4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>
              <a:buFont typeface="+mj-lt"/>
              <a:buAutoNum type="arabicPeriod"/>
            </a:pPr>
            <a:r>
              <a:rPr lang="en-US" sz="1600" dirty="0"/>
              <a:t>First, get the Elo score for each team. If they’ve never played a game, their Elo will start at 1500. </a:t>
            </a:r>
          </a:p>
          <a:p>
            <a:pPr marL="342900" lvl="2" indent="-342900">
              <a:buFont typeface="+mj-lt"/>
              <a:buAutoNum type="arabicPeriod"/>
            </a:pPr>
            <a:endParaRPr lang="en-US" sz="1600" dirty="0"/>
          </a:p>
          <a:p>
            <a:pPr marL="342900" lvl="2" indent="-342900">
              <a:buFont typeface="+mj-lt"/>
              <a:buAutoNum type="arabicPeriod"/>
            </a:pPr>
            <a:r>
              <a:rPr lang="en-US" sz="1600" dirty="0"/>
              <a:t>Calculate the probability for each team winning from their Elo score. Use the formula here -&gt;</a:t>
            </a:r>
          </a:p>
          <a:p>
            <a:pPr marL="342900" lvl="2" indent="-342900">
              <a:buFont typeface="+mj-lt"/>
              <a:buAutoNum type="arabicPeriod"/>
            </a:pPr>
            <a:endParaRPr lang="en-US" sz="1600" dirty="0"/>
          </a:p>
          <a:p>
            <a:pPr marL="342900" lvl="2" indent="-342900">
              <a:buFont typeface="+mj-lt"/>
              <a:buAutoNum type="arabicPeriod"/>
            </a:pPr>
            <a:r>
              <a:rPr lang="en-US" sz="1600" dirty="0"/>
              <a:t>Choose a K-Factor. This determines how much a match will impact the ratings of each team. A standard K-Factor is 30</a:t>
            </a:r>
          </a:p>
          <a:p>
            <a:pPr marL="342900" lvl="2" indent="-342900">
              <a:buFont typeface="+mj-lt"/>
              <a:buAutoNum type="arabicPeriod"/>
            </a:pPr>
            <a:endParaRPr lang="en-US" sz="1600" dirty="0"/>
          </a:p>
          <a:p>
            <a:pPr marL="342900" lvl="2" indent="-342900">
              <a:buFont typeface="+mj-lt"/>
              <a:buAutoNum type="arabicPeriod"/>
            </a:pPr>
            <a:r>
              <a:rPr lang="en-US" sz="1600" dirty="0"/>
              <a:t>After the match, update the Elo for each team using this formula -&gt;</a:t>
            </a:r>
          </a:p>
          <a:p>
            <a:pPr marL="342900" lvl="2" indent="-34290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0D1BF-CB34-44FE-907A-5B96072F12C8}"/>
              </a:ext>
            </a:extLst>
          </p:cNvPr>
          <p:cNvSpPr txBox="1"/>
          <p:nvPr/>
        </p:nvSpPr>
        <p:spPr>
          <a:xfrm>
            <a:off x="5581354" y="5830761"/>
            <a:ext cx="291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Elo update formula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BC2D02-7956-4354-B20C-16D151187C75}"/>
              </a:ext>
            </a:extLst>
          </p:cNvPr>
          <p:cNvSpPr txBox="1"/>
          <p:nvPr/>
        </p:nvSpPr>
        <p:spPr>
          <a:xfrm>
            <a:off x="5581354" y="3849509"/>
            <a:ext cx="291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Elo to probability</a:t>
            </a:r>
            <a:endParaRPr lang="en-A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9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 dirty="0"/>
              <a:t>K-factor = 30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Live </a:t>
            </a:r>
            <a:r>
              <a:rPr lang="en-AU" dirty="0" err="1"/>
              <a:t>elo</a:t>
            </a:r>
            <a:r>
              <a:rPr lang="en-AU" dirty="0"/>
              <a:t>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5</a:t>
            </a:fld>
            <a:endParaRPr lang="en-AU" dirty="0"/>
          </a:p>
        </p:txBody>
      </p:sp>
      <p:pic>
        <p:nvPicPr>
          <p:cNvPr id="13314" name="Picture 2" descr="Image result for beaker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40404">
                  <a:alpha val="5882"/>
                </a:srgbClr>
              </a:clrFrom>
              <a:clrTo>
                <a:srgbClr val="040404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966" y="702000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34536" y="2658268"/>
            <a:ext cx="1920846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TIGERS</a:t>
            </a:r>
            <a:endParaRPr lang="en-AU" b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67321" y="2658269"/>
            <a:ext cx="697116" cy="38024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AU" b="1" dirty="0">
                <a:solidFill>
                  <a:schemeClr val="bg1"/>
                </a:solidFill>
              </a:rPr>
              <a:t>1833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64174" y="2763183"/>
            <a:ext cx="50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tx2"/>
                </a:solidFill>
              </a:rPr>
              <a:t>vs.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13681" y="3779383"/>
            <a:ext cx="1955548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tx2"/>
                </a:solidFill>
              </a:rPr>
              <a:t>TIGERS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54005" y="3779383"/>
            <a:ext cx="69711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AU" b="1" dirty="0">
                <a:solidFill>
                  <a:schemeClr val="bg1"/>
                </a:solidFill>
              </a:rPr>
              <a:t>1842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21229" y="4212444"/>
            <a:ext cx="1955548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tx2"/>
                </a:solidFill>
              </a:rPr>
              <a:t>BOMBERS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54014" y="4212444"/>
            <a:ext cx="70465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AU" b="1" dirty="0">
                <a:solidFill>
                  <a:schemeClr val="bg1"/>
                </a:solidFill>
              </a:rPr>
              <a:t>1658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7393" y="3409111"/>
            <a:ext cx="108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tx2"/>
                </a:solidFill>
              </a:rPr>
              <a:t>TIGERS WIN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4536" y="3032235"/>
            <a:ext cx="1929901" cy="2616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r"/>
            <a:r>
              <a:rPr lang="en-AU" sz="1050" b="1" dirty="0">
                <a:solidFill>
                  <a:schemeClr val="bg1"/>
                </a:solidFill>
              </a:rPr>
              <a:t>ELO WIN: 72%. ODDS: $1.39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22738" y="2656761"/>
            <a:ext cx="1920846" cy="3768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tx2"/>
                </a:solidFill>
              </a:rPr>
              <a:t>BOMBERS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55523" y="2656762"/>
            <a:ext cx="697116" cy="38024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AU" b="1" dirty="0">
                <a:solidFill>
                  <a:schemeClr val="bg1"/>
                </a:solidFill>
              </a:rPr>
              <a:t>1667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22738" y="3030728"/>
            <a:ext cx="1929901" cy="2616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r"/>
            <a:r>
              <a:rPr lang="en-AU" sz="1050" b="1" dirty="0">
                <a:solidFill>
                  <a:schemeClr val="bg1"/>
                </a:solidFill>
              </a:rPr>
              <a:t>ELO WIN: 28%. ODDS: $3.57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49400" y="3519176"/>
            <a:ext cx="701721" cy="2308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r"/>
            <a:r>
              <a:rPr lang="en-AU" sz="900" b="1" dirty="0">
                <a:solidFill>
                  <a:schemeClr val="bg1"/>
                </a:solidFill>
              </a:rPr>
              <a:t>NEW ELO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F4AC97-7ABD-444B-A0BC-4430ACA06C13}"/>
              </a:ext>
            </a:extLst>
          </p:cNvPr>
          <p:cNvSpPr txBox="1"/>
          <p:nvPr/>
        </p:nvSpPr>
        <p:spPr>
          <a:xfrm>
            <a:off x="2291910" y="5216298"/>
            <a:ext cx="1955548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tx2"/>
                </a:solidFill>
              </a:rPr>
              <a:t>TIGERS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11DADC-E368-4C03-AFBD-76D7C35B3501}"/>
              </a:ext>
            </a:extLst>
          </p:cNvPr>
          <p:cNvSpPr txBox="1"/>
          <p:nvPr/>
        </p:nvSpPr>
        <p:spPr>
          <a:xfrm>
            <a:off x="3532234" y="5216298"/>
            <a:ext cx="697116" cy="38024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AU" b="1" dirty="0">
                <a:solidFill>
                  <a:schemeClr val="bg1"/>
                </a:solidFill>
              </a:rPr>
              <a:t>1812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AC1D40-DD49-496D-B54F-6E34256FA01A}"/>
              </a:ext>
            </a:extLst>
          </p:cNvPr>
          <p:cNvSpPr txBox="1"/>
          <p:nvPr/>
        </p:nvSpPr>
        <p:spPr>
          <a:xfrm>
            <a:off x="2299458" y="5649359"/>
            <a:ext cx="1955548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tx2"/>
                </a:solidFill>
              </a:rPr>
              <a:t>BOMBERS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85F5EE-3056-4C39-904C-975BD310B598}"/>
              </a:ext>
            </a:extLst>
          </p:cNvPr>
          <p:cNvSpPr txBox="1"/>
          <p:nvPr/>
        </p:nvSpPr>
        <p:spPr>
          <a:xfrm>
            <a:off x="3532243" y="5649359"/>
            <a:ext cx="70465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AU" b="1" dirty="0">
                <a:solidFill>
                  <a:schemeClr val="bg1"/>
                </a:solidFill>
              </a:rPr>
              <a:t>1688</a:t>
            </a:r>
          </a:p>
        </p:txBody>
      </p:sp>
      <p:sp>
        <p:nvSpPr>
          <p:cNvPr id="56" name="Bent Arrow 44">
            <a:extLst>
              <a:ext uri="{FF2B5EF4-FFF2-40B4-BE49-F238E27FC236}">
                <a16:creationId xmlns:a16="http://schemas.microsoft.com/office/drawing/2014/main" id="{45C78A2E-5A6B-47DF-BF67-D2C2F383AE52}"/>
              </a:ext>
            </a:extLst>
          </p:cNvPr>
          <p:cNvSpPr/>
          <p:nvPr/>
        </p:nvSpPr>
        <p:spPr>
          <a:xfrm rot="10800000" flipH="1">
            <a:off x="1318663" y="3401566"/>
            <a:ext cx="706170" cy="2184064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B079C0-4A84-465B-BE03-FBFB971EEAC8}"/>
              </a:ext>
            </a:extLst>
          </p:cNvPr>
          <p:cNvSpPr txBox="1"/>
          <p:nvPr/>
        </p:nvSpPr>
        <p:spPr>
          <a:xfrm>
            <a:off x="3527629" y="4956091"/>
            <a:ext cx="701721" cy="2308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r"/>
            <a:r>
              <a:rPr lang="en-AU" sz="900" b="1" dirty="0">
                <a:solidFill>
                  <a:schemeClr val="bg1"/>
                </a:solidFill>
              </a:rPr>
              <a:t>NEW ELO</a:t>
            </a:r>
          </a:p>
        </p:txBody>
      </p:sp>
      <p:sp>
        <p:nvSpPr>
          <p:cNvPr id="45" name="Bent Arrow 44"/>
          <p:cNvSpPr/>
          <p:nvPr/>
        </p:nvSpPr>
        <p:spPr>
          <a:xfrm rot="10800000" flipH="1">
            <a:off x="1317284" y="3388224"/>
            <a:ext cx="706170" cy="76049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589FBB-2DAF-4899-963C-3FA0AE193352}"/>
              </a:ext>
            </a:extLst>
          </p:cNvPr>
          <p:cNvSpPr txBox="1"/>
          <p:nvPr/>
        </p:nvSpPr>
        <p:spPr>
          <a:xfrm>
            <a:off x="77809" y="4760600"/>
            <a:ext cx="1372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tx2"/>
                </a:solidFill>
              </a:rPr>
              <a:t>BOMBERS WIN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4C918F-40A8-422A-A802-CF4ABCD504A3}"/>
              </a:ext>
            </a:extLst>
          </p:cNvPr>
          <p:cNvSpPr txBox="1"/>
          <p:nvPr/>
        </p:nvSpPr>
        <p:spPr>
          <a:xfrm>
            <a:off x="4374352" y="5649359"/>
            <a:ext cx="104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2"/>
                </a:solidFill>
              </a:rPr>
              <a:t>+21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640A24-A39A-4FF1-A312-7D06C80BCE2D}"/>
              </a:ext>
            </a:extLst>
          </p:cNvPr>
          <p:cNvSpPr txBox="1"/>
          <p:nvPr/>
        </p:nvSpPr>
        <p:spPr>
          <a:xfrm>
            <a:off x="4374352" y="5201084"/>
            <a:ext cx="104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2"/>
                </a:solidFill>
              </a:rPr>
              <a:t>-21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0A69A0-2967-4FBF-8BA9-AD5F4092EB12}"/>
              </a:ext>
            </a:extLst>
          </p:cNvPr>
          <p:cNvSpPr txBox="1"/>
          <p:nvPr/>
        </p:nvSpPr>
        <p:spPr>
          <a:xfrm>
            <a:off x="4314497" y="3768469"/>
            <a:ext cx="104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2"/>
                </a:solidFill>
              </a:rPr>
              <a:t>+9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75FC82-1306-464D-BA48-96C2F40C682E}"/>
              </a:ext>
            </a:extLst>
          </p:cNvPr>
          <p:cNvSpPr txBox="1"/>
          <p:nvPr/>
        </p:nvSpPr>
        <p:spPr>
          <a:xfrm>
            <a:off x="4314497" y="4199674"/>
            <a:ext cx="104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2"/>
                </a:solidFill>
              </a:rPr>
              <a:t>-9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8C6ADF-06B0-4D63-A94E-0C74514E6352}"/>
              </a:ext>
            </a:extLst>
          </p:cNvPr>
          <p:cNvSpPr txBox="1"/>
          <p:nvPr/>
        </p:nvSpPr>
        <p:spPr>
          <a:xfrm>
            <a:off x="5596197" y="3476399"/>
            <a:ext cx="6246660" cy="1815882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FDB73B"/>
                </a:solidFill>
              </a:rPr>
              <a:t>Tigers New Elo = 1833 + 30 * (1-0.72)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AU" sz="1600" b="1" dirty="0">
                <a:solidFill>
                  <a:srgbClr val="FDB73B"/>
                </a:solidFill>
              </a:rPr>
              <a:t>Tigers New Elo = 1833 + 9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AU" sz="1600" b="1" dirty="0">
                <a:solidFill>
                  <a:srgbClr val="FDB73B"/>
                </a:solidFill>
              </a:rPr>
              <a:t>Tigers New Elo = 1842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AU" sz="1600" b="1" dirty="0">
              <a:solidFill>
                <a:srgbClr val="FDB73B"/>
              </a:solidFill>
            </a:endParaRPr>
          </a:p>
          <a:p>
            <a:r>
              <a:rPr lang="en-AU" sz="1600" b="1" dirty="0">
                <a:solidFill>
                  <a:srgbClr val="FDB73B"/>
                </a:solidFill>
              </a:rPr>
              <a:t>Bombers New Elo = 1667 + 30*(0-0.28)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AU" sz="1600" b="1" dirty="0">
                <a:solidFill>
                  <a:srgbClr val="FDB73B"/>
                </a:solidFill>
              </a:rPr>
              <a:t>Bombers New Elo = 1667 – 9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AU" sz="1600" b="1" dirty="0">
                <a:solidFill>
                  <a:srgbClr val="FDB73B"/>
                </a:solidFill>
              </a:rPr>
              <a:t>Bombers New Elo = 1658</a:t>
            </a:r>
          </a:p>
        </p:txBody>
      </p:sp>
      <p:pic>
        <p:nvPicPr>
          <p:cNvPr id="68" name="Picture 4" descr="https://www.betfair.com.au/hub/wp-content/uploads/sites/2/2018/02/Betfair-Equation_Tennis_2-1024x280.jpg">
            <a:extLst>
              <a:ext uri="{FF2B5EF4-FFF2-40B4-BE49-F238E27FC236}">
                <a16:creationId xmlns:a16="http://schemas.microsoft.com/office/drawing/2014/main" id="{71E27F6F-C388-4635-A52E-6EF688243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429" y="1791205"/>
            <a:ext cx="5616598" cy="153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7E94C4-292E-4173-95DE-5D78D6A1FE50}"/>
              </a:ext>
            </a:extLst>
          </p:cNvPr>
          <p:cNvCxnSpPr>
            <a:cxnSpLocks/>
          </p:cNvCxnSpPr>
          <p:nvPr/>
        </p:nvCxnSpPr>
        <p:spPr>
          <a:xfrm>
            <a:off x="10007600" y="1456934"/>
            <a:ext cx="0" cy="91440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AFB042A-8F17-4621-BD38-33AA0296A5FF}"/>
              </a:ext>
            </a:extLst>
          </p:cNvPr>
          <p:cNvSpPr txBox="1"/>
          <p:nvPr/>
        </p:nvSpPr>
        <p:spPr>
          <a:xfrm>
            <a:off x="9363408" y="1100302"/>
            <a:ext cx="15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B73B"/>
                </a:solidFill>
              </a:rPr>
              <a:t>“Elo Delta”</a:t>
            </a:r>
            <a:endParaRPr lang="en-AU" dirty="0">
              <a:solidFill>
                <a:srgbClr val="FDB73B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047A97-682F-4E24-855A-52E3E0AC1101}"/>
              </a:ext>
            </a:extLst>
          </p:cNvPr>
          <p:cNvSpPr/>
          <p:nvPr/>
        </p:nvSpPr>
        <p:spPr>
          <a:xfrm>
            <a:off x="8714728" y="2384033"/>
            <a:ext cx="2512072" cy="499199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6070626-D203-4C4A-A179-14F2BB8574DB}"/>
              </a:ext>
            </a:extLst>
          </p:cNvPr>
          <p:cNvCxnSpPr>
            <a:cxnSpLocks/>
          </p:cNvCxnSpPr>
          <p:nvPr/>
        </p:nvCxnSpPr>
        <p:spPr>
          <a:xfrm flipH="1">
            <a:off x="4559301" y="4188601"/>
            <a:ext cx="1036896" cy="1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67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6798" y="2264986"/>
            <a:ext cx="4412169" cy="972000"/>
          </a:xfrm>
        </p:spPr>
        <p:txBody>
          <a:bodyPr/>
          <a:lstStyle/>
          <a:p>
            <a:r>
              <a:rPr lang="en-US" sz="6600" dirty="0"/>
              <a:t>model time</a:t>
            </a:r>
            <a:endParaRPr lang="en-AU" sz="6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6</a:t>
            </a:fld>
            <a:endParaRPr lang="en-AU" dirty="0"/>
          </a:p>
        </p:txBody>
      </p:sp>
      <p:pic>
        <p:nvPicPr>
          <p:cNvPr id="13314" name="Picture 2" descr="Image result for beaker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40404">
                  <a:alpha val="5882"/>
                </a:srgbClr>
              </a:clrFrom>
              <a:clrTo>
                <a:srgbClr val="040404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966" y="702000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BDF89-5634-4F88-B6DF-55077C68B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4026" y="3222269"/>
            <a:ext cx="4412169" cy="396000"/>
          </a:xfrm>
        </p:spPr>
        <p:txBody>
          <a:bodyPr/>
          <a:lstStyle/>
          <a:p>
            <a:r>
              <a:rPr lang="en-US" sz="1400" dirty="0"/>
              <a:t>Let’s now create an </a:t>
            </a:r>
            <a:r>
              <a:rPr lang="en-US" sz="1400" dirty="0" err="1"/>
              <a:t>elo</a:t>
            </a:r>
            <a:r>
              <a:rPr lang="en-US" sz="1400" dirty="0"/>
              <a:t> model in excel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78317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67" y="669800"/>
            <a:ext cx="10943999" cy="972000"/>
          </a:xfrm>
        </p:spPr>
        <p:txBody>
          <a:bodyPr/>
          <a:lstStyle/>
          <a:p>
            <a:r>
              <a:rPr lang="en-US" dirty="0"/>
              <a:t>Potential improvements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7</a:t>
            </a:fld>
            <a:endParaRPr lang="en-AU" dirty="0"/>
          </a:p>
        </p:txBody>
      </p:sp>
      <p:pic>
        <p:nvPicPr>
          <p:cNvPr id="13314" name="Picture 2" descr="Image result for beaker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40404">
                  <a:alpha val="5882"/>
                </a:srgbClr>
              </a:clrFrom>
              <a:clrTo>
                <a:srgbClr val="040404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966" y="702000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08AF460-6AE0-40BA-B1F4-E08A40AC575E}"/>
              </a:ext>
            </a:extLst>
          </p:cNvPr>
          <p:cNvSpPr txBox="1">
            <a:spLocks/>
          </p:cNvSpPr>
          <p:nvPr/>
        </p:nvSpPr>
        <p:spPr>
          <a:xfrm>
            <a:off x="570766" y="2040776"/>
            <a:ext cx="8732721" cy="4233020"/>
          </a:xfrm>
          <a:prstGeom prst="rect">
            <a:avLst/>
          </a:prstGeom>
        </p:spPr>
        <p:txBody>
          <a:bodyPr/>
          <a:lstStyle>
            <a:lvl1pPr marL="0" indent="0" algn="l" defTabSz="914394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Tx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94" rtl="0" eaLnBrk="1" latinLnBrk="0" hangingPunct="1">
              <a:lnSpc>
                <a:spcPct val="100000"/>
              </a:lnSpc>
              <a:spcBef>
                <a:spcPts val="1504"/>
              </a:spcBef>
              <a:spcAft>
                <a:spcPts val="0"/>
              </a:spcAft>
              <a:buFontTx/>
              <a:buNone/>
              <a:defRPr sz="1200" b="0" kern="1200" cap="all" baseline="0">
                <a:solidFill>
                  <a:schemeClr val="tx2"/>
                </a:solidFill>
                <a:latin typeface="DIN OT Medium" panose="020B0604020201010104" pitchFamily="34" charset="0"/>
                <a:ea typeface="+mn-ea"/>
                <a:cs typeface="+mn-cs"/>
              </a:defRPr>
            </a:lvl2pPr>
            <a:lvl3pPr marL="216000" indent="-216000" algn="l" defTabSz="91439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 2" panose="05020102010507070707" pitchFamily="18" charset="2"/>
              <a:buChar char="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39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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39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—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83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0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77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4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sz="1600" dirty="0"/>
              <a:t>There are a myriad of improvements we can make to our simple Elo model</a:t>
            </a:r>
          </a:p>
          <a:p>
            <a:pPr marL="0" lvl="2" indent="0">
              <a:buNone/>
            </a:pPr>
            <a:endParaRPr lang="en-US" sz="1600" dirty="0"/>
          </a:p>
          <a:p>
            <a:pPr marL="342900" lvl="2" indent="-342900">
              <a:buFont typeface="+mj-lt"/>
              <a:buAutoNum type="arabicPeriod"/>
            </a:pPr>
            <a:r>
              <a:rPr lang="en-US" sz="1600" dirty="0"/>
              <a:t>Create a dynamic K-factor that changes depending on how important the game is (e.g. Finals, early season games, late season games)</a:t>
            </a:r>
          </a:p>
          <a:p>
            <a:pPr marL="342900" lvl="2" indent="-342900">
              <a:buFont typeface="+mj-lt"/>
              <a:buAutoNum type="arabicPeriod"/>
            </a:pPr>
            <a:endParaRPr lang="en-US" sz="1600" dirty="0"/>
          </a:p>
          <a:p>
            <a:pPr marL="342900" lvl="2" indent="-342900">
              <a:buFont typeface="+mj-lt"/>
              <a:buAutoNum type="arabicPeriod"/>
            </a:pPr>
            <a:r>
              <a:rPr lang="en-US" sz="1600" dirty="0"/>
              <a:t>Revert the </a:t>
            </a:r>
            <a:r>
              <a:rPr lang="en-US" sz="1600" dirty="0" err="1"/>
              <a:t>Elos</a:t>
            </a:r>
            <a:r>
              <a:rPr lang="en-US" sz="1600" dirty="0"/>
              <a:t> of teams back to the mean of 1500 by a factor at the beginning of each season (e.g. If a team finishes the season at an Elo of 1600, they could be reverted back by 50 Elo points (i.e. a reversion to the mean of 50%)</a:t>
            </a:r>
          </a:p>
          <a:p>
            <a:pPr marL="342900" lvl="2" indent="-342900">
              <a:buFont typeface="+mj-lt"/>
              <a:buAutoNum type="arabicPeriod"/>
            </a:pPr>
            <a:endParaRPr lang="en-US" sz="1600" dirty="0"/>
          </a:p>
          <a:p>
            <a:pPr marL="342900" lvl="2" indent="-342900">
              <a:buFont typeface="+mj-lt"/>
              <a:buAutoNum type="arabicPeriod"/>
            </a:pPr>
            <a:r>
              <a:rPr lang="en-US" sz="1600" dirty="0"/>
              <a:t>Try a range of K-factors and HGA values and choose the ones which optimize some metric (perhaps profit/loss, or accuracy)</a:t>
            </a:r>
          </a:p>
          <a:p>
            <a:pPr marL="342900" lvl="2" indent="-342900">
              <a:buFont typeface="+mj-lt"/>
              <a:buAutoNum type="arabicPeriod"/>
            </a:pPr>
            <a:endParaRPr lang="en-US" sz="1600" dirty="0"/>
          </a:p>
          <a:p>
            <a:pPr marL="342900" lvl="2" indent="-342900">
              <a:buFont typeface="+mj-lt"/>
              <a:buAutoNum type="arabicPeriod"/>
            </a:pPr>
            <a:r>
              <a:rPr lang="en-US" sz="1600" dirty="0"/>
              <a:t>Stack the Elo model into a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414522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67" y="669800"/>
            <a:ext cx="10943999" cy="972000"/>
          </a:xfrm>
        </p:spPr>
        <p:txBody>
          <a:bodyPr/>
          <a:lstStyle/>
          <a:p>
            <a:r>
              <a:rPr lang="en-US" dirty="0"/>
              <a:t>What is machine learning?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8</a:t>
            </a:fld>
            <a:endParaRPr lang="en-AU" dirty="0"/>
          </a:p>
        </p:txBody>
      </p:sp>
      <p:pic>
        <p:nvPicPr>
          <p:cNvPr id="13314" name="Picture 2" descr="Image result for beaker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40404">
                  <a:alpha val="5882"/>
                </a:srgbClr>
              </a:clrFrom>
              <a:clrTo>
                <a:srgbClr val="040404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966" y="702000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E263AB-D7F4-44AA-AC78-7284012673DB}"/>
              </a:ext>
            </a:extLst>
          </p:cNvPr>
          <p:cNvSpPr txBox="1">
            <a:spLocks/>
          </p:cNvSpPr>
          <p:nvPr/>
        </p:nvSpPr>
        <p:spPr>
          <a:xfrm>
            <a:off x="570767" y="1966918"/>
            <a:ext cx="7442265" cy="4545481"/>
          </a:xfrm>
          <a:prstGeom prst="rect">
            <a:avLst/>
          </a:prstGeom>
        </p:spPr>
        <p:txBody>
          <a:bodyPr/>
          <a:lstStyle>
            <a:lvl1pPr marL="0" indent="0" algn="l" defTabSz="914394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Tx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94" rtl="0" eaLnBrk="1" latinLnBrk="0" hangingPunct="1">
              <a:lnSpc>
                <a:spcPct val="100000"/>
              </a:lnSpc>
              <a:spcBef>
                <a:spcPts val="1504"/>
              </a:spcBef>
              <a:spcAft>
                <a:spcPts val="0"/>
              </a:spcAft>
              <a:buFontTx/>
              <a:buNone/>
              <a:defRPr sz="1200" b="0" kern="1200" cap="all" baseline="0">
                <a:solidFill>
                  <a:schemeClr val="tx2"/>
                </a:solidFill>
                <a:latin typeface="DIN OT Medium" panose="020B0604020201010104" pitchFamily="34" charset="0"/>
                <a:ea typeface="+mn-ea"/>
                <a:cs typeface="+mn-cs"/>
              </a:defRPr>
            </a:lvl2pPr>
            <a:lvl3pPr marL="216000" indent="-216000" algn="l" defTabSz="91439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 2" panose="05020102010507070707" pitchFamily="18" charset="2"/>
              <a:buChar char="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39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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394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—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83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0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77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74" indent="-228599" algn="l" defTabSz="91439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1600" dirty="0"/>
              <a:t>Machine learning models “learn” from data by reading through data and updating the weights of the variables which you input into the model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The model will learn quickly which the important variables are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The more data, the better the model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ML can be used with a range of algorithms, all with their own pros and cons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We will use an automated machine learning tool which means that we don’t need to worry about the algorithm or how to train the model – it will just train itself</a:t>
            </a:r>
          </a:p>
        </p:txBody>
      </p:sp>
      <p:pic>
        <p:nvPicPr>
          <p:cNvPr id="12290" name="Picture 2" descr="Image result for h2o python">
            <a:extLst>
              <a:ext uri="{FF2B5EF4-FFF2-40B4-BE49-F238E27FC236}">
                <a16:creationId xmlns:a16="http://schemas.microsoft.com/office/drawing/2014/main" id="{44115493-9E52-4973-867E-AD00CAB80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562" y="2506218"/>
            <a:ext cx="1786881" cy="178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42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build a sports/Racing predictive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37FF230-6ED0-4757-99E0-B15BFD7C9AB9}" type="slidenum">
              <a:rPr lang="en-AU" smtClean="0"/>
              <a:pPr/>
              <a:t>9</a:t>
            </a:fld>
            <a:endParaRPr lang="en-AU" dirty="0"/>
          </a:p>
        </p:txBody>
      </p:sp>
      <p:pic>
        <p:nvPicPr>
          <p:cNvPr id="13314" name="Picture 2" descr="Image result for beaker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40404">
                  <a:alpha val="5882"/>
                </a:srgbClr>
              </a:clrFrom>
              <a:clrTo>
                <a:srgbClr val="040404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966" y="702000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5ACDDAA-CE21-48C2-8B65-29E68C3B99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4500" y="1672269"/>
            <a:ext cx="9743127" cy="396000"/>
          </a:xfrm>
        </p:spPr>
        <p:txBody>
          <a:bodyPr/>
          <a:lstStyle/>
          <a:p>
            <a:r>
              <a:rPr lang="en-AU" sz="1600" dirty="0"/>
              <a:t>STEPS INVOLVED IN BUILDING A SPORTS BETTING MODEL using machine learning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DD78A84-2105-425D-85E3-A82B6B2B2722}"/>
              </a:ext>
            </a:extLst>
          </p:cNvPr>
          <p:cNvGrpSpPr/>
          <p:nvPr/>
        </p:nvGrpSpPr>
        <p:grpSpPr>
          <a:xfrm>
            <a:off x="2331156" y="2778625"/>
            <a:ext cx="6540909" cy="2788542"/>
            <a:chOff x="341310" y="2701159"/>
            <a:chExt cx="4576270" cy="1873219"/>
          </a:xfrm>
        </p:grpSpPr>
        <p:sp>
          <p:nvSpPr>
            <p:cNvPr id="39" name="Rounded Rectangle 9">
              <a:extLst>
                <a:ext uri="{FF2B5EF4-FFF2-40B4-BE49-F238E27FC236}">
                  <a16:creationId xmlns:a16="http://schemas.microsoft.com/office/drawing/2014/main" id="{B1E4FEFC-28B5-4E7B-8C1A-C8BF328FAD6D}"/>
                </a:ext>
              </a:extLst>
            </p:cNvPr>
            <p:cNvSpPr/>
            <p:nvPr/>
          </p:nvSpPr>
          <p:spPr>
            <a:xfrm>
              <a:off x="430875" y="2701159"/>
              <a:ext cx="1261291" cy="6831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41C4B14-DC66-4B64-960F-87F7E86897CA}"/>
                </a:ext>
              </a:extLst>
            </p:cNvPr>
            <p:cNvSpPr txBox="1"/>
            <p:nvPr/>
          </p:nvSpPr>
          <p:spPr>
            <a:xfrm>
              <a:off x="567535" y="2823178"/>
              <a:ext cx="1019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/>
                <a:t>Find &amp; pull data source</a:t>
              </a:r>
            </a:p>
          </p:txBody>
        </p:sp>
        <p:sp>
          <p:nvSpPr>
            <p:cNvPr id="41" name="Rounded Rectangle 16">
              <a:extLst>
                <a:ext uri="{FF2B5EF4-FFF2-40B4-BE49-F238E27FC236}">
                  <a16:creationId xmlns:a16="http://schemas.microsoft.com/office/drawing/2014/main" id="{F0A58BD6-C172-4307-A2CE-F728929B0995}"/>
                </a:ext>
              </a:extLst>
            </p:cNvPr>
            <p:cNvSpPr/>
            <p:nvPr/>
          </p:nvSpPr>
          <p:spPr>
            <a:xfrm>
              <a:off x="2043582" y="2701159"/>
              <a:ext cx="1261291" cy="6831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D4916D-1372-4070-9B3D-6CB39BED27D9}"/>
                </a:ext>
              </a:extLst>
            </p:cNvPr>
            <p:cNvSpPr txBox="1"/>
            <p:nvPr/>
          </p:nvSpPr>
          <p:spPr>
            <a:xfrm>
              <a:off x="1996057" y="2738001"/>
              <a:ext cx="1308816" cy="50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/>
                <a:t>Explore data &amp; find important relationships</a:t>
              </a:r>
            </a:p>
          </p:txBody>
        </p:sp>
        <p:sp>
          <p:nvSpPr>
            <p:cNvPr id="43" name="Rounded Rectangle 18">
              <a:extLst>
                <a:ext uri="{FF2B5EF4-FFF2-40B4-BE49-F238E27FC236}">
                  <a16:creationId xmlns:a16="http://schemas.microsoft.com/office/drawing/2014/main" id="{37D82075-424D-47FB-ADDE-40CA57D91690}"/>
                </a:ext>
              </a:extLst>
            </p:cNvPr>
            <p:cNvSpPr/>
            <p:nvPr/>
          </p:nvSpPr>
          <p:spPr>
            <a:xfrm>
              <a:off x="3631684" y="2701159"/>
              <a:ext cx="1261291" cy="6831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6FA180-CF62-47FE-8220-830C09D28077}"/>
                </a:ext>
              </a:extLst>
            </p:cNvPr>
            <p:cNvSpPr txBox="1"/>
            <p:nvPr/>
          </p:nvSpPr>
          <p:spPr>
            <a:xfrm>
              <a:off x="3608764" y="2823177"/>
              <a:ext cx="1308816" cy="434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/>
                <a:t>Choose the most optimal algorithm based on a metric (like accuracy)</a:t>
              </a:r>
            </a:p>
          </p:txBody>
        </p:sp>
        <p:sp>
          <p:nvSpPr>
            <p:cNvPr id="45" name="Rounded Rectangle 20">
              <a:extLst>
                <a:ext uri="{FF2B5EF4-FFF2-40B4-BE49-F238E27FC236}">
                  <a16:creationId xmlns:a16="http://schemas.microsoft.com/office/drawing/2014/main" id="{4F846372-A947-419A-A489-9054030C55CF}"/>
                </a:ext>
              </a:extLst>
            </p:cNvPr>
            <p:cNvSpPr/>
            <p:nvPr/>
          </p:nvSpPr>
          <p:spPr>
            <a:xfrm>
              <a:off x="3631684" y="3880765"/>
              <a:ext cx="1261291" cy="6831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C8951D-A5C4-4F7E-B229-B52DA8C310A0}"/>
                </a:ext>
              </a:extLst>
            </p:cNvPr>
            <p:cNvSpPr txBox="1"/>
            <p:nvPr/>
          </p:nvSpPr>
          <p:spPr>
            <a:xfrm>
              <a:off x="3605689" y="3902780"/>
              <a:ext cx="1308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/>
                <a:t>Back test &amp; build staking strategy</a:t>
              </a:r>
            </a:p>
          </p:txBody>
        </p:sp>
        <p:sp>
          <p:nvSpPr>
            <p:cNvPr id="47" name="Rounded Rectangle 22">
              <a:extLst>
                <a:ext uri="{FF2B5EF4-FFF2-40B4-BE49-F238E27FC236}">
                  <a16:creationId xmlns:a16="http://schemas.microsoft.com/office/drawing/2014/main" id="{0FD89386-71FF-4CB6-9D23-1B545AE66245}"/>
                </a:ext>
              </a:extLst>
            </p:cNvPr>
            <p:cNvSpPr/>
            <p:nvPr/>
          </p:nvSpPr>
          <p:spPr>
            <a:xfrm>
              <a:off x="2016659" y="3891205"/>
              <a:ext cx="1261291" cy="6831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EF78CD9-E1CC-4C51-A863-1E8FF651879D}"/>
                </a:ext>
              </a:extLst>
            </p:cNvPr>
            <p:cNvSpPr txBox="1"/>
            <p:nvPr/>
          </p:nvSpPr>
          <p:spPr>
            <a:xfrm>
              <a:off x="1990664" y="3913220"/>
              <a:ext cx="1308816" cy="50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/>
                <a:t>Automate your strategy and model with Betfair’s API</a:t>
              </a:r>
            </a:p>
          </p:txBody>
        </p:sp>
        <p:sp>
          <p:nvSpPr>
            <p:cNvPr id="49" name="Rounded Rectangle 24">
              <a:extLst>
                <a:ext uri="{FF2B5EF4-FFF2-40B4-BE49-F238E27FC236}">
                  <a16:creationId xmlns:a16="http://schemas.microsoft.com/office/drawing/2014/main" id="{CE4FB84C-7EF1-45F7-B53F-0CCAB8B27B83}"/>
                </a:ext>
              </a:extLst>
            </p:cNvPr>
            <p:cNvSpPr/>
            <p:nvPr/>
          </p:nvSpPr>
          <p:spPr>
            <a:xfrm>
              <a:off x="409345" y="3889765"/>
              <a:ext cx="1261291" cy="6831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AF76A85-9A09-45BC-8F08-004BED8ED843}"/>
                </a:ext>
              </a:extLst>
            </p:cNvPr>
            <p:cNvSpPr txBox="1"/>
            <p:nvPr/>
          </p:nvSpPr>
          <p:spPr>
            <a:xfrm>
              <a:off x="341310" y="3911780"/>
              <a:ext cx="1382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/>
                <a:t>Sit back and watch the action (&amp; have patience) 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3ECE972-E3AF-4C37-B9C0-CEA7597A9EA7}"/>
                </a:ext>
              </a:extLst>
            </p:cNvPr>
            <p:cNvCxnSpPr/>
            <p:nvPr/>
          </p:nvCxnSpPr>
          <p:spPr>
            <a:xfrm>
              <a:off x="1639616" y="3042746"/>
              <a:ext cx="430011" cy="525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1666AB6-D441-48C7-B50C-AB26A9F340AE}"/>
                </a:ext>
              </a:extLst>
            </p:cNvPr>
            <p:cNvCxnSpPr/>
            <p:nvPr/>
          </p:nvCxnSpPr>
          <p:spPr>
            <a:xfrm>
              <a:off x="3233203" y="3027590"/>
              <a:ext cx="430011" cy="525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5E19366-6CEA-4BB8-A105-A4175FCEAF3C}"/>
                </a:ext>
              </a:extLst>
            </p:cNvPr>
            <p:cNvCxnSpPr>
              <a:stCxn id="43" idx="2"/>
            </p:cNvCxnSpPr>
            <p:nvPr/>
          </p:nvCxnSpPr>
          <p:spPr>
            <a:xfrm>
              <a:off x="4262330" y="3384332"/>
              <a:ext cx="4872" cy="48691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6A3D5F4-090D-4C95-A2A1-828902C598C0}"/>
                </a:ext>
              </a:extLst>
            </p:cNvPr>
            <p:cNvCxnSpPr/>
            <p:nvPr/>
          </p:nvCxnSpPr>
          <p:spPr>
            <a:xfrm flipH="1" flipV="1">
              <a:off x="3257440" y="4236386"/>
              <a:ext cx="385267" cy="1316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08A3707-23FE-4DFB-B3DD-790B5325BFB9}"/>
                </a:ext>
              </a:extLst>
            </p:cNvPr>
            <p:cNvCxnSpPr/>
            <p:nvPr/>
          </p:nvCxnSpPr>
          <p:spPr>
            <a:xfrm flipH="1" flipV="1">
              <a:off x="1666170" y="4242968"/>
              <a:ext cx="385267" cy="1316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90351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6882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&quot;&gt;&lt;elem m_fUsage=&quot;1.00000000000000000000E+00&quot;&gt;&lt;m_msothmcolidx val=&quot;0&quot;/&gt;&lt;m_rgb r=&quot;55&quot; g=&quot;AD&quot; b=&quot;EE&quot;/&gt;&lt;m_nBrightness tagver0=&quot;26206&quot; tagname0=&quot;m_nBrightnessUNRECOGNIZED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etfair Black">
  <a:themeElements>
    <a:clrScheme name="Betfair">
      <a:dk1>
        <a:srgbClr val="181818"/>
      </a:dk1>
      <a:lt1>
        <a:srgbClr val="FFFFFF"/>
      </a:lt1>
      <a:dk2>
        <a:srgbClr val="FDB73B"/>
      </a:dk2>
      <a:lt2>
        <a:srgbClr val="CDCED0"/>
      </a:lt2>
      <a:accent1>
        <a:srgbClr val="41C0BE"/>
      </a:accent1>
      <a:accent2>
        <a:srgbClr val="717675"/>
      </a:accent2>
      <a:accent3>
        <a:srgbClr val="FEC029"/>
      </a:accent3>
      <a:accent4>
        <a:srgbClr val="5983C3"/>
      </a:accent4>
      <a:accent5>
        <a:srgbClr val="CDD2D3"/>
      </a:accent5>
      <a:accent6>
        <a:srgbClr val="F47429"/>
      </a:accent6>
      <a:hlink>
        <a:srgbClr val="FAB73D"/>
      </a:hlink>
      <a:folHlink>
        <a:srgbClr val="FAB73D"/>
      </a:folHlink>
    </a:clrScheme>
    <a:fontScheme name="Betfair">
      <a:majorFont>
        <a:latin typeface="Clarke Medium"/>
        <a:ea typeface=""/>
        <a:cs typeface=""/>
      </a:majorFont>
      <a:minorFont>
        <a:latin typeface="DIN O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tfair PPT Template.potx" id="{E813F27B-CD6C-44EA-9FD6-F2AF21092C11}" vid="{3E7B8050-A929-4DE0-ADDC-DAF78685A53C}"/>
    </a:ext>
  </a:extLst>
</a:theme>
</file>

<file path=ppt/theme/theme2.xml><?xml version="1.0" encoding="utf-8"?>
<a:theme xmlns:a="http://schemas.openxmlformats.org/drawingml/2006/main" name="Betfair White">
  <a:themeElements>
    <a:clrScheme name="Betfair">
      <a:dk1>
        <a:srgbClr val="181818"/>
      </a:dk1>
      <a:lt1>
        <a:srgbClr val="FFFFFF"/>
      </a:lt1>
      <a:dk2>
        <a:srgbClr val="FDB73B"/>
      </a:dk2>
      <a:lt2>
        <a:srgbClr val="CDCED0"/>
      </a:lt2>
      <a:accent1>
        <a:srgbClr val="41C0BE"/>
      </a:accent1>
      <a:accent2>
        <a:srgbClr val="717675"/>
      </a:accent2>
      <a:accent3>
        <a:srgbClr val="FEC029"/>
      </a:accent3>
      <a:accent4>
        <a:srgbClr val="5983C3"/>
      </a:accent4>
      <a:accent5>
        <a:srgbClr val="CDD2D3"/>
      </a:accent5>
      <a:accent6>
        <a:srgbClr val="F47429"/>
      </a:accent6>
      <a:hlink>
        <a:srgbClr val="FAB73D"/>
      </a:hlink>
      <a:folHlink>
        <a:srgbClr val="FAB73D"/>
      </a:folHlink>
    </a:clrScheme>
    <a:fontScheme name="Betfair">
      <a:majorFont>
        <a:latin typeface="Clarke Medium"/>
        <a:ea typeface=""/>
        <a:cs typeface=""/>
      </a:majorFont>
      <a:minorFont>
        <a:latin typeface="DIN O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tfair PPT Template.potx" id="{E813F27B-CD6C-44EA-9FD6-F2AF21092C11}" vid="{EBC28780-8756-4CCA-8071-0B175084284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 xmlns=""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 xmlns=""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 xmlns=""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 xmlns=""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6D5F945A8E2B4DB6F858F52F590CFE" ma:contentTypeVersion="9" ma:contentTypeDescription="Create a new document." ma:contentTypeScope="" ma:versionID="c2e2d402f4745ddc0dc780e131fbbbc0">
  <xsd:schema xmlns:xsd="http://www.w3.org/2001/XMLSchema" xmlns:xs="http://www.w3.org/2001/XMLSchema" xmlns:p="http://schemas.microsoft.com/office/2006/metadata/properties" xmlns:ns2="f39e88d1-9f6a-46cb-895f-2098ab0f86df" xmlns:ns3="f45ed8f0-4b88-479c-ab32-43f8bce29ecb" xmlns:ns4="d3f6ec02-3bda-488a-8749-633bf71233b2" targetNamespace="http://schemas.microsoft.com/office/2006/metadata/properties" ma:root="true" ma:fieldsID="aabd47153eed7e5b9533e750fddc48fc" ns2:_="" ns3:_="" ns4:_="">
    <xsd:import namespace="f39e88d1-9f6a-46cb-895f-2098ab0f86df"/>
    <xsd:import namespace="f45ed8f0-4b88-479c-ab32-43f8bce29ecb"/>
    <xsd:import namespace="d3f6ec02-3bda-488a-8749-633bf71233b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9e88d1-9f6a-46cb-895f-2098ab0f86d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ed8f0-4b88-479c-ab32-43f8bce29ec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f6ec02-3bda-488a-8749-633bf71233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566149-885F-4CFA-BA0A-6C07143C6B48}">
  <ds:schemaRefs>
    <ds:schemaRef ds:uri="http://schemas.microsoft.com/sharepoint/events"/>
    <ds:schemaRef ds:uri=""/>
  </ds:schemaRefs>
</ds:datastoreItem>
</file>

<file path=customXml/itemProps2.xml><?xml version="1.0" encoding="utf-8"?>
<ds:datastoreItem xmlns:ds="http://schemas.openxmlformats.org/officeDocument/2006/customXml" ds:itemID="{E8D06723-80DA-4BED-8875-91BBC5A897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C6F38F-C6B4-422B-8A37-F14354997C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9e88d1-9f6a-46cb-895f-2098ab0f86df"/>
    <ds:schemaRef ds:uri="f45ed8f0-4b88-479c-ab32-43f8bce29ecb"/>
    <ds:schemaRef ds:uri="d3f6ec02-3bda-488a-8749-633bf71233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4DF12BC-9C83-439C-BB43-5EB835C63105}">
  <ds:schemaRefs>
    <ds:schemaRef ds:uri="d3f6ec02-3bda-488a-8749-633bf71233b2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f45ed8f0-4b88-479c-ab32-43f8bce29ecb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f39e88d1-9f6a-46cb-895f-2098ab0f86d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- Betfair PPT 270817</Template>
  <TotalTime>39056</TotalTime>
  <Words>1013</Words>
  <Application>Microsoft Office PowerPoint</Application>
  <PresentationFormat>Custom</PresentationFormat>
  <Paragraphs>153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Clarke Medium</vt:lpstr>
      <vt:lpstr>DIN OT</vt:lpstr>
      <vt:lpstr>DIN OT Medium</vt:lpstr>
      <vt:lpstr>Symbol</vt:lpstr>
      <vt:lpstr>Wingdings 2</vt:lpstr>
      <vt:lpstr>Betfair Black</vt:lpstr>
      <vt:lpstr>Betfair White</vt:lpstr>
      <vt:lpstr>think-cell Slide</vt:lpstr>
      <vt:lpstr>Data modelling session</vt:lpstr>
      <vt:lpstr>outline</vt:lpstr>
      <vt:lpstr>An intro to the elo rating system</vt:lpstr>
      <vt:lpstr>The algorithm</vt:lpstr>
      <vt:lpstr>Live elo example</vt:lpstr>
      <vt:lpstr>model time</vt:lpstr>
      <vt:lpstr>Potential improvements</vt:lpstr>
      <vt:lpstr>What is machine learning?</vt:lpstr>
      <vt:lpstr>How to build a sports/Racing predictive model</vt:lpstr>
      <vt:lpstr>Afl Machine learning model building process</vt:lpstr>
      <vt:lpstr>Machine learning model building process</vt:lpstr>
      <vt:lpstr>Machine learning model building process</vt:lpstr>
      <vt:lpstr>Betfair’s scholarship program</vt:lpstr>
    </vt:vector>
  </TitlesOfParts>
  <Company>Betfair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Ryan Silvagni</dc:creator>
  <cp:lastModifiedBy>James Ward</cp:lastModifiedBy>
  <cp:revision>598</cp:revision>
  <dcterms:created xsi:type="dcterms:W3CDTF">2017-09-06T01:45:05Z</dcterms:created>
  <dcterms:modified xsi:type="dcterms:W3CDTF">2019-04-12T00:52:32Z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0x010100206D5F945A8E2B4DB6F858F52F590CFE</vt:lpwstr>
  </property>
</Properties>
</file>