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ibre Franklin SemiBold"/>
      <p:regular r:id="rId27"/>
      <p:bold r:id="rId28"/>
      <p:italic r:id="rId29"/>
      <p:boldItalic r:id="rId30"/>
    </p:embeddedFont>
    <p:embeddedFont>
      <p:font typeface="Libre Franklin"/>
      <p:regular r:id="rId31"/>
      <p:bold r:id="rId32"/>
      <p:italic r:id="rId33"/>
      <p:boldItalic r:id="rId34"/>
    </p:embeddedFont>
    <p:embeddedFont>
      <p:font typeface="Roboto"/>
      <p:regular r:id="rId35"/>
      <p:bold r:id="rId36"/>
      <p:italic r:id="rId37"/>
      <p:boldItalic r:id="rId38"/>
    </p:embeddedFont>
    <p:embeddedFont>
      <p:font typeface="Franklin Gothic"/>
      <p:bold r:id="rId39"/>
    </p:embeddedFont>
    <p:embeddedFont>
      <p:font typeface="Lato"/>
      <p:regular r:id="rId40"/>
      <p:bold r:id="rId41"/>
      <p:italic r:id="rId42"/>
      <p:boldItalic r:id="rId43"/>
    </p:embeddedFont>
    <p:embeddedFont>
      <p:font typeface="Roboto Condensed"/>
      <p:regular r:id="rId44"/>
      <p:bold r:id="rId45"/>
      <p:italic r:id="rId46"/>
      <p:boldItalic r:id="rId47"/>
    </p:embeddedFont>
    <p:embeddedFont>
      <p:font typeface="Roboto Condensed Light"/>
      <p:regular r:id="rId48"/>
      <p:bold r:id="rId49"/>
      <p:italic r:id="rId50"/>
      <p:boldItalic r:id="rId51"/>
    </p:embeddedFont>
    <p:embeddedFont>
      <p:font typeface="Libre Franklin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8F1FC7-4F03-436B-889E-EED730B0A1FA}">
  <a:tblStyle styleId="{568F1FC7-4F03-436B-889E-EED730B0A1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RobotoCondensed-regular.fntdata"/><Relationship Id="rId43" Type="http://schemas.openxmlformats.org/officeDocument/2006/relationships/font" Target="fonts/Lato-boldItalic.fntdata"/><Relationship Id="rId46" Type="http://schemas.openxmlformats.org/officeDocument/2006/relationships/font" Target="fonts/RobotoCondensed-italic.fntdata"/><Relationship Id="rId45"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Light-regular.fntdata"/><Relationship Id="rId47" Type="http://schemas.openxmlformats.org/officeDocument/2006/relationships/font" Target="fonts/RobotoCondensed-boldItalic.fntdata"/><Relationship Id="rId49" Type="http://schemas.openxmlformats.org/officeDocument/2006/relationships/font" Target="fonts/RobotoCondensed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regular.fntdata"/><Relationship Id="rId30" Type="http://schemas.openxmlformats.org/officeDocument/2006/relationships/font" Target="fonts/LibreFranklinSemiBold-boldItalic.fntdata"/><Relationship Id="rId33" Type="http://schemas.openxmlformats.org/officeDocument/2006/relationships/font" Target="fonts/LibreFranklin-italic.fntdata"/><Relationship Id="rId32" Type="http://schemas.openxmlformats.org/officeDocument/2006/relationships/font" Target="fonts/LibreFranklin-bold.fntdata"/><Relationship Id="rId35" Type="http://schemas.openxmlformats.org/officeDocument/2006/relationships/font" Target="fonts/Roboto-regular.fntdata"/><Relationship Id="rId34" Type="http://schemas.openxmlformats.org/officeDocument/2006/relationships/font" Target="fonts/LibreFranklin-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FranklinGothic-bold.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ibreFranklinSemiBold-bold.fntdata"/><Relationship Id="rId27" Type="http://schemas.openxmlformats.org/officeDocument/2006/relationships/font" Target="fonts/LibreFranklinSemiBold-regular.fntdata"/><Relationship Id="rId29" Type="http://schemas.openxmlformats.org/officeDocument/2006/relationships/font" Target="fonts/LibreFranklinSemiBold-italic.fntdata"/><Relationship Id="rId51" Type="http://schemas.openxmlformats.org/officeDocument/2006/relationships/font" Target="fonts/RobotoCondensedLight-boldItalic.fntdata"/><Relationship Id="rId50" Type="http://schemas.openxmlformats.org/officeDocument/2006/relationships/font" Target="fonts/RobotoCondensedLight-italic.fntdata"/><Relationship Id="rId53" Type="http://schemas.openxmlformats.org/officeDocument/2006/relationships/font" Target="fonts/LibreFranklinMedium-bold.fntdata"/><Relationship Id="rId52" Type="http://schemas.openxmlformats.org/officeDocument/2006/relationships/font" Target="fonts/LibreFranklinMedium-regular.fntdata"/><Relationship Id="rId11" Type="http://schemas.openxmlformats.org/officeDocument/2006/relationships/slide" Target="slides/slide5.xml"/><Relationship Id="rId55" Type="http://schemas.openxmlformats.org/officeDocument/2006/relationships/font" Target="fonts/LibreFranklinMedium-boldItalic.fntdata"/><Relationship Id="rId10" Type="http://schemas.openxmlformats.org/officeDocument/2006/relationships/slide" Target="slides/slide4.xml"/><Relationship Id="rId54" Type="http://schemas.openxmlformats.org/officeDocument/2006/relationships/font" Target="fonts/LibreFranklinMedium-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4413d17d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54413d17d1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01852dbc_2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2b01852dbc_2_4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b01852dbc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2b01852dbc_2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abd328e8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2abd328e88_0_6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b01852dbc_2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2b01852dbc_2_9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af7304e9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2af7304e90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af7304e9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2af7304e9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49092587f486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49092587f486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bd328e88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2abd328e88_0_7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abd328e88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2abd328e88_0_7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abd328e88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2abd328e88_0_6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4413d17d1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54413d17d1_1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abd328e8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2abd328e88_0_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4413d17d1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54413d17d1_1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b01852dbc_2_59:notes"/>
          <p:cNvSpPr txBox="1"/>
          <p:nvPr>
            <p:ph idx="1" type="body"/>
          </p:nvPr>
        </p:nvSpPr>
        <p:spPr>
          <a:xfrm>
            <a:off x="685800" y="4400550"/>
            <a:ext cx="5486400" cy="3600600"/>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18" name="Google Shape;118;g22b01852dbc_2_59:notes"/>
          <p:cNvSpPr/>
          <p:nvPr>
            <p:ph idx="2" type="sldImg"/>
          </p:nvPr>
        </p:nvSpPr>
        <p:spPr>
          <a:xfrm>
            <a:off x="701951" y="1143000"/>
            <a:ext cx="54540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abd328e88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2abd328e88_0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01852dbc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2b01852dbc_2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b01852db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2b01852dbc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bd328e8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2abd328e88_0_6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b01852dbc_2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2b01852dbc_2_4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 type="subTitle"/>
          </p:nvPr>
        </p:nvSpPr>
        <p:spPr>
          <a:xfrm>
            <a:off x="435896" y="1871584"/>
            <a:ext cx="8245200" cy="44280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8" name="Google Shape;18;p2"/>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2"/>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1"/>
          <p:cNvSpPr txBox="1"/>
          <p:nvPr>
            <p:ph idx="1" type="body"/>
          </p:nvPr>
        </p:nvSpPr>
        <p:spPr>
          <a:xfrm rot="5400000">
            <a:off x="3202506" y="-1014598"/>
            <a:ext cx="2739000" cy="8272200"/>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292100" lvl="1" marL="914400" algn="l">
              <a:spcBef>
                <a:spcPts val="500"/>
              </a:spcBef>
              <a:spcAft>
                <a:spcPts val="0"/>
              </a:spcAft>
              <a:buSzPts val="1000"/>
              <a:buChar char="◼"/>
              <a:defRPr/>
            </a:lvl2pPr>
            <a:lvl3pPr indent="-285750" lvl="2" marL="1371600" algn="l">
              <a:spcBef>
                <a:spcPts val="500"/>
              </a:spcBef>
              <a:spcAft>
                <a:spcPts val="0"/>
              </a:spcAft>
              <a:buSzPts val="9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77" name="Google Shape;77;p11"/>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1"/>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1"/>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12"/>
          <p:cNvSpPr/>
          <p:nvPr/>
        </p:nvSpPr>
        <p:spPr>
          <a:xfrm>
            <a:off x="6043613" y="449794"/>
            <a:ext cx="2765400" cy="43626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2"/>
          <p:cNvSpPr txBox="1"/>
          <p:nvPr>
            <p:ph type="title"/>
          </p:nvPr>
        </p:nvSpPr>
        <p:spPr>
          <a:xfrm rot="5400000">
            <a:off x="5521950" y="1278750"/>
            <a:ext cx="3605400" cy="23433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2"/>
          <p:cNvSpPr txBox="1"/>
          <p:nvPr>
            <p:ph idx="1" type="body"/>
          </p:nvPr>
        </p:nvSpPr>
        <p:spPr>
          <a:xfrm rot="5400000">
            <a:off x="1464111" y="-235200"/>
            <a:ext cx="3605400" cy="5371200"/>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4" name="Google Shape;84;p12"/>
          <p:cNvSpPr/>
          <p:nvPr/>
        </p:nvSpPr>
        <p:spPr>
          <a:xfrm>
            <a:off x="334901" y="342900"/>
            <a:ext cx="2777400" cy="711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12"/>
          <p:cNvSpPr/>
          <p:nvPr/>
        </p:nvSpPr>
        <p:spPr>
          <a:xfrm>
            <a:off x="6031610" y="340232"/>
            <a:ext cx="2777400" cy="738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2"/>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2"/>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2"/>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4" name="Google Shape;24;p3"/>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3"/>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p:nvPr/>
        </p:nvSpPr>
        <p:spPr>
          <a:xfrm>
            <a:off x="335863" y="3856481"/>
            <a:ext cx="8468100" cy="944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435895" y="1795463"/>
            <a:ext cx="8272200" cy="1610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b="0" sz="270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 type="body"/>
          </p:nvPr>
        </p:nvSpPr>
        <p:spPr>
          <a:xfrm>
            <a:off x="435894" y="3406063"/>
            <a:ext cx="8272200" cy="4503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300"/>
              </a:spcBef>
              <a:spcAft>
                <a:spcPts val="0"/>
              </a:spcAft>
              <a:buSzPts val="1200"/>
              <a:buNone/>
              <a:defRPr sz="1400" cap="none">
                <a:solidFill>
                  <a:schemeClr val="accent1"/>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31" name="Google Shape;31;p4"/>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p:nvPr/>
        </p:nvSpPr>
        <p:spPr>
          <a:xfrm>
            <a:off x="335863" y="450900"/>
            <a:ext cx="2762100" cy="43617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75893" y="700088"/>
            <a:ext cx="2274000" cy="1291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FFFFFF"/>
              </a:buClr>
              <a:buSzPts val="1800"/>
              <a:buFont typeface="Franklin Gothic"/>
              <a:buNone/>
              <a:defRPr b="0" sz="180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6"/>
          <p:cNvSpPr txBox="1"/>
          <p:nvPr>
            <p:ph idx="1" type="body"/>
          </p:nvPr>
        </p:nvSpPr>
        <p:spPr>
          <a:xfrm>
            <a:off x="3675696" y="884872"/>
            <a:ext cx="4988100" cy="3493800"/>
          </a:xfrm>
          <a:prstGeom prst="rect">
            <a:avLst/>
          </a:prstGeom>
          <a:noFill/>
          <a:ln>
            <a:noFill/>
          </a:ln>
        </p:spPr>
        <p:txBody>
          <a:bodyPr anchorCtr="0" anchor="ctr" bIns="34275" lIns="68575" spcFirstLastPara="1" rIns="68575" wrap="square" tIns="34275">
            <a:normAutofit/>
          </a:bodyPr>
          <a:lstStyle>
            <a:lvl1pPr indent="-317500" lvl="0" marL="457200" algn="l">
              <a:lnSpc>
                <a:spcPct val="110000"/>
              </a:lnSpc>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42" name="Google Shape;42;p6"/>
          <p:cNvSpPr txBox="1"/>
          <p:nvPr>
            <p:ph idx="2" type="body"/>
          </p:nvPr>
        </p:nvSpPr>
        <p:spPr>
          <a:xfrm>
            <a:off x="575893" y="2127491"/>
            <a:ext cx="2274000" cy="22509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solidFill>
                  <a:srgbClr val="FFFFFF"/>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43" name="Google Shape;43;p6"/>
          <p:cNvSpPr txBox="1"/>
          <p:nvPr>
            <p:ph idx="10" type="dt"/>
          </p:nvPr>
        </p:nvSpPr>
        <p:spPr>
          <a:xfrm>
            <a:off x="5704463" y="4842687"/>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1" type="ftr"/>
          </p:nvPr>
        </p:nvSpPr>
        <p:spPr>
          <a:xfrm>
            <a:off x="435894" y="4839443"/>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2" type="sldNum"/>
          </p:nvPr>
        </p:nvSpPr>
        <p:spPr>
          <a:xfrm>
            <a:off x="7918725" y="4842687"/>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800"/>
              <a:buFont typeface="Franklin Gothic"/>
              <a:buNone/>
              <a:defRPr b="0" sz="18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p:nvPr>
            <p:ph idx="2" type="pic"/>
          </p:nvPr>
        </p:nvSpPr>
        <p:spPr>
          <a:xfrm>
            <a:off x="335863" y="481013"/>
            <a:ext cx="8468100" cy="2738400"/>
          </a:xfrm>
          <a:prstGeom prst="rect">
            <a:avLst/>
          </a:prstGeom>
          <a:noFill/>
          <a:ln>
            <a:noFill/>
          </a:ln>
        </p:spPr>
      </p:sp>
      <p:sp>
        <p:nvSpPr>
          <p:cNvPr id="49" name="Google Shape;49;p7"/>
          <p:cNvSpPr txBox="1"/>
          <p:nvPr>
            <p:ph idx="1" type="body"/>
          </p:nvPr>
        </p:nvSpPr>
        <p:spPr>
          <a:xfrm>
            <a:off x="435894" y="3945095"/>
            <a:ext cx="8272200" cy="7485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50" name="Google Shape;50;p7"/>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 type="body"/>
          </p:nvPr>
        </p:nvSpPr>
        <p:spPr>
          <a:xfrm>
            <a:off x="435895" y="1671002"/>
            <a:ext cx="3896100" cy="2724900"/>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56" name="Google Shape;56;p8"/>
          <p:cNvSpPr txBox="1"/>
          <p:nvPr>
            <p:ph idx="2" type="body"/>
          </p:nvPr>
        </p:nvSpPr>
        <p:spPr>
          <a:xfrm>
            <a:off x="4812029" y="1671002"/>
            <a:ext cx="3896100" cy="2724900"/>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57" name="Google Shape;57;p8"/>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8"/>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0" name="Shape 60"/>
        <p:cNvGrpSpPr/>
        <p:nvPr/>
      </p:nvGrpSpPr>
      <p:grpSpPr>
        <a:xfrm>
          <a:off x="0" y="0"/>
          <a:ext cx="0" cy="0"/>
          <a:chOff x="0" y="0"/>
          <a:chExt cx="0" cy="0"/>
        </a:xfrm>
      </p:grpSpPr>
      <p:sp>
        <p:nvSpPr>
          <p:cNvPr id="61" name="Google Shape;61;p9"/>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 type="body"/>
          </p:nvPr>
        </p:nvSpPr>
        <p:spPr>
          <a:xfrm>
            <a:off x="435893" y="1688168"/>
            <a:ext cx="3896100" cy="418200"/>
          </a:xfrm>
          <a:prstGeom prst="rect">
            <a:avLst/>
          </a:prstGeom>
          <a:noFill/>
          <a:ln>
            <a:noFill/>
          </a:ln>
        </p:spPr>
        <p:txBody>
          <a:bodyPr anchorCtr="0" anchor="ctr" bIns="34275" lIns="68575" spcFirstLastPara="1" rIns="68575" wrap="square" tIns="34275">
            <a:noAutofit/>
          </a:bodyPr>
          <a:lstStyle>
            <a:lvl1pPr indent="-228600" lvl="0" marL="457200" algn="l">
              <a:lnSpc>
                <a:spcPct val="110000"/>
              </a:lnSpc>
              <a:spcBef>
                <a:spcPts val="300"/>
              </a:spcBef>
              <a:spcAft>
                <a:spcPts val="0"/>
              </a:spcAft>
              <a:buSzPts val="1400"/>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63" name="Google Shape;63;p9"/>
          <p:cNvSpPr txBox="1"/>
          <p:nvPr>
            <p:ph idx="2" type="body"/>
          </p:nvPr>
        </p:nvSpPr>
        <p:spPr>
          <a:xfrm>
            <a:off x="435896" y="2194539"/>
            <a:ext cx="3896100" cy="2201100"/>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64" name="Google Shape;64;p9"/>
          <p:cNvSpPr txBox="1"/>
          <p:nvPr>
            <p:ph idx="3" type="body"/>
          </p:nvPr>
        </p:nvSpPr>
        <p:spPr>
          <a:xfrm>
            <a:off x="4812029" y="1688169"/>
            <a:ext cx="3896100" cy="41490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300"/>
              </a:spcBef>
              <a:spcAft>
                <a:spcPts val="0"/>
              </a:spcAft>
              <a:buClr>
                <a:schemeClr val="accent1"/>
              </a:buClr>
              <a:buSzPts val="1400"/>
              <a:buFont typeface="Noto Sans Symbols"/>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65" name="Google Shape;65;p9"/>
          <p:cNvSpPr txBox="1"/>
          <p:nvPr>
            <p:ph idx="4" type="body"/>
          </p:nvPr>
        </p:nvSpPr>
        <p:spPr>
          <a:xfrm>
            <a:off x="4812028" y="2194539"/>
            <a:ext cx="3896100" cy="2201100"/>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66" name="Google Shape;66;p9"/>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9"/>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431921" y="547244"/>
            <a:ext cx="8272200" cy="7413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0"/>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3F3F3F"/>
              </a:buClr>
              <a:buSzPts val="2100"/>
              <a:buFont typeface="Franklin Gothic"/>
              <a:buNone/>
              <a:defRPr b="0" i="0" sz="21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 name="Google Shape;7;p1"/>
          <p:cNvSpPr txBox="1"/>
          <p:nvPr>
            <p:ph idx="1" type="body"/>
          </p:nvPr>
        </p:nvSpPr>
        <p:spPr>
          <a:xfrm>
            <a:off x="435894" y="1752002"/>
            <a:ext cx="8272200" cy="2739000"/>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10000"/>
              </a:lnSpc>
              <a:spcBef>
                <a:spcPts val="300"/>
              </a:spcBef>
              <a:spcAft>
                <a:spcPts val="0"/>
              </a:spcAft>
              <a:buClr>
                <a:schemeClr val="accent1"/>
              </a:buClr>
              <a:buSzPts val="1200"/>
              <a:buFont typeface="Noto Sans Symbols"/>
              <a:buChar char="◼"/>
              <a:defRPr b="0" i="0" sz="1300" u="none" cap="none" strike="noStrike">
                <a:solidFill>
                  <a:srgbClr val="3F3F3F"/>
                </a:solidFill>
                <a:latin typeface="Libre Franklin"/>
                <a:ea typeface="Libre Franklin"/>
                <a:cs typeface="Libre Franklin"/>
                <a:sym typeface="Libre Franklin"/>
              </a:defRPr>
            </a:lvl1pPr>
            <a:lvl2pPr indent="-292100" lvl="1" marL="9144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Libre Franklin"/>
                <a:ea typeface="Libre Franklin"/>
                <a:cs typeface="Libre Franklin"/>
                <a:sym typeface="Libre Franklin"/>
              </a:defRPr>
            </a:lvl2pPr>
            <a:lvl3pPr indent="-285750" lvl="2" marL="1371600" marR="0" rtl="0" algn="l">
              <a:spcBef>
                <a:spcPts val="5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3pPr>
            <a:lvl4pPr indent="-279400" lvl="3" marL="18288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4pPr>
            <a:lvl5pPr indent="-279400" lvl="4" marL="22860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rive.google.com/file/d/1JCzCJpP5yjpNpNqZMo2GcjM5h0VH2SYU/view" TargetMode="External"/><Relationship Id="rId4" Type="http://schemas.openxmlformats.org/officeDocument/2006/relationships/image" Target="../media/image2.png"/><Relationship Id="rId5" Type="http://schemas.openxmlformats.org/officeDocument/2006/relationships/hyperlink" Target="http://drive.google.com/file/d/1WQ-7pHQv4eiaaB2oHhLtoIPVjm3n06zb/view" TargetMode="External"/><Relationship Id="rId6" Type="http://schemas.openxmlformats.org/officeDocument/2006/relationships/image" Target="../media/image3.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basilkr.pythonanywher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7llEhbwGvzdXoS61goAo_Jg-Ftoanrxq/view" TargetMode="External"/><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
        <p:nvSpPr>
          <p:cNvPr id="95" name="Google Shape;95;p1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7" name="Google Shape;97;p1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 name="Google Shape;98;p13"/>
          <p:cNvSpPr txBox="1"/>
          <p:nvPr>
            <p:ph type="ctrTitle"/>
          </p:nvPr>
        </p:nvSpPr>
        <p:spPr>
          <a:xfrm>
            <a:off x="-1881" y="2226459"/>
            <a:ext cx="9144000" cy="6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980"/>
              <a:buFont typeface="Calibri"/>
              <a:buNone/>
            </a:pPr>
            <a:r>
              <a:rPr lang="en" sz="1779">
                <a:latin typeface="Libre Franklin Medium"/>
                <a:ea typeface="Libre Franklin Medium"/>
                <a:cs typeface="Libre Franklin Medium"/>
                <a:sym typeface="Libre Franklin Medium"/>
              </a:rPr>
              <a:t>Project Review </a:t>
            </a:r>
            <a:br>
              <a:rPr lang="en" sz="1779">
                <a:latin typeface="Libre Franklin Medium"/>
                <a:ea typeface="Libre Franklin Medium"/>
                <a:cs typeface="Libre Franklin Medium"/>
                <a:sym typeface="Libre Franklin Medium"/>
              </a:rPr>
            </a:br>
            <a:r>
              <a:rPr lang="en" sz="1779">
                <a:latin typeface="Libre Franklin Medium"/>
                <a:ea typeface="Libre Franklin Medium"/>
                <a:cs typeface="Libre Franklin Medium"/>
                <a:sym typeface="Libre Franklin Medium"/>
              </a:rPr>
              <a:t>Summative Evaluation : Final</a:t>
            </a:r>
            <a:br>
              <a:rPr lang="en" sz="1779">
                <a:latin typeface="Libre Franklin Medium"/>
                <a:ea typeface="Libre Franklin Medium"/>
                <a:cs typeface="Libre Franklin Medium"/>
                <a:sym typeface="Libre Franklin Medium"/>
              </a:rPr>
            </a:br>
            <a:r>
              <a:rPr lang="en" sz="1779">
                <a:latin typeface="Libre Franklin Medium"/>
                <a:ea typeface="Libre Franklin Medium"/>
                <a:cs typeface="Libre Franklin Medium"/>
                <a:sym typeface="Libre Franklin Medium"/>
              </a:rPr>
              <a:t>Date: 06/07/2023 </a:t>
            </a:r>
            <a:endParaRPr sz="1779">
              <a:latin typeface="Libre Franklin Medium"/>
              <a:ea typeface="Libre Franklin Medium"/>
              <a:cs typeface="Libre Franklin Medium"/>
              <a:sym typeface="Libre Franklin Medium"/>
            </a:endParaRPr>
          </a:p>
          <a:p>
            <a:pPr indent="0" lvl="0" marL="0" rtl="0" algn="ctr">
              <a:spcBef>
                <a:spcPts val="0"/>
              </a:spcBef>
              <a:spcAft>
                <a:spcPts val="0"/>
              </a:spcAft>
              <a:buClr>
                <a:schemeClr val="dk1"/>
              </a:buClr>
              <a:buSzPts val="1980"/>
              <a:buFont typeface="Calibri"/>
              <a:buNone/>
            </a:pPr>
            <a:r>
              <a:t/>
            </a:r>
            <a:endParaRPr sz="1779">
              <a:latin typeface="Libre Franklin Medium"/>
              <a:ea typeface="Libre Franklin Medium"/>
              <a:cs typeface="Libre Franklin Medium"/>
              <a:sym typeface="Libre Franklin Medium"/>
            </a:endParaRPr>
          </a:p>
        </p:txBody>
      </p:sp>
      <p:sp>
        <p:nvSpPr>
          <p:cNvPr id="99" name="Google Shape;99;p13"/>
          <p:cNvSpPr txBox="1"/>
          <p:nvPr/>
        </p:nvSpPr>
        <p:spPr>
          <a:xfrm>
            <a:off x="540225" y="661625"/>
            <a:ext cx="8059800" cy="975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990"/>
              <a:buFont typeface="Arial"/>
              <a:buNone/>
            </a:pPr>
            <a:r>
              <a:rPr lang="en" sz="3380">
                <a:solidFill>
                  <a:srgbClr val="1A1A1A"/>
                </a:solidFill>
                <a:latin typeface="Libre Franklin SemiBold"/>
                <a:ea typeface="Libre Franklin SemiBold"/>
                <a:cs typeface="Libre Franklin SemiBold"/>
                <a:sym typeface="Libre Franklin SemiBold"/>
              </a:rPr>
              <a:t>Speech Recognition &amp; Translation for Endangered Languages.</a:t>
            </a:r>
            <a:endParaRPr sz="3380">
              <a:solidFill>
                <a:srgbClr val="1A1A1A"/>
              </a:solidFill>
              <a:latin typeface="Libre Franklin SemiBold"/>
              <a:ea typeface="Libre Franklin SemiBold"/>
              <a:cs typeface="Libre Franklin SemiBold"/>
              <a:sym typeface="Libre Franklin SemiBold"/>
            </a:endParaRPr>
          </a:p>
          <a:p>
            <a:pPr indent="0" lvl="0" marL="0" marR="0" rtl="0" algn="ctr">
              <a:spcBef>
                <a:spcPts val="0"/>
              </a:spcBef>
              <a:spcAft>
                <a:spcPts val="0"/>
              </a:spcAft>
              <a:buClr>
                <a:schemeClr val="lt2"/>
              </a:buClr>
              <a:buSzPts val="2400"/>
              <a:buFont typeface="Noto Sans Symbols"/>
              <a:buNone/>
            </a:pPr>
            <a:r>
              <a:t/>
            </a:r>
            <a:endParaRPr sz="3200">
              <a:solidFill>
                <a:srgbClr val="1A1A1A"/>
              </a:solidFill>
              <a:latin typeface="Libre Franklin SemiBold"/>
              <a:ea typeface="Libre Franklin SemiBold"/>
              <a:cs typeface="Libre Franklin SemiBold"/>
              <a:sym typeface="Libre Franklin SemiBold"/>
            </a:endParaRPr>
          </a:p>
        </p:txBody>
      </p:sp>
      <p:sp>
        <p:nvSpPr>
          <p:cNvPr id="100" name="Google Shape;100;p13"/>
          <p:cNvSpPr txBox="1"/>
          <p:nvPr>
            <p:ph idx="1" type="subTitle"/>
          </p:nvPr>
        </p:nvSpPr>
        <p:spPr>
          <a:xfrm>
            <a:off x="14200" y="3154171"/>
            <a:ext cx="9144000" cy="1791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chemeClr val="dk1"/>
              </a:buClr>
              <a:buSzPct val="100000"/>
              <a:buNone/>
            </a:pPr>
            <a:r>
              <a:rPr lang="en" sz="1600">
                <a:solidFill>
                  <a:schemeClr val="dk1"/>
                </a:solidFill>
                <a:latin typeface="Libre Franklin SemiBold"/>
                <a:ea typeface="Libre Franklin SemiBold"/>
                <a:cs typeface="Libre Franklin SemiBold"/>
                <a:sym typeface="Libre Franklin SemiBold"/>
              </a:rPr>
              <a:t>Basil K Raju </a:t>
            </a:r>
            <a:endParaRPr>
              <a:latin typeface="Libre Franklin SemiBold"/>
              <a:ea typeface="Libre Franklin SemiBold"/>
              <a:cs typeface="Libre Franklin SemiBold"/>
              <a:sym typeface="Libre Franklin SemiBold"/>
            </a:endParaRPr>
          </a:p>
          <a:p>
            <a:pPr indent="0" lvl="0" marL="0" rtl="0" algn="ctr">
              <a:spcBef>
                <a:spcPts val="320"/>
              </a:spcBef>
              <a:spcAft>
                <a:spcPts val="0"/>
              </a:spcAft>
              <a:buClr>
                <a:schemeClr val="dk1"/>
              </a:buClr>
              <a:buSzPct val="100000"/>
              <a:buNone/>
            </a:pPr>
            <a:r>
              <a:rPr lang="en" sz="1600">
                <a:solidFill>
                  <a:schemeClr val="dk1"/>
                </a:solidFill>
                <a:latin typeface="Libre Franklin SemiBold"/>
                <a:ea typeface="Libre Franklin SemiBold"/>
                <a:cs typeface="Libre Franklin SemiBold"/>
                <a:sym typeface="Libre Franklin SemiBold"/>
              </a:rPr>
              <a:t>211109</a:t>
            </a:r>
            <a:endParaRPr sz="1600">
              <a:solidFill>
                <a:schemeClr val="dk1"/>
              </a:solidFill>
              <a:latin typeface="Libre Franklin SemiBold"/>
              <a:ea typeface="Libre Franklin SemiBold"/>
              <a:cs typeface="Libre Franklin SemiBold"/>
              <a:sym typeface="Libre Franklin SemiBold"/>
            </a:endParaRPr>
          </a:p>
          <a:p>
            <a:pPr indent="0" lvl="0" marL="0" rtl="0" algn="ctr">
              <a:spcBef>
                <a:spcPts val="320"/>
              </a:spcBef>
              <a:spcAft>
                <a:spcPts val="0"/>
              </a:spcAft>
              <a:buClr>
                <a:schemeClr val="dk1"/>
              </a:buClr>
              <a:buSzPct val="100000"/>
              <a:buNone/>
            </a:pPr>
            <a:r>
              <a:rPr lang="en" sz="1600">
                <a:solidFill>
                  <a:schemeClr val="dk1"/>
                </a:solidFill>
                <a:latin typeface="Libre Franklin SemiBold"/>
                <a:ea typeface="Libre Franklin SemiBold"/>
                <a:cs typeface="Libre Franklin SemiBold"/>
                <a:sym typeface="Libre Franklin SemiBold"/>
              </a:rPr>
              <a:t>Under the Guidance of </a:t>
            </a:r>
            <a:endParaRPr>
              <a:latin typeface="Libre Franklin SemiBold"/>
              <a:ea typeface="Libre Franklin SemiBold"/>
              <a:cs typeface="Libre Franklin SemiBold"/>
              <a:sym typeface="Libre Franklin SemiBold"/>
            </a:endParaRPr>
          </a:p>
          <a:p>
            <a:pPr indent="0" lvl="0" marL="3200400" rtl="0" algn="l">
              <a:spcBef>
                <a:spcPts val="200"/>
              </a:spcBef>
              <a:spcAft>
                <a:spcPts val="0"/>
              </a:spcAft>
              <a:buClr>
                <a:schemeClr val="dk1"/>
              </a:buClr>
              <a:buSzPct val="49734"/>
              <a:buFont typeface="Arial"/>
              <a:buNone/>
            </a:pPr>
            <a:r>
              <a:rPr lang="en" sz="2211">
                <a:solidFill>
                  <a:schemeClr val="dk1"/>
                </a:solidFill>
                <a:latin typeface="Libre Franklin SemiBold"/>
                <a:ea typeface="Libre Franklin SemiBold"/>
                <a:cs typeface="Libre Franklin SemiBold"/>
                <a:sym typeface="Libre Franklin SemiBold"/>
              </a:rPr>
              <a:t>       </a:t>
            </a:r>
            <a:r>
              <a:rPr lang="en" sz="2211">
                <a:solidFill>
                  <a:schemeClr val="dk1"/>
                </a:solidFill>
                <a:latin typeface="Libre Franklin SemiBold"/>
                <a:ea typeface="Libre Franklin SemiBold"/>
                <a:cs typeface="Libre Franklin SemiBold"/>
                <a:sym typeface="Libre Franklin SemiBold"/>
              </a:rPr>
              <a:t>Dr Elizabeth Sherly</a:t>
            </a:r>
            <a:endParaRPr sz="2211">
              <a:solidFill>
                <a:schemeClr val="dk1"/>
              </a:solidFill>
              <a:latin typeface="Libre Franklin SemiBold"/>
              <a:ea typeface="Libre Franklin SemiBold"/>
              <a:cs typeface="Libre Franklin SemiBold"/>
              <a:sym typeface="Libre Franklin SemiBold"/>
            </a:endParaRPr>
          </a:p>
          <a:p>
            <a:pPr indent="0" lvl="0" marL="0" rtl="0" algn="ctr">
              <a:spcBef>
                <a:spcPts val="500"/>
              </a:spcBef>
              <a:spcAft>
                <a:spcPts val="0"/>
              </a:spcAft>
              <a:buClr>
                <a:srgbClr val="888888"/>
              </a:buClr>
              <a:buSzPct val="100000"/>
              <a:buNone/>
            </a:pPr>
            <a:r>
              <a:t/>
            </a:r>
            <a:endParaRPr sz="2400">
              <a:solidFill>
                <a:schemeClr val="dk1"/>
              </a:solidFill>
              <a:latin typeface="Libre Franklin SemiBold"/>
              <a:ea typeface="Libre Franklin SemiBold"/>
              <a:cs typeface="Libre Franklin SemiBold"/>
              <a:sym typeface="Libre Franklin SemiBold"/>
            </a:endParaRPr>
          </a:p>
          <a:p>
            <a:pPr indent="0" lvl="0" marL="0" rtl="0" algn="ctr">
              <a:spcBef>
                <a:spcPts val="0"/>
              </a:spcBef>
              <a:spcAft>
                <a:spcPts val="0"/>
              </a:spcAft>
              <a:buClr>
                <a:schemeClr val="dk1"/>
              </a:buClr>
              <a:buSzPct val="100000"/>
              <a:buNone/>
            </a:pPr>
            <a:r>
              <a:rPr lang="en" sz="2400">
                <a:solidFill>
                  <a:schemeClr val="dk1"/>
                </a:solidFill>
                <a:latin typeface="Libre Franklin SemiBold"/>
                <a:ea typeface="Libre Franklin SemiBold"/>
                <a:cs typeface="Libre Franklin SemiBold"/>
                <a:sym typeface="Libre Franklin SemiBold"/>
              </a:rPr>
              <a:t>Kerala University of Digital Sciences Innovation and Technology </a:t>
            </a:r>
            <a:endParaRPr sz="1800">
              <a:latin typeface="Libre Franklin SemiBold"/>
              <a:ea typeface="Libre Franklin SemiBold"/>
              <a:cs typeface="Libre Franklin SemiBold"/>
              <a:sym typeface="Libre Franklin SemiBold"/>
            </a:endParaRPr>
          </a:p>
          <a:p>
            <a:pPr indent="0" lvl="0" marL="0" rtl="0" algn="ctr">
              <a:spcBef>
                <a:spcPts val="400"/>
              </a:spcBef>
              <a:spcAft>
                <a:spcPts val="500"/>
              </a:spcAft>
              <a:buClr>
                <a:schemeClr val="dk1"/>
              </a:buClr>
              <a:buSzPct val="100000"/>
              <a:buNone/>
            </a:pPr>
            <a:r>
              <a:rPr lang="en" sz="2000">
                <a:solidFill>
                  <a:schemeClr val="dk1"/>
                </a:solidFill>
                <a:latin typeface="Libre Franklin SemiBold"/>
                <a:ea typeface="Libre Franklin SemiBold"/>
                <a:cs typeface="Libre Franklin SemiBold"/>
                <a:sym typeface="Libre Franklin SemiBold"/>
              </a:rPr>
              <a:t>Thiruvananthapuram</a:t>
            </a:r>
            <a:endParaRPr sz="2000">
              <a:solidFill>
                <a:schemeClr val="dk1"/>
              </a:solidFill>
              <a:latin typeface="Libre Franklin SemiBold"/>
              <a:ea typeface="Libre Franklin SemiBold"/>
              <a:cs typeface="Libre Franklin SemiBold"/>
              <a:sym typeface="Libre Franklin SemiBold"/>
            </a:endParaRPr>
          </a:p>
        </p:txBody>
      </p:sp>
      <p:sp>
        <p:nvSpPr>
          <p:cNvPr id="101" name="Google Shape;101;p13"/>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idx="4294967295" type="title"/>
          </p:nvPr>
        </p:nvSpPr>
        <p:spPr>
          <a:xfrm>
            <a:off x="402175" y="4840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800"/>
              <a:t>Creating ASR Corpus</a:t>
            </a:r>
            <a:endParaRPr b="1" sz="2800"/>
          </a:p>
        </p:txBody>
      </p:sp>
      <p:sp>
        <p:nvSpPr>
          <p:cNvPr id="227" name="Google Shape;227;p22"/>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228" name="Google Shape;228;p22"/>
          <p:cNvGraphicFramePr/>
          <p:nvPr/>
        </p:nvGraphicFramePr>
        <p:xfrm>
          <a:off x="895025" y="1280763"/>
          <a:ext cx="3000000" cy="3000000"/>
        </p:xfrm>
        <a:graphic>
          <a:graphicData uri="http://schemas.openxmlformats.org/drawingml/2006/table">
            <a:tbl>
              <a:tblPr>
                <a:noFill/>
                <a:tableStyleId>{568F1FC7-4F03-436B-889E-EED730B0A1FA}</a:tableStyleId>
              </a:tblPr>
              <a:tblGrid>
                <a:gridCol w="3600775"/>
                <a:gridCol w="3600775"/>
              </a:tblGrid>
              <a:tr h="376775">
                <a:tc gridSpan="2">
                  <a:txBody>
                    <a:bodyPr/>
                    <a:lstStyle/>
                    <a:p>
                      <a:pPr indent="0" lvl="0" marL="0" rtl="0" algn="ctr">
                        <a:spcBef>
                          <a:spcPts val="0"/>
                        </a:spcBef>
                        <a:spcAft>
                          <a:spcPts val="0"/>
                        </a:spcAft>
                        <a:buNone/>
                      </a:pPr>
                      <a:r>
                        <a:rPr b="1" lang="en"/>
                        <a:t>ASR Dataset-2 : </a:t>
                      </a:r>
                      <a:r>
                        <a:rPr b="1" lang="en"/>
                        <a:t>Synthetic</a:t>
                      </a:r>
                      <a:r>
                        <a:rPr b="1" lang="en"/>
                        <a:t> Voice</a:t>
                      </a:r>
                      <a:endParaRPr b="1"/>
                    </a:p>
                  </a:txBody>
                  <a:tcPr marT="91425" marB="91425" marR="91425" marL="91425"/>
                </a:tc>
                <a:tc hMerge="1"/>
              </a:tr>
              <a:tr h="376775">
                <a:tc>
                  <a:txBody>
                    <a:bodyPr/>
                    <a:lstStyle/>
                    <a:p>
                      <a:pPr indent="0" lvl="0" marL="0" rtl="0" algn="l">
                        <a:spcBef>
                          <a:spcPts val="0"/>
                        </a:spcBef>
                        <a:spcAft>
                          <a:spcPts val="0"/>
                        </a:spcAft>
                        <a:buNone/>
                      </a:pPr>
                      <a:r>
                        <a:rPr lang="en"/>
                        <a:t>Total Duration</a:t>
                      </a:r>
                      <a:endParaRPr/>
                    </a:p>
                  </a:txBody>
                  <a:tcPr marT="91425" marB="91425" marR="91425" marL="91425"/>
                </a:tc>
                <a:tc>
                  <a:txBody>
                    <a:bodyPr/>
                    <a:lstStyle/>
                    <a:p>
                      <a:pPr indent="0" lvl="0" marL="0" rtl="0" algn="l">
                        <a:spcBef>
                          <a:spcPts val="0"/>
                        </a:spcBef>
                        <a:spcAft>
                          <a:spcPts val="0"/>
                        </a:spcAft>
                        <a:buNone/>
                      </a:pPr>
                      <a:r>
                        <a:rPr lang="en"/>
                        <a:t>~4.</a:t>
                      </a:r>
                      <a:r>
                        <a:rPr lang="en"/>
                        <a:t>5 Hours</a:t>
                      </a:r>
                      <a:endParaRPr/>
                    </a:p>
                  </a:txBody>
                  <a:tcPr marT="91425" marB="91425" marR="91425" marL="91425"/>
                </a:tc>
              </a:tr>
              <a:tr h="376775">
                <a:tc>
                  <a:txBody>
                    <a:bodyPr/>
                    <a:lstStyle/>
                    <a:p>
                      <a:pPr indent="0" lvl="0" marL="0" rtl="0" algn="l">
                        <a:spcBef>
                          <a:spcPts val="0"/>
                        </a:spcBef>
                        <a:spcAft>
                          <a:spcPts val="0"/>
                        </a:spcAft>
                        <a:buNone/>
                      </a:pPr>
                      <a:r>
                        <a:rPr lang="en"/>
                        <a:t>Utterance</a:t>
                      </a:r>
                      <a:endParaRPr/>
                    </a:p>
                  </a:txBody>
                  <a:tcPr marT="91425" marB="91425" marR="91425" marL="91425"/>
                </a:tc>
                <a:tc>
                  <a:txBody>
                    <a:bodyPr/>
                    <a:lstStyle/>
                    <a:p>
                      <a:pPr indent="0" lvl="0" marL="0" rtl="0" algn="l">
                        <a:spcBef>
                          <a:spcPts val="0"/>
                        </a:spcBef>
                        <a:spcAft>
                          <a:spcPts val="0"/>
                        </a:spcAft>
                        <a:buNone/>
                      </a:pPr>
                      <a:r>
                        <a:rPr lang="en"/>
                        <a:t>17,700</a:t>
                      </a:r>
                      <a:endParaRPr/>
                    </a:p>
                  </a:txBody>
                  <a:tcPr marT="91425" marB="91425" marR="91425" marL="91425"/>
                </a:tc>
              </a:tr>
              <a:tr h="376775">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lang="en"/>
                        <a:t>Malasar Dictionary Words</a:t>
                      </a:r>
                      <a:endParaRPr/>
                    </a:p>
                  </a:txBody>
                  <a:tcPr marT="91425" marB="91425" marR="91425" marL="91425"/>
                </a:tc>
              </a:tr>
              <a:tr h="376775">
                <a:tc>
                  <a:txBody>
                    <a:bodyPr/>
                    <a:lstStyle/>
                    <a:p>
                      <a:pPr indent="0" lvl="0" marL="0" rtl="0" algn="l">
                        <a:spcBef>
                          <a:spcPts val="0"/>
                        </a:spcBef>
                        <a:spcAft>
                          <a:spcPts val="0"/>
                        </a:spcAft>
                        <a:buNone/>
                      </a:pPr>
                      <a:r>
                        <a:rPr lang="en"/>
                        <a:t>Sample Rate</a:t>
                      </a:r>
                      <a:endParaRPr/>
                    </a:p>
                  </a:txBody>
                  <a:tcPr marT="91425" marB="91425" marR="91425" marL="91425"/>
                </a:tc>
                <a:tc>
                  <a:txBody>
                    <a:bodyPr/>
                    <a:lstStyle/>
                    <a:p>
                      <a:pPr indent="0" lvl="0" marL="0" rtl="0" algn="l">
                        <a:spcBef>
                          <a:spcPts val="0"/>
                        </a:spcBef>
                        <a:spcAft>
                          <a:spcPts val="0"/>
                        </a:spcAft>
                        <a:buNone/>
                      </a:pPr>
                      <a:r>
                        <a:rPr lang="en"/>
                        <a:t>16KHz</a:t>
                      </a:r>
                      <a:endParaRPr/>
                    </a:p>
                  </a:txBody>
                  <a:tcPr marT="91425" marB="91425" marR="91425" marL="91425"/>
                </a:tc>
              </a:tr>
              <a:tr h="376775">
                <a:tc>
                  <a:txBody>
                    <a:bodyPr/>
                    <a:lstStyle/>
                    <a:p>
                      <a:pPr indent="0" lvl="0" marL="0" rtl="0" algn="l">
                        <a:spcBef>
                          <a:spcPts val="0"/>
                        </a:spcBef>
                        <a:spcAft>
                          <a:spcPts val="0"/>
                        </a:spcAft>
                        <a:buNone/>
                      </a:pPr>
                      <a:r>
                        <a:rPr lang="en"/>
                        <a:t>Audio Length</a:t>
                      </a:r>
                      <a:endParaRPr/>
                    </a:p>
                  </a:txBody>
                  <a:tcPr marT="91425" marB="91425" marR="91425" marL="91425"/>
                </a:tc>
                <a:tc>
                  <a:txBody>
                    <a:bodyPr/>
                    <a:lstStyle/>
                    <a:p>
                      <a:pPr indent="0" lvl="0" marL="0" rtl="0" algn="l">
                        <a:spcBef>
                          <a:spcPts val="0"/>
                        </a:spcBef>
                        <a:spcAft>
                          <a:spcPts val="0"/>
                        </a:spcAft>
                        <a:buNone/>
                      </a:pPr>
                      <a:r>
                        <a:rPr lang="en"/>
                        <a:t>~1 seconds</a:t>
                      </a:r>
                      <a:endParaRPr/>
                    </a:p>
                  </a:txBody>
                  <a:tcPr marT="91425" marB="91425" marR="91425" marL="91425"/>
                </a:tc>
              </a:tr>
            </a:tbl>
          </a:graphicData>
        </a:graphic>
      </p:graphicFrame>
      <p:sp>
        <p:nvSpPr>
          <p:cNvPr id="229" name="Google Shape;229;p22"/>
          <p:cNvSpPr txBox="1"/>
          <p:nvPr/>
        </p:nvSpPr>
        <p:spPr>
          <a:xfrm>
            <a:off x="3613525" y="4224225"/>
            <a:ext cx="14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ibre Franklin"/>
                <a:ea typeface="Libre Franklin"/>
                <a:cs typeface="Libre Franklin"/>
                <a:sym typeface="Libre Franklin"/>
              </a:rPr>
              <a:t>Sample Audios   </a:t>
            </a:r>
            <a:endParaRPr>
              <a:latin typeface="Libre Franklin"/>
              <a:ea typeface="Libre Franklin"/>
              <a:cs typeface="Libre Franklin"/>
              <a:sym typeface="Libre Franklin"/>
            </a:endParaRPr>
          </a:p>
        </p:txBody>
      </p:sp>
      <p:pic>
        <p:nvPicPr>
          <p:cNvPr id="230" name="Google Shape;230;p22" title="luke00அகஸ்து.wav">
            <a:hlinkClick r:id="rId3"/>
          </p:cNvPr>
          <p:cNvPicPr preferRelativeResize="0"/>
          <p:nvPr/>
        </p:nvPicPr>
        <p:blipFill>
          <a:blip r:embed="rId4">
            <a:alphaModFix/>
          </a:blip>
          <a:stretch>
            <a:fillRect/>
          </a:stretch>
        </p:blipFill>
        <p:spPr>
          <a:xfrm>
            <a:off x="3802225" y="4624425"/>
            <a:ext cx="457200" cy="457200"/>
          </a:xfrm>
          <a:prstGeom prst="rect">
            <a:avLst/>
          </a:prstGeom>
          <a:noFill/>
          <a:ln>
            <a:noFill/>
          </a:ln>
        </p:spPr>
      </p:pic>
      <p:pic>
        <p:nvPicPr>
          <p:cNvPr id="231" name="Google Shape;231;p22" title="luke00அகலமானது.wav">
            <a:hlinkClick r:id="rId5"/>
          </p:cNvPr>
          <p:cNvPicPr preferRelativeResize="0"/>
          <p:nvPr/>
        </p:nvPicPr>
        <p:blipFill>
          <a:blip r:embed="rId6">
            <a:alphaModFix/>
          </a:blip>
          <a:stretch>
            <a:fillRect/>
          </a:stretch>
        </p:blipFill>
        <p:spPr>
          <a:xfrm>
            <a:off x="4343400" y="4624423"/>
            <a:ext cx="457200" cy="457200"/>
          </a:xfrm>
          <a:prstGeom prst="rect">
            <a:avLst/>
          </a:prstGeom>
          <a:noFill/>
          <a:ln>
            <a:noFill/>
          </a:ln>
        </p:spPr>
      </p:pic>
      <p:graphicFrame>
        <p:nvGraphicFramePr>
          <p:cNvPr id="232" name="Google Shape;232;p22"/>
          <p:cNvGraphicFramePr/>
          <p:nvPr/>
        </p:nvGraphicFramePr>
        <p:xfrm>
          <a:off x="895025" y="3658013"/>
          <a:ext cx="3000000" cy="3000000"/>
        </p:xfrm>
        <a:graphic>
          <a:graphicData uri="http://schemas.openxmlformats.org/drawingml/2006/table">
            <a:tbl>
              <a:tblPr>
                <a:noFill/>
                <a:tableStyleId>{568F1FC7-4F03-436B-889E-EED730B0A1FA}</a:tableStyleId>
              </a:tblPr>
              <a:tblGrid>
                <a:gridCol w="3600775"/>
                <a:gridCol w="3600775"/>
              </a:tblGrid>
              <a:tr h="376775">
                <a:tc>
                  <a:txBody>
                    <a:bodyPr/>
                    <a:lstStyle/>
                    <a:p>
                      <a:pPr indent="0" lvl="0" marL="0" rtl="0" algn="l">
                        <a:spcBef>
                          <a:spcPts val="0"/>
                        </a:spcBef>
                        <a:spcAft>
                          <a:spcPts val="0"/>
                        </a:spcAft>
                        <a:buNone/>
                      </a:pPr>
                      <a:r>
                        <a:rPr lang="en"/>
                        <a:t>Structure </a:t>
                      </a:r>
                      <a:endParaRPr/>
                    </a:p>
                  </a:txBody>
                  <a:tcPr marT="91425" marB="91425" marR="91425" marL="91425"/>
                </a:tc>
                <a:tc>
                  <a:txBody>
                    <a:bodyPr/>
                    <a:lstStyle/>
                    <a:p>
                      <a:pPr indent="0" lvl="0" marL="0" rtl="0" algn="l">
                        <a:lnSpc>
                          <a:spcPct val="110000"/>
                        </a:lnSpc>
                        <a:spcBef>
                          <a:spcPts val="300"/>
                        </a:spcBef>
                        <a:spcAft>
                          <a:spcPts val="500"/>
                        </a:spcAft>
                        <a:buNone/>
                      </a:pPr>
                      <a:r>
                        <a:rPr b="1" i="1" lang="en" sz="1500">
                          <a:solidFill>
                            <a:srgbClr val="3F3F3F"/>
                          </a:solidFill>
                          <a:latin typeface="Libre Franklin"/>
                          <a:ea typeface="Libre Franklin"/>
                          <a:cs typeface="Libre Franklin"/>
                          <a:sym typeface="Libre Franklin"/>
                        </a:rPr>
                        <a:t>[ </a:t>
                      </a:r>
                      <a:r>
                        <a:rPr b="1" i="1" lang="en" sz="900">
                          <a:solidFill>
                            <a:srgbClr val="3F3F3F"/>
                          </a:solidFill>
                          <a:latin typeface="Libre Franklin"/>
                          <a:ea typeface="Libre Franklin"/>
                          <a:cs typeface="Libre Franklin"/>
                          <a:sym typeface="Libre Franklin"/>
                        </a:rPr>
                        <a:t>                </a:t>
                      </a:r>
                      <a:r>
                        <a:rPr b="1" i="1" lang="en" sz="1500">
                          <a:solidFill>
                            <a:srgbClr val="3F3F3F"/>
                          </a:solidFill>
                          <a:latin typeface="Libre Franklin"/>
                          <a:ea typeface="Libre Franklin"/>
                          <a:cs typeface="Libre Franklin"/>
                          <a:sym typeface="Libre Franklin"/>
                        </a:rPr>
                        <a:t>:  Malasar_Txt]</a:t>
                      </a:r>
                      <a:r>
                        <a:rPr b="1" i="1" lang="en" sz="900">
                          <a:solidFill>
                            <a:srgbClr val="3F3F3F"/>
                          </a:solidFill>
                          <a:latin typeface="Libre Franklin"/>
                          <a:ea typeface="Libre Franklin"/>
                          <a:cs typeface="Libre Franklin"/>
                          <a:sym typeface="Libre Franklin"/>
                        </a:rPr>
                        <a:t>   </a:t>
                      </a:r>
                      <a:r>
                        <a:rPr b="1" i="1" lang="en" sz="1500">
                          <a:solidFill>
                            <a:srgbClr val="3F3F3F"/>
                          </a:solidFill>
                          <a:latin typeface="Libre Franklin"/>
                          <a:ea typeface="Libre Franklin"/>
                          <a:cs typeface="Libre Franklin"/>
                          <a:sym typeface="Libre Franklin"/>
                        </a:rPr>
                        <a:t>   </a:t>
                      </a:r>
                      <a:endParaRPr/>
                    </a:p>
                  </a:txBody>
                  <a:tcPr marT="91425" marB="91425" marR="91425" marL="91425"/>
                </a:tc>
              </a:tr>
            </a:tbl>
          </a:graphicData>
        </a:graphic>
      </p:graphicFrame>
      <p:pic>
        <p:nvPicPr>
          <p:cNvPr id="233" name="Google Shape;233;p22"/>
          <p:cNvPicPr preferRelativeResize="0"/>
          <p:nvPr/>
        </p:nvPicPr>
        <p:blipFill>
          <a:blip r:embed="rId7">
            <a:alphaModFix/>
          </a:blip>
          <a:stretch>
            <a:fillRect/>
          </a:stretch>
        </p:blipFill>
        <p:spPr>
          <a:xfrm>
            <a:off x="4644125" y="3701950"/>
            <a:ext cx="323599" cy="323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idx="4294967295" type="title"/>
          </p:nvPr>
        </p:nvSpPr>
        <p:spPr>
          <a:xfrm>
            <a:off x="402175" y="4840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800"/>
              <a:t>Creating MT Corpus</a:t>
            </a:r>
            <a:endParaRPr b="1" sz="2800"/>
          </a:p>
        </p:txBody>
      </p:sp>
      <p:sp>
        <p:nvSpPr>
          <p:cNvPr id="239" name="Google Shape;239;p23"/>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240" name="Google Shape;240;p23"/>
          <p:cNvGraphicFramePr/>
          <p:nvPr/>
        </p:nvGraphicFramePr>
        <p:xfrm>
          <a:off x="895025" y="1295963"/>
          <a:ext cx="3000000" cy="3000000"/>
        </p:xfrm>
        <a:graphic>
          <a:graphicData uri="http://schemas.openxmlformats.org/drawingml/2006/table">
            <a:tbl>
              <a:tblPr>
                <a:noFill/>
                <a:tableStyleId>{568F1FC7-4F03-436B-889E-EED730B0A1FA}</a:tableStyleId>
              </a:tblPr>
              <a:tblGrid>
                <a:gridCol w="3600775"/>
                <a:gridCol w="3600775"/>
              </a:tblGrid>
              <a:tr h="376775">
                <a:tc>
                  <a:txBody>
                    <a:bodyPr/>
                    <a:lstStyle/>
                    <a:p>
                      <a:pPr indent="0" lvl="0" marL="0" rtl="0" algn="l">
                        <a:spcBef>
                          <a:spcPts val="0"/>
                        </a:spcBef>
                        <a:spcAft>
                          <a:spcPts val="0"/>
                        </a:spcAft>
                        <a:buNone/>
                      </a:pPr>
                      <a:r>
                        <a:rPr lang="en"/>
                        <a:t>Utterance</a:t>
                      </a:r>
                      <a:endParaRPr/>
                    </a:p>
                  </a:txBody>
                  <a:tcPr marT="91425" marB="91425" marR="91425" marL="91425"/>
                </a:tc>
                <a:tc>
                  <a:txBody>
                    <a:bodyPr/>
                    <a:lstStyle/>
                    <a:p>
                      <a:pPr indent="0" lvl="0" marL="0" rtl="0" algn="l">
                        <a:spcBef>
                          <a:spcPts val="0"/>
                        </a:spcBef>
                        <a:spcAft>
                          <a:spcPts val="0"/>
                        </a:spcAft>
                        <a:buNone/>
                      </a:pPr>
                      <a:r>
                        <a:rPr lang="en"/>
                        <a:t>905</a:t>
                      </a:r>
                      <a:endParaRPr/>
                    </a:p>
                  </a:txBody>
                  <a:tcPr marT="91425" marB="91425" marR="91425" marL="91425"/>
                </a:tc>
              </a:tr>
              <a:tr h="376775">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22 Chapters of Luke from Bible</a:t>
                      </a:r>
                      <a:endParaRPr/>
                    </a:p>
                  </a:txBody>
                  <a:tcPr marT="91425" marB="91425" marR="91425" marL="91425"/>
                </a:tc>
              </a:tr>
              <a:tr h="376775">
                <a:tc>
                  <a:txBody>
                    <a:bodyPr/>
                    <a:lstStyle/>
                    <a:p>
                      <a:pPr indent="0" lvl="0" marL="0" rtl="0" algn="l">
                        <a:spcBef>
                          <a:spcPts val="0"/>
                        </a:spcBef>
                        <a:spcAft>
                          <a:spcPts val="0"/>
                        </a:spcAft>
                        <a:buNone/>
                      </a:pPr>
                      <a:r>
                        <a:rPr lang="en"/>
                        <a:t>English Bible Version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KJV Version</a:t>
                      </a:r>
                      <a:endParaRPr>
                        <a:solidFill>
                          <a:schemeClr val="dk1"/>
                        </a:solidFill>
                      </a:endParaRPr>
                    </a:p>
                  </a:txBody>
                  <a:tcPr marT="91425" marB="91425" marR="91425" marL="91425"/>
                </a:tc>
              </a:tr>
            </a:tbl>
          </a:graphicData>
        </a:graphic>
      </p:graphicFrame>
      <p:graphicFrame>
        <p:nvGraphicFramePr>
          <p:cNvPr id="241" name="Google Shape;241;p23"/>
          <p:cNvGraphicFramePr/>
          <p:nvPr/>
        </p:nvGraphicFramePr>
        <p:xfrm>
          <a:off x="895025" y="2484588"/>
          <a:ext cx="3000000" cy="3000000"/>
        </p:xfrm>
        <a:graphic>
          <a:graphicData uri="http://schemas.openxmlformats.org/drawingml/2006/table">
            <a:tbl>
              <a:tblPr>
                <a:noFill/>
                <a:tableStyleId>{568F1FC7-4F03-436B-889E-EED730B0A1FA}</a:tableStyleId>
              </a:tblPr>
              <a:tblGrid>
                <a:gridCol w="3600775"/>
                <a:gridCol w="3600775"/>
              </a:tblGrid>
              <a:tr h="376775">
                <a:tc>
                  <a:txBody>
                    <a:bodyPr/>
                    <a:lstStyle/>
                    <a:p>
                      <a:pPr indent="0" lvl="0" marL="0" rtl="0" algn="l">
                        <a:spcBef>
                          <a:spcPts val="0"/>
                        </a:spcBef>
                        <a:spcAft>
                          <a:spcPts val="0"/>
                        </a:spcAft>
                        <a:buNone/>
                      </a:pPr>
                      <a:r>
                        <a:rPr lang="en"/>
                        <a:t>Structure </a:t>
                      </a:r>
                      <a:endParaRPr/>
                    </a:p>
                  </a:txBody>
                  <a:tcPr marT="91425" marB="91425" marR="91425" marL="91425"/>
                </a:tc>
                <a:tc>
                  <a:txBody>
                    <a:bodyPr/>
                    <a:lstStyle/>
                    <a:p>
                      <a:pPr indent="0" lvl="0" marL="0" rtl="0" algn="l">
                        <a:lnSpc>
                          <a:spcPct val="110000"/>
                        </a:lnSpc>
                        <a:spcBef>
                          <a:spcPts val="300"/>
                        </a:spcBef>
                        <a:spcAft>
                          <a:spcPts val="500"/>
                        </a:spcAft>
                        <a:buNone/>
                      </a:pPr>
                      <a:r>
                        <a:rPr b="1" i="1" lang="en">
                          <a:solidFill>
                            <a:srgbClr val="3F3F3F"/>
                          </a:solidFill>
                          <a:latin typeface="Libre Franklin"/>
                          <a:ea typeface="Libre Franklin"/>
                          <a:cs typeface="Libre Franklin"/>
                          <a:sym typeface="Libre Franklin"/>
                        </a:rPr>
                        <a:t>[</a:t>
                      </a:r>
                      <a:r>
                        <a:rPr b="1" i="1" lang="en">
                          <a:solidFill>
                            <a:srgbClr val="3F3F3F"/>
                          </a:solidFill>
                          <a:latin typeface="Libre Franklin"/>
                          <a:ea typeface="Libre Franklin"/>
                          <a:cs typeface="Libre Franklin"/>
                          <a:sym typeface="Libre Franklin"/>
                        </a:rPr>
                        <a:t>Malasar_Txt   :   Eng_Txt]</a:t>
                      </a:r>
                      <a:endParaRPr sz="700"/>
                    </a:p>
                  </a:txBody>
                  <a:tcPr marT="91425" marB="91425" marR="91425" marL="91425"/>
                </a:tc>
              </a:tr>
            </a:tbl>
          </a:graphicData>
        </a:graphic>
      </p:graphicFrame>
      <p:pic>
        <p:nvPicPr>
          <p:cNvPr id="242" name="Google Shape;242;p23"/>
          <p:cNvPicPr preferRelativeResize="0"/>
          <p:nvPr/>
        </p:nvPicPr>
        <p:blipFill>
          <a:blip r:embed="rId3">
            <a:alphaModFix/>
          </a:blip>
          <a:stretch>
            <a:fillRect/>
          </a:stretch>
        </p:blipFill>
        <p:spPr>
          <a:xfrm>
            <a:off x="1342137" y="3082475"/>
            <a:ext cx="6459726" cy="18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idx="4294967295" type="title"/>
          </p:nvPr>
        </p:nvSpPr>
        <p:spPr>
          <a:xfrm>
            <a:off x="281900" y="237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b="1" lang="en" sz="2300"/>
              <a:t>Architecture of Transformer Based ASR.</a:t>
            </a:r>
            <a:endParaRPr b="1" sz="2300"/>
          </a:p>
        </p:txBody>
      </p:sp>
      <p:pic>
        <p:nvPicPr>
          <p:cNvPr id="248" name="Google Shape;248;p24"/>
          <p:cNvPicPr preferRelativeResize="0"/>
          <p:nvPr/>
        </p:nvPicPr>
        <p:blipFill>
          <a:blip r:embed="rId3">
            <a:alphaModFix/>
          </a:blip>
          <a:stretch>
            <a:fillRect/>
          </a:stretch>
        </p:blipFill>
        <p:spPr>
          <a:xfrm>
            <a:off x="1825325" y="962438"/>
            <a:ext cx="5493351" cy="3961001"/>
          </a:xfrm>
          <a:prstGeom prst="rect">
            <a:avLst/>
          </a:prstGeom>
          <a:noFill/>
          <a:ln>
            <a:noFill/>
          </a:ln>
        </p:spPr>
      </p:pic>
      <p:sp>
        <p:nvSpPr>
          <p:cNvPr id="249" name="Google Shape;249;p24"/>
          <p:cNvSpPr/>
          <p:nvPr/>
        </p:nvSpPr>
        <p:spPr>
          <a:xfrm>
            <a:off x="2156700" y="4176400"/>
            <a:ext cx="830700" cy="76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1854475" y="1070575"/>
            <a:ext cx="2585700" cy="29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1825325" y="4169725"/>
            <a:ext cx="830700" cy="84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4294967295" type="title"/>
          </p:nvPr>
        </p:nvSpPr>
        <p:spPr>
          <a:xfrm>
            <a:off x="412600" y="582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Result and Discussion : ASR </a:t>
            </a:r>
            <a:endParaRPr b="1" sz="2800"/>
          </a:p>
        </p:txBody>
      </p:sp>
      <p:sp>
        <p:nvSpPr>
          <p:cNvPr id="258" name="Google Shape;258;p25"/>
          <p:cNvSpPr txBox="1"/>
          <p:nvPr>
            <p:ph idx="4294967295" type="body"/>
          </p:nvPr>
        </p:nvSpPr>
        <p:spPr>
          <a:xfrm>
            <a:off x="412600" y="1355625"/>
            <a:ext cx="4344300" cy="3462300"/>
          </a:xfrm>
          <a:prstGeom prst="rect">
            <a:avLst/>
          </a:prstGeom>
        </p:spPr>
        <p:txBody>
          <a:bodyPr anchorCtr="0" anchor="ctr" bIns="34275" lIns="68575" spcFirstLastPara="1" rIns="68575" wrap="square" tIns="34275">
            <a:normAutofit/>
          </a:bodyPr>
          <a:lstStyle/>
          <a:p>
            <a:pPr indent="-304800" lvl="0" marL="457200" rtl="0" algn="l">
              <a:spcBef>
                <a:spcPts val="300"/>
              </a:spcBef>
              <a:spcAft>
                <a:spcPts val="0"/>
              </a:spcAft>
              <a:buSzPts val="1200"/>
              <a:buChar char="◼"/>
            </a:pPr>
            <a:r>
              <a:rPr lang="en"/>
              <a:t>18 hours of training resulted in a WER of 28%.</a:t>
            </a:r>
            <a:endParaRPr/>
          </a:p>
          <a:p>
            <a:pPr indent="-304800" lvl="0" marL="457200" rtl="0" algn="l">
              <a:spcBef>
                <a:spcPts val="0"/>
              </a:spcBef>
              <a:spcAft>
                <a:spcPts val="0"/>
              </a:spcAft>
              <a:buSzPts val="1200"/>
              <a:buChar char="◼"/>
            </a:pPr>
            <a:r>
              <a:rPr lang="en"/>
              <a:t>When validated manually we got WER in between 15-20%.</a:t>
            </a:r>
            <a:endParaRPr/>
          </a:p>
          <a:p>
            <a:pPr indent="-304800" lvl="0" marL="457200" rtl="0" algn="l">
              <a:spcBef>
                <a:spcPts val="0"/>
              </a:spcBef>
              <a:spcAft>
                <a:spcPts val="0"/>
              </a:spcAft>
              <a:buSzPts val="1200"/>
              <a:buChar char="◼"/>
            </a:pPr>
            <a:r>
              <a:rPr lang="en"/>
              <a:t>We used Max_Step parameter for training and saved model at every 50th step.</a:t>
            </a:r>
            <a:endParaRPr/>
          </a:p>
          <a:p>
            <a:pPr indent="-304800" lvl="0" marL="457200" rtl="0" algn="l">
              <a:spcBef>
                <a:spcPts val="0"/>
              </a:spcBef>
              <a:spcAft>
                <a:spcPts val="0"/>
              </a:spcAft>
              <a:buSzPts val="1200"/>
              <a:buChar char="◼"/>
            </a:pPr>
            <a:r>
              <a:rPr lang="en"/>
              <a:t>The best model is finalised by manual validation.</a:t>
            </a:r>
            <a:endParaRPr/>
          </a:p>
          <a:p>
            <a:pPr indent="0" lvl="0" marL="0" rtl="0" algn="l">
              <a:spcBef>
                <a:spcPts val="500"/>
              </a:spcBef>
              <a:spcAft>
                <a:spcPts val="500"/>
              </a:spcAft>
              <a:buNone/>
            </a:pPr>
            <a:r>
              <a:t/>
            </a:r>
            <a:endParaRPr/>
          </a:p>
        </p:txBody>
      </p:sp>
      <p:sp>
        <p:nvSpPr>
          <p:cNvPr id="259" name="Google Shape;259;p25"/>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0" name="Google Shape;260;p25" title="Points scored"/>
          <p:cNvPicPr preferRelativeResize="0"/>
          <p:nvPr/>
        </p:nvPicPr>
        <p:blipFill>
          <a:blip r:embed="rId3">
            <a:alphaModFix/>
          </a:blip>
          <a:stretch>
            <a:fillRect/>
          </a:stretch>
        </p:blipFill>
        <p:spPr>
          <a:xfrm>
            <a:off x="4909300" y="1377500"/>
            <a:ext cx="4082301" cy="2524223"/>
          </a:xfrm>
          <a:prstGeom prst="rect">
            <a:avLst/>
          </a:prstGeom>
          <a:noFill/>
          <a:ln>
            <a:noFill/>
          </a:ln>
        </p:spPr>
      </p:pic>
      <p:sp>
        <p:nvSpPr>
          <p:cNvPr id="261" name="Google Shape;261;p25"/>
          <p:cNvSpPr/>
          <p:nvPr/>
        </p:nvSpPr>
        <p:spPr>
          <a:xfrm>
            <a:off x="6433925" y="3817700"/>
            <a:ext cx="1522800" cy="22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Maximum</a:t>
            </a:r>
            <a:r>
              <a:rPr lang="en" sz="1100">
                <a:latin typeface="Libre Franklin"/>
                <a:ea typeface="Libre Franklin"/>
                <a:cs typeface="Libre Franklin"/>
                <a:sym typeface="Libre Franklin"/>
              </a:rPr>
              <a:t> Steps</a:t>
            </a:r>
            <a:endParaRPr sz="1100">
              <a:latin typeface="Libre Franklin"/>
              <a:ea typeface="Libre Franklin"/>
              <a:cs typeface="Libre Franklin"/>
              <a:sym typeface="Libre Franklin"/>
            </a:endParaRPr>
          </a:p>
        </p:txBody>
      </p:sp>
      <p:sp>
        <p:nvSpPr>
          <p:cNvPr id="262" name="Google Shape;262;p25"/>
          <p:cNvSpPr/>
          <p:nvPr/>
        </p:nvSpPr>
        <p:spPr>
          <a:xfrm rot="-5400000">
            <a:off x="4677550" y="2472443"/>
            <a:ext cx="662100" cy="19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WER</a:t>
            </a:r>
            <a:endParaRPr sz="11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idx="4294967295" type="title"/>
          </p:nvPr>
        </p:nvSpPr>
        <p:spPr>
          <a:xfrm>
            <a:off x="412600" y="4777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300"/>
              <a:t>Architecture of Transformer Based MT Model.</a:t>
            </a:r>
            <a:endParaRPr b="1" sz="2800"/>
          </a:p>
        </p:txBody>
      </p:sp>
      <p:sp>
        <p:nvSpPr>
          <p:cNvPr id="268" name="Google Shape;268;p26"/>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9" name="Google Shape;269;p26"/>
          <p:cNvPicPr preferRelativeResize="0"/>
          <p:nvPr/>
        </p:nvPicPr>
        <p:blipFill>
          <a:blip r:embed="rId3">
            <a:alphaModFix/>
          </a:blip>
          <a:stretch>
            <a:fillRect/>
          </a:stretch>
        </p:blipFill>
        <p:spPr>
          <a:xfrm>
            <a:off x="1959412" y="1416300"/>
            <a:ext cx="5225174" cy="308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idx="4294967295" type="title"/>
          </p:nvPr>
        </p:nvSpPr>
        <p:spPr>
          <a:xfrm>
            <a:off x="412600" y="582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Result and Discussion : MT </a:t>
            </a:r>
            <a:endParaRPr b="1" sz="2800"/>
          </a:p>
        </p:txBody>
      </p:sp>
      <p:sp>
        <p:nvSpPr>
          <p:cNvPr id="275" name="Google Shape;275;p27"/>
          <p:cNvSpPr txBox="1"/>
          <p:nvPr>
            <p:ph idx="4294967295" type="body"/>
          </p:nvPr>
        </p:nvSpPr>
        <p:spPr>
          <a:xfrm>
            <a:off x="412600" y="1355625"/>
            <a:ext cx="4344300" cy="3462300"/>
          </a:xfrm>
          <a:prstGeom prst="rect">
            <a:avLst/>
          </a:prstGeom>
        </p:spPr>
        <p:txBody>
          <a:bodyPr anchorCtr="0" anchor="ctr" bIns="34275" lIns="68575" spcFirstLastPara="1" rIns="68575" wrap="square" tIns="34275">
            <a:normAutofit/>
          </a:bodyPr>
          <a:lstStyle/>
          <a:p>
            <a:pPr indent="-304800" lvl="0" marL="457200" rtl="0" algn="l">
              <a:lnSpc>
                <a:spcPct val="150000"/>
              </a:lnSpc>
              <a:spcBef>
                <a:spcPts val="300"/>
              </a:spcBef>
              <a:spcAft>
                <a:spcPts val="0"/>
              </a:spcAft>
              <a:buSzPts val="1200"/>
              <a:buChar char="◼"/>
            </a:pPr>
            <a:r>
              <a:rPr lang="en"/>
              <a:t>The trained Transformer based machine translation models translates the Malasar to English with a BLEU score of 30.</a:t>
            </a:r>
            <a:endParaRPr/>
          </a:p>
          <a:p>
            <a:pPr indent="-304800" lvl="0" marL="457200" rtl="0" algn="l">
              <a:lnSpc>
                <a:spcPct val="150000"/>
              </a:lnSpc>
              <a:spcBef>
                <a:spcPts val="0"/>
              </a:spcBef>
              <a:spcAft>
                <a:spcPts val="0"/>
              </a:spcAft>
              <a:buSzPts val="1200"/>
              <a:buChar char="◼"/>
            </a:pPr>
            <a:r>
              <a:rPr lang="en"/>
              <a:t>When manually validated accuracy is low when compared to the system validation score.</a:t>
            </a:r>
            <a:endParaRPr/>
          </a:p>
        </p:txBody>
      </p:sp>
      <p:sp>
        <p:nvSpPr>
          <p:cNvPr id="276" name="Google Shape;276;p27"/>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77" name="Google Shape;277;p27" title="Points scored"/>
          <p:cNvPicPr preferRelativeResize="0"/>
          <p:nvPr/>
        </p:nvPicPr>
        <p:blipFill>
          <a:blip r:embed="rId3">
            <a:alphaModFix/>
          </a:blip>
          <a:stretch>
            <a:fillRect/>
          </a:stretch>
        </p:blipFill>
        <p:spPr>
          <a:xfrm>
            <a:off x="4909300" y="1377500"/>
            <a:ext cx="4082301" cy="2524223"/>
          </a:xfrm>
          <a:prstGeom prst="rect">
            <a:avLst/>
          </a:prstGeom>
          <a:noFill/>
          <a:ln>
            <a:noFill/>
          </a:ln>
        </p:spPr>
      </p:pic>
      <p:sp>
        <p:nvSpPr>
          <p:cNvPr id="278" name="Google Shape;278;p27"/>
          <p:cNvSpPr/>
          <p:nvPr/>
        </p:nvSpPr>
        <p:spPr>
          <a:xfrm>
            <a:off x="6895300" y="3799025"/>
            <a:ext cx="1522800" cy="22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Epoch</a:t>
            </a:r>
            <a:endParaRPr sz="1100">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84" name="Google Shape;284;p28"/>
          <p:cNvSpPr txBox="1"/>
          <p:nvPr>
            <p:ph idx="4294967295" type="title"/>
          </p:nvPr>
        </p:nvSpPr>
        <p:spPr>
          <a:xfrm>
            <a:off x="412600" y="582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Contribution</a:t>
            </a:r>
            <a:endParaRPr b="1" sz="2800"/>
          </a:p>
        </p:txBody>
      </p:sp>
      <p:sp>
        <p:nvSpPr>
          <p:cNvPr id="285" name="Google Shape;285;p28"/>
          <p:cNvSpPr txBox="1"/>
          <p:nvPr>
            <p:ph idx="4294967295" type="body"/>
          </p:nvPr>
        </p:nvSpPr>
        <p:spPr>
          <a:xfrm>
            <a:off x="488800" y="1355624"/>
            <a:ext cx="8005500" cy="3362100"/>
          </a:xfrm>
          <a:prstGeom prst="rect">
            <a:avLst/>
          </a:prstGeom>
        </p:spPr>
        <p:txBody>
          <a:bodyPr anchorCtr="0" anchor="ctr" bIns="34275" lIns="68575" spcFirstLastPara="1" rIns="68575" wrap="square" tIns="34275">
            <a:normAutofit/>
          </a:bodyPr>
          <a:lstStyle/>
          <a:p>
            <a:pPr indent="-304800" lvl="0" marL="457200" rtl="0" algn="l">
              <a:lnSpc>
                <a:spcPct val="200000"/>
              </a:lnSpc>
              <a:spcBef>
                <a:spcPts val="300"/>
              </a:spcBef>
              <a:spcAft>
                <a:spcPts val="0"/>
              </a:spcAft>
              <a:buSzPts val="1200"/>
              <a:buAutoNum type="arabicPeriod"/>
            </a:pPr>
            <a:r>
              <a:rPr lang="en"/>
              <a:t>Created Corpus which can be used for Automatic Speech Recognition, Machine Translation.</a:t>
            </a:r>
            <a:endParaRPr/>
          </a:p>
          <a:p>
            <a:pPr indent="-304800" lvl="0" marL="457200" rtl="0" algn="l">
              <a:lnSpc>
                <a:spcPct val="200000"/>
              </a:lnSpc>
              <a:spcBef>
                <a:spcPts val="0"/>
              </a:spcBef>
              <a:spcAft>
                <a:spcPts val="0"/>
              </a:spcAft>
              <a:buSzPts val="1200"/>
              <a:buAutoNum type="arabicPeriod"/>
            </a:pPr>
            <a:r>
              <a:rPr lang="en"/>
              <a:t>Developed ASR system for transcribing Malasar </a:t>
            </a:r>
            <a:r>
              <a:rPr lang="en"/>
              <a:t>Language.</a:t>
            </a:r>
            <a:endParaRPr/>
          </a:p>
          <a:p>
            <a:pPr indent="-304800" lvl="0" marL="457200" rtl="0" algn="l">
              <a:lnSpc>
                <a:spcPct val="200000"/>
              </a:lnSpc>
              <a:spcBef>
                <a:spcPts val="0"/>
              </a:spcBef>
              <a:spcAft>
                <a:spcPts val="0"/>
              </a:spcAft>
              <a:buSzPts val="1200"/>
              <a:buAutoNum type="arabicPeriod"/>
            </a:pPr>
            <a:r>
              <a:rPr lang="en"/>
              <a:t>Developed Machine Translation system for translating Malasar Language to English.</a:t>
            </a:r>
            <a:endParaRPr/>
          </a:p>
          <a:p>
            <a:pPr indent="-304800" lvl="0" marL="457200" rtl="0" algn="l">
              <a:lnSpc>
                <a:spcPct val="200000"/>
              </a:lnSpc>
              <a:spcBef>
                <a:spcPts val="0"/>
              </a:spcBef>
              <a:spcAft>
                <a:spcPts val="0"/>
              </a:spcAft>
              <a:buSzPts val="1200"/>
              <a:buAutoNum type="arabicPeriod"/>
            </a:pPr>
            <a:r>
              <a:rPr lang="en"/>
              <a:t>Deployed the </a:t>
            </a:r>
            <a:r>
              <a:rPr lang="en" u="sng">
                <a:solidFill>
                  <a:schemeClr val="hlink"/>
                </a:solidFill>
                <a:hlinkClick r:id="rId3"/>
              </a:rPr>
              <a:t>ASR model</a:t>
            </a:r>
            <a:r>
              <a:rPr lang="en"/>
              <a:t> which can be accessed by anyone.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idx="4294967295" type="title"/>
          </p:nvPr>
        </p:nvSpPr>
        <p:spPr>
          <a:xfrm>
            <a:off x="412600" y="582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Conclusion</a:t>
            </a:r>
            <a:endParaRPr b="1" sz="2800"/>
          </a:p>
        </p:txBody>
      </p:sp>
      <p:sp>
        <p:nvSpPr>
          <p:cNvPr id="291" name="Google Shape;291;p29"/>
          <p:cNvSpPr txBox="1"/>
          <p:nvPr>
            <p:ph idx="4294967295" type="body"/>
          </p:nvPr>
        </p:nvSpPr>
        <p:spPr>
          <a:xfrm>
            <a:off x="488800" y="1355624"/>
            <a:ext cx="8005500" cy="3362100"/>
          </a:xfrm>
          <a:prstGeom prst="rect">
            <a:avLst/>
          </a:prstGeom>
        </p:spPr>
        <p:txBody>
          <a:bodyPr anchorCtr="0" anchor="ctr" bIns="34275" lIns="68575" spcFirstLastPara="1" rIns="68575" wrap="square" tIns="34275">
            <a:normAutofit/>
          </a:bodyPr>
          <a:lstStyle/>
          <a:p>
            <a:pPr indent="-304800" lvl="0" marL="457200" rtl="0" algn="l">
              <a:spcBef>
                <a:spcPts val="300"/>
              </a:spcBef>
              <a:spcAft>
                <a:spcPts val="0"/>
              </a:spcAft>
              <a:buSzPts val="1200"/>
              <a:buChar char="◼"/>
            </a:pPr>
            <a:r>
              <a:rPr lang="en"/>
              <a:t>The project </a:t>
            </a:r>
            <a:r>
              <a:rPr lang="en"/>
              <a:t>proposes</a:t>
            </a:r>
            <a:r>
              <a:rPr lang="en"/>
              <a:t> the first Machine Learning based system for the preserving the Malsar </a:t>
            </a:r>
            <a:r>
              <a:rPr lang="en"/>
              <a:t>Language by building ASR and MT models.</a:t>
            </a:r>
            <a:endParaRPr/>
          </a:p>
          <a:p>
            <a:pPr indent="-304800" lvl="0" marL="457200" rtl="0" algn="l">
              <a:spcBef>
                <a:spcPts val="0"/>
              </a:spcBef>
              <a:spcAft>
                <a:spcPts val="0"/>
              </a:spcAft>
              <a:buSzPts val="1200"/>
              <a:buChar char="◼"/>
            </a:pPr>
            <a:r>
              <a:rPr lang="en"/>
              <a:t>The model is able to generalise within small amount of corpus.</a:t>
            </a:r>
            <a:endParaRPr/>
          </a:p>
          <a:p>
            <a:pPr indent="-304800" lvl="0" marL="457200" rtl="0" algn="l">
              <a:spcBef>
                <a:spcPts val="0"/>
              </a:spcBef>
              <a:spcAft>
                <a:spcPts val="0"/>
              </a:spcAft>
              <a:buSzPts val="1200"/>
              <a:buChar char="◼"/>
            </a:pPr>
            <a:r>
              <a:rPr lang="en"/>
              <a:t>The Automatic Speech Recognition Model have  WER </a:t>
            </a:r>
            <a:r>
              <a:rPr lang="en"/>
              <a:t>in between</a:t>
            </a:r>
            <a:r>
              <a:rPr lang="en"/>
              <a:t> 15-20% and the Machine Translation Model have BLEU score of 30.</a:t>
            </a:r>
            <a:endParaRPr/>
          </a:p>
          <a:p>
            <a:pPr indent="-304800" lvl="0" marL="457200" rtl="0" algn="l">
              <a:spcBef>
                <a:spcPts val="0"/>
              </a:spcBef>
              <a:spcAft>
                <a:spcPts val="0"/>
              </a:spcAft>
              <a:buSzPts val="1200"/>
              <a:buChar char="◼"/>
            </a:pPr>
            <a:r>
              <a:rPr lang="en"/>
              <a:t>The MT models needs to be improved.</a:t>
            </a:r>
            <a:endParaRPr/>
          </a:p>
        </p:txBody>
      </p:sp>
      <p:sp>
        <p:nvSpPr>
          <p:cNvPr id="292" name="Google Shape;292;p29"/>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idx="4294967295" type="title"/>
          </p:nvPr>
        </p:nvSpPr>
        <p:spPr>
          <a:xfrm>
            <a:off x="412600" y="582500"/>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Future Scope</a:t>
            </a:r>
            <a:endParaRPr b="1" sz="2800"/>
          </a:p>
        </p:txBody>
      </p:sp>
      <p:sp>
        <p:nvSpPr>
          <p:cNvPr id="298" name="Google Shape;298;p30"/>
          <p:cNvSpPr txBox="1"/>
          <p:nvPr>
            <p:ph idx="4294967295" type="body"/>
          </p:nvPr>
        </p:nvSpPr>
        <p:spPr>
          <a:xfrm>
            <a:off x="412600" y="1431824"/>
            <a:ext cx="8005500" cy="3362100"/>
          </a:xfrm>
          <a:prstGeom prst="rect">
            <a:avLst/>
          </a:prstGeom>
        </p:spPr>
        <p:txBody>
          <a:bodyPr anchorCtr="0" anchor="ctr" bIns="34275" lIns="68575" spcFirstLastPara="1" rIns="68575" wrap="square" tIns="34275">
            <a:normAutofit/>
          </a:bodyPr>
          <a:lstStyle/>
          <a:p>
            <a:pPr indent="-304800" lvl="0" marL="457200" rtl="0" algn="l">
              <a:lnSpc>
                <a:spcPct val="150000"/>
              </a:lnSpc>
              <a:spcBef>
                <a:spcPts val="300"/>
              </a:spcBef>
              <a:spcAft>
                <a:spcPts val="0"/>
              </a:spcAft>
              <a:buSzPts val="1200"/>
              <a:buChar char="◼"/>
            </a:pPr>
            <a:r>
              <a:rPr lang="en"/>
              <a:t>Developing a Speech Translation system for the Malasar </a:t>
            </a:r>
            <a:r>
              <a:rPr lang="en"/>
              <a:t>language. </a:t>
            </a:r>
            <a:endParaRPr/>
          </a:p>
          <a:p>
            <a:pPr indent="-304800" lvl="0" marL="457200" rtl="0" algn="l">
              <a:lnSpc>
                <a:spcPct val="150000"/>
              </a:lnSpc>
              <a:spcBef>
                <a:spcPts val="0"/>
              </a:spcBef>
              <a:spcAft>
                <a:spcPts val="0"/>
              </a:spcAft>
              <a:buSzPts val="1200"/>
              <a:buChar char="◼"/>
            </a:pPr>
            <a:r>
              <a:rPr lang="en"/>
              <a:t>Creating a large corpus will help to improve the accuracy of models.</a:t>
            </a:r>
            <a:endParaRPr/>
          </a:p>
          <a:p>
            <a:pPr indent="-304800" lvl="0" marL="457200" rtl="0" algn="l">
              <a:lnSpc>
                <a:spcPct val="150000"/>
              </a:lnSpc>
              <a:spcBef>
                <a:spcPts val="0"/>
              </a:spcBef>
              <a:spcAft>
                <a:spcPts val="0"/>
              </a:spcAft>
              <a:buSzPts val="1200"/>
              <a:buChar char="◼"/>
            </a:pPr>
            <a:r>
              <a:rPr lang="en"/>
              <a:t>Using single model for ASR and Translation at the same time.</a:t>
            </a:r>
            <a:endParaRPr/>
          </a:p>
        </p:txBody>
      </p:sp>
      <p:sp>
        <p:nvSpPr>
          <p:cNvPr id="299" name="Google Shape;299;p30"/>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idx="4294967295" type="title"/>
          </p:nvPr>
        </p:nvSpPr>
        <p:spPr>
          <a:xfrm>
            <a:off x="412600" y="713175"/>
            <a:ext cx="8005500" cy="6426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47142"/>
              <a:buFont typeface="Arial"/>
              <a:buNone/>
            </a:pPr>
            <a:r>
              <a:rPr b="1" lang="en"/>
              <a:t>Acknowledgement</a:t>
            </a:r>
            <a:endParaRPr b="1"/>
          </a:p>
          <a:p>
            <a:pPr indent="0" lvl="0" marL="0" rtl="0" algn="l">
              <a:spcBef>
                <a:spcPts val="0"/>
              </a:spcBef>
              <a:spcAft>
                <a:spcPts val="0"/>
              </a:spcAft>
              <a:buNone/>
            </a:pPr>
            <a:r>
              <a:t/>
            </a:r>
            <a:endParaRPr b="1"/>
          </a:p>
        </p:txBody>
      </p:sp>
      <p:sp>
        <p:nvSpPr>
          <p:cNvPr id="305" name="Google Shape;305;p31"/>
          <p:cNvSpPr txBox="1"/>
          <p:nvPr>
            <p:ph idx="4294967295" type="body"/>
          </p:nvPr>
        </p:nvSpPr>
        <p:spPr>
          <a:xfrm>
            <a:off x="412600" y="1355630"/>
            <a:ext cx="8005500" cy="2984400"/>
          </a:xfrm>
          <a:prstGeom prst="rect">
            <a:avLst/>
          </a:prstGeom>
        </p:spPr>
        <p:txBody>
          <a:bodyPr anchorCtr="0" anchor="ctr" bIns="34275" lIns="68575" spcFirstLastPara="1" rIns="68575" wrap="square" tIns="34275">
            <a:noAutofit/>
          </a:bodyPr>
          <a:lstStyle/>
          <a:p>
            <a:pPr indent="0" lvl="0" marL="0" rtl="0" algn="l">
              <a:lnSpc>
                <a:spcPct val="100000"/>
              </a:lnSpc>
              <a:spcBef>
                <a:spcPts val="300"/>
              </a:spcBef>
              <a:spcAft>
                <a:spcPts val="0"/>
              </a:spcAft>
              <a:buClr>
                <a:schemeClr val="dk1"/>
              </a:buClr>
              <a:buSzPts val="935"/>
              <a:buFont typeface="Arial"/>
              <a:buNone/>
            </a:pPr>
            <a:r>
              <a:rPr lang="en" sz="1305"/>
              <a:t>First and foremost, I would like to express our deepest appreciation to Dr. Elizabeth Sherly from the Digital University of Kerala for her unwavering support and invaluable guidance throughout the project. Her expertise and insights were instrumental in shaping this work.</a:t>
            </a:r>
            <a:endParaRPr sz="1305"/>
          </a:p>
          <a:p>
            <a:pPr indent="0" lvl="0" marL="0" rtl="0" algn="l">
              <a:lnSpc>
                <a:spcPct val="100000"/>
              </a:lnSpc>
              <a:spcBef>
                <a:spcPts val="500"/>
              </a:spcBef>
              <a:spcAft>
                <a:spcPts val="0"/>
              </a:spcAft>
              <a:buClr>
                <a:schemeClr val="dk1"/>
              </a:buClr>
              <a:buSzPts val="935"/>
              <a:buFont typeface="Arial"/>
              <a:buNone/>
            </a:pPr>
            <a:r>
              <a:t/>
            </a:r>
            <a:endParaRPr sz="1305"/>
          </a:p>
          <a:p>
            <a:pPr indent="0" lvl="0" marL="0" rtl="0" algn="l">
              <a:lnSpc>
                <a:spcPct val="100000"/>
              </a:lnSpc>
              <a:spcBef>
                <a:spcPts val="500"/>
              </a:spcBef>
              <a:spcAft>
                <a:spcPts val="0"/>
              </a:spcAft>
              <a:buClr>
                <a:schemeClr val="dk1"/>
              </a:buClr>
              <a:buSzPts val="935"/>
              <a:buFont typeface="Arial"/>
              <a:buNone/>
            </a:pPr>
            <a:r>
              <a:rPr lang="en" sz="1305"/>
              <a:t>I am also immensely grateful to Kavya Manohar and Leena G for their dedicated guidance and assistance throughout the project. Their expertise, feedback, and encouragement were pivotal in my progress and overall success.</a:t>
            </a:r>
            <a:endParaRPr sz="1305"/>
          </a:p>
          <a:p>
            <a:pPr indent="0" lvl="0" marL="0" rtl="0" algn="l">
              <a:lnSpc>
                <a:spcPct val="100000"/>
              </a:lnSpc>
              <a:spcBef>
                <a:spcPts val="500"/>
              </a:spcBef>
              <a:spcAft>
                <a:spcPts val="0"/>
              </a:spcAft>
              <a:buClr>
                <a:schemeClr val="dk1"/>
              </a:buClr>
              <a:buSzPts val="935"/>
              <a:buFont typeface="Arial"/>
              <a:buNone/>
            </a:pPr>
            <a:r>
              <a:t/>
            </a:r>
            <a:endParaRPr sz="1305"/>
          </a:p>
          <a:p>
            <a:pPr indent="0" lvl="0" marL="0" rtl="0" algn="l">
              <a:lnSpc>
                <a:spcPct val="100000"/>
              </a:lnSpc>
              <a:spcBef>
                <a:spcPts val="500"/>
              </a:spcBef>
              <a:spcAft>
                <a:spcPts val="500"/>
              </a:spcAft>
              <a:buSzPts val="935"/>
              <a:buNone/>
            </a:pPr>
            <a:r>
              <a:rPr lang="en" sz="1305"/>
              <a:t>I would like to acknowledge Wycliff India for providing the essential data required for the development of our project. Their generous contribution and support enabled me to effectively tackle the challenges and achieve our goals.</a:t>
            </a:r>
            <a:endParaRPr sz="1305"/>
          </a:p>
        </p:txBody>
      </p:sp>
      <p:sp>
        <p:nvSpPr>
          <p:cNvPr id="306" name="Google Shape;306;p31"/>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949700" y="1718250"/>
            <a:ext cx="4045200" cy="1707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rgbClr val="000000"/>
              </a:buClr>
              <a:buSzPts val="3200"/>
              <a:buFont typeface="Calibri"/>
              <a:buNone/>
            </a:pPr>
            <a:r>
              <a:rPr b="1" lang="en"/>
              <a:t>Overview of the</a:t>
            </a:r>
            <a:endParaRPr b="1"/>
          </a:p>
          <a:p>
            <a:pPr indent="0" lvl="0" marL="0" rtl="0" algn="l">
              <a:spcBef>
                <a:spcPts val="0"/>
              </a:spcBef>
              <a:spcAft>
                <a:spcPts val="0"/>
              </a:spcAft>
              <a:buClr>
                <a:srgbClr val="000000"/>
              </a:buClr>
              <a:buSzPts val="3200"/>
              <a:buFont typeface="Calibri"/>
              <a:buNone/>
            </a:pPr>
            <a:r>
              <a:rPr b="1" lang="en"/>
              <a:t> Presentation</a:t>
            </a:r>
            <a:endParaRPr b="1"/>
          </a:p>
          <a:p>
            <a:pPr indent="0" lvl="0" marL="0" rtl="0" algn="l">
              <a:spcBef>
                <a:spcPts val="0"/>
              </a:spcBef>
              <a:spcAft>
                <a:spcPts val="0"/>
              </a:spcAft>
              <a:buNone/>
            </a:pPr>
            <a:r>
              <a:t/>
            </a:r>
            <a:endParaRPr b="1"/>
          </a:p>
        </p:txBody>
      </p:sp>
      <p:sp>
        <p:nvSpPr>
          <p:cNvPr id="107" name="Google Shape;107;p14"/>
          <p:cNvSpPr txBox="1"/>
          <p:nvPr>
            <p:ph idx="1" type="body"/>
          </p:nvPr>
        </p:nvSpPr>
        <p:spPr>
          <a:xfrm>
            <a:off x="4482600" y="786000"/>
            <a:ext cx="3389400" cy="3571500"/>
          </a:xfrm>
          <a:prstGeom prst="rect">
            <a:avLst/>
          </a:prstGeom>
        </p:spPr>
        <p:txBody>
          <a:bodyPr anchorCtr="0" anchor="ctr" bIns="34275" lIns="68575" spcFirstLastPara="1" rIns="68575" wrap="square" tIns="34275">
            <a:normAutofit fontScale="92500" lnSpcReduction="20000"/>
          </a:bodyPr>
          <a:lstStyle/>
          <a:p>
            <a:pPr indent="-221932" lvl="0" marL="228600" rtl="0" algn="l">
              <a:spcBef>
                <a:spcPts val="300"/>
              </a:spcBef>
              <a:spcAft>
                <a:spcPts val="0"/>
              </a:spcAft>
              <a:buSzPct val="93333"/>
              <a:buChar char="◼"/>
            </a:pPr>
            <a:r>
              <a:rPr lang="en"/>
              <a:t>Introduction</a:t>
            </a:r>
            <a:endParaRPr/>
          </a:p>
          <a:p>
            <a:pPr indent="-221932" lvl="0" marL="228600" rtl="0" algn="l">
              <a:spcBef>
                <a:spcPts val="500"/>
              </a:spcBef>
              <a:spcAft>
                <a:spcPts val="0"/>
              </a:spcAft>
              <a:buSzPct val="93333"/>
              <a:buChar char="◼"/>
            </a:pPr>
            <a:r>
              <a:rPr lang="en"/>
              <a:t>About Malasar Language.</a:t>
            </a:r>
            <a:endParaRPr/>
          </a:p>
          <a:p>
            <a:pPr indent="-221932" lvl="0" marL="228600" rtl="0" algn="l">
              <a:spcBef>
                <a:spcPts val="500"/>
              </a:spcBef>
              <a:spcAft>
                <a:spcPts val="0"/>
              </a:spcAft>
              <a:buSzPct val="93333"/>
              <a:buChar char="◼"/>
            </a:pPr>
            <a:r>
              <a:rPr lang="en"/>
              <a:t>Objective</a:t>
            </a:r>
            <a:endParaRPr/>
          </a:p>
          <a:p>
            <a:pPr indent="-221932" lvl="0" marL="228600" rtl="0" algn="l">
              <a:spcBef>
                <a:spcPts val="500"/>
              </a:spcBef>
              <a:spcAft>
                <a:spcPts val="0"/>
              </a:spcAft>
              <a:buSzPct val="93333"/>
              <a:buChar char="◼"/>
            </a:pPr>
            <a:r>
              <a:rPr lang="en"/>
              <a:t>Challenges</a:t>
            </a:r>
            <a:endParaRPr/>
          </a:p>
          <a:p>
            <a:pPr indent="-221932" lvl="0" marL="228600" rtl="0" algn="l">
              <a:spcBef>
                <a:spcPts val="500"/>
              </a:spcBef>
              <a:spcAft>
                <a:spcPts val="0"/>
              </a:spcAft>
              <a:buSzPct val="93333"/>
              <a:buChar char="◼"/>
            </a:pPr>
            <a:r>
              <a:rPr lang="en"/>
              <a:t>Proposed System.</a:t>
            </a:r>
            <a:endParaRPr/>
          </a:p>
          <a:p>
            <a:pPr indent="-221932" lvl="0" marL="228600" rtl="0" algn="l">
              <a:spcBef>
                <a:spcPts val="500"/>
              </a:spcBef>
              <a:spcAft>
                <a:spcPts val="0"/>
              </a:spcAft>
              <a:buSzPct val="93333"/>
              <a:buChar char="◼"/>
            </a:pPr>
            <a:r>
              <a:rPr lang="en"/>
              <a:t>Corpus Creation</a:t>
            </a:r>
            <a:endParaRPr/>
          </a:p>
          <a:p>
            <a:pPr indent="-221932" lvl="0" marL="228600" rtl="0" algn="l">
              <a:spcBef>
                <a:spcPts val="500"/>
              </a:spcBef>
              <a:spcAft>
                <a:spcPts val="0"/>
              </a:spcAft>
              <a:buSzPct val="93333"/>
              <a:buChar char="◼"/>
            </a:pPr>
            <a:r>
              <a:rPr lang="en"/>
              <a:t>Transformer Based Model for ASR</a:t>
            </a:r>
            <a:endParaRPr/>
          </a:p>
          <a:p>
            <a:pPr indent="-221932" lvl="0" marL="228600" rtl="0" algn="l">
              <a:spcBef>
                <a:spcPts val="500"/>
              </a:spcBef>
              <a:spcAft>
                <a:spcPts val="0"/>
              </a:spcAft>
              <a:buSzPct val="93333"/>
              <a:buChar char="◼"/>
            </a:pPr>
            <a:r>
              <a:rPr lang="en"/>
              <a:t>Result and Discussion for ASR</a:t>
            </a:r>
            <a:endParaRPr/>
          </a:p>
          <a:p>
            <a:pPr indent="-221932" lvl="0" marL="228600" rtl="0" algn="l">
              <a:spcBef>
                <a:spcPts val="500"/>
              </a:spcBef>
              <a:spcAft>
                <a:spcPts val="0"/>
              </a:spcAft>
              <a:buSzPct val="93333"/>
              <a:buChar char="◼"/>
            </a:pPr>
            <a:r>
              <a:rPr lang="en"/>
              <a:t>Transformer Based Model for MT.</a:t>
            </a:r>
            <a:endParaRPr/>
          </a:p>
          <a:p>
            <a:pPr indent="-221932" lvl="0" marL="228600" rtl="0" algn="l">
              <a:spcBef>
                <a:spcPts val="500"/>
              </a:spcBef>
              <a:spcAft>
                <a:spcPts val="0"/>
              </a:spcAft>
              <a:buSzPct val="93333"/>
              <a:buChar char="◼"/>
            </a:pPr>
            <a:r>
              <a:rPr lang="en"/>
              <a:t>Result and Discussion for ASR</a:t>
            </a:r>
            <a:endParaRPr/>
          </a:p>
          <a:p>
            <a:pPr indent="-221932" lvl="0" marL="228600" rtl="0" algn="l">
              <a:spcBef>
                <a:spcPts val="500"/>
              </a:spcBef>
              <a:spcAft>
                <a:spcPts val="0"/>
              </a:spcAft>
              <a:buSzPct val="93333"/>
              <a:buChar char="◼"/>
            </a:pPr>
            <a:r>
              <a:rPr lang="en"/>
              <a:t>Conclusion</a:t>
            </a:r>
            <a:endParaRPr/>
          </a:p>
          <a:p>
            <a:pPr indent="-221932" lvl="0" marL="228600" rtl="0" algn="l">
              <a:spcBef>
                <a:spcPts val="500"/>
              </a:spcBef>
              <a:spcAft>
                <a:spcPts val="0"/>
              </a:spcAft>
              <a:buSzPct val="93333"/>
              <a:buChar char="◼"/>
            </a:pPr>
            <a:r>
              <a:rPr lang="en"/>
              <a:t>Contributions</a:t>
            </a:r>
            <a:endParaRPr/>
          </a:p>
          <a:p>
            <a:pPr indent="-221932" lvl="0" marL="228600" rtl="0" algn="l">
              <a:spcBef>
                <a:spcPts val="500"/>
              </a:spcBef>
              <a:spcAft>
                <a:spcPts val="0"/>
              </a:spcAft>
              <a:buSzPct val="93333"/>
              <a:buChar char="◼"/>
            </a:pPr>
            <a:r>
              <a:rPr lang="en"/>
              <a:t>Future and Scope</a:t>
            </a:r>
            <a:endParaRPr/>
          </a:p>
          <a:p>
            <a:pPr indent="-221932" lvl="0" marL="228600" rtl="0" algn="l">
              <a:spcBef>
                <a:spcPts val="500"/>
              </a:spcBef>
              <a:spcAft>
                <a:spcPts val="500"/>
              </a:spcAft>
              <a:buSzPct val="93333"/>
              <a:buChar char="◼"/>
            </a:pPr>
            <a:r>
              <a:rPr lang="en"/>
              <a:t>Acknowledgement</a:t>
            </a:r>
            <a:endParaRPr/>
          </a:p>
        </p:txBody>
      </p:sp>
      <p:sp>
        <p:nvSpPr>
          <p:cNvPr id="108" name="Google Shape;108;p14"/>
          <p:cNvSpPr txBox="1"/>
          <p:nvPr>
            <p:ph idx="12" type="sldNum"/>
          </p:nvPr>
        </p:nvSpPr>
        <p:spPr>
          <a:xfrm>
            <a:off x="7918725" y="4842687"/>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1800"/>
              <a:buFont typeface="Franklin Gothic"/>
              <a:buNone/>
            </a:pPr>
            <a:r>
              <a:rPr lang="en"/>
              <a:t>Thank You</a:t>
            </a:r>
            <a:endParaRPr/>
          </a:p>
        </p:txBody>
      </p:sp>
      <p:sp>
        <p:nvSpPr>
          <p:cNvPr id="312" name="Google Shape;312;p32"/>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13" name="Google Shape;313;p32"/>
          <p:cNvSpPr txBox="1"/>
          <p:nvPr>
            <p:ph type="title"/>
          </p:nvPr>
        </p:nvSpPr>
        <p:spPr>
          <a:xfrm>
            <a:off x="435895" y="1272917"/>
            <a:ext cx="8272200" cy="4251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3F3F3F"/>
              </a:buClr>
              <a:buSzPts val="1800"/>
              <a:buFont typeface="Franklin Gothic"/>
              <a:buNone/>
            </a:pPr>
            <a:r>
              <a:rPr lang="en"/>
              <a:t>Any Questions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3"/>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4294967295" type="title"/>
          </p:nvPr>
        </p:nvSpPr>
        <p:spPr>
          <a:xfrm>
            <a:off x="412600" y="713175"/>
            <a:ext cx="80055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Introduction</a:t>
            </a:r>
            <a:endParaRPr b="1" sz="2800"/>
          </a:p>
        </p:txBody>
      </p:sp>
      <p:sp>
        <p:nvSpPr>
          <p:cNvPr id="114" name="Google Shape;114;p15"/>
          <p:cNvSpPr txBox="1"/>
          <p:nvPr>
            <p:ph idx="4294967295" type="body"/>
          </p:nvPr>
        </p:nvSpPr>
        <p:spPr>
          <a:xfrm>
            <a:off x="412600" y="1355630"/>
            <a:ext cx="8005500" cy="2984400"/>
          </a:xfrm>
          <a:prstGeom prst="rect">
            <a:avLst/>
          </a:prstGeom>
        </p:spPr>
        <p:txBody>
          <a:bodyPr anchorCtr="0" anchor="ctr" bIns="34275" lIns="68575" spcFirstLastPara="1" rIns="68575" wrap="square" tIns="34275">
            <a:normAutofit/>
          </a:bodyPr>
          <a:lstStyle/>
          <a:p>
            <a:pPr indent="0" lvl="0" marL="0" rtl="0" algn="l">
              <a:spcBef>
                <a:spcPts val="300"/>
              </a:spcBef>
              <a:spcAft>
                <a:spcPts val="0"/>
              </a:spcAft>
              <a:buNone/>
            </a:pPr>
            <a:r>
              <a:rPr lang="en"/>
              <a:t>Project aims to develop a Automatic Speech Recognition and Machine Translation for the Malasar Language.</a:t>
            </a:r>
            <a:endParaRPr/>
          </a:p>
          <a:p>
            <a:pPr indent="0" lvl="0" marL="0" rtl="0" algn="l">
              <a:spcBef>
                <a:spcPts val="500"/>
              </a:spcBef>
              <a:spcAft>
                <a:spcPts val="0"/>
              </a:spcAft>
              <a:buClr>
                <a:schemeClr val="dk1"/>
              </a:buClr>
              <a:buSzPts val="1100"/>
              <a:buFont typeface="Arial"/>
              <a:buNone/>
            </a:pPr>
            <a:r>
              <a:rPr lang="en"/>
              <a:t>Automatic Speech Recognition and Machine Translation plays a vital role in saving endangered languages.</a:t>
            </a:r>
            <a:endParaRPr/>
          </a:p>
          <a:p>
            <a:pPr indent="0" lvl="0" marL="0" rtl="0" algn="l">
              <a:spcBef>
                <a:spcPts val="500"/>
              </a:spcBef>
              <a:spcAft>
                <a:spcPts val="0"/>
              </a:spcAft>
              <a:buNone/>
            </a:pPr>
            <a:r>
              <a:rPr lang="en"/>
              <a:t>Malasar is ultra low resource language. </a:t>
            </a:r>
            <a:r>
              <a:rPr lang="en"/>
              <a:t>It's</a:t>
            </a:r>
            <a:r>
              <a:rPr lang="en"/>
              <a:t> a </a:t>
            </a:r>
            <a:r>
              <a:rPr lang="en"/>
              <a:t>Dravidian</a:t>
            </a:r>
            <a:r>
              <a:rPr lang="en"/>
              <a:t> </a:t>
            </a:r>
            <a:r>
              <a:rPr lang="en"/>
              <a:t>language</a:t>
            </a:r>
            <a:r>
              <a:rPr lang="en"/>
              <a:t> consist of approximately 7000+ speakers.</a:t>
            </a:r>
            <a:endParaRPr/>
          </a:p>
          <a:p>
            <a:pPr indent="0" lvl="0" marL="0" rtl="0" algn="l">
              <a:spcBef>
                <a:spcPts val="500"/>
              </a:spcBef>
              <a:spcAft>
                <a:spcPts val="500"/>
              </a:spcAft>
              <a:buNone/>
            </a:pPr>
            <a:r>
              <a:t/>
            </a:r>
            <a:endParaRPr/>
          </a:p>
        </p:txBody>
      </p:sp>
      <p:sp>
        <p:nvSpPr>
          <p:cNvPr id="115" name="Google Shape;115;p15"/>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6"/>
          <p:cNvGrpSpPr/>
          <p:nvPr/>
        </p:nvGrpSpPr>
        <p:grpSpPr>
          <a:xfrm>
            <a:off x="5291492" y="1634390"/>
            <a:ext cx="2980580" cy="2947045"/>
            <a:chOff x="4917588" y="1021431"/>
            <a:chExt cx="3477112" cy="3437990"/>
          </a:xfrm>
        </p:grpSpPr>
        <p:sp>
          <p:nvSpPr>
            <p:cNvPr id="121" name="Google Shape;121;p16"/>
            <p:cNvSpPr/>
            <p:nvPr/>
          </p:nvSpPr>
          <p:spPr>
            <a:xfrm>
              <a:off x="5221977" y="1021431"/>
              <a:ext cx="1673038" cy="1220712"/>
            </a:xfrm>
            <a:custGeom>
              <a:rect b="b" l="l" r="r" t="t"/>
              <a:pathLst>
                <a:path extrusionOk="0" h="640" w="877">
                  <a:moveTo>
                    <a:pt x="0" y="420"/>
                  </a:moveTo>
                  <a:cubicBezTo>
                    <a:pt x="249" y="418"/>
                    <a:pt x="249" y="418"/>
                    <a:pt x="249" y="418"/>
                  </a:cubicBezTo>
                  <a:cubicBezTo>
                    <a:pt x="375" y="640"/>
                    <a:pt x="375" y="640"/>
                    <a:pt x="375" y="640"/>
                  </a:cubicBezTo>
                  <a:cubicBezTo>
                    <a:pt x="459" y="516"/>
                    <a:pt x="598" y="438"/>
                    <a:pt x="749" y="434"/>
                  </a:cubicBezTo>
                  <a:cubicBezTo>
                    <a:pt x="877" y="216"/>
                    <a:pt x="877" y="216"/>
                    <a:pt x="877" y="216"/>
                  </a:cubicBezTo>
                  <a:cubicBezTo>
                    <a:pt x="750" y="0"/>
                    <a:pt x="750" y="0"/>
                    <a:pt x="750" y="0"/>
                  </a:cubicBezTo>
                  <a:cubicBezTo>
                    <a:pt x="446" y="4"/>
                    <a:pt x="162" y="164"/>
                    <a:pt x="0" y="420"/>
                  </a:cubicBezTo>
                  <a:close/>
                </a:path>
              </a:pathLst>
            </a:custGeom>
            <a:solidFill>
              <a:srgbClr val="40404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2" name="Google Shape;122;p16"/>
            <p:cNvSpPr/>
            <p:nvPr/>
          </p:nvSpPr>
          <p:spPr>
            <a:xfrm>
              <a:off x="6736982" y="1023044"/>
              <a:ext cx="1415026" cy="1253770"/>
            </a:xfrm>
            <a:custGeom>
              <a:rect b="b" l="l" r="r" t="t"/>
              <a:pathLst>
                <a:path extrusionOk="0" h="657" w="742">
                  <a:moveTo>
                    <a:pt x="3" y="0"/>
                  </a:moveTo>
                  <a:cubicBezTo>
                    <a:pt x="129" y="215"/>
                    <a:pt x="129" y="215"/>
                    <a:pt x="129" y="215"/>
                  </a:cubicBezTo>
                  <a:cubicBezTo>
                    <a:pt x="0" y="434"/>
                    <a:pt x="0" y="434"/>
                    <a:pt x="0" y="434"/>
                  </a:cubicBezTo>
                  <a:cubicBezTo>
                    <a:pt x="150" y="445"/>
                    <a:pt x="286" y="527"/>
                    <a:pt x="365" y="655"/>
                  </a:cubicBezTo>
                  <a:cubicBezTo>
                    <a:pt x="619" y="657"/>
                    <a:pt x="619" y="657"/>
                    <a:pt x="619" y="657"/>
                  </a:cubicBezTo>
                  <a:cubicBezTo>
                    <a:pt x="742" y="440"/>
                    <a:pt x="742" y="440"/>
                    <a:pt x="742" y="440"/>
                  </a:cubicBezTo>
                  <a:cubicBezTo>
                    <a:pt x="586" y="178"/>
                    <a:pt x="306" y="12"/>
                    <a:pt x="3" y="0"/>
                  </a:cubicBezTo>
                  <a:close/>
                </a:path>
              </a:pathLst>
            </a:custGeom>
            <a:solidFill>
              <a:srgbClr val="00539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3" name="Google Shape;123;p16"/>
            <p:cNvSpPr/>
            <p:nvPr/>
          </p:nvSpPr>
          <p:spPr>
            <a:xfrm>
              <a:off x="6456396" y="3238709"/>
              <a:ext cx="1673038" cy="1220712"/>
            </a:xfrm>
            <a:custGeom>
              <a:rect b="b" l="l" r="r" t="t"/>
              <a:pathLst>
                <a:path extrusionOk="0" h="640" w="877">
                  <a:moveTo>
                    <a:pt x="502" y="0"/>
                  </a:moveTo>
                  <a:cubicBezTo>
                    <a:pt x="418" y="124"/>
                    <a:pt x="278" y="202"/>
                    <a:pt x="128" y="206"/>
                  </a:cubicBezTo>
                  <a:cubicBezTo>
                    <a:pt x="0" y="424"/>
                    <a:pt x="0" y="424"/>
                    <a:pt x="0" y="424"/>
                  </a:cubicBezTo>
                  <a:cubicBezTo>
                    <a:pt x="126" y="640"/>
                    <a:pt x="126" y="640"/>
                    <a:pt x="126" y="640"/>
                  </a:cubicBezTo>
                  <a:cubicBezTo>
                    <a:pt x="431" y="636"/>
                    <a:pt x="714" y="477"/>
                    <a:pt x="877" y="220"/>
                  </a:cubicBezTo>
                  <a:cubicBezTo>
                    <a:pt x="628" y="222"/>
                    <a:pt x="628" y="222"/>
                    <a:pt x="628" y="222"/>
                  </a:cubicBezTo>
                  <a:lnTo>
                    <a:pt x="502" y="0"/>
                  </a:lnTo>
                  <a:close/>
                </a:path>
              </a:pathLst>
            </a:custGeom>
            <a:solidFill>
              <a:srgbClr val="FBB04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4" name="Google Shape;124;p16"/>
            <p:cNvSpPr/>
            <p:nvPr/>
          </p:nvSpPr>
          <p:spPr>
            <a:xfrm>
              <a:off x="7459412" y="1938981"/>
              <a:ext cx="935288" cy="1644817"/>
            </a:xfrm>
            <a:custGeom>
              <a:rect b="b" l="l" r="r" t="t"/>
              <a:pathLst>
                <a:path extrusionOk="0" h="862" w="490">
                  <a:moveTo>
                    <a:pt x="375" y="861"/>
                  </a:moveTo>
                  <a:cubicBezTo>
                    <a:pt x="450" y="727"/>
                    <a:pt x="490" y="575"/>
                    <a:pt x="490" y="420"/>
                  </a:cubicBezTo>
                  <a:cubicBezTo>
                    <a:pt x="490" y="273"/>
                    <a:pt x="454" y="129"/>
                    <a:pt x="386" y="0"/>
                  </a:cubicBezTo>
                  <a:cubicBezTo>
                    <a:pt x="263" y="217"/>
                    <a:pt x="263" y="217"/>
                    <a:pt x="263" y="217"/>
                  </a:cubicBezTo>
                  <a:cubicBezTo>
                    <a:pt x="9" y="215"/>
                    <a:pt x="9" y="215"/>
                    <a:pt x="9" y="215"/>
                  </a:cubicBezTo>
                  <a:cubicBezTo>
                    <a:pt x="39" y="279"/>
                    <a:pt x="56" y="349"/>
                    <a:pt x="56" y="420"/>
                  </a:cubicBezTo>
                  <a:cubicBezTo>
                    <a:pt x="56" y="498"/>
                    <a:pt x="36" y="574"/>
                    <a:pt x="0" y="642"/>
                  </a:cubicBezTo>
                  <a:cubicBezTo>
                    <a:pt x="125" y="862"/>
                    <a:pt x="125" y="862"/>
                    <a:pt x="125" y="862"/>
                  </a:cubicBezTo>
                  <a:lnTo>
                    <a:pt x="375" y="861"/>
                  </a:lnTo>
                  <a:close/>
                </a:path>
              </a:pathLst>
            </a:custGeom>
            <a:solidFill>
              <a:srgbClr val="6CADD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5" name="Google Shape;125;p16"/>
            <p:cNvSpPr/>
            <p:nvPr/>
          </p:nvSpPr>
          <p:spPr>
            <a:xfrm>
              <a:off x="4956710" y="1897054"/>
              <a:ext cx="934481" cy="1644817"/>
            </a:xfrm>
            <a:custGeom>
              <a:rect b="b" l="l" r="r" t="t"/>
              <a:pathLst>
                <a:path extrusionOk="0" h="862" w="490">
                  <a:moveTo>
                    <a:pt x="115" y="2"/>
                  </a:moveTo>
                  <a:cubicBezTo>
                    <a:pt x="40" y="135"/>
                    <a:pt x="0" y="288"/>
                    <a:pt x="0" y="442"/>
                  </a:cubicBezTo>
                  <a:cubicBezTo>
                    <a:pt x="0" y="589"/>
                    <a:pt x="36" y="733"/>
                    <a:pt x="103" y="862"/>
                  </a:cubicBezTo>
                  <a:cubicBezTo>
                    <a:pt x="226" y="645"/>
                    <a:pt x="226" y="645"/>
                    <a:pt x="226" y="645"/>
                  </a:cubicBezTo>
                  <a:cubicBezTo>
                    <a:pt x="481" y="647"/>
                    <a:pt x="481" y="647"/>
                    <a:pt x="481" y="647"/>
                  </a:cubicBezTo>
                  <a:cubicBezTo>
                    <a:pt x="450" y="583"/>
                    <a:pt x="434" y="513"/>
                    <a:pt x="434" y="442"/>
                  </a:cubicBezTo>
                  <a:cubicBezTo>
                    <a:pt x="434" y="364"/>
                    <a:pt x="453" y="288"/>
                    <a:pt x="490" y="220"/>
                  </a:cubicBezTo>
                  <a:cubicBezTo>
                    <a:pt x="365" y="0"/>
                    <a:pt x="365" y="0"/>
                    <a:pt x="365" y="0"/>
                  </a:cubicBezTo>
                  <a:lnTo>
                    <a:pt x="115" y="2"/>
                  </a:lnTo>
                  <a:close/>
                </a:path>
              </a:pathLst>
            </a:custGeom>
            <a:solidFill>
              <a:srgbClr val="5F8F2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6" name="Google Shape;126;p16"/>
            <p:cNvSpPr/>
            <p:nvPr/>
          </p:nvSpPr>
          <p:spPr>
            <a:xfrm>
              <a:off x="5196982" y="3204039"/>
              <a:ext cx="1415832" cy="1253770"/>
            </a:xfrm>
            <a:custGeom>
              <a:rect b="b" l="l" r="r" t="t"/>
              <a:pathLst>
                <a:path extrusionOk="0" h="657" w="742">
                  <a:moveTo>
                    <a:pt x="739" y="657"/>
                  </a:moveTo>
                  <a:cubicBezTo>
                    <a:pt x="613" y="442"/>
                    <a:pt x="613" y="442"/>
                    <a:pt x="613" y="442"/>
                  </a:cubicBezTo>
                  <a:cubicBezTo>
                    <a:pt x="742" y="223"/>
                    <a:pt x="742" y="223"/>
                    <a:pt x="742" y="223"/>
                  </a:cubicBezTo>
                  <a:cubicBezTo>
                    <a:pt x="593" y="212"/>
                    <a:pt x="456" y="130"/>
                    <a:pt x="377" y="2"/>
                  </a:cubicBezTo>
                  <a:cubicBezTo>
                    <a:pt x="124" y="0"/>
                    <a:pt x="124" y="0"/>
                    <a:pt x="124" y="0"/>
                  </a:cubicBezTo>
                  <a:cubicBezTo>
                    <a:pt x="0" y="217"/>
                    <a:pt x="0" y="217"/>
                    <a:pt x="0" y="217"/>
                  </a:cubicBezTo>
                  <a:cubicBezTo>
                    <a:pt x="156" y="479"/>
                    <a:pt x="436" y="645"/>
                    <a:pt x="739" y="657"/>
                  </a:cubicBezTo>
                  <a:close/>
                </a:path>
              </a:pathLst>
            </a:custGeom>
            <a:solidFill>
              <a:srgbClr val="D9531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3F3F3F"/>
                </a:solidFill>
                <a:latin typeface="Roboto Condensed Light"/>
                <a:ea typeface="Roboto Condensed Light"/>
                <a:cs typeface="Roboto Condensed Light"/>
                <a:sym typeface="Roboto Condensed Light"/>
              </a:endParaRPr>
            </a:p>
          </p:txBody>
        </p:sp>
        <p:sp>
          <p:nvSpPr>
            <p:cNvPr id="127" name="Google Shape;127;p16"/>
            <p:cNvSpPr/>
            <p:nvPr/>
          </p:nvSpPr>
          <p:spPr>
            <a:xfrm>
              <a:off x="7002931" y="1278520"/>
              <a:ext cx="976500" cy="761100"/>
            </a:xfrm>
            <a:prstGeom prst="rect">
              <a:avLst/>
            </a:prstGeom>
            <a:noFill/>
            <a:ln>
              <a:noFill/>
            </a:ln>
          </p:spPr>
          <p:txBody>
            <a:bodyPr anchorCtr="0" anchor="ctr" bIns="93100" lIns="93100" spcFirstLastPara="1" rIns="93100" wrap="square" tIns="93100">
              <a:noAutofit/>
            </a:bodyPr>
            <a:lstStyle/>
            <a:p>
              <a:pPr indent="0" lvl="0" marL="0" marR="0" rtl="0" algn="ctr">
                <a:lnSpc>
                  <a:spcPct val="90000"/>
                </a:lnSpc>
                <a:spcBef>
                  <a:spcPts val="0"/>
                </a:spcBef>
                <a:spcAft>
                  <a:spcPts val="0"/>
                </a:spcAft>
                <a:buClr>
                  <a:srgbClr val="FFFFFF"/>
                </a:buClr>
                <a:buSzPts val="1500"/>
                <a:buFont typeface="Roboto Condensed"/>
                <a:buNone/>
              </a:pPr>
              <a:r>
                <a:rPr b="1" lang="en" sz="1500">
                  <a:solidFill>
                    <a:srgbClr val="FFFFFF"/>
                  </a:solidFill>
                  <a:latin typeface="Roboto Condensed"/>
                  <a:ea typeface="Roboto Condensed"/>
                  <a:cs typeface="Roboto Condensed"/>
                  <a:sym typeface="Roboto Condensed"/>
                </a:rPr>
                <a:t>75%</a:t>
              </a:r>
              <a:endParaRPr sz="1100"/>
            </a:p>
          </p:txBody>
        </p:sp>
        <p:sp>
          <p:nvSpPr>
            <p:cNvPr id="128" name="Google Shape;128;p16"/>
            <p:cNvSpPr/>
            <p:nvPr/>
          </p:nvSpPr>
          <p:spPr>
            <a:xfrm>
              <a:off x="7569160" y="2544558"/>
              <a:ext cx="761100" cy="761100"/>
            </a:xfrm>
            <a:prstGeom prst="rect">
              <a:avLst/>
            </a:prstGeom>
            <a:noFill/>
            <a:ln>
              <a:noFill/>
            </a:ln>
          </p:spPr>
          <p:txBody>
            <a:bodyPr anchorCtr="0" anchor="ctr" bIns="93100" lIns="93100" spcFirstLastPara="1" rIns="93100" wrap="square" tIns="93100">
              <a:noAutofit/>
            </a:bodyPr>
            <a:lstStyle/>
            <a:p>
              <a:pPr indent="0" lvl="0" marL="0" marR="0" rtl="0" algn="ctr">
                <a:lnSpc>
                  <a:spcPct val="90000"/>
                </a:lnSpc>
                <a:spcBef>
                  <a:spcPts val="0"/>
                </a:spcBef>
                <a:spcAft>
                  <a:spcPts val="0"/>
                </a:spcAft>
                <a:buClr>
                  <a:srgbClr val="FFFFFF"/>
                </a:buClr>
                <a:buSzPts val="1500"/>
                <a:buFont typeface="Roboto Condensed"/>
                <a:buNone/>
              </a:pPr>
              <a:r>
                <a:rPr b="1" lang="en" sz="1500">
                  <a:solidFill>
                    <a:srgbClr val="FFFFFF"/>
                  </a:solidFill>
                  <a:latin typeface="Roboto Condensed"/>
                  <a:ea typeface="Roboto Condensed"/>
                  <a:cs typeface="Roboto Condensed"/>
                  <a:sym typeface="Roboto Condensed"/>
                </a:rPr>
                <a:t>70%</a:t>
              </a:r>
              <a:endParaRPr sz="1100"/>
            </a:p>
          </p:txBody>
        </p:sp>
        <p:sp>
          <p:nvSpPr>
            <p:cNvPr id="129" name="Google Shape;129;p16"/>
            <p:cNvSpPr/>
            <p:nvPr/>
          </p:nvSpPr>
          <p:spPr>
            <a:xfrm>
              <a:off x="6808181" y="3583798"/>
              <a:ext cx="761100" cy="761100"/>
            </a:xfrm>
            <a:prstGeom prst="rect">
              <a:avLst/>
            </a:prstGeom>
            <a:noFill/>
            <a:ln>
              <a:noFill/>
            </a:ln>
          </p:spPr>
          <p:txBody>
            <a:bodyPr anchorCtr="0" anchor="ctr" bIns="93100" lIns="93100" spcFirstLastPara="1" rIns="93100" wrap="square" tIns="93100">
              <a:noAutofit/>
            </a:bodyPr>
            <a:lstStyle/>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70%</a:t>
              </a:r>
              <a:endParaRPr b="1" i="0" sz="800" u="none" cap="none" strike="noStrike">
                <a:solidFill>
                  <a:srgbClr val="FFFFFF"/>
                </a:solidFill>
                <a:latin typeface="Roboto Condensed Light"/>
                <a:ea typeface="Roboto Condensed Light"/>
                <a:cs typeface="Roboto Condensed Light"/>
                <a:sym typeface="Roboto Condensed Light"/>
              </a:endParaRPr>
            </a:p>
          </p:txBody>
        </p:sp>
        <p:sp>
          <p:nvSpPr>
            <p:cNvPr id="130" name="Google Shape;130;p16"/>
            <p:cNvSpPr/>
            <p:nvPr/>
          </p:nvSpPr>
          <p:spPr>
            <a:xfrm>
              <a:off x="5454637" y="3374026"/>
              <a:ext cx="904200" cy="761100"/>
            </a:xfrm>
            <a:prstGeom prst="rect">
              <a:avLst/>
            </a:prstGeom>
            <a:noFill/>
            <a:ln>
              <a:noFill/>
            </a:ln>
          </p:spPr>
          <p:txBody>
            <a:bodyPr anchorCtr="0" anchor="ctr" bIns="93100" lIns="108825" spcFirstLastPara="1" rIns="108825" wrap="square" tIns="93100">
              <a:noAutofit/>
            </a:bodyPr>
            <a:lstStyle/>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65%</a:t>
              </a:r>
              <a:endParaRPr b="1" i="0" sz="800" u="none" cap="none" strike="noStrike">
                <a:solidFill>
                  <a:srgbClr val="FFFFFF"/>
                </a:solidFill>
                <a:latin typeface="Roboto Condensed Light"/>
                <a:ea typeface="Roboto Condensed Light"/>
                <a:cs typeface="Roboto Condensed Light"/>
                <a:sym typeface="Roboto Condensed Light"/>
              </a:endParaRPr>
            </a:p>
          </p:txBody>
        </p:sp>
        <p:sp>
          <p:nvSpPr>
            <p:cNvPr id="131" name="Google Shape;131;p16"/>
            <p:cNvSpPr/>
            <p:nvPr/>
          </p:nvSpPr>
          <p:spPr>
            <a:xfrm>
              <a:off x="4917588" y="2137624"/>
              <a:ext cx="954300" cy="864300"/>
            </a:xfrm>
            <a:prstGeom prst="rect">
              <a:avLst/>
            </a:prstGeom>
            <a:noFill/>
            <a:ln>
              <a:noFill/>
            </a:ln>
          </p:spPr>
          <p:txBody>
            <a:bodyPr anchorCtr="0" anchor="ctr" bIns="104450" lIns="114325" spcFirstLastPara="1" rIns="114325" wrap="square" tIns="104450">
              <a:noAutofit/>
            </a:bodyPr>
            <a:lstStyle/>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67%</a:t>
              </a:r>
              <a:endParaRPr b="1" sz="1500">
                <a:solidFill>
                  <a:srgbClr val="FFFFFF"/>
                </a:solidFill>
                <a:latin typeface="Roboto Condensed"/>
                <a:ea typeface="Roboto Condensed"/>
                <a:cs typeface="Roboto Condensed"/>
                <a:sym typeface="Roboto Condensed"/>
              </a:endParaRPr>
            </a:p>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a:t>
              </a:r>
              <a:endParaRPr b="1" sz="1500">
                <a:solidFill>
                  <a:srgbClr val="FFFFFF"/>
                </a:solidFill>
                <a:latin typeface="Roboto Condensed"/>
                <a:ea typeface="Roboto Condensed"/>
                <a:cs typeface="Roboto Condensed"/>
                <a:sym typeface="Roboto Condensed"/>
              </a:endParaRPr>
            </a:p>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72%</a:t>
              </a:r>
              <a:endParaRPr b="1" i="0" sz="800" u="none" cap="none" strike="noStrike">
                <a:solidFill>
                  <a:srgbClr val="FFFFFF"/>
                </a:solidFill>
                <a:latin typeface="Roboto Condensed Light"/>
                <a:ea typeface="Roboto Condensed Light"/>
                <a:cs typeface="Roboto Condensed Light"/>
                <a:sym typeface="Roboto Condensed Light"/>
              </a:endParaRPr>
            </a:p>
          </p:txBody>
        </p:sp>
        <p:sp>
          <p:nvSpPr>
            <p:cNvPr id="132" name="Google Shape;132;p16"/>
            <p:cNvSpPr/>
            <p:nvPr/>
          </p:nvSpPr>
          <p:spPr>
            <a:xfrm>
              <a:off x="5614447" y="1164001"/>
              <a:ext cx="1003200" cy="761100"/>
            </a:xfrm>
            <a:prstGeom prst="rect">
              <a:avLst/>
            </a:prstGeom>
            <a:noFill/>
            <a:ln>
              <a:noFill/>
            </a:ln>
          </p:spPr>
          <p:txBody>
            <a:bodyPr anchorCtr="0" anchor="ctr" bIns="93100" lIns="93100" spcFirstLastPara="1" rIns="93100" wrap="square" tIns="93100">
              <a:noAutofit/>
            </a:bodyPr>
            <a:lstStyle/>
            <a:p>
              <a:pPr indent="0" lvl="0" marL="0" marR="0" rtl="0" algn="ctr">
                <a:lnSpc>
                  <a:spcPct val="90000"/>
                </a:lnSpc>
                <a:spcBef>
                  <a:spcPts val="0"/>
                </a:spcBef>
                <a:spcAft>
                  <a:spcPts val="0"/>
                </a:spcAft>
                <a:buNone/>
              </a:pPr>
              <a:r>
                <a:rPr b="1" lang="en" sz="1500">
                  <a:solidFill>
                    <a:srgbClr val="FFFFFF"/>
                  </a:solidFill>
                  <a:latin typeface="Roboto Condensed"/>
                  <a:ea typeface="Roboto Condensed"/>
                  <a:cs typeface="Roboto Condensed"/>
                  <a:sym typeface="Roboto Condensed"/>
                </a:rPr>
                <a:t>75%</a:t>
              </a:r>
              <a:endParaRPr b="1" i="0" sz="800" u="none" cap="none" strike="noStrike">
                <a:solidFill>
                  <a:srgbClr val="FFFFFF"/>
                </a:solidFill>
                <a:latin typeface="Roboto Condensed Light"/>
                <a:ea typeface="Roboto Condensed Light"/>
                <a:cs typeface="Roboto Condensed Light"/>
                <a:sym typeface="Roboto Condensed Light"/>
              </a:endParaRPr>
            </a:p>
          </p:txBody>
        </p:sp>
      </p:grpSp>
      <p:sp>
        <p:nvSpPr>
          <p:cNvPr id="133" name="Google Shape;133;p16"/>
          <p:cNvSpPr txBox="1"/>
          <p:nvPr/>
        </p:nvSpPr>
        <p:spPr>
          <a:xfrm>
            <a:off x="7676891" y="1561922"/>
            <a:ext cx="1371600" cy="489300"/>
          </a:xfrm>
          <a:prstGeom prst="rect">
            <a:avLst/>
          </a:prstGeom>
          <a:noFill/>
          <a:ln>
            <a:noFill/>
          </a:ln>
        </p:spPr>
        <p:txBody>
          <a:bodyPr anchorCtr="0" anchor="t" bIns="34275" lIns="68575" spcFirstLastPara="1" rIns="68575" wrap="square" tIns="34275">
            <a:spAutoFit/>
          </a:bodyPr>
          <a:lstStyle/>
          <a:p>
            <a:pPr indent="0" lvl="0" marL="0" rtl="0" algn="l">
              <a:lnSpc>
                <a:spcPct val="110000"/>
              </a:lnSpc>
              <a:spcBef>
                <a:spcPts val="300"/>
              </a:spcBef>
              <a:spcAft>
                <a:spcPts val="500"/>
              </a:spcAft>
              <a:buSzPts val="1100"/>
              <a:buNone/>
            </a:pPr>
            <a:r>
              <a:rPr lang="en" sz="1300">
                <a:solidFill>
                  <a:srgbClr val="3F3F3F"/>
                </a:solidFill>
                <a:latin typeface="Libre Franklin"/>
                <a:ea typeface="Libre Franklin"/>
                <a:cs typeface="Libre Franklin"/>
                <a:sym typeface="Libre Franklin"/>
              </a:rPr>
              <a:t>Walayar dialect of Irula</a:t>
            </a:r>
            <a:endParaRPr sz="1100"/>
          </a:p>
        </p:txBody>
      </p:sp>
      <p:sp>
        <p:nvSpPr>
          <p:cNvPr id="134" name="Google Shape;134;p16"/>
          <p:cNvSpPr txBox="1"/>
          <p:nvPr/>
        </p:nvSpPr>
        <p:spPr>
          <a:xfrm>
            <a:off x="5159383" y="1265522"/>
            <a:ext cx="1371600" cy="709500"/>
          </a:xfrm>
          <a:prstGeom prst="rect">
            <a:avLst/>
          </a:prstGeom>
          <a:noFill/>
          <a:ln>
            <a:noFill/>
          </a:ln>
        </p:spPr>
        <p:txBody>
          <a:bodyPr anchorCtr="0" anchor="t" bIns="34275" lIns="68575" spcFirstLastPara="1" rIns="68575" wrap="square" tIns="34275">
            <a:spAutoFit/>
          </a:bodyPr>
          <a:lstStyle/>
          <a:p>
            <a:pPr indent="0" lvl="0" marL="0" rtl="0" algn="l">
              <a:lnSpc>
                <a:spcPct val="110000"/>
              </a:lnSpc>
              <a:spcBef>
                <a:spcPts val="300"/>
              </a:spcBef>
              <a:spcAft>
                <a:spcPts val="500"/>
              </a:spcAft>
              <a:buSzPts val="1100"/>
              <a:buNone/>
            </a:pPr>
            <a:r>
              <a:rPr lang="en" sz="1300">
                <a:solidFill>
                  <a:srgbClr val="3F3F3F"/>
                </a:solidFill>
                <a:latin typeface="Libre Franklin"/>
                <a:ea typeface="Libre Franklin"/>
                <a:cs typeface="Libre Franklin"/>
                <a:sym typeface="Libre Franklin"/>
              </a:rPr>
              <a:t>Attapady dialect of Irula [iru]</a:t>
            </a:r>
            <a:endParaRPr sz="1100"/>
          </a:p>
        </p:txBody>
      </p:sp>
      <p:sp>
        <p:nvSpPr>
          <p:cNvPr id="135" name="Google Shape;135;p16"/>
          <p:cNvSpPr txBox="1"/>
          <p:nvPr/>
        </p:nvSpPr>
        <p:spPr>
          <a:xfrm>
            <a:off x="8020199" y="2773437"/>
            <a:ext cx="1371600" cy="553500"/>
          </a:xfrm>
          <a:prstGeom prst="rect">
            <a:avLst/>
          </a:prstGeom>
          <a:noFill/>
          <a:ln>
            <a:noFill/>
          </a:ln>
        </p:spPr>
        <p:txBody>
          <a:bodyPr anchorCtr="0" anchor="t" bIns="34275" lIns="68575" spcFirstLastPara="1" rIns="68575" wrap="square" tIns="34275">
            <a:spAutoFit/>
          </a:bodyPr>
          <a:lstStyle/>
          <a:p>
            <a:pPr indent="0" lvl="0" marL="0" rtl="0" algn="ctr">
              <a:lnSpc>
                <a:spcPct val="110000"/>
              </a:lnSpc>
              <a:spcBef>
                <a:spcPts val="300"/>
              </a:spcBef>
              <a:spcAft>
                <a:spcPts val="0"/>
              </a:spcAft>
              <a:buSzPts val="1100"/>
              <a:buNone/>
            </a:pPr>
            <a:r>
              <a:rPr lang="en" sz="1300">
                <a:solidFill>
                  <a:srgbClr val="3F3F3F"/>
                </a:solidFill>
                <a:latin typeface="Libre Franklin"/>
                <a:ea typeface="Libre Franklin"/>
                <a:cs typeface="Libre Franklin"/>
                <a:sym typeface="Libre Franklin"/>
              </a:rPr>
              <a:t>Eravallan </a:t>
            </a:r>
            <a:endParaRPr sz="1300">
              <a:solidFill>
                <a:srgbClr val="3F3F3F"/>
              </a:solidFill>
              <a:latin typeface="Libre Franklin"/>
              <a:ea typeface="Libre Franklin"/>
              <a:cs typeface="Libre Franklin"/>
              <a:sym typeface="Libre Franklin"/>
            </a:endParaRPr>
          </a:p>
          <a:p>
            <a:pPr indent="0" lvl="0" marL="0" rtl="0" algn="ctr">
              <a:lnSpc>
                <a:spcPct val="110000"/>
              </a:lnSpc>
              <a:spcBef>
                <a:spcPts val="500"/>
              </a:spcBef>
              <a:spcAft>
                <a:spcPts val="500"/>
              </a:spcAft>
              <a:buSzPts val="1100"/>
              <a:buNone/>
            </a:pPr>
            <a:r>
              <a:rPr lang="en" sz="1300">
                <a:solidFill>
                  <a:srgbClr val="3F3F3F"/>
                </a:solidFill>
                <a:latin typeface="Libre Franklin"/>
                <a:ea typeface="Libre Franklin"/>
                <a:cs typeface="Libre Franklin"/>
                <a:sym typeface="Libre Franklin"/>
              </a:rPr>
              <a:t>[era]</a:t>
            </a:r>
            <a:endParaRPr sz="1100"/>
          </a:p>
        </p:txBody>
      </p:sp>
      <p:sp>
        <p:nvSpPr>
          <p:cNvPr id="136" name="Google Shape;136;p16"/>
          <p:cNvSpPr txBox="1"/>
          <p:nvPr/>
        </p:nvSpPr>
        <p:spPr>
          <a:xfrm>
            <a:off x="7526374" y="4385324"/>
            <a:ext cx="1371600" cy="269400"/>
          </a:xfrm>
          <a:prstGeom prst="rect">
            <a:avLst/>
          </a:prstGeom>
          <a:noFill/>
          <a:ln>
            <a:noFill/>
          </a:ln>
        </p:spPr>
        <p:txBody>
          <a:bodyPr anchorCtr="0" anchor="t" bIns="34275" lIns="68575" spcFirstLastPara="1" rIns="68575" wrap="square" tIns="34275">
            <a:spAutoFit/>
          </a:bodyPr>
          <a:lstStyle/>
          <a:p>
            <a:pPr indent="0" lvl="0" marL="0" rtl="0" algn="l">
              <a:lnSpc>
                <a:spcPct val="110000"/>
              </a:lnSpc>
              <a:spcBef>
                <a:spcPts val="300"/>
              </a:spcBef>
              <a:spcAft>
                <a:spcPts val="500"/>
              </a:spcAft>
              <a:buSzPts val="1100"/>
              <a:buNone/>
            </a:pPr>
            <a:r>
              <a:rPr lang="en" sz="1300">
                <a:solidFill>
                  <a:srgbClr val="3F3F3F"/>
                </a:solidFill>
                <a:latin typeface="Libre Franklin"/>
                <a:ea typeface="Libre Franklin"/>
                <a:cs typeface="Libre Franklin"/>
                <a:sym typeface="Libre Franklin"/>
              </a:rPr>
              <a:t>Muduga [udg]</a:t>
            </a:r>
            <a:endParaRPr sz="1100"/>
          </a:p>
        </p:txBody>
      </p:sp>
      <p:sp>
        <p:nvSpPr>
          <p:cNvPr id="137" name="Google Shape;137;p16"/>
          <p:cNvSpPr txBox="1"/>
          <p:nvPr/>
        </p:nvSpPr>
        <p:spPr>
          <a:xfrm>
            <a:off x="4190992" y="2831166"/>
            <a:ext cx="1371600" cy="553500"/>
          </a:xfrm>
          <a:prstGeom prst="rect">
            <a:avLst/>
          </a:prstGeom>
          <a:noFill/>
          <a:ln>
            <a:noFill/>
          </a:ln>
        </p:spPr>
        <p:txBody>
          <a:bodyPr anchorCtr="0" anchor="t" bIns="34275" lIns="68575" spcFirstLastPara="1" rIns="68575" wrap="square" tIns="34275">
            <a:spAutoFit/>
          </a:bodyPr>
          <a:lstStyle/>
          <a:p>
            <a:pPr indent="0" lvl="0" marL="0" rtl="0" algn="ctr">
              <a:lnSpc>
                <a:spcPct val="110000"/>
              </a:lnSpc>
              <a:spcBef>
                <a:spcPts val="300"/>
              </a:spcBef>
              <a:spcAft>
                <a:spcPts val="0"/>
              </a:spcAft>
              <a:buSzPts val="1100"/>
              <a:buNone/>
            </a:pPr>
            <a:r>
              <a:rPr lang="en" sz="1300">
                <a:solidFill>
                  <a:srgbClr val="3F3F3F"/>
                </a:solidFill>
                <a:latin typeface="Libre Franklin"/>
                <a:ea typeface="Libre Franklin"/>
                <a:cs typeface="Libre Franklin"/>
                <a:sym typeface="Libre Franklin"/>
              </a:rPr>
              <a:t>Malayalam </a:t>
            </a:r>
            <a:endParaRPr sz="1300">
              <a:solidFill>
                <a:srgbClr val="3F3F3F"/>
              </a:solidFill>
              <a:latin typeface="Libre Franklin"/>
              <a:ea typeface="Libre Franklin"/>
              <a:cs typeface="Libre Franklin"/>
              <a:sym typeface="Libre Franklin"/>
            </a:endParaRPr>
          </a:p>
          <a:p>
            <a:pPr indent="0" lvl="0" marL="0" rtl="0" algn="ctr">
              <a:lnSpc>
                <a:spcPct val="110000"/>
              </a:lnSpc>
              <a:spcBef>
                <a:spcPts val="500"/>
              </a:spcBef>
              <a:spcAft>
                <a:spcPts val="500"/>
              </a:spcAft>
              <a:buSzPts val="1100"/>
              <a:buNone/>
            </a:pPr>
            <a:r>
              <a:rPr lang="en" sz="1300">
                <a:solidFill>
                  <a:srgbClr val="3F3F3F"/>
                </a:solidFill>
                <a:latin typeface="Libre Franklin"/>
                <a:ea typeface="Libre Franklin"/>
                <a:cs typeface="Libre Franklin"/>
                <a:sym typeface="Libre Franklin"/>
              </a:rPr>
              <a:t>[mal]</a:t>
            </a:r>
            <a:endParaRPr sz="1100"/>
          </a:p>
        </p:txBody>
      </p:sp>
      <p:sp>
        <p:nvSpPr>
          <p:cNvPr id="138" name="Google Shape;138;p16"/>
          <p:cNvSpPr txBox="1"/>
          <p:nvPr/>
        </p:nvSpPr>
        <p:spPr>
          <a:xfrm>
            <a:off x="4893503" y="4385324"/>
            <a:ext cx="1371600" cy="269400"/>
          </a:xfrm>
          <a:prstGeom prst="rect">
            <a:avLst/>
          </a:prstGeom>
          <a:noFill/>
          <a:ln>
            <a:noFill/>
          </a:ln>
        </p:spPr>
        <p:txBody>
          <a:bodyPr anchorCtr="0" anchor="t" bIns="34275" lIns="68575" spcFirstLastPara="1" rIns="68575" wrap="square" tIns="34275">
            <a:spAutoFit/>
          </a:bodyPr>
          <a:lstStyle/>
          <a:p>
            <a:pPr indent="0" lvl="0" marL="0" rtl="0" algn="l">
              <a:lnSpc>
                <a:spcPct val="110000"/>
              </a:lnSpc>
              <a:spcBef>
                <a:spcPts val="300"/>
              </a:spcBef>
              <a:spcAft>
                <a:spcPts val="500"/>
              </a:spcAft>
              <a:buSzPts val="1100"/>
              <a:buNone/>
            </a:pPr>
            <a:r>
              <a:rPr lang="en" sz="1300">
                <a:solidFill>
                  <a:srgbClr val="3F3F3F"/>
                </a:solidFill>
                <a:latin typeface="Libre Franklin"/>
                <a:ea typeface="Libre Franklin"/>
                <a:cs typeface="Libre Franklin"/>
                <a:sym typeface="Libre Franklin"/>
              </a:rPr>
              <a:t>Tamil [tam]</a:t>
            </a:r>
            <a:endParaRPr sz="1100"/>
          </a:p>
        </p:txBody>
      </p:sp>
      <p:sp>
        <p:nvSpPr>
          <p:cNvPr id="139" name="Google Shape;139;p16"/>
          <p:cNvSpPr txBox="1"/>
          <p:nvPr/>
        </p:nvSpPr>
        <p:spPr>
          <a:xfrm>
            <a:off x="6308388" y="2715675"/>
            <a:ext cx="946800" cy="669000"/>
          </a:xfrm>
          <a:prstGeom prst="rect">
            <a:avLst/>
          </a:prstGeom>
          <a:noFill/>
          <a:ln>
            <a:noFill/>
          </a:ln>
        </p:spPr>
        <p:txBody>
          <a:bodyPr anchorCtr="0" anchor="t" bIns="91425" lIns="91425" spcFirstLastPara="1" rIns="91425" wrap="square" tIns="91425">
            <a:spAutoFit/>
          </a:bodyPr>
          <a:lstStyle/>
          <a:p>
            <a:pPr indent="0" lvl="0" marL="0" rtl="0" algn="ctr">
              <a:lnSpc>
                <a:spcPct val="110000"/>
              </a:lnSpc>
              <a:spcBef>
                <a:spcPts val="300"/>
              </a:spcBef>
              <a:spcAft>
                <a:spcPts val="0"/>
              </a:spcAft>
              <a:buNone/>
            </a:pPr>
            <a:r>
              <a:rPr lang="en" sz="1300">
                <a:solidFill>
                  <a:srgbClr val="3F3F3F"/>
                </a:solidFill>
                <a:latin typeface="Libre Franklin SemiBold"/>
                <a:ea typeface="Libre Franklin SemiBold"/>
                <a:cs typeface="Libre Franklin SemiBold"/>
                <a:sym typeface="Libre Franklin SemiBold"/>
              </a:rPr>
              <a:t>Lexical </a:t>
            </a:r>
            <a:endParaRPr sz="1300">
              <a:solidFill>
                <a:srgbClr val="3F3F3F"/>
              </a:solidFill>
              <a:latin typeface="Libre Franklin SemiBold"/>
              <a:ea typeface="Libre Franklin SemiBold"/>
              <a:cs typeface="Libre Franklin SemiBold"/>
              <a:sym typeface="Libre Franklin SemiBold"/>
            </a:endParaRPr>
          </a:p>
          <a:p>
            <a:pPr indent="0" lvl="0" marL="0" rtl="0" algn="ctr">
              <a:lnSpc>
                <a:spcPct val="110000"/>
              </a:lnSpc>
              <a:spcBef>
                <a:spcPts val="500"/>
              </a:spcBef>
              <a:spcAft>
                <a:spcPts val="500"/>
              </a:spcAft>
              <a:buNone/>
            </a:pPr>
            <a:r>
              <a:rPr lang="en" sz="1300">
                <a:solidFill>
                  <a:srgbClr val="3F3F3F"/>
                </a:solidFill>
                <a:latin typeface="Libre Franklin SemiBold"/>
                <a:ea typeface="Libre Franklin SemiBold"/>
                <a:cs typeface="Libre Franklin SemiBold"/>
                <a:sym typeface="Libre Franklin SemiBold"/>
              </a:rPr>
              <a:t>similarity</a:t>
            </a:r>
            <a:endParaRPr>
              <a:latin typeface="Libre Franklin SemiBold"/>
              <a:ea typeface="Libre Franklin SemiBold"/>
              <a:cs typeface="Libre Franklin SemiBold"/>
              <a:sym typeface="Libre Franklin SemiBold"/>
            </a:endParaRPr>
          </a:p>
        </p:txBody>
      </p:sp>
      <p:sp>
        <p:nvSpPr>
          <p:cNvPr id="140" name="Google Shape;140;p16"/>
          <p:cNvSpPr txBox="1"/>
          <p:nvPr>
            <p:ph idx="4294967295" type="title"/>
          </p:nvPr>
        </p:nvSpPr>
        <p:spPr>
          <a:xfrm>
            <a:off x="320550" y="3202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800"/>
              <a:t>About Malasar Language.</a:t>
            </a:r>
            <a:endParaRPr b="1" sz="2800"/>
          </a:p>
        </p:txBody>
      </p:sp>
      <p:pic>
        <p:nvPicPr>
          <p:cNvPr id="141" name="Google Shape;141;p16"/>
          <p:cNvPicPr preferRelativeResize="0"/>
          <p:nvPr/>
        </p:nvPicPr>
        <p:blipFill>
          <a:blip r:embed="rId3">
            <a:alphaModFix/>
          </a:blip>
          <a:stretch>
            <a:fillRect/>
          </a:stretch>
        </p:blipFill>
        <p:spPr>
          <a:xfrm>
            <a:off x="110775" y="1359276"/>
            <a:ext cx="4267200" cy="27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idx="4294967295" type="title"/>
          </p:nvPr>
        </p:nvSpPr>
        <p:spPr>
          <a:xfrm>
            <a:off x="412600" y="7131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b="1" lang="en" sz="2800"/>
              <a:t>Objective</a:t>
            </a:r>
            <a:endParaRPr b="1" sz="2800"/>
          </a:p>
        </p:txBody>
      </p:sp>
      <p:sp>
        <p:nvSpPr>
          <p:cNvPr id="147" name="Google Shape;147;p17"/>
          <p:cNvSpPr txBox="1"/>
          <p:nvPr>
            <p:ph idx="4294967295" type="body"/>
          </p:nvPr>
        </p:nvSpPr>
        <p:spPr>
          <a:xfrm>
            <a:off x="412600" y="1355630"/>
            <a:ext cx="8005500" cy="2984400"/>
          </a:xfrm>
          <a:prstGeom prst="rect">
            <a:avLst/>
          </a:prstGeom>
        </p:spPr>
        <p:txBody>
          <a:bodyPr anchorCtr="0" anchor="ctr" bIns="34275" lIns="68575" spcFirstLastPara="1" rIns="68575" wrap="square" tIns="34275">
            <a:normAutofit/>
          </a:bodyPr>
          <a:lstStyle/>
          <a:p>
            <a:pPr indent="-317500" lvl="0" marL="457200" rtl="0" algn="l">
              <a:lnSpc>
                <a:spcPct val="200000"/>
              </a:lnSpc>
              <a:spcBef>
                <a:spcPts val="0"/>
              </a:spcBef>
              <a:spcAft>
                <a:spcPts val="0"/>
              </a:spcAft>
              <a:buClr>
                <a:srgbClr val="1A1A1A"/>
              </a:buClr>
              <a:buSzPts val="1400"/>
              <a:buFont typeface="Lato"/>
              <a:buAutoNum type="arabicPeriod"/>
            </a:pPr>
            <a:r>
              <a:rPr lang="en" sz="1400">
                <a:solidFill>
                  <a:srgbClr val="1A1A1A"/>
                </a:solidFill>
                <a:latin typeface="Lato"/>
                <a:ea typeface="Lato"/>
                <a:cs typeface="Lato"/>
                <a:sym typeface="Lato"/>
              </a:rPr>
              <a:t>Develop a Automatic Speech Recognition for Malasar.</a:t>
            </a:r>
            <a:endParaRPr sz="1400">
              <a:solidFill>
                <a:srgbClr val="1A1A1A"/>
              </a:solidFill>
              <a:latin typeface="Lato"/>
              <a:ea typeface="Lato"/>
              <a:cs typeface="Lato"/>
              <a:sym typeface="Lato"/>
            </a:endParaRPr>
          </a:p>
          <a:p>
            <a:pPr indent="-317500" lvl="0" marL="457200" rtl="0" algn="l">
              <a:lnSpc>
                <a:spcPct val="200000"/>
              </a:lnSpc>
              <a:spcBef>
                <a:spcPts val="0"/>
              </a:spcBef>
              <a:spcAft>
                <a:spcPts val="0"/>
              </a:spcAft>
              <a:buClr>
                <a:srgbClr val="1A1A1A"/>
              </a:buClr>
              <a:buSzPts val="1400"/>
              <a:buFont typeface="Lato"/>
              <a:buAutoNum type="arabicPeriod"/>
            </a:pPr>
            <a:r>
              <a:rPr lang="en" sz="1400">
                <a:solidFill>
                  <a:srgbClr val="1A1A1A"/>
                </a:solidFill>
                <a:latin typeface="Lato"/>
                <a:ea typeface="Lato"/>
                <a:cs typeface="Lato"/>
                <a:sym typeface="Lato"/>
              </a:rPr>
              <a:t>Develop a Translation Model from Malasar to English.</a:t>
            </a:r>
            <a:endParaRPr sz="1400">
              <a:solidFill>
                <a:srgbClr val="1A1A1A"/>
              </a:solidFill>
              <a:latin typeface="Lato"/>
              <a:ea typeface="Lato"/>
              <a:cs typeface="Lato"/>
              <a:sym typeface="Lato"/>
            </a:endParaRPr>
          </a:p>
        </p:txBody>
      </p:sp>
      <p:sp>
        <p:nvSpPr>
          <p:cNvPr id="148" name="Google Shape;148;p17"/>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idx="4294967295" type="title"/>
          </p:nvPr>
        </p:nvSpPr>
        <p:spPr>
          <a:xfrm>
            <a:off x="412600" y="4083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b="1" lang="en" sz="2800"/>
              <a:t>Challenges</a:t>
            </a:r>
            <a:endParaRPr b="1" sz="2800"/>
          </a:p>
        </p:txBody>
      </p:sp>
      <p:sp>
        <p:nvSpPr>
          <p:cNvPr id="154" name="Google Shape;154;p18"/>
          <p:cNvSpPr txBox="1"/>
          <p:nvPr>
            <p:ph idx="4294967295" type="body"/>
          </p:nvPr>
        </p:nvSpPr>
        <p:spPr>
          <a:xfrm>
            <a:off x="412600" y="1355630"/>
            <a:ext cx="8005500" cy="2984400"/>
          </a:xfrm>
          <a:prstGeom prst="rect">
            <a:avLst/>
          </a:prstGeom>
        </p:spPr>
        <p:txBody>
          <a:bodyPr anchorCtr="0" anchor="ctr" bIns="34275" lIns="68575" spcFirstLastPara="1" rIns="68575" wrap="square" tIns="34275">
            <a:normAutofit/>
          </a:bodyPr>
          <a:lstStyle/>
          <a:p>
            <a:pPr indent="-317500" lvl="0" marL="457200" rtl="0" algn="l">
              <a:lnSpc>
                <a:spcPct val="200000"/>
              </a:lnSpc>
              <a:spcBef>
                <a:spcPts val="0"/>
              </a:spcBef>
              <a:spcAft>
                <a:spcPts val="0"/>
              </a:spcAft>
              <a:buClr>
                <a:srgbClr val="1A1A1A"/>
              </a:buClr>
              <a:buSzPts val="1400"/>
              <a:buFont typeface="Lato"/>
              <a:buAutoNum type="arabicPeriod"/>
            </a:pPr>
            <a:r>
              <a:rPr lang="en" sz="1400">
                <a:solidFill>
                  <a:srgbClr val="1A1A1A"/>
                </a:solidFill>
                <a:latin typeface="Lato"/>
                <a:ea typeface="Lato"/>
                <a:cs typeface="Lato"/>
                <a:sym typeface="Lato"/>
              </a:rPr>
              <a:t>To develop a Deep Learning model for the Malasr ASR and Malasar MT requires a huge corpus.</a:t>
            </a:r>
            <a:endParaRPr sz="1400">
              <a:solidFill>
                <a:srgbClr val="1A1A1A"/>
              </a:solidFill>
              <a:latin typeface="Lato"/>
              <a:ea typeface="Lato"/>
              <a:cs typeface="Lato"/>
              <a:sym typeface="Lato"/>
            </a:endParaRPr>
          </a:p>
          <a:p>
            <a:pPr indent="-317500" lvl="0" marL="457200" rtl="0" algn="l">
              <a:lnSpc>
                <a:spcPct val="200000"/>
              </a:lnSpc>
              <a:spcBef>
                <a:spcPts val="0"/>
              </a:spcBef>
              <a:spcAft>
                <a:spcPts val="0"/>
              </a:spcAft>
              <a:buClr>
                <a:srgbClr val="1A1A1A"/>
              </a:buClr>
              <a:buSzPts val="1400"/>
              <a:buFont typeface="Lato"/>
              <a:buAutoNum type="arabicPeriod"/>
            </a:pPr>
            <a:r>
              <a:rPr lang="en" sz="1400">
                <a:solidFill>
                  <a:srgbClr val="1A1A1A"/>
                </a:solidFill>
                <a:latin typeface="Lato"/>
                <a:ea typeface="Lato"/>
                <a:cs typeface="Lato"/>
                <a:sym typeface="Lato"/>
              </a:rPr>
              <a:t>No </a:t>
            </a:r>
            <a:r>
              <a:rPr lang="en" sz="1400">
                <a:solidFill>
                  <a:srgbClr val="1A1A1A"/>
                </a:solidFill>
                <a:latin typeface="Lato"/>
                <a:ea typeface="Lato"/>
                <a:cs typeface="Lato"/>
                <a:sym typeface="Lato"/>
              </a:rPr>
              <a:t>existing</a:t>
            </a:r>
            <a:r>
              <a:rPr lang="en" sz="1400">
                <a:solidFill>
                  <a:srgbClr val="1A1A1A"/>
                </a:solidFill>
                <a:latin typeface="Lato"/>
                <a:ea typeface="Lato"/>
                <a:cs typeface="Lato"/>
                <a:sym typeface="Lato"/>
              </a:rPr>
              <a:t> corpus is available.</a:t>
            </a:r>
            <a:endParaRPr sz="1400">
              <a:solidFill>
                <a:srgbClr val="1A1A1A"/>
              </a:solidFill>
              <a:latin typeface="Lato"/>
              <a:ea typeface="Lato"/>
              <a:cs typeface="Lato"/>
              <a:sym typeface="Lato"/>
            </a:endParaRPr>
          </a:p>
          <a:p>
            <a:pPr indent="-317500" lvl="0" marL="457200" rtl="0" algn="l">
              <a:lnSpc>
                <a:spcPct val="200000"/>
              </a:lnSpc>
              <a:spcBef>
                <a:spcPts val="0"/>
              </a:spcBef>
              <a:spcAft>
                <a:spcPts val="0"/>
              </a:spcAft>
              <a:buClr>
                <a:srgbClr val="1A1A1A"/>
              </a:buClr>
              <a:buSzPts val="1400"/>
              <a:buFont typeface="Lato"/>
              <a:buAutoNum type="arabicPeriod"/>
            </a:pPr>
            <a:r>
              <a:rPr lang="en" sz="1400">
                <a:solidFill>
                  <a:srgbClr val="1A1A1A"/>
                </a:solidFill>
                <a:latin typeface="Lato"/>
                <a:ea typeface="Lato"/>
                <a:cs typeface="Lato"/>
                <a:sym typeface="Lato"/>
              </a:rPr>
              <a:t>Audio length should be less than 30s.</a:t>
            </a:r>
            <a:endParaRPr sz="1400">
              <a:solidFill>
                <a:srgbClr val="1A1A1A"/>
              </a:solidFill>
              <a:latin typeface="Lato"/>
              <a:ea typeface="Lato"/>
              <a:cs typeface="Lato"/>
              <a:sym typeface="Lato"/>
            </a:endParaRPr>
          </a:p>
          <a:p>
            <a:pPr indent="0" lvl="0" marL="457200" rtl="0" algn="l">
              <a:lnSpc>
                <a:spcPct val="200000"/>
              </a:lnSpc>
              <a:spcBef>
                <a:spcPts val="1200"/>
              </a:spcBef>
              <a:spcAft>
                <a:spcPts val="0"/>
              </a:spcAft>
              <a:buNone/>
            </a:pPr>
            <a:r>
              <a:t/>
            </a:r>
            <a:endParaRPr sz="1400">
              <a:solidFill>
                <a:srgbClr val="1A1A1A"/>
              </a:solidFill>
              <a:latin typeface="Lato"/>
              <a:ea typeface="Lato"/>
              <a:cs typeface="Lato"/>
              <a:sym typeface="Lato"/>
            </a:endParaRPr>
          </a:p>
          <a:p>
            <a:pPr indent="0" lvl="0" marL="457200" rtl="0" algn="l">
              <a:lnSpc>
                <a:spcPct val="200000"/>
              </a:lnSpc>
              <a:spcBef>
                <a:spcPts val="1200"/>
              </a:spcBef>
              <a:spcAft>
                <a:spcPts val="0"/>
              </a:spcAft>
              <a:buNone/>
            </a:pPr>
            <a:r>
              <a:t/>
            </a:r>
            <a:endParaRPr sz="1400">
              <a:solidFill>
                <a:srgbClr val="1A1A1A"/>
              </a:solidFill>
              <a:latin typeface="Lato"/>
              <a:ea typeface="Lato"/>
              <a:cs typeface="Lato"/>
              <a:sym typeface="Lato"/>
            </a:endParaRPr>
          </a:p>
          <a:p>
            <a:pPr indent="0" lvl="0" marL="457200" rtl="0" algn="l">
              <a:lnSpc>
                <a:spcPct val="200000"/>
              </a:lnSpc>
              <a:spcBef>
                <a:spcPts val="1200"/>
              </a:spcBef>
              <a:spcAft>
                <a:spcPts val="1200"/>
              </a:spcAft>
              <a:buNone/>
            </a:pPr>
            <a:r>
              <a:t/>
            </a:r>
            <a:endParaRPr sz="1400">
              <a:solidFill>
                <a:srgbClr val="1A1A1A"/>
              </a:solidFill>
              <a:latin typeface="Lato"/>
              <a:ea typeface="Lato"/>
              <a:cs typeface="Lato"/>
              <a:sym typeface="Lato"/>
            </a:endParaRPr>
          </a:p>
        </p:txBody>
      </p:sp>
      <p:sp>
        <p:nvSpPr>
          <p:cNvPr id="155" name="Google Shape;155;p18"/>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56" name="Google Shape;156;p18"/>
          <p:cNvGraphicFramePr/>
          <p:nvPr/>
        </p:nvGraphicFramePr>
        <p:xfrm>
          <a:off x="1025375" y="3325650"/>
          <a:ext cx="3000000" cy="3000000"/>
        </p:xfrm>
        <a:graphic>
          <a:graphicData uri="http://schemas.openxmlformats.org/drawingml/2006/table">
            <a:tbl>
              <a:tblPr>
                <a:noFill/>
                <a:tableStyleId>{568F1FC7-4F03-436B-889E-EED730B0A1FA}</a:tableStyleId>
              </a:tblPr>
              <a:tblGrid>
                <a:gridCol w="916050"/>
                <a:gridCol w="1795825"/>
              </a:tblGrid>
              <a:tr h="609575">
                <a:tc>
                  <a:txBody>
                    <a:bodyPr/>
                    <a:lstStyle/>
                    <a:p>
                      <a:pPr indent="0" lvl="0" marL="0" rtl="0" algn="ctr">
                        <a:spcBef>
                          <a:spcPts val="0"/>
                        </a:spcBef>
                        <a:spcAft>
                          <a:spcPts val="0"/>
                        </a:spcAft>
                        <a:buNone/>
                      </a:pPr>
                      <a:r>
                        <a:rPr b="1" lang="en"/>
                        <a:t>Malasar Speech</a:t>
                      </a:r>
                      <a:endParaRPr b="1"/>
                    </a:p>
                  </a:txBody>
                  <a:tcPr marT="91425" marB="91425" marR="91425" marL="91425"/>
                </a:tc>
                <a:tc>
                  <a:txBody>
                    <a:bodyPr/>
                    <a:lstStyle/>
                    <a:p>
                      <a:pPr indent="0" lvl="0" marL="0" rtl="0" algn="ctr">
                        <a:spcBef>
                          <a:spcPts val="0"/>
                        </a:spcBef>
                        <a:spcAft>
                          <a:spcPts val="0"/>
                        </a:spcAft>
                        <a:buNone/>
                      </a:pPr>
                      <a:r>
                        <a:rPr b="1" lang="en"/>
                        <a:t>Malasar Text</a:t>
                      </a:r>
                      <a:endParaRPr b="1"/>
                    </a:p>
                  </a:txBody>
                  <a:tcPr marT="91425" marB="91425" marR="91425" marL="91425" anchor="ctr"/>
                </a:tc>
              </a:tr>
              <a:tr h="396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நீவியி மனசு</a:t>
                      </a:r>
                      <a:endParaRPr/>
                    </a:p>
                  </a:txBody>
                  <a:tcPr marT="91425" marB="91425" marR="91425" marL="91425"/>
                </a:tc>
              </a:tr>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அதவு செஞ்சு காட்டுனீ</a:t>
                      </a:r>
                      <a:endParaRPr/>
                    </a:p>
                  </a:txBody>
                  <a:tcPr marT="91425" marB="91425" marR="91425" marL="91425"/>
                </a:tc>
              </a:tr>
            </a:tbl>
          </a:graphicData>
        </a:graphic>
      </p:graphicFrame>
      <p:graphicFrame>
        <p:nvGraphicFramePr>
          <p:cNvPr id="157" name="Google Shape;157;p18"/>
          <p:cNvGraphicFramePr/>
          <p:nvPr/>
        </p:nvGraphicFramePr>
        <p:xfrm>
          <a:off x="5571600" y="3325650"/>
          <a:ext cx="3000000" cy="3000000"/>
        </p:xfrm>
        <a:graphic>
          <a:graphicData uri="http://schemas.openxmlformats.org/drawingml/2006/table">
            <a:tbl>
              <a:tblPr>
                <a:noFill/>
                <a:tableStyleId>{568F1FC7-4F03-436B-889E-EED730B0A1FA}</a:tableStyleId>
              </a:tblPr>
              <a:tblGrid>
                <a:gridCol w="1315850"/>
                <a:gridCol w="1315850"/>
              </a:tblGrid>
              <a:tr h="538450">
                <a:tc>
                  <a:txBody>
                    <a:bodyPr/>
                    <a:lstStyle/>
                    <a:p>
                      <a:pPr indent="0" lvl="0" marL="0" rtl="0" algn="ctr">
                        <a:spcBef>
                          <a:spcPts val="0"/>
                        </a:spcBef>
                        <a:spcAft>
                          <a:spcPts val="0"/>
                        </a:spcAft>
                        <a:buClr>
                          <a:schemeClr val="dk1"/>
                        </a:buClr>
                        <a:buSzPts val="1100"/>
                        <a:buFont typeface="Arial"/>
                        <a:buNone/>
                      </a:pPr>
                      <a:r>
                        <a:rPr b="1" lang="en">
                          <a:solidFill>
                            <a:schemeClr val="dk1"/>
                          </a:solidFill>
                        </a:rPr>
                        <a:t>Malasar Text</a:t>
                      </a:r>
                      <a:endParaRPr b="1"/>
                    </a:p>
                  </a:txBody>
                  <a:tcPr marT="91425" marB="91425" marR="91425" marL="91425"/>
                </a:tc>
                <a:tc>
                  <a:txBody>
                    <a:bodyPr/>
                    <a:lstStyle/>
                    <a:p>
                      <a:pPr indent="0" lvl="0" marL="0" rtl="0" algn="ctr">
                        <a:spcBef>
                          <a:spcPts val="0"/>
                        </a:spcBef>
                        <a:spcAft>
                          <a:spcPts val="0"/>
                        </a:spcAft>
                        <a:buNone/>
                      </a:pPr>
                      <a:r>
                        <a:rPr b="1" lang="en"/>
                        <a:t>English Text</a:t>
                      </a:r>
                      <a:endParaRPr b="1"/>
                    </a:p>
                  </a:txBody>
                  <a:tcPr marT="91425" marB="91425" marR="91425" marL="91425"/>
                </a:tc>
              </a:tr>
              <a:tr h="538450">
                <a:tc>
                  <a:txBody>
                    <a:bodyPr/>
                    <a:lstStyle/>
                    <a:p>
                      <a:pPr indent="0" lvl="0" marL="0" rtl="0" algn="l">
                        <a:spcBef>
                          <a:spcPts val="0"/>
                        </a:spcBef>
                        <a:spcAft>
                          <a:spcPts val="0"/>
                        </a:spcAft>
                        <a:buNone/>
                      </a:pPr>
                      <a:r>
                        <a:rPr lang="en"/>
                        <a:t>அக்களு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Elder Sister</a:t>
                      </a:r>
                      <a:endParaRPr/>
                    </a:p>
                  </a:txBody>
                  <a:tcPr marT="91425" marB="91425" marR="91425" marL="91425"/>
                </a:tc>
              </a:tr>
              <a:tr h="538450">
                <a:tc>
                  <a:txBody>
                    <a:bodyPr/>
                    <a:lstStyle/>
                    <a:p>
                      <a:pPr indent="0" lvl="0" marL="0" rtl="0" algn="l">
                        <a:spcBef>
                          <a:spcPts val="0"/>
                        </a:spcBef>
                        <a:spcAft>
                          <a:spcPts val="0"/>
                        </a:spcAft>
                        <a:buNone/>
                      </a:pPr>
                      <a:r>
                        <a:rPr lang="en"/>
                        <a:t>அடையி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Pack</a:t>
                      </a:r>
                      <a:endParaRPr/>
                    </a:p>
                  </a:txBody>
                  <a:tcPr marT="91425" marB="91425" marR="91425" marL="91425"/>
                </a:tc>
              </a:tr>
            </a:tbl>
          </a:graphicData>
        </a:graphic>
      </p:graphicFrame>
      <p:pic>
        <p:nvPicPr>
          <p:cNvPr id="158" name="Google Shape;158;p18"/>
          <p:cNvPicPr preferRelativeResize="0"/>
          <p:nvPr/>
        </p:nvPicPr>
        <p:blipFill>
          <a:blip r:embed="rId3">
            <a:alphaModFix/>
          </a:blip>
          <a:stretch>
            <a:fillRect/>
          </a:stretch>
        </p:blipFill>
        <p:spPr>
          <a:xfrm>
            <a:off x="1211925" y="3935225"/>
            <a:ext cx="396200" cy="396200"/>
          </a:xfrm>
          <a:prstGeom prst="rect">
            <a:avLst/>
          </a:prstGeom>
          <a:noFill/>
          <a:ln>
            <a:noFill/>
          </a:ln>
        </p:spPr>
      </p:pic>
      <p:pic>
        <p:nvPicPr>
          <p:cNvPr id="159" name="Google Shape;159;p18"/>
          <p:cNvPicPr preferRelativeResize="0"/>
          <p:nvPr/>
        </p:nvPicPr>
        <p:blipFill>
          <a:blip r:embed="rId3">
            <a:alphaModFix/>
          </a:blip>
          <a:stretch>
            <a:fillRect/>
          </a:stretch>
        </p:blipFill>
        <p:spPr>
          <a:xfrm>
            <a:off x="1211925" y="4340025"/>
            <a:ext cx="396200" cy="396200"/>
          </a:xfrm>
          <a:prstGeom prst="rect">
            <a:avLst/>
          </a:prstGeom>
          <a:noFill/>
          <a:ln>
            <a:noFill/>
          </a:ln>
        </p:spPr>
      </p:pic>
      <p:sp>
        <p:nvSpPr>
          <p:cNvPr id="160" name="Google Shape;160;p18"/>
          <p:cNvSpPr txBox="1"/>
          <p:nvPr/>
        </p:nvSpPr>
        <p:spPr>
          <a:xfrm>
            <a:off x="1691725" y="2867475"/>
            <a:ext cx="12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ibre Franklin"/>
                <a:ea typeface="Libre Franklin"/>
                <a:cs typeface="Libre Franklin"/>
                <a:sym typeface="Libre Franklin"/>
              </a:rPr>
              <a:t>ASR Corpus</a:t>
            </a:r>
            <a:endParaRPr b="1">
              <a:latin typeface="Libre Franklin"/>
              <a:ea typeface="Libre Franklin"/>
              <a:cs typeface="Libre Franklin"/>
              <a:sym typeface="Libre Franklin"/>
            </a:endParaRPr>
          </a:p>
        </p:txBody>
      </p:sp>
      <p:sp>
        <p:nvSpPr>
          <p:cNvPr id="161" name="Google Shape;161;p18"/>
          <p:cNvSpPr txBox="1"/>
          <p:nvPr/>
        </p:nvSpPr>
        <p:spPr>
          <a:xfrm>
            <a:off x="6352475" y="2867475"/>
            <a:ext cx="12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ibre Franklin"/>
                <a:ea typeface="Libre Franklin"/>
                <a:cs typeface="Libre Franklin"/>
                <a:sym typeface="Libre Franklin"/>
              </a:rPr>
              <a:t>MT </a:t>
            </a:r>
            <a:r>
              <a:rPr b="1" lang="en">
                <a:latin typeface="Libre Franklin"/>
                <a:ea typeface="Libre Franklin"/>
                <a:cs typeface="Libre Franklin"/>
                <a:sym typeface="Libre Franklin"/>
              </a:rPr>
              <a:t>Corpus</a:t>
            </a:r>
            <a:endParaRPr b="1">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4294967295" type="title"/>
          </p:nvPr>
        </p:nvSpPr>
        <p:spPr>
          <a:xfrm>
            <a:off x="3119850" y="283300"/>
            <a:ext cx="2904300" cy="642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sz="2800"/>
              <a:t>Proposed System.</a:t>
            </a:r>
            <a:endParaRPr b="1" sz="2800"/>
          </a:p>
        </p:txBody>
      </p:sp>
      <p:sp>
        <p:nvSpPr>
          <p:cNvPr id="167" name="Google Shape;167;p19"/>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68" name="Google Shape;168;p19"/>
          <p:cNvSpPr/>
          <p:nvPr/>
        </p:nvSpPr>
        <p:spPr>
          <a:xfrm>
            <a:off x="1743025" y="4304625"/>
            <a:ext cx="1280700" cy="691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Text in Malasar</a:t>
            </a:r>
            <a:endParaRPr/>
          </a:p>
        </p:txBody>
      </p:sp>
      <p:sp>
        <p:nvSpPr>
          <p:cNvPr id="169" name="Google Shape;169;p19"/>
          <p:cNvSpPr/>
          <p:nvPr/>
        </p:nvSpPr>
        <p:spPr>
          <a:xfrm>
            <a:off x="122500" y="2474250"/>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Corpus</a:t>
            </a:r>
            <a:endParaRPr/>
          </a:p>
        </p:txBody>
      </p:sp>
      <p:sp>
        <p:nvSpPr>
          <p:cNvPr id="170" name="Google Shape;170;p19"/>
          <p:cNvSpPr/>
          <p:nvPr/>
        </p:nvSpPr>
        <p:spPr>
          <a:xfrm>
            <a:off x="1743025" y="1533000"/>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Malasar</a:t>
            </a:r>
            <a:endParaRPr/>
          </a:p>
          <a:p>
            <a:pPr indent="0" lvl="0" marL="0" rtl="0" algn="ctr">
              <a:spcBef>
                <a:spcPts val="0"/>
              </a:spcBef>
              <a:spcAft>
                <a:spcPts val="0"/>
              </a:spcAft>
              <a:buNone/>
            </a:pPr>
            <a:r>
              <a:rPr lang="en"/>
              <a:t> ASR </a:t>
            </a:r>
            <a:endParaRPr/>
          </a:p>
        </p:txBody>
      </p:sp>
      <p:sp>
        <p:nvSpPr>
          <p:cNvPr id="171" name="Google Shape;171;p19"/>
          <p:cNvSpPr/>
          <p:nvPr/>
        </p:nvSpPr>
        <p:spPr>
          <a:xfrm>
            <a:off x="5843500" y="1533000"/>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Malasar</a:t>
            </a:r>
            <a:endParaRPr/>
          </a:p>
          <a:p>
            <a:pPr indent="0" lvl="0" marL="0" rtl="0" algn="ctr">
              <a:spcBef>
                <a:spcPts val="0"/>
              </a:spcBef>
              <a:spcAft>
                <a:spcPts val="0"/>
              </a:spcAft>
              <a:buNone/>
            </a:pPr>
            <a:r>
              <a:rPr lang="en"/>
              <a:t>MT</a:t>
            </a:r>
            <a:endParaRPr/>
          </a:p>
        </p:txBody>
      </p:sp>
      <p:sp>
        <p:nvSpPr>
          <p:cNvPr id="172" name="Google Shape;172;p19"/>
          <p:cNvSpPr/>
          <p:nvPr/>
        </p:nvSpPr>
        <p:spPr>
          <a:xfrm>
            <a:off x="7461675" y="1220225"/>
            <a:ext cx="1516800" cy="889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Parallel Malasar and English Corpus</a:t>
            </a:r>
            <a:endParaRPr/>
          </a:p>
        </p:txBody>
      </p:sp>
      <p:sp>
        <p:nvSpPr>
          <p:cNvPr id="173" name="Google Shape;173;p19"/>
          <p:cNvSpPr/>
          <p:nvPr/>
        </p:nvSpPr>
        <p:spPr>
          <a:xfrm>
            <a:off x="1743025" y="2474250"/>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 Based</a:t>
            </a:r>
            <a:endParaRPr/>
          </a:p>
          <a:p>
            <a:pPr indent="0" lvl="0" marL="0" rtl="0" algn="ctr">
              <a:spcBef>
                <a:spcPts val="0"/>
              </a:spcBef>
              <a:spcAft>
                <a:spcPts val="0"/>
              </a:spcAft>
              <a:buNone/>
            </a:pPr>
            <a:r>
              <a:rPr lang="en"/>
              <a:t> ASR </a:t>
            </a:r>
            <a:endParaRPr/>
          </a:p>
        </p:txBody>
      </p:sp>
      <p:sp>
        <p:nvSpPr>
          <p:cNvPr id="174" name="Google Shape;174;p19"/>
          <p:cNvSpPr/>
          <p:nvPr/>
        </p:nvSpPr>
        <p:spPr>
          <a:xfrm>
            <a:off x="1743025" y="3415500"/>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Trained Malasar</a:t>
            </a:r>
            <a:endParaRPr/>
          </a:p>
          <a:p>
            <a:pPr indent="0" lvl="0" marL="0" rtl="0" algn="ctr">
              <a:spcBef>
                <a:spcPts val="0"/>
              </a:spcBef>
              <a:spcAft>
                <a:spcPts val="0"/>
              </a:spcAft>
              <a:buNone/>
            </a:pPr>
            <a:r>
              <a:rPr lang="en"/>
              <a:t> ASR </a:t>
            </a:r>
            <a:endParaRPr/>
          </a:p>
        </p:txBody>
      </p:sp>
      <p:sp>
        <p:nvSpPr>
          <p:cNvPr id="175" name="Google Shape;175;p19"/>
          <p:cNvSpPr/>
          <p:nvPr/>
        </p:nvSpPr>
        <p:spPr>
          <a:xfrm>
            <a:off x="5843500" y="2391475"/>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 Based</a:t>
            </a:r>
            <a:endParaRPr/>
          </a:p>
          <a:p>
            <a:pPr indent="0" lvl="0" marL="0" rtl="0" algn="ctr">
              <a:spcBef>
                <a:spcPts val="0"/>
              </a:spcBef>
              <a:spcAft>
                <a:spcPts val="0"/>
              </a:spcAft>
              <a:buNone/>
            </a:pPr>
            <a:r>
              <a:rPr lang="en"/>
              <a:t>MT</a:t>
            </a:r>
            <a:endParaRPr/>
          </a:p>
        </p:txBody>
      </p:sp>
      <p:sp>
        <p:nvSpPr>
          <p:cNvPr id="176" name="Google Shape;176;p19"/>
          <p:cNvSpPr/>
          <p:nvPr/>
        </p:nvSpPr>
        <p:spPr>
          <a:xfrm>
            <a:off x="5843500" y="3332725"/>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Trained Malasar</a:t>
            </a:r>
            <a:endParaRPr/>
          </a:p>
          <a:p>
            <a:pPr indent="0" lvl="0" marL="0" rtl="0" algn="ctr">
              <a:spcBef>
                <a:spcPts val="0"/>
              </a:spcBef>
              <a:spcAft>
                <a:spcPts val="0"/>
              </a:spcAft>
              <a:buNone/>
            </a:pPr>
            <a:r>
              <a:rPr lang="en"/>
              <a:t> MT</a:t>
            </a:r>
            <a:endParaRPr/>
          </a:p>
        </p:txBody>
      </p:sp>
      <p:sp>
        <p:nvSpPr>
          <p:cNvPr id="177" name="Google Shape;177;p19"/>
          <p:cNvSpPr/>
          <p:nvPr/>
        </p:nvSpPr>
        <p:spPr>
          <a:xfrm>
            <a:off x="7579725" y="2391475"/>
            <a:ext cx="1280700" cy="691200"/>
          </a:xfrm>
          <a:prstGeom prst="roundRect">
            <a:avLst>
              <a:gd fmla="val 16667" name="adj"/>
            </a:avLst>
          </a:prstGeom>
          <a:solidFill>
            <a:schemeClr val="lt1"/>
          </a:solidFill>
          <a:ln cap="flat" cmpd="sng" w="9525">
            <a:solidFill>
              <a:srgbClr val="4DB1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Corpus</a:t>
            </a:r>
            <a:endParaRPr/>
          </a:p>
        </p:txBody>
      </p:sp>
      <p:cxnSp>
        <p:nvCxnSpPr>
          <p:cNvPr id="178" name="Google Shape;178;p19"/>
          <p:cNvCxnSpPr>
            <a:stCxn id="170" idx="2"/>
            <a:endCxn id="173" idx="0"/>
          </p:cNvCxnSpPr>
          <p:nvPr/>
        </p:nvCxnSpPr>
        <p:spPr>
          <a:xfrm>
            <a:off x="2383375" y="2224200"/>
            <a:ext cx="0" cy="2502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9"/>
          <p:cNvCxnSpPr>
            <a:stCxn id="173" idx="2"/>
            <a:endCxn id="174" idx="0"/>
          </p:cNvCxnSpPr>
          <p:nvPr/>
        </p:nvCxnSpPr>
        <p:spPr>
          <a:xfrm>
            <a:off x="2383375" y="3165450"/>
            <a:ext cx="0" cy="2502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9"/>
          <p:cNvCxnSpPr>
            <a:stCxn id="174" idx="2"/>
            <a:endCxn id="168" idx="0"/>
          </p:cNvCxnSpPr>
          <p:nvPr/>
        </p:nvCxnSpPr>
        <p:spPr>
          <a:xfrm>
            <a:off x="2383375" y="4106700"/>
            <a:ext cx="0" cy="1980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9"/>
          <p:cNvCxnSpPr>
            <a:stCxn id="169" idx="3"/>
            <a:endCxn id="173" idx="1"/>
          </p:cNvCxnSpPr>
          <p:nvPr/>
        </p:nvCxnSpPr>
        <p:spPr>
          <a:xfrm>
            <a:off x="1403200" y="2819850"/>
            <a:ext cx="339900" cy="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9"/>
          <p:cNvCxnSpPr>
            <a:endCxn id="175" idx="0"/>
          </p:cNvCxnSpPr>
          <p:nvPr/>
        </p:nvCxnSpPr>
        <p:spPr>
          <a:xfrm>
            <a:off x="6483850" y="2224075"/>
            <a:ext cx="0" cy="1674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9"/>
          <p:cNvCxnSpPr>
            <a:stCxn id="175" idx="2"/>
            <a:endCxn id="176" idx="0"/>
          </p:cNvCxnSpPr>
          <p:nvPr/>
        </p:nvCxnSpPr>
        <p:spPr>
          <a:xfrm>
            <a:off x="6483850" y="3082675"/>
            <a:ext cx="0" cy="2502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19"/>
          <p:cNvCxnSpPr>
            <a:stCxn id="177" idx="1"/>
            <a:endCxn id="175" idx="3"/>
          </p:cNvCxnSpPr>
          <p:nvPr/>
        </p:nvCxnSpPr>
        <p:spPr>
          <a:xfrm rot="10800000">
            <a:off x="7124325" y="2737075"/>
            <a:ext cx="455400" cy="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9"/>
          <p:cNvCxnSpPr>
            <a:stCxn id="166" idx="2"/>
            <a:endCxn id="170" idx="0"/>
          </p:cNvCxnSpPr>
          <p:nvPr/>
        </p:nvCxnSpPr>
        <p:spPr>
          <a:xfrm rot="5400000">
            <a:off x="3174150" y="135250"/>
            <a:ext cx="607200" cy="21885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186" name="Google Shape;186;p19"/>
          <p:cNvCxnSpPr>
            <a:stCxn id="166" idx="2"/>
            <a:endCxn id="171" idx="0"/>
          </p:cNvCxnSpPr>
          <p:nvPr/>
        </p:nvCxnSpPr>
        <p:spPr>
          <a:xfrm flipH="1" rot="-5400000">
            <a:off x="5224350" y="273550"/>
            <a:ext cx="607200" cy="19119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187" name="Google Shape;187;p19"/>
          <p:cNvCxnSpPr>
            <a:stCxn id="172" idx="2"/>
            <a:endCxn id="177" idx="0"/>
          </p:cNvCxnSpPr>
          <p:nvPr/>
        </p:nvCxnSpPr>
        <p:spPr>
          <a:xfrm>
            <a:off x="8220075" y="2109425"/>
            <a:ext cx="0" cy="2820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19"/>
          <p:cNvSpPr/>
          <p:nvPr/>
        </p:nvSpPr>
        <p:spPr>
          <a:xfrm>
            <a:off x="5843500" y="4273975"/>
            <a:ext cx="1280700" cy="691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Translated in English Text</a:t>
            </a:r>
            <a:endParaRPr/>
          </a:p>
        </p:txBody>
      </p:sp>
      <p:cxnSp>
        <p:nvCxnSpPr>
          <p:cNvPr id="189" name="Google Shape;189;p19"/>
          <p:cNvCxnSpPr>
            <a:stCxn id="176" idx="2"/>
            <a:endCxn id="188" idx="0"/>
          </p:cNvCxnSpPr>
          <p:nvPr/>
        </p:nvCxnSpPr>
        <p:spPr>
          <a:xfrm>
            <a:off x="6483850" y="4023925"/>
            <a:ext cx="0" cy="2502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19"/>
          <p:cNvSpPr/>
          <p:nvPr/>
        </p:nvSpPr>
        <p:spPr>
          <a:xfrm>
            <a:off x="4450" y="1220225"/>
            <a:ext cx="1516800" cy="889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Malaser</a:t>
            </a:r>
            <a:r>
              <a:rPr lang="en"/>
              <a:t> Speech</a:t>
            </a:r>
            <a:endParaRPr/>
          </a:p>
          <a:p>
            <a:pPr indent="0" lvl="0" marL="0" rtl="0" algn="ctr">
              <a:spcBef>
                <a:spcPts val="0"/>
              </a:spcBef>
              <a:spcAft>
                <a:spcPts val="0"/>
              </a:spcAft>
              <a:buNone/>
            </a:pPr>
            <a:r>
              <a:t/>
            </a:r>
            <a:endParaRPr/>
          </a:p>
        </p:txBody>
      </p:sp>
      <p:cxnSp>
        <p:nvCxnSpPr>
          <p:cNvPr id="191" name="Google Shape;191;p19"/>
          <p:cNvCxnSpPr>
            <a:stCxn id="190" idx="2"/>
          </p:cNvCxnSpPr>
          <p:nvPr/>
        </p:nvCxnSpPr>
        <p:spPr>
          <a:xfrm>
            <a:off x="762850" y="2109425"/>
            <a:ext cx="0" cy="377400"/>
          </a:xfrm>
          <a:prstGeom prst="straightConnector1">
            <a:avLst/>
          </a:prstGeom>
          <a:noFill/>
          <a:ln cap="flat" cmpd="sng" w="9525">
            <a:solidFill>
              <a:schemeClr val="dk2"/>
            </a:solidFill>
            <a:prstDash val="solid"/>
            <a:round/>
            <a:headEnd len="med" w="med" type="none"/>
            <a:tailEnd len="med" w="med" type="triangle"/>
          </a:ln>
        </p:spPr>
      </p:cxnSp>
      <p:pic>
        <p:nvPicPr>
          <p:cNvPr id="192" name="Google Shape;192;p19"/>
          <p:cNvPicPr preferRelativeResize="0"/>
          <p:nvPr/>
        </p:nvPicPr>
        <p:blipFill>
          <a:blip r:embed="rId3">
            <a:alphaModFix/>
          </a:blip>
          <a:stretch>
            <a:fillRect/>
          </a:stretch>
        </p:blipFill>
        <p:spPr>
          <a:xfrm>
            <a:off x="535150" y="1261650"/>
            <a:ext cx="455400" cy="45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idx="4294967295" type="title"/>
          </p:nvPr>
        </p:nvSpPr>
        <p:spPr>
          <a:xfrm>
            <a:off x="336400" y="3321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800"/>
              <a:t>Corpus Creation</a:t>
            </a:r>
            <a:endParaRPr b="1" sz="2800"/>
          </a:p>
        </p:txBody>
      </p:sp>
      <p:sp>
        <p:nvSpPr>
          <p:cNvPr id="198" name="Google Shape;198;p20"/>
          <p:cNvSpPr txBox="1"/>
          <p:nvPr>
            <p:ph idx="4294967295" type="body"/>
          </p:nvPr>
        </p:nvSpPr>
        <p:spPr>
          <a:xfrm>
            <a:off x="165700" y="1079550"/>
            <a:ext cx="2904900" cy="2984400"/>
          </a:xfrm>
          <a:prstGeom prst="rect">
            <a:avLst/>
          </a:prstGeom>
        </p:spPr>
        <p:txBody>
          <a:bodyPr anchorCtr="0" anchor="ctr" bIns="34275" lIns="68575" spcFirstLastPara="1" rIns="68575" wrap="square" tIns="34275">
            <a:normAutofit/>
          </a:bodyPr>
          <a:lstStyle/>
          <a:p>
            <a:pPr indent="-304800" lvl="0" marL="457200" rtl="0" algn="l">
              <a:spcBef>
                <a:spcPts val="300"/>
              </a:spcBef>
              <a:spcAft>
                <a:spcPts val="0"/>
              </a:spcAft>
              <a:buSzPts val="1200"/>
              <a:buChar char="●"/>
            </a:pPr>
            <a:r>
              <a:rPr lang="en"/>
              <a:t>Wycliffe India provided the data, Wycliffe India is an interdenominational, non-sectarian and non-profit mission organization.</a:t>
            </a:r>
            <a:endParaRPr/>
          </a:p>
          <a:p>
            <a:pPr indent="-304800" lvl="0" marL="457200" rtl="0" algn="l">
              <a:spcBef>
                <a:spcPts val="500"/>
              </a:spcBef>
              <a:spcAft>
                <a:spcPts val="500"/>
              </a:spcAft>
              <a:buSzPts val="1200"/>
              <a:buChar char="●"/>
            </a:pPr>
            <a:r>
              <a:rPr lang="en"/>
              <a:t>The speakers consist of males and females between the age of 30-35</a:t>
            </a:r>
            <a:endParaRPr/>
          </a:p>
        </p:txBody>
      </p:sp>
      <p:sp>
        <p:nvSpPr>
          <p:cNvPr id="199" name="Google Shape;199;p20"/>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200" name="Google Shape;200;p20"/>
          <p:cNvGrpSpPr/>
          <p:nvPr/>
        </p:nvGrpSpPr>
        <p:grpSpPr>
          <a:xfrm>
            <a:off x="3184800" y="1476013"/>
            <a:ext cx="1942800" cy="1569600"/>
            <a:chOff x="1889400" y="1171213"/>
            <a:chExt cx="1942800" cy="1569600"/>
          </a:xfrm>
        </p:grpSpPr>
        <p:sp>
          <p:nvSpPr>
            <p:cNvPr id="201" name="Google Shape;201;p20"/>
            <p:cNvSpPr/>
            <p:nvPr/>
          </p:nvSpPr>
          <p:spPr>
            <a:xfrm>
              <a:off x="1889400" y="1171213"/>
              <a:ext cx="1942800" cy="1569600"/>
            </a:xfrm>
            <a:prstGeom prst="round1Rect">
              <a:avLst>
                <a:gd fmla="val 174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2134940" y="1353548"/>
              <a:ext cx="1451700" cy="4599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Malasar Spoken Bible</a:t>
              </a:r>
              <a:endParaRPr>
                <a:solidFill>
                  <a:srgbClr val="FFFFFF"/>
                </a:solidFill>
                <a:latin typeface="Roboto"/>
                <a:ea typeface="Roboto"/>
                <a:cs typeface="Roboto"/>
                <a:sym typeface="Roboto"/>
              </a:endParaRPr>
            </a:p>
          </p:txBody>
        </p:sp>
      </p:grpSp>
      <p:sp>
        <p:nvSpPr>
          <p:cNvPr id="203" name="Google Shape;203;p20"/>
          <p:cNvSpPr/>
          <p:nvPr/>
        </p:nvSpPr>
        <p:spPr>
          <a:xfrm>
            <a:off x="5124600" y="1476013"/>
            <a:ext cx="1942800" cy="1569600"/>
          </a:xfrm>
          <a:prstGeom prst="round2SameRect">
            <a:avLst>
              <a:gd fmla="val 18098" name="adj1"/>
              <a:gd fmla="val 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flipH="1">
            <a:off x="7063834" y="1492964"/>
            <a:ext cx="1942800" cy="1552500"/>
          </a:xfrm>
          <a:prstGeom prst="round1Rect">
            <a:avLst>
              <a:gd fmla="val 17446"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rot="10800000">
            <a:off x="3184234" y="3028738"/>
            <a:ext cx="5822400" cy="1248600"/>
          </a:xfrm>
          <a:prstGeom prst="round2SameRect">
            <a:avLst>
              <a:gd fmla="val 18098" name="adj1"/>
              <a:gd fmla="val 0" name="adj2"/>
            </a:avLst>
          </a:prstGeom>
          <a:solidFill>
            <a:srgbClr val="6CA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5369852" y="2039348"/>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Malasar Bible Text</a:t>
            </a:r>
            <a:endParaRPr>
              <a:solidFill>
                <a:srgbClr val="FFFFFF"/>
              </a:solidFill>
              <a:latin typeface="Roboto"/>
              <a:ea typeface="Roboto"/>
              <a:cs typeface="Roboto"/>
              <a:sym typeface="Roboto"/>
            </a:endParaRPr>
          </a:p>
        </p:txBody>
      </p:sp>
      <p:sp>
        <p:nvSpPr>
          <p:cNvPr id="207" name="Google Shape;207;p20"/>
          <p:cNvSpPr txBox="1"/>
          <p:nvPr/>
        </p:nvSpPr>
        <p:spPr>
          <a:xfrm>
            <a:off x="7381040" y="2039348"/>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English </a:t>
            </a:r>
            <a:r>
              <a:rPr b="1" lang="en">
                <a:solidFill>
                  <a:srgbClr val="FFFFFF"/>
                </a:solidFill>
                <a:latin typeface="Roboto"/>
                <a:ea typeface="Roboto"/>
                <a:cs typeface="Roboto"/>
                <a:sym typeface="Roboto"/>
              </a:rPr>
              <a:t>Bible Text</a:t>
            </a:r>
            <a:endParaRPr>
              <a:solidFill>
                <a:srgbClr val="FFFFFF"/>
              </a:solidFill>
              <a:latin typeface="Roboto"/>
              <a:ea typeface="Roboto"/>
              <a:cs typeface="Roboto"/>
              <a:sym typeface="Roboto"/>
            </a:endParaRPr>
          </a:p>
        </p:txBody>
      </p:sp>
      <p:sp>
        <p:nvSpPr>
          <p:cNvPr id="208" name="Google Shape;208;p20"/>
          <p:cNvSpPr txBox="1"/>
          <p:nvPr/>
        </p:nvSpPr>
        <p:spPr>
          <a:xfrm>
            <a:off x="4524411" y="3009325"/>
            <a:ext cx="29823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Malasar Dictionary</a:t>
            </a:r>
            <a:endParaRPr>
              <a:solidFill>
                <a:srgbClr val="FFFFFF"/>
              </a:solidFill>
              <a:latin typeface="Roboto"/>
              <a:ea typeface="Roboto"/>
              <a:cs typeface="Roboto"/>
              <a:sym typeface="Roboto"/>
            </a:endParaRPr>
          </a:p>
        </p:txBody>
      </p:sp>
      <p:pic>
        <p:nvPicPr>
          <p:cNvPr id="209" name="Google Shape;209;p20"/>
          <p:cNvPicPr preferRelativeResize="0"/>
          <p:nvPr/>
        </p:nvPicPr>
        <p:blipFill>
          <a:blip r:embed="rId3">
            <a:alphaModFix/>
          </a:blip>
          <a:stretch>
            <a:fillRect/>
          </a:stretch>
        </p:blipFill>
        <p:spPr>
          <a:xfrm>
            <a:off x="5081225" y="3393025"/>
            <a:ext cx="1868650" cy="754213"/>
          </a:xfrm>
          <a:prstGeom prst="rect">
            <a:avLst/>
          </a:prstGeom>
          <a:noFill/>
          <a:ln>
            <a:noFill/>
          </a:ln>
        </p:spPr>
      </p:pic>
      <p:sp>
        <p:nvSpPr>
          <p:cNvPr id="210" name="Google Shape;210;p20"/>
          <p:cNvSpPr txBox="1"/>
          <p:nvPr/>
        </p:nvSpPr>
        <p:spPr>
          <a:xfrm>
            <a:off x="5570725" y="4343050"/>
            <a:ext cx="10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ibre Franklin SemiBold"/>
                <a:ea typeface="Libre Franklin SemiBold"/>
                <a:cs typeface="Libre Franklin SemiBold"/>
                <a:sym typeface="Libre Franklin SemiBold"/>
              </a:rPr>
              <a:t>Raw Data</a:t>
            </a:r>
            <a:endParaRPr>
              <a:latin typeface="Libre Franklin SemiBold"/>
              <a:ea typeface="Libre Franklin SemiBold"/>
              <a:cs typeface="Libre Franklin SemiBold"/>
              <a:sym typeface="Libre Franklin SemiBold"/>
            </a:endParaRPr>
          </a:p>
        </p:txBody>
      </p:sp>
      <p:sp>
        <p:nvSpPr>
          <p:cNvPr id="211" name="Google Shape;211;p20"/>
          <p:cNvSpPr txBox="1"/>
          <p:nvPr/>
        </p:nvSpPr>
        <p:spPr>
          <a:xfrm>
            <a:off x="3413500" y="2253425"/>
            <a:ext cx="166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ibre Franklin Medium"/>
                <a:ea typeface="Libre Franklin Medium"/>
                <a:cs typeface="Libre Franklin Medium"/>
                <a:sym typeface="Libre Franklin Medium"/>
              </a:rPr>
              <a:t>22 Chapters of Luke</a:t>
            </a:r>
            <a:endParaRPr sz="1200">
              <a:solidFill>
                <a:schemeClr val="lt1"/>
              </a:solidFill>
              <a:latin typeface="Libre Franklin Medium"/>
              <a:ea typeface="Libre Franklin Medium"/>
              <a:cs typeface="Libre Franklin Medium"/>
              <a:sym typeface="Libre Franklin Medium"/>
            </a:endParaRPr>
          </a:p>
          <a:p>
            <a:pPr indent="0" lvl="0" marL="0" rtl="0" algn="l">
              <a:spcBef>
                <a:spcPts val="0"/>
              </a:spcBef>
              <a:spcAft>
                <a:spcPts val="0"/>
              </a:spcAft>
              <a:buNone/>
            </a:pPr>
            <a:r>
              <a:rPr lang="en" sz="1200">
                <a:solidFill>
                  <a:schemeClr val="lt1"/>
                </a:solidFill>
                <a:latin typeface="Libre Franklin Medium"/>
                <a:ea typeface="Libre Franklin Medium"/>
                <a:cs typeface="Libre Franklin Medium"/>
                <a:sym typeface="Libre Franklin Medium"/>
              </a:rPr>
              <a:t>5 Hours of Speech</a:t>
            </a:r>
            <a:endParaRPr sz="12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idx="4294967295" type="title"/>
          </p:nvPr>
        </p:nvSpPr>
        <p:spPr>
          <a:xfrm>
            <a:off x="402175" y="484075"/>
            <a:ext cx="8005500" cy="64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800"/>
              <a:t>Creating ASR Corpus</a:t>
            </a:r>
            <a:endParaRPr b="1" sz="2800"/>
          </a:p>
        </p:txBody>
      </p:sp>
      <p:sp>
        <p:nvSpPr>
          <p:cNvPr id="217" name="Google Shape;217;p21"/>
          <p:cNvSpPr txBox="1"/>
          <p:nvPr>
            <p:ph idx="12" type="sldNum"/>
          </p:nvPr>
        </p:nvSpPr>
        <p:spPr>
          <a:xfrm>
            <a:off x="7918725" y="4817936"/>
            <a:ext cx="7893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218" name="Google Shape;218;p21"/>
          <p:cNvGraphicFramePr/>
          <p:nvPr/>
        </p:nvGraphicFramePr>
        <p:xfrm>
          <a:off x="895025" y="1280763"/>
          <a:ext cx="3000000" cy="3000000"/>
        </p:xfrm>
        <a:graphic>
          <a:graphicData uri="http://schemas.openxmlformats.org/drawingml/2006/table">
            <a:tbl>
              <a:tblPr>
                <a:noFill/>
                <a:tableStyleId>{568F1FC7-4F03-436B-889E-EED730B0A1FA}</a:tableStyleId>
              </a:tblPr>
              <a:tblGrid>
                <a:gridCol w="3600775"/>
                <a:gridCol w="3600775"/>
              </a:tblGrid>
              <a:tr h="376775">
                <a:tc gridSpan="2">
                  <a:txBody>
                    <a:bodyPr/>
                    <a:lstStyle/>
                    <a:p>
                      <a:pPr indent="0" lvl="0" marL="0" rtl="0" algn="ctr">
                        <a:spcBef>
                          <a:spcPts val="0"/>
                        </a:spcBef>
                        <a:spcAft>
                          <a:spcPts val="0"/>
                        </a:spcAft>
                        <a:buNone/>
                      </a:pPr>
                      <a:r>
                        <a:rPr b="1" lang="en"/>
                        <a:t>ASR Dataset-1</a:t>
                      </a:r>
                      <a:endParaRPr b="1"/>
                    </a:p>
                  </a:txBody>
                  <a:tcPr marT="91425" marB="91425" marR="91425" marL="91425"/>
                </a:tc>
                <a:tc hMerge="1"/>
              </a:tr>
              <a:tr h="376775">
                <a:tc>
                  <a:txBody>
                    <a:bodyPr/>
                    <a:lstStyle/>
                    <a:p>
                      <a:pPr indent="0" lvl="0" marL="0" rtl="0" algn="l">
                        <a:spcBef>
                          <a:spcPts val="0"/>
                        </a:spcBef>
                        <a:spcAft>
                          <a:spcPts val="0"/>
                        </a:spcAft>
                        <a:buNone/>
                      </a:pPr>
                      <a:r>
                        <a:rPr lang="en"/>
                        <a:t>Total </a:t>
                      </a:r>
                      <a:r>
                        <a:rPr lang="en"/>
                        <a:t>Duration</a:t>
                      </a:r>
                      <a:endParaRPr/>
                    </a:p>
                  </a:txBody>
                  <a:tcPr marT="91425" marB="91425" marR="91425" marL="91425"/>
                </a:tc>
                <a:tc>
                  <a:txBody>
                    <a:bodyPr/>
                    <a:lstStyle/>
                    <a:p>
                      <a:pPr indent="0" lvl="0" marL="0" rtl="0" algn="l">
                        <a:spcBef>
                          <a:spcPts val="0"/>
                        </a:spcBef>
                        <a:spcAft>
                          <a:spcPts val="0"/>
                        </a:spcAft>
                        <a:buNone/>
                      </a:pPr>
                      <a:r>
                        <a:rPr lang="en"/>
                        <a:t>5 Hours</a:t>
                      </a:r>
                      <a:endParaRPr/>
                    </a:p>
                  </a:txBody>
                  <a:tcPr marT="91425" marB="91425" marR="91425" marL="91425"/>
                </a:tc>
              </a:tr>
              <a:tr h="376775">
                <a:tc>
                  <a:txBody>
                    <a:bodyPr/>
                    <a:lstStyle/>
                    <a:p>
                      <a:pPr indent="0" lvl="0" marL="0" rtl="0" algn="l">
                        <a:spcBef>
                          <a:spcPts val="0"/>
                        </a:spcBef>
                        <a:spcAft>
                          <a:spcPts val="0"/>
                        </a:spcAft>
                        <a:buNone/>
                      </a:pPr>
                      <a:r>
                        <a:rPr lang="en"/>
                        <a:t>Utterance</a:t>
                      </a:r>
                      <a:endParaRPr/>
                    </a:p>
                  </a:txBody>
                  <a:tcPr marT="91425" marB="91425" marR="91425" marL="91425"/>
                </a:tc>
                <a:tc>
                  <a:txBody>
                    <a:bodyPr/>
                    <a:lstStyle/>
                    <a:p>
                      <a:pPr indent="0" lvl="0" marL="0" rtl="0" algn="l">
                        <a:spcBef>
                          <a:spcPts val="0"/>
                        </a:spcBef>
                        <a:spcAft>
                          <a:spcPts val="0"/>
                        </a:spcAft>
                        <a:buNone/>
                      </a:pPr>
                      <a:r>
                        <a:rPr lang="en"/>
                        <a:t>965</a:t>
                      </a:r>
                      <a:endParaRPr/>
                    </a:p>
                  </a:txBody>
                  <a:tcPr marT="91425" marB="91425" marR="91425" marL="91425"/>
                </a:tc>
              </a:tr>
              <a:tr h="376775">
                <a:tc>
                  <a:txBody>
                    <a:bodyPr/>
                    <a:lstStyle/>
                    <a:p>
                      <a:pPr indent="0" lvl="0" marL="0" rtl="0" algn="l">
                        <a:spcBef>
                          <a:spcPts val="0"/>
                        </a:spcBef>
                        <a:spcAft>
                          <a:spcPts val="0"/>
                        </a:spcAft>
                        <a:buNone/>
                      </a:pPr>
                      <a:r>
                        <a:rPr lang="en"/>
                        <a:t>Speakers</a:t>
                      </a:r>
                      <a:endParaRPr/>
                    </a:p>
                  </a:txBody>
                  <a:tcPr marT="91425" marB="91425" marR="91425" marL="91425"/>
                </a:tc>
                <a:tc>
                  <a:txBody>
                    <a:bodyPr/>
                    <a:lstStyle/>
                    <a:p>
                      <a:pPr indent="0" lvl="0" marL="0" rtl="0" algn="l">
                        <a:spcBef>
                          <a:spcPts val="0"/>
                        </a:spcBef>
                        <a:spcAft>
                          <a:spcPts val="0"/>
                        </a:spcAft>
                        <a:buNone/>
                      </a:pPr>
                      <a:r>
                        <a:rPr lang="en"/>
                        <a:t>1 Female , 1 Male (Age between 30 &amp; 35)</a:t>
                      </a:r>
                      <a:endParaRPr/>
                    </a:p>
                  </a:txBody>
                  <a:tcPr marT="91425" marB="91425" marR="91425" marL="91425"/>
                </a:tc>
              </a:tr>
              <a:tr h="376775">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lang="en"/>
                        <a:t>22 Chapters of Luke from Bible</a:t>
                      </a:r>
                      <a:endParaRPr/>
                    </a:p>
                  </a:txBody>
                  <a:tcPr marT="91425" marB="91425" marR="91425" marL="91425"/>
                </a:tc>
              </a:tr>
              <a:tr h="376775">
                <a:tc>
                  <a:txBody>
                    <a:bodyPr/>
                    <a:lstStyle/>
                    <a:p>
                      <a:pPr indent="0" lvl="0" marL="0" rtl="0" algn="l">
                        <a:spcBef>
                          <a:spcPts val="0"/>
                        </a:spcBef>
                        <a:spcAft>
                          <a:spcPts val="0"/>
                        </a:spcAft>
                        <a:buNone/>
                      </a:pPr>
                      <a:r>
                        <a:rPr lang="en"/>
                        <a:t>Sample Rate</a:t>
                      </a:r>
                      <a:endParaRPr/>
                    </a:p>
                  </a:txBody>
                  <a:tcPr marT="91425" marB="91425" marR="91425" marL="91425"/>
                </a:tc>
                <a:tc>
                  <a:txBody>
                    <a:bodyPr/>
                    <a:lstStyle/>
                    <a:p>
                      <a:pPr indent="0" lvl="0" marL="0" rtl="0" algn="l">
                        <a:spcBef>
                          <a:spcPts val="0"/>
                        </a:spcBef>
                        <a:spcAft>
                          <a:spcPts val="0"/>
                        </a:spcAft>
                        <a:buNone/>
                      </a:pPr>
                      <a:r>
                        <a:rPr lang="en"/>
                        <a:t>16KHz</a:t>
                      </a:r>
                      <a:endParaRPr/>
                    </a:p>
                  </a:txBody>
                  <a:tcPr marT="91425" marB="91425" marR="91425" marL="91425"/>
                </a:tc>
              </a:tr>
              <a:tr h="376775">
                <a:tc>
                  <a:txBody>
                    <a:bodyPr/>
                    <a:lstStyle/>
                    <a:p>
                      <a:pPr indent="0" lvl="0" marL="0" rtl="0" algn="l">
                        <a:spcBef>
                          <a:spcPts val="0"/>
                        </a:spcBef>
                        <a:spcAft>
                          <a:spcPts val="0"/>
                        </a:spcAft>
                        <a:buNone/>
                      </a:pPr>
                      <a:r>
                        <a:rPr lang="en"/>
                        <a:t>Audio </a:t>
                      </a:r>
                      <a:r>
                        <a:rPr lang="en"/>
                        <a:t>Length</a:t>
                      </a:r>
                      <a:endParaRPr/>
                    </a:p>
                  </a:txBody>
                  <a:tcPr marT="91425" marB="91425" marR="91425" marL="91425"/>
                </a:tc>
                <a:tc>
                  <a:txBody>
                    <a:bodyPr/>
                    <a:lstStyle/>
                    <a:p>
                      <a:pPr indent="0" lvl="0" marL="0" rtl="0" algn="l">
                        <a:spcBef>
                          <a:spcPts val="0"/>
                        </a:spcBef>
                        <a:spcAft>
                          <a:spcPts val="0"/>
                        </a:spcAft>
                        <a:buNone/>
                      </a:pPr>
                      <a:r>
                        <a:rPr lang="en"/>
                        <a:t>Maximum</a:t>
                      </a:r>
                      <a:r>
                        <a:rPr lang="en"/>
                        <a:t> 30 seconds</a:t>
                      </a:r>
                      <a:endParaRPr/>
                    </a:p>
                  </a:txBody>
                  <a:tcPr marT="91425" marB="91425" marR="91425" marL="91425"/>
                </a:tc>
              </a:tr>
              <a:tr h="376775">
                <a:tc>
                  <a:txBody>
                    <a:bodyPr/>
                    <a:lstStyle/>
                    <a:p>
                      <a:pPr indent="0" lvl="0" marL="0" rtl="0" algn="l">
                        <a:spcBef>
                          <a:spcPts val="0"/>
                        </a:spcBef>
                        <a:spcAft>
                          <a:spcPts val="0"/>
                        </a:spcAft>
                        <a:buNone/>
                      </a:pPr>
                      <a:r>
                        <a:rPr lang="en"/>
                        <a:t>Structure </a:t>
                      </a:r>
                      <a:endParaRPr/>
                    </a:p>
                  </a:txBody>
                  <a:tcPr marT="91425" marB="91425" marR="91425" marL="91425"/>
                </a:tc>
                <a:tc>
                  <a:txBody>
                    <a:bodyPr/>
                    <a:lstStyle/>
                    <a:p>
                      <a:pPr indent="0" lvl="0" marL="0" rtl="0" algn="l">
                        <a:lnSpc>
                          <a:spcPct val="110000"/>
                        </a:lnSpc>
                        <a:spcBef>
                          <a:spcPts val="300"/>
                        </a:spcBef>
                        <a:spcAft>
                          <a:spcPts val="500"/>
                        </a:spcAft>
                        <a:buClr>
                          <a:schemeClr val="dk1"/>
                        </a:buClr>
                        <a:buSzPts val="1100"/>
                        <a:buFont typeface="Arial"/>
                        <a:buNone/>
                      </a:pPr>
                      <a:r>
                        <a:rPr b="1" i="1" lang="en" sz="1500">
                          <a:solidFill>
                            <a:srgbClr val="3F3F3F"/>
                          </a:solidFill>
                          <a:latin typeface="Libre Franklin"/>
                          <a:ea typeface="Libre Franklin"/>
                          <a:cs typeface="Libre Franklin"/>
                          <a:sym typeface="Libre Franklin"/>
                        </a:rPr>
                        <a:t>[ </a:t>
                      </a:r>
                      <a:r>
                        <a:rPr b="1" i="1" lang="en" sz="900">
                          <a:solidFill>
                            <a:srgbClr val="3F3F3F"/>
                          </a:solidFill>
                          <a:latin typeface="Libre Franklin"/>
                          <a:ea typeface="Libre Franklin"/>
                          <a:cs typeface="Libre Franklin"/>
                          <a:sym typeface="Libre Franklin"/>
                        </a:rPr>
                        <a:t>                </a:t>
                      </a:r>
                      <a:r>
                        <a:rPr b="1" i="1" lang="en" sz="1500">
                          <a:solidFill>
                            <a:srgbClr val="3F3F3F"/>
                          </a:solidFill>
                          <a:latin typeface="Libre Franklin"/>
                          <a:ea typeface="Libre Franklin"/>
                          <a:cs typeface="Libre Franklin"/>
                          <a:sym typeface="Libre Franklin"/>
                        </a:rPr>
                        <a:t>:  Malasar_Txt]</a:t>
                      </a:r>
                      <a:r>
                        <a:rPr b="1" i="1" lang="en" sz="900">
                          <a:solidFill>
                            <a:srgbClr val="3F3F3F"/>
                          </a:solidFill>
                          <a:latin typeface="Libre Franklin"/>
                          <a:ea typeface="Libre Franklin"/>
                          <a:cs typeface="Libre Franklin"/>
                          <a:sym typeface="Libre Franklin"/>
                        </a:rPr>
                        <a:t>   </a:t>
                      </a:r>
                      <a:r>
                        <a:rPr b="1" i="1" lang="en" sz="1500">
                          <a:solidFill>
                            <a:srgbClr val="3F3F3F"/>
                          </a:solidFill>
                          <a:latin typeface="Libre Franklin"/>
                          <a:ea typeface="Libre Franklin"/>
                          <a:cs typeface="Libre Franklin"/>
                          <a:sym typeface="Libre Franklin"/>
                        </a:rPr>
                        <a:t>   </a:t>
                      </a:r>
                      <a:endParaRPr/>
                    </a:p>
                  </a:txBody>
                  <a:tcPr marT="91425" marB="91425" marR="91425" marL="91425"/>
                </a:tc>
              </a:tr>
            </a:tbl>
          </a:graphicData>
        </a:graphic>
      </p:graphicFrame>
      <p:pic>
        <p:nvPicPr>
          <p:cNvPr id="219" name="Google Shape;219;p21" title="luke003017.wav">
            <a:hlinkClick r:id="rId3"/>
          </p:cNvPr>
          <p:cNvPicPr preferRelativeResize="0"/>
          <p:nvPr/>
        </p:nvPicPr>
        <p:blipFill>
          <a:blip r:embed="rId4">
            <a:alphaModFix/>
          </a:blip>
          <a:stretch>
            <a:fillRect/>
          </a:stretch>
        </p:blipFill>
        <p:spPr>
          <a:xfrm>
            <a:off x="3563825" y="4589333"/>
            <a:ext cx="457200" cy="457200"/>
          </a:xfrm>
          <a:prstGeom prst="rect">
            <a:avLst/>
          </a:prstGeom>
          <a:noFill/>
          <a:ln>
            <a:noFill/>
          </a:ln>
          <a:effectLst>
            <a:outerShdw blurRad="57150" rotWithShape="0" algn="bl" dir="5400000" dist="19050">
              <a:srgbClr val="000000">
                <a:alpha val="50000"/>
              </a:srgbClr>
            </a:outerShdw>
          </a:effectLst>
        </p:spPr>
      </p:pic>
      <p:sp>
        <p:nvSpPr>
          <p:cNvPr id="220" name="Google Shape;220;p21"/>
          <p:cNvSpPr txBox="1"/>
          <p:nvPr/>
        </p:nvSpPr>
        <p:spPr>
          <a:xfrm>
            <a:off x="4063425" y="4617825"/>
            <a:ext cx="14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ibre Franklin"/>
                <a:ea typeface="Libre Franklin"/>
                <a:cs typeface="Libre Franklin"/>
                <a:sym typeface="Libre Franklin"/>
              </a:rPr>
              <a:t>Sample Audio   </a:t>
            </a:r>
            <a:endParaRPr>
              <a:latin typeface="Libre Franklin"/>
              <a:ea typeface="Libre Franklin"/>
              <a:cs typeface="Libre Franklin"/>
              <a:sym typeface="Libre Franklin"/>
            </a:endParaRPr>
          </a:p>
        </p:txBody>
      </p:sp>
      <p:pic>
        <p:nvPicPr>
          <p:cNvPr id="221" name="Google Shape;221;p21"/>
          <p:cNvPicPr preferRelativeResize="0"/>
          <p:nvPr/>
        </p:nvPicPr>
        <p:blipFill>
          <a:blip r:embed="rId5">
            <a:alphaModFix/>
          </a:blip>
          <a:stretch>
            <a:fillRect/>
          </a:stretch>
        </p:blipFill>
        <p:spPr>
          <a:xfrm>
            <a:off x="4677350" y="4100550"/>
            <a:ext cx="323599" cy="323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