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90"/>
  </p:normalViewPr>
  <p:slideViewPr>
    <p:cSldViewPr snapToGrid="0" snapToObjects="1">
      <p:cViewPr varScale="1">
        <p:scale>
          <a:sx n="61" d="100"/>
          <a:sy n="61" d="100"/>
        </p:scale>
        <p:origin x="24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6A4C9-27F3-4BB1-881B-895EFDA164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335C56-F690-4544-B583-7EF7F4F51565}">
      <dgm:prSet/>
      <dgm:spPr/>
      <dgm:t>
        <a:bodyPr/>
        <a:lstStyle/>
        <a:p>
          <a:pPr>
            <a:defRPr cap="all"/>
          </a:pPr>
          <a:r>
            <a:rPr lang="en-US"/>
            <a:t>Profit = revenue – budget </a:t>
          </a:r>
        </a:p>
      </dgm:t>
    </dgm:pt>
    <dgm:pt modelId="{377BF4C0-97A5-4C1F-9CBD-CFC27B9114B2}" type="parTrans" cxnId="{F59C443B-9ED9-44AB-9D88-AABAA70CD365}">
      <dgm:prSet/>
      <dgm:spPr/>
      <dgm:t>
        <a:bodyPr/>
        <a:lstStyle/>
        <a:p>
          <a:endParaRPr lang="en-US"/>
        </a:p>
      </dgm:t>
    </dgm:pt>
    <dgm:pt modelId="{FBE4740F-0456-4C3C-8C26-21848DDDE619}" type="sibTrans" cxnId="{F59C443B-9ED9-44AB-9D88-AABAA70CD365}">
      <dgm:prSet/>
      <dgm:spPr/>
      <dgm:t>
        <a:bodyPr/>
        <a:lstStyle/>
        <a:p>
          <a:endParaRPr lang="en-US"/>
        </a:p>
      </dgm:t>
    </dgm:pt>
    <dgm:pt modelId="{81F860DB-3470-42B4-B3FC-D0751A449CE4}">
      <dgm:prSet/>
      <dgm:spPr/>
      <dgm:t>
        <a:bodyPr/>
        <a:lstStyle/>
        <a:p>
          <a:pPr>
            <a:defRPr cap="all"/>
          </a:pPr>
          <a:r>
            <a:rPr lang="en-US"/>
            <a:t>1= profitable 0=lost money </a:t>
          </a:r>
        </a:p>
      </dgm:t>
    </dgm:pt>
    <dgm:pt modelId="{178A178D-2F2A-419B-A030-EE25B731468B}" type="parTrans" cxnId="{890B5746-D974-4EA6-A929-4916F058A053}">
      <dgm:prSet/>
      <dgm:spPr/>
      <dgm:t>
        <a:bodyPr/>
        <a:lstStyle/>
        <a:p>
          <a:endParaRPr lang="en-US"/>
        </a:p>
      </dgm:t>
    </dgm:pt>
    <dgm:pt modelId="{B55DF164-7315-4458-9AC3-150B1AC2FCC7}" type="sibTrans" cxnId="{890B5746-D974-4EA6-A929-4916F058A053}">
      <dgm:prSet/>
      <dgm:spPr/>
      <dgm:t>
        <a:bodyPr/>
        <a:lstStyle/>
        <a:p>
          <a:endParaRPr lang="en-US"/>
        </a:p>
      </dgm:t>
    </dgm:pt>
    <dgm:pt modelId="{39471F91-41D1-4AAC-A952-63E222792D98}">
      <dgm:prSet/>
      <dgm:spPr/>
      <dgm:t>
        <a:bodyPr/>
        <a:lstStyle/>
        <a:p>
          <a:pPr>
            <a:defRPr cap="all"/>
          </a:pPr>
          <a:r>
            <a:rPr lang="en-US"/>
            <a:t>Budget_group=a series of buckets that place a film’s budget</a:t>
          </a:r>
        </a:p>
      </dgm:t>
    </dgm:pt>
    <dgm:pt modelId="{5F220694-E43A-46C4-9EE7-1ACAA27D1106}" type="parTrans" cxnId="{7D866499-4DA6-4D26-852A-2C789F7EDAD0}">
      <dgm:prSet/>
      <dgm:spPr/>
      <dgm:t>
        <a:bodyPr/>
        <a:lstStyle/>
        <a:p>
          <a:endParaRPr lang="en-US"/>
        </a:p>
      </dgm:t>
    </dgm:pt>
    <dgm:pt modelId="{55D92E50-4E9C-458D-AC98-F64E8B7F03A2}" type="sibTrans" cxnId="{7D866499-4DA6-4D26-852A-2C789F7EDAD0}">
      <dgm:prSet/>
      <dgm:spPr/>
      <dgm:t>
        <a:bodyPr/>
        <a:lstStyle/>
        <a:p>
          <a:endParaRPr lang="en-US"/>
        </a:p>
      </dgm:t>
    </dgm:pt>
    <dgm:pt modelId="{28C7577D-E0AB-45DA-BBCD-C7A2F55487BF}">
      <dgm:prSet/>
      <dgm:spPr/>
      <dgm:t>
        <a:bodyPr/>
        <a:lstStyle/>
        <a:p>
          <a:pPr>
            <a:defRPr cap="all"/>
          </a:pPr>
          <a:r>
            <a:rPr lang="en-US"/>
            <a:t>Vote_group=a grouping of user voting averages for a film</a:t>
          </a:r>
        </a:p>
      </dgm:t>
    </dgm:pt>
    <dgm:pt modelId="{A232577C-0282-4F35-94FB-820E1B00EBE3}" type="parTrans" cxnId="{60239605-F05F-4E13-AC96-BB8DF0EEB92A}">
      <dgm:prSet/>
      <dgm:spPr/>
      <dgm:t>
        <a:bodyPr/>
        <a:lstStyle/>
        <a:p>
          <a:endParaRPr lang="en-US"/>
        </a:p>
      </dgm:t>
    </dgm:pt>
    <dgm:pt modelId="{0A752610-A84D-4FD8-B67D-EAE3976183DC}" type="sibTrans" cxnId="{60239605-F05F-4E13-AC96-BB8DF0EEB92A}">
      <dgm:prSet/>
      <dgm:spPr/>
      <dgm:t>
        <a:bodyPr/>
        <a:lstStyle/>
        <a:p>
          <a:endParaRPr lang="en-US"/>
        </a:p>
      </dgm:t>
    </dgm:pt>
    <dgm:pt modelId="{36E1F446-3798-49DD-A466-C5E3546FFB37}" type="pres">
      <dgm:prSet presAssocID="{6186A4C9-27F3-4BB1-881B-895EFDA164F8}" presName="root" presStyleCnt="0">
        <dgm:presLayoutVars>
          <dgm:dir/>
          <dgm:resizeHandles val="exact"/>
        </dgm:presLayoutVars>
      </dgm:prSet>
      <dgm:spPr/>
    </dgm:pt>
    <dgm:pt modelId="{BA333A6C-85CD-400A-8EAD-5B6FFF7FD748}" type="pres">
      <dgm:prSet presAssocID="{FC335C56-F690-4544-B583-7EF7F4F51565}" presName="compNode" presStyleCnt="0"/>
      <dgm:spPr/>
    </dgm:pt>
    <dgm:pt modelId="{98C1FDC8-3C6A-48F8-BE25-14EC9BAFEFC6}" type="pres">
      <dgm:prSet presAssocID="{FC335C56-F690-4544-B583-7EF7F4F51565}" presName="iconBgRect" presStyleLbl="bgShp" presStyleIdx="0" presStyleCnt="4"/>
      <dgm:spPr/>
    </dgm:pt>
    <dgm:pt modelId="{FA15EA8D-BAAD-41AA-BDA9-B20FCA08F045}" type="pres">
      <dgm:prSet presAssocID="{FC335C56-F690-4544-B583-7EF7F4F515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71D73F5E-C8D3-4998-8BD8-7625035F904C}" type="pres">
      <dgm:prSet presAssocID="{FC335C56-F690-4544-B583-7EF7F4F51565}" presName="spaceRect" presStyleCnt="0"/>
      <dgm:spPr/>
    </dgm:pt>
    <dgm:pt modelId="{4D00B475-4D29-4EF6-8361-962357EC752E}" type="pres">
      <dgm:prSet presAssocID="{FC335C56-F690-4544-B583-7EF7F4F51565}" presName="textRect" presStyleLbl="revTx" presStyleIdx="0" presStyleCnt="4">
        <dgm:presLayoutVars>
          <dgm:chMax val="1"/>
          <dgm:chPref val="1"/>
        </dgm:presLayoutVars>
      </dgm:prSet>
      <dgm:spPr/>
    </dgm:pt>
    <dgm:pt modelId="{75D522D3-018F-4C4E-962A-284BD64B63F8}" type="pres">
      <dgm:prSet presAssocID="{FBE4740F-0456-4C3C-8C26-21848DDDE619}" presName="sibTrans" presStyleCnt="0"/>
      <dgm:spPr/>
    </dgm:pt>
    <dgm:pt modelId="{385F51C5-D04E-4DD4-900A-584E90BEC142}" type="pres">
      <dgm:prSet presAssocID="{81F860DB-3470-42B4-B3FC-D0751A449CE4}" presName="compNode" presStyleCnt="0"/>
      <dgm:spPr/>
    </dgm:pt>
    <dgm:pt modelId="{E818B9C7-BC28-4127-AE65-3E93F82D3E2F}" type="pres">
      <dgm:prSet presAssocID="{81F860DB-3470-42B4-B3FC-D0751A449CE4}" presName="iconBgRect" presStyleLbl="bgShp" presStyleIdx="1" presStyleCnt="4"/>
      <dgm:spPr/>
    </dgm:pt>
    <dgm:pt modelId="{B92C9D9F-A46B-438B-824A-235A770B5F91}" type="pres">
      <dgm:prSet presAssocID="{81F860DB-3470-42B4-B3FC-D0751A449C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7D62E61-C090-4105-95FF-F0900C5BE5A2}" type="pres">
      <dgm:prSet presAssocID="{81F860DB-3470-42B4-B3FC-D0751A449CE4}" presName="spaceRect" presStyleCnt="0"/>
      <dgm:spPr/>
    </dgm:pt>
    <dgm:pt modelId="{EF527BCB-893D-461B-B161-B24A419CA1E9}" type="pres">
      <dgm:prSet presAssocID="{81F860DB-3470-42B4-B3FC-D0751A449CE4}" presName="textRect" presStyleLbl="revTx" presStyleIdx="1" presStyleCnt="4">
        <dgm:presLayoutVars>
          <dgm:chMax val="1"/>
          <dgm:chPref val="1"/>
        </dgm:presLayoutVars>
      </dgm:prSet>
      <dgm:spPr/>
    </dgm:pt>
    <dgm:pt modelId="{70EB461E-ECE6-4E08-826D-6321B5CF979C}" type="pres">
      <dgm:prSet presAssocID="{B55DF164-7315-4458-9AC3-150B1AC2FCC7}" presName="sibTrans" presStyleCnt="0"/>
      <dgm:spPr/>
    </dgm:pt>
    <dgm:pt modelId="{894CA102-5C39-4B3F-A753-9C5E90BAF021}" type="pres">
      <dgm:prSet presAssocID="{39471F91-41D1-4AAC-A952-63E222792D98}" presName="compNode" presStyleCnt="0"/>
      <dgm:spPr/>
    </dgm:pt>
    <dgm:pt modelId="{8C64D2FB-0DEC-4752-8FCB-B71ADD2DD168}" type="pres">
      <dgm:prSet presAssocID="{39471F91-41D1-4AAC-A952-63E222792D98}" presName="iconBgRect" presStyleLbl="bgShp" presStyleIdx="2" presStyleCnt="4"/>
      <dgm:spPr/>
    </dgm:pt>
    <dgm:pt modelId="{30F27C2E-14B9-45C1-BE85-FE7EBC296A94}" type="pres">
      <dgm:prSet presAssocID="{39471F91-41D1-4AAC-A952-63E222792D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6792930-0600-4C6D-8D89-BABE942ACC39}" type="pres">
      <dgm:prSet presAssocID="{39471F91-41D1-4AAC-A952-63E222792D98}" presName="spaceRect" presStyleCnt="0"/>
      <dgm:spPr/>
    </dgm:pt>
    <dgm:pt modelId="{7D3B0BD7-363E-4416-BC2E-3F6E220CCE5D}" type="pres">
      <dgm:prSet presAssocID="{39471F91-41D1-4AAC-A952-63E222792D98}" presName="textRect" presStyleLbl="revTx" presStyleIdx="2" presStyleCnt="4">
        <dgm:presLayoutVars>
          <dgm:chMax val="1"/>
          <dgm:chPref val="1"/>
        </dgm:presLayoutVars>
      </dgm:prSet>
      <dgm:spPr/>
    </dgm:pt>
    <dgm:pt modelId="{92A4C22B-444B-4817-821F-F544523202E4}" type="pres">
      <dgm:prSet presAssocID="{55D92E50-4E9C-458D-AC98-F64E8B7F03A2}" presName="sibTrans" presStyleCnt="0"/>
      <dgm:spPr/>
    </dgm:pt>
    <dgm:pt modelId="{56D33DFF-8792-44B9-8EEF-DE9C8D9DCA5A}" type="pres">
      <dgm:prSet presAssocID="{28C7577D-E0AB-45DA-BBCD-C7A2F55487BF}" presName="compNode" presStyleCnt="0"/>
      <dgm:spPr/>
    </dgm:pt>
    <dgm:pt modelId="{BDE8816A-A371-4DAC-BC98-4D47487DE737}" type="pres">
      <dgm:prSet presAssocID="{28C7577D-E0AB-45DA-BBCD-C7A2F55487BF}" presName="iconBgRect" presStyleLbl="bgShp" presStyleIdx="3" presStyleCnt="4"/>
      <dgm:spPr/>
    </dgm:pt>
    <dgm:pt modelId="{FC422FFA-1447-45DF-A284-16B5571EDD09}" type="pres">
      <dgm:prSet presAssocID="{28C7577D-E0AB-45DA-BBCD-C7A2F55487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ing2Star"/>
        </a:ext>
      </dgm:extLst>
    </dgm:pt>
    <dgm:pt modelId="{DA78A129-9880-43F5-8B1F-4FE011FC07B5}" type="pres">
      <dgm:prSet presAssocID="{28C7577D-E0AB-45DA-BBCD-C7A2F55487BF}" presName="spaceRect" presStyleCnt="0"/>
      <dgm:spPr/>
    </dgm:pt>
    <dgm:pt modelId="{37E9A0A4-317B-4CB2-A1E4-20DCC9E32B24}" type="pres">
      <dgm:prSet presAssocID="{28C7577D-E0AB-45DA-BBCD-C7A2F55487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239605-F05F-4E13-AC96-BB8DF0EEB92A}" srcId="{6186A4C9-27F3-4BB1-881B-895EFDA164F8}" destId="{28C7577D-E0AB-45DA-BBCD-C7A2F55487BF}" srcOrd="3" destOrd="0" parTransId="{A232577C-0282-4F35-94FB-820E1B00EBE3}" sibTransId="{0A752610-A84D-4FD8-B67D-EAE3976183DC}"/>
    <dgm:cxn modelId="{F59C443B-9ED9-44AB-9D88-AABAA70CD365}" srcId="{6186A4C9-27F3-4BB1-881B-895EFDA164F8}" destId="{FC335C56-F690-4544-B583-7EF7F4F51565}" srcOrd="0" destOrd="0" parTransId="{377BF4C0-97A5-4C1F-9CBD-CFC27B9114B2}" sibTransId="{FBE4740F-0456-4C3C-8C26-21848DDDE619}"/>
    <dgm:cxn modelId="{890B5746-D974-4EA6-A929-4916F058A053}" srcId="{6186A4C9-27F3-4BB1-881B-895EFDA164F8}" destId="{81F860DB-3470-42B4-B3FC-D0751A449CE4}" srcOrd="1" destOrd="0" parTransId="{178A178D-2F2A-419B-A030-EE25B731468B}" sibTransId="{B55DF164-7315-4458-9AC3-150B1AC2FCC7}"/>
    <dgm:cxn modelId="{7D866499-4DA6-4D26-852A-2C789F7EDAD0}" srcId="{6186A4C9-27F3-4BB1-881B-895EFDA164F8}" destId="{39471F91-41D1-4AAC-A952-63E222792D98}" srcOrd="2" destOrd="0" parTransId="{5F220694-E43A-46C4-9EE7-1ACAA27D1106}" sibTransId="{55D92E50-4E9C-458D-AC98-F64E8B7F03A2}"/>
    <dgm:cxn modelId="{358AC5A9-7123-48F6-AEB6-DD341CC4DD4C}" type="presOf" srcId="{39471F91-41D1-4AAC-A952-63E222792D98}" destId="{7D3B0BD7-363E-4416-BC2E-3F6E220CCE5D}" srcOrd="0" destOrd="0" presId="urn:microsoft.com/office/officeart/2018/5/layout/IconCircleLabelList"/>
    <dgm:cxn modelId="{48537DBB-EF94-4407-B535-4920116F65EE}" type="presOf" srcId="{6186A4C9-27F3-4BB1-881B-895EFDA164F8}" destId="{36E1F446-3798-49DD-A466-C5E3546FFB37}" srcOrd="0" destOrd="0" presId="urn:microsoft.com/office/officeart/2018/5/layout/IconCircleLabelList"/>
    <dgm:cxn modelId="{82A58AC5-A022-4918-8397-EC3A315837E9}" type="presOf" srcId="{28C7577D-E0AB-45DA-BBCD-C7A2F55487BF}" destId="{37E9A0A4-317B-4CB2-A1E4-20DCC9E32B24}" srcOrd="0" destOrd="0" presId="urn:microsoft.com/office/officeart/2018/5/layout/IconCircleLabelList"/>
    <dgm:cxn modelId="{1A0C10DF-F739-48EB-B048-700C8FB5C473}" type="presOf" srcId="{81F860DB-3470-42B4-B3FC-D0751A449CE4}" destId="{EF527BCB-893D-461B-B161-B24A419CA1E9}" srcOrd="0" destOrd="0" presId="urn:microsoft.com/office/officeart/2018/5/layout/IconCircleLabelList"/>
    <dgm:cxn modelId="{6E95D1EE-D13B-4AA2-9369-6668BE231E27}" type="presOf" srcId="{FC335C56-F690-4544-B583-7EF7F4F51565}" destId="{4D00B475-4D29-4EF6-8361-962357EC752E}" srcOrd="0" destOrd="0" presId="urn:microsoft.com/office/officeart/2018/5/layout/IconCircleLabelList"/>
    <dgm:cxn modelId="{00B6F728-CCBC-4ED5-84B9-D8DD637AF267}" type="presParOf" srcId="{36E1F446-3798-49DD-A466-C5E3546FFB37}" destId="{BA333A6C-85CD-400A-8EAD-5B6FFF7FD748}" srcOrd="0" destOrd="0" presId="urn:microsoft.com/office/officeart/2018/5/layout/IconCircleLabelList"/>
    <dgm:cxn modelId="{AF6997B2-7D2E-4CC9-8BA2-06EF46A1EE1E}" type="presParOf" srcId="{BA333A6C-85CD-400A-8EAD-5B6FFF7FD748}" destId="{98C1FDC8-3C6A-48F8-BE25-14EC9BAFEFC6}" srcOrd="0" destOrd="0" presId="urn:microsoft.com/office/officeart/2018/5/layout/IconCircleLabelList"/>
    <dgm:cxn modelId="{07F53F82-A157-4EDA-B26E-1797D63749B3}" type="presParOf" srcId="{BA333A6C-85CD-400A-8EAD-5B6FFF7FD748}" destId="{FA15EA8D-BAAD-41AA-BDA9-B20FCA08F045}" srcOrd="1" destOrd="0" presId="urn:microsoft.com/office/officeart/2018/5/layout/IconCircleLabelList"/>
    <dgm:cxn modelId="{8ADADC6A-0803-4869-B0A1-43D5EC7D9C3F}" type="presParOf" srcId="{BA333A6C-85CD-400A-8EAD-5B6FFF7FD748}" destId="{71D73F5E-C8D3-4998-8BD8-7625035F904C}" srcOrd="2" destOrd="0" presId="urn:microsoft.com/office/officeart/2018/5/layout/IconCircleLabelList"/>
    <dgm:cxn modelId="{08883103-7D82-4AFB-A552-D9A11531E248}" type="presParOf" srcId="{BA333A6C-85CD-400A-8EAD-5B6FFF7FD748}" destId="{4D00B475-4D29-4EF6-8361-962357EC752E}" srcOrd="3" destOrd="0" presId="urn:microsoft.com/office/officeart/2018/5/layout/IconCircleLabelList"/>
    <dgm:cxn modelId="{5CAA5EE7-1A48-46A5-992C-B2337F0D4515}" type="presParOf" srcId="{36E1F446-3798-49DD-A466-C5E3546FFB37}" destId="{75D522D3-018F-4C4E-962A-284BD64B63F8}" srcOrd="1" destOrd="0" presId="urn:microsoft.com/office/officeart/2018/5/layout/IconCircleLabelList"/>
    <dgm:cxn modelId="{B0D3A94C-0602-4798-9AB3-9832872AC645}" type="presParOf" srcId="{36E1F446-3798-49DD-A466-C5E3546FFB37}" destId="{385F51C5-D04E-4DD4-900A-584E90BEC142}" srcOrd="2" destOrd="0" presId="urn:microsoft.com/office/officeart/2018/5/layout/IconCircleLabelList"/>
    <dgm:cxn modelId="{22D104B2-5155-4DE2-8757-722E13C3339E}" type="presParOf" srcId="{385F51C5-D04E-4DD4-900A-584E90BEC142}" destId="{E818B9C7-BC28-4127-AE65-3E93F82D3E2F}" srcOrd="0" destOrd="0" presId="urn:microsoft.com/office/officeart/2018/5/layout/IconCircleLabelList"/>
    <dgm:cxn modelId="{C9439998-8EA0-4E6F-9EDE-A23BB9AF846E}" type="presParOf" srcId="{385F51C5-D04E-4DD4-900A-584E90BEC142}" destId="{B92C9D9F-A46B-438B-824A-235A770B5F91}" srcOrd="1" destOrd="0" presId="urn:microsoft.com/office/officeart/2018/5/layout/IconCircleLabelList"/>
    <dgm:cxn modelId="{53121FA2-43F2-4EBC-A46F-0B5AA1E9263B}" type="presParOf" srcId="{385F51C5-D04E-4DD4-900A-584E90BEC142}" destId="{E7D62E61-C090-4105-95FF-F0900C5BE5A2}" srcOrd="2" destOrd="0" presId="urn:microsoft.com/office/officeart/2018/5/layout/IconCircleLabelList"/>
    <dgm:cxn modelId="{415C9626-3354-4EFA-8E70-575884536424}" type="presParOf" srcId="{385F51C5-D04E-4DD4-900A-584E90BEC142}" destId="{EF527BCB-893D-461B-B161-B24A419CA1E9}" srcOrd="3" destOrd="0" presId="urn:microsoft.com/office/officeart/2018/5/layout/IconCircleLabelList"/>
    <dgm:cxn modelId="{22F8BDCC-D85E-4242-ADAA-3BDE5D7D43D6}" type="presParOf" srcId="{36E1F446-3798-49DD-A466-C5E3546FFB37}" destId="{70EB461E-ECE6-4E08-826D-6321B5CF979C}" srcOrd="3" destOrd="0" presId="urn:microsoft.com/office/officeart/2018/5/layout/IconCircleLabelList"/>
    <dgm:cxn modelId="{CD1CD320-8A13-4E75-954A-A26ABC5FD68B}" type="presParOf" srcId="{36E1F446-3798-49DD-A466-C5E3546FFB37}" destId="{894CA102-5C39-4B3F-A753-9C5E90BAF021}" srcOrd="4" destOrd="0" presId="urn:microsoft.com/office/officeart/2018/5/layout/IconCircleLabelList"/>
    <dgm:cxn modelId="{A038CD4A-7DF7-4A86-8145-7A153F9B2FB7}" type="presParOf" srcId="{894CA102-5C39-4B3F-A753-9C5E90BAF021}" destId="{8C64D2FB-0DEC-4752-8FCB-B71ADD2DD168}" srcOrd="0" destOrd="0" presId="urn:microsoft.com/office/officeart/2018/5/layout/IconCircleLabelList"/>
    <dgm:cxn modelId="{EF6BFA43-AFA3-440E-AF22-D0BE234162DB}" type="presParOf" srcId="{894CA102-5C39-4B3F-A753-9C5E90BAF021}" destId="{30F27C2E-14B9-45C1-BE85-FE7EBC296A94}" srcOrd="1" destOrd="0" presId="urn:microsoft.com/office/officeart/2018/5/layout/IconCircleLabelList"/>
    <dgm:cxn modelId="{9CA8758E-0D1C-4257-AC45-76DAAA75B92B}" type="presParOf" srcId="{894CA102-5C39-4B3F-A753-9C5E90BAF021}" destId="{56792930-0600-4C6D-8D89-BABE942ACC39}" srcOrd="2" destOrd="0" presId="urn:microsoft.com/office/officeart/2018/5/layout/IconCircleLabelList"/>
    <dgm:cxn modelId="{FF5455F3-5CCA-4790-8397-AB988786DFA0}" type="presParOf" srcId="{894CA102-5C39-4B3F-A753-9C5E90BAF021}" destId="{7D3B0BD7-363E-4416-BC2E-3F6E220CCE5D}" srcOrd="3" destOrd="0" presId="urn:microsoft.com/office/officeart/2018/5/layout/IconCircleLabelList"/>
    <dgm:cxn modelId="{3C419F0F-295E-4935-AFAD-09970EC181EF}" type="presParOf" srcId="{36E1F446-3798-49DD-A466-C5E3546FFB37}" destId="{92A4C22B-444B-4817-821F-F544523202E4}" srcOrd="5" destOrd="0" presId="urn:microsoft.com/office/officeart/2018/5/layout/IconCircleLabelList"/>
    <dgm:cxn modelId="{9A5093BD-3363-4288-9956-D9FF9B40FDB5}" type="presParOf" srcId="{36E1F446-3798-49DD-A466-C5E3546FFB37}" destId="{56D33DFF-8792-44B9-8EEF-DE9C8D9DCA5A}" srcOrd="6" destOrd="0" presId="urn:microsoft.com/office/officeart/2018/5/layout/IconCircleLabelList"/>
    <dgm:cxn modelId="{BDC7B1CD-168A-4F38-A1CB-76794E278B76}" type="presParOf" srcId="{56D33DFF-8792-44B9-8EEF-DE9C8D9DCA5A}" destId="{BDE8816A-A371-4DAC-BC98-4D47487DE737}" srcOrd="0" destOrd="0" presId="urn:microsoft.com/office/officeart/2018/5/layout/IconCircleLabelList"/>
    <dgm:cxn modelId="{0729FDD9-87BC-41CE-9B7B-C75200D6FA2B}" type="presParOf" srcId="{56D33DFF-8792-44B9-8EEF-DE9C8D9DCA5A}" destId="{FC422FFA-1447-45DF-A284-16B5571EDD09}" srcOrd="1" destOrd="0" presId="urn:microsoft.com/office/officeart/2018/5/layout/IconCircleLabelList"/>
    <dgm:cxn modelId="{EAADFF64-BABF-4160-BB7E-E59E5C97F07C}" type="presParOf" srcId="{56D33DFF-8792-44B9-8EEF-DE9C8D9DCA5A}" destId="{DA78A129-9880-43F5-8B1F-4FE011FC07B5}" srcOrd="2" destOrd="0" presId="urn:microsoft.com/office/officeart/2018/5/layout/IconCircleLabelList"/>
    <dgm:cxn modelId="{0AB63369-BD5C-44E0-A109-EEE7724F2C4C}" type="presParOf" srcId="{56D33DFF-8792-44B9-8EEF-DE9C8D9DCA5A}" destId="{37E9A0A4-317B-4CB2-A1E4-20DCC9E32B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1FDC8-3C6A-48F8-BE25-14EC9BAFEFC6}">
      <dsp:nvSpPr>
        <dsp:cNvPr id="0" name=""/>
        <dsp:cNvSpPr/>
      </dsp:nvSpPr>
      <dsp:spPr>
        <a:xfrm>
          <a:off x="582441" y="869014"/>
          <a:ext cx="1247033" cy="12470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5EA8D-BAAD-41AA-BDA9-B20FCA08F045}">
      <dsp:nvSpPr>
        <dsp:cNvPr id="0" name=""/>
        <dsp:cNvSpPr/>
      </dsp:nvSpPr>
      <dsp:spPr>
        <a:xfrm>
          <a:off x="848202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0B475-4D29-4EF6-8361-962357EC752E}">
      <dsp:nvSpPr>
        <dsp:cNvPr id="0" name=""/>
        <dsp:cNvSpPr/>
      </dsp:nvSpPr>
      <dsp:spPr>
        <a:xfrm>
          <a:off x="183800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Profit = revenue – budget </a:t>
          </a:r>
        </a:p>
      </dsp:txBody>
      <dsp:txXfrm>
        <a:off x="183800" y="2504467"/>
        <a:ext cx="2044316" cy="720000"/>
      </dsp:txXfrm>
    </dsp:sp>
    <dsp:sp modelId="{E818B9C7-BC28-4127-AE65-3E93F82D3E2F}">
      <dsp:nvSpPr>
        <dsp:cNvPr id="0" name=""/>
        <dsp:cNvSpPr/>
      </dsp:nvSpPr>
      <dsp:spPr>
        <a:xfrm>
          <a:off x="2984513" y="869014"/>
          <a:ext cx="1247033" cy="12470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C9D9F-A46B-438B-824A-235A770B5F91}">
      <dsp:nvSpPr>
        <dsp:cNvPr id="0" name=""/>
        <dsp:cNvSpPr/>
      </dsp:nvSpPr>
      <dsp:spPr>
        <a:xfrm>
          <a:off x="3250275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27BCB-893D-461B-B161-B24A419CA1E9}">
      <dsp:nvSpPr>
        <dsp:cNvPr id="0" name=""/>
        <dsp:cNvSpPr/>
      </dsp:nvSpPr>
      <dsp:spPr>
        <a:xfrm>
          <a:off x="2585872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1= profitable 0=lost money </a:t>
          </a:r>
        </a:p>
      </dsp:txBody>
      <dsp:txXfrm>
        <a:off x="2585872" y="2504467"/>
        <a:ext cx="2044316" cy="720000"/>
      </dsp:txXfrm>
    </dsp:sp>
    <dsp:sp modelId="{8C64D2FB-0DEC-4752-8FCB-B71ADD2DD168}">
      <dsp:nvSpPr>
        <dsp:cNvPr id="0" name=""/>
        <dsp:cNvSpPr/>
      </dsp:nvSpPr>
      <dsp:spPr>
        <a:xfrm>
          <a:off x="5386585" y="869014"/>
          <a:ext cx="1247033" cy="12470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7C2E-14B9-45C1-BE85-FE7EBC296A94}">
      <dsp:nvSpPr>
        <dsp:cNvPr id="0" name=""/>
        <dsp:cNvSpPr/>
      </dsp:nvSpPr>
      <dsp:spPr>
        <a:xfrm>
          <a:off x="5652347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B0BD7-363E-4416-BC2E-3F6E220CCE5D}">
      <dsp:nvSpPr>
        <dsp:cNvPr id="0" name=""/>
        <dsp:cNvSpPr/>
      </dsp:nvSpPr>
      <dsp:spPr>
        <a:xfrm>
          <a:off x="4987944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Budget_group=a series of buckets that place a film’s budget</a:t>
          </a:r>
        </a:p>
      </dsp:txBody>
      <dsp:txXfrm>
        <a:off x="4987944" y="2504467"/>
        <a:ext cx="2044316" cy="720000"/>
      </dsp:txXfrm>
    </dsp:sp>
    <dsp:sp modelId="{BDE8816A-A371-4DAC-BC98-4D47487DE737}">
      <dsp:nvSpPr>
        <dsp:cNvPr id="0" name=""/>
        <dsp:cNvSpPr/>
      </dsp:nvSpPr>
      <dsp:spPr>
        <a:xfrm>
          <a:off x="7788658" y="869014"/>
          <a:ext cx="1247033" cy="12470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22FFA-1447-45DF-A284-16B5571EDD09}">
      <dsp:nvSpPr>
        <dsp:cNvPr id="0" name=""/>
        <dsp:cNvSpPr/>
      </dsp:nvSpPr>
      <dsp:spPr>
        <a:xfrm>
          <a:off x="8054419" y="1134775"/>
          <a:ext cx="715510" cy="715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9A0A4-317B-4CB2-A1E4-20DCC9E32B24}">
      <dsp:nvSpPr>
        <dsp:cNvPr id="0" name=""/>
        <dsp:cNvSpPr/>
      </dsp:nvSpPr>
      <dsp:spPr>
        <a:xfrm>
          <a:off x="7390016" y="2504467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Vote_group=a grouping of user voting averages for a film</a:t>
          </a:r>
        </a:p>
      </dsp:txBody>
      <dsp:txXfrm>
        <a:off x="7390016" y="2504467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823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241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638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44487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42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123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185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811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86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537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357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65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6DEDC-02B6-40C1-AEF9-31D82E919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54" b="4476"/>
          <a:stretch/>
        </p:blipFill>
        <p:spPr>
          <a:xfrm>
            <a:off x="-1" y="334861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AC4B5-C51C-4343-BCC4-5FF6BE39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TMDB </a:t>
            </a:r>
            <a:r>
              <a:rPr lang="en-US" sz="4000"/>
              <a:t>5000 Movies </a:t>
            </a:r>
            <a:r>
              <a:rPr lang="en-US" sz="40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A8B57-ADFF-7A41-A27B-EB749A5E6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CB3F3"/>
                </a:solidFill>
              </a:rPr>
              <a:t>By: Basil Latif </a:t>
            </a:r>
          </a:p>
        </p:txBody>
      </p:sp>
    </p:spTree>
    <p:extLst>
      <p:ext uri="{BB962C8B-B14F-4D97-AF65-F5344CB8AC3E}">
        <p14:creationId xmlns:p14="http://schemas.microsoft.com/office/powerpoint/2010/main" val="224158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D370-8371-5F4D-A55D-E2CA7A7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AE99D-50D0-7642-BA02-1C477BC7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The decision tree tells us that 53% of movies lost money</a:t>
            </a:r>
          </a:p>
          <a:p>
            <a:r>
              <a:rPr lang="en-US" dirty="0"/>
              <a:t>#2 The variable importance given by the </a:t>
            </a:r>
            <a:r>
              <a:rPr lang="en-US" dirty="0" err="1"/>
              <a:t>npart</a:t>
            </a:r>
            <a:r>
              <a:rPr lang="en-US" dirty="0"/>
              <a:t> function shows that budget is 4x more important than popularity </a:t>
            </a:r>
          </a:p>
          <a:p>
            <a:r>
              <a:rPr lang="en-US" dirty="0"/>
              <a:t>#3 The decision tree splits show us that for movies that lost money, most of them </a:t>
            </a:r>
            <a:r>
              <a:rPr lang="en-US"/>
              <a:t>were unpopular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6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BEA1-43F0-9549-B8ED-30092E07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26B2-CF56-6841-9C5E-D73161AE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Goal: My TMDB 5000 movies classification project will examine how budget and user preference for a movie affect whether or not it’s profitable. This will help determine if movies that become profitable due to the fact that it had a high budget or because viewers of the film liked it them. The tool to conduct the analysis will be a decision tree. </a:t>
            </a:r>
          </a:p>
          <a:p>
            <a:r>
              <a:rPr lang="en-US">
                <a:solidFill>
                  <a:srgbClr val="FFFFFF"/>
                </a:solidFill>
              </a:rPr>
              <a:t>Dependent variable: Profit </a:t>
            </a:r>
          </a:p>
          <a:p>
            <a:r>
              <a:rPr lang="en-US">
                <a:solidFill>
                  <a:srgbClr val="FFFFFF"/>
                </a:solidFill>
              </a:rPr>
              <a:t>Independent variable: Budget and User Vote Average </a:t>
            </a:r>
          </a:p>
        </p:txBody>
      </p:sp>
    </p:spTree>
    <p:extLst>
      <p:ext uri="{BB962C8B-B14F-4D97-AF65-F5344CB8AC3E}">
        <p14:creationId xmlns:p14="http://schemas.microsoft.com/office/powerpoint/2010/main" val="421629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2688-2D0E-1B4C-97D5-19615AF7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New Independent Variables Calculated: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809634-3EE5-4947-BA28-EDD4A9398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18047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1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333E-C4E3-8B40-B083-546C3828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4 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18819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FB35-FAE0-954A-BA8C-05E2927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Pruned Decision Tree </a:t>
            </a:r>
            <a:endParaRPr lang="en-US" sz="2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CAADD74-FF26-4274-8F18-FDE6ED4A9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1 = movie made a profit </a:t>
            </a:r>
          </a:p>
          <a:p>
            <a:r>
              <a:rPr lang="en-US" sz="1600" dirty="0"/>
              <a:t>0 = movie lost money </a:t>
            </a:r>
          </a:p>
        </p:txBody>
      </p:sp>
      <p:pic>
        <p:nvPicPr>
          <p:cNvPr id="6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1CA1273-F7B0-2445-AA1D-C1247C35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66" y="643467"/>
            <a:ext cx="4492553" cy="5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03DB-4312-3B4E-A8A8-6B23A98F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Plotted Against Vote Group </a:t>
            </a:r>
          </a:p>
        </p:txBody>
      </p:sp>
      <p:pic>
        <p:nvPicPr>
          <p:cNvPr id="9" name="Content Placeholder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9CEDAD7-AD0B-A94D-9320-6793B2A8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932" y="1631790"/>
            <a:ext cx="3905859" cy="4864352"/>
          </a:xfrm>
        </p:spPr>
      </p:pic>
    </p:spTree>
    <p:extLst>
      <p:ext uri="{BB962C8B-B14F-4D97-AF65-F5344CB8AC3E}">
        <p14:creationId xmlns:p14="http://schemas.microsoft.com/office/powerpoint/2010/main" val="143358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2C3E-B8FD-1C40-A06A-12C49380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Distribution by Vote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6F1C6-0B27-5846-BB3C-456A03FE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870" y="1466239"/>
            <a:ext cx="3948389" cy="4917319"/>
          </a:xfrm>
        </p:spPr>
      </p:pic>
    </p:spTree>
    <p:extLst>
      <p:ext uri="{BB962C8B-B14F-4D97-AF65-F5344CB8AC3E}">
        <p14:creationId xmlns:p14="http://schemas.microsoft.com/office/powerpoint/2010/main" val="20524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ED97-6A79-F544-9FAC-2DFF657F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Plotted By Budget Group 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780F64E-EEC2-BC4B-9601-6053BCAE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8075" y="1673133"/>
            <a:ext cx="3905859" cy="4864352"/>
          </a:xfrm>
        </p:spPr>
      </p:pic>
    </p:spTree>
    <p:extLst>
      <p:ext uri="{BB962C8B-B14F-4D97-AF65-F5344CB8AC3E}">
        <p14:creationId xmlns:p14="http://schemas.microsoft.com/office/powerpoint/2010/main" val="41432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21C3-9FAB-5B46-B760-84A1C2CD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Vote Group vs Profit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69B89-C322-8C44-85F1-E5108388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157" y="1666305"/>
            <a:ext cx="3929369" cy="4893631"/>
          </a:xfrm>
        </p:spPr>
      </p:pic>
    </p:spTree>
    <p:extLst>
      <p:ext uri="{BB962C8B-B14F-4D97-AF65-F5344CB8AC3E}">
        <p14:creationId xmlns:p14="http://schemas.microsoft.com/office/powerpoint/2010/main" val="2788061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TMDB 5000 Movies Classification</vt:lpstr>
      <vt:lpstr>Project Goals:</vt:lpstr>
      <vt:lpstr>New Independent Variables Calculated:</vt:lpstr>
      <vt:lpstr>4 Visualizations:</vt:lpstr>
      <vt:lpstr>Pruned Decision Tree </vt:lpstr>
      <vt:lpstr>Budget Plotted Against Vote Group </vt:lpstr>
      <vt:lpstr>Target Variable Distribution by Vote Group</vt:lpstr>
      <vt:lpstr>Target Variable Plotted By Budget Group </vt:lpstr>
      <vt:lpstr>Box plot of Vote Group vs Profit </vt:lpstr>
      <vt:lpstr>3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5000 Movies Classification</dc:title>
  <dc:creator>saleh latif</dc:creator>
  <cp:lastModifiedBy>saleh latif</cp:lastModifiedBy>
  <cp:revision>1</cp:revision>
  <dcterms:created xsi:type="dcterms:W3CDTF">2019-09-13T00:12:22Z</dcterms:created>
  <dcterms:modified xsi:type="dcterms:W3CDTF">2019-09-13T00:16:14Z</dcterms:modified>
</cp:coreProperties>
</file>