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0" r:id="rId5"/>
    <p:sldId id="271" r:id="rId6"/>
    <p:sldId id="272" r:id="rId7"/>
    <p:sldId id="266" r:id="rId8"/>
    <p:sldId id="267" r:id="rId9"/>
    <p:sldId id="268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9B154-8E91-4D6C-98D5-3A6006A2BB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276AB9B2-9A3E-4F83-9CB4-52C3C8B613E7}">
      <dgm:prSet/>
      <dgm:spPr/>
      <dgm:t>
        <a:bodyPr/>
        <a:lstStyle/>
        <a:p>
          <a:r>
            <a:rPr lang="en-US" dirty="0"/>
            <a:t>Insight #1: The number of reviews for an app will increase how many times it’s installed more than the number of ratings with a high degree of significance based on regression results.  Every app review will increase the the number of installs.</a:t>
          </a:r>
        </a:p>
      </dgm:t>
    </dgm:pt>
    <dgm:pt modelId="{6B1DAABF-2B63-493E-B04C-8DD685E925AE}" type="parTrans" cxnId="{413ADBA4-0B68-4FDD-9D0A-689918D6C950}">
      <dgm:prSet/>
      <dgm:spPr/>
      <dgm:t>
        <a:bodyPr/>
        <a:lstStyle/>
        <a:p>
          <a:endParaRPr lang="en-US"/>
        </a:p>
      </dgm:t>
    </dgm:pt>
    <dgm:pt modelId="{AAE7C8DE-87EE-4D0C-807A-47AEE1BF5C92}" type="sibTrans" cxnId="{413ADBA4-0B68-4FDD-9D0A-689918D6C950}">
      <dgm:prSet/>
      <dgm:spPr/>
      <dgm:t>
        <a:bodyPr/>
        <a:lstStyle/>
        <a:p>
          <a:endParaRPr lang="en-US"/>
        </a:p>
      </dgm:t>
    </dgm:pt>
    <dgm:pt modelId="{3CF9FD91-23D7-4D30-B3C1-466DAF82A7FA}">
      <dgm:prSet/>
      <dgm:spPr/>
      <dgm:t>
        <a:bodyPr/>
        <a:lstStyle/>
        <a:p>
          <a:r>
            <a:rPr lang="en-US" dirty="0"/>
            <a:t>Insight #2: In each of the clusters, the regression results show that the sum of ratings decreases the number of installs by a small amount with a high amount of statistical significance. </a:t>
          </a:r>
        </a:p>
      </dgm:t>
    </dgm:pt>
    <dgm:pt modelId="{6AEDBA29-0D65-47AC-ABF8-1E6F5802716F}" type="parTrans" cxnId="{53D11FB5-4F4F-404C-BD8A-C395A579874F}">
      <dgm:prSet/>
      <dgm:spPr/>
      <dgm:t>
        <a:bodyPr/>
        <a:lstStyle/>
        <a:p>
          <a:endParaRPr lang="en-US"/>
        </a:p>
      </dgm:t>
    </dgm:pt>
    <dgm:pt modelId="{B9DAD3BC-7231-4796-889A-A51BA0A3BAE9}" type="sibTrans" cxnId="{53D11FB5-4F4F-404C-BD8A-C395A579874F}">
      <dgm:prSet/>
      <dgm:spPr/>
      <dgm:t>
        <a:bodyPr/>
        <a:lstStyle/>
        <a:p>
          <a:endParaRPr lang="en-US"/>
        </a:p>
      </dgm:t>
    </dgm:pt>
    <dgm:pt modelId="{492BAC34-9961-4DF9-88A5-7EEAC7D741CA}">
      <dgm:prSet/>
      <dgm:spPr/>
      <dgm:t>
        <a:bodyPr/>
        <a:lstStyle/>
        <a:p>
          <a:r>
            <a:rPr lang="en-US" dirty="0"/>
            <a:t>Insight #3: The rating of an app has a much smaller negative effect on install numbers than the positive effect of a review based on the </a:t>
          </a:r>
          <a:r>
            <a:rPr lang="en-US"/>
            <a:t>regression results.</a:t>
          </a:r>
          <a:endParaRPr lang="en-US" dirty="0"/>
        </a:p>
      </dgm:t>
    </dgm:pt>
    <dgm:pt modelId="{2AC644FC-2F43-4C64-8D04-54451F1DEC6C}" type="parTrans" cxnId="{9C4ACE3B-24CF-464A-BB33-45C0149C668B}">
      <dgm:prSet/>
      <dgm:spPr/>
      <dgm:t>
        <a:bodyPr/>
        <a:lstStyle/>
        <a:p>
          <a:endParaRPr lang="en-US"/>
        </a:p>
      </dgm:t>
    </dgm:pt>
    <dgm:pt modelId="{C0382EAF-A329-4EDA-B8C4-42743215BB03}" type="sibTrans" cxnId="{9C4ACE3B-24CF-464A-BB33-45C0149C668B}">
      <dgm:prSet/>
      <dgm:spPr/>
      <dgm:t>
        <a:bodyPr/>
        <a:lstStyle/>
        <a:p>
          <a:endParaRPr lang="en-US"/>
        </a:p>
      </dgm:t>
    </dgm:pt>
    <dgm:pt modelId="{20549561-CA9B-414C-8BE6-4516F02CFD55}" type="pres">
      <dgm:prSet presAssocID="{F5B9B154-8E91-4D6C-98D5-3A6006A2BBCE}" presName="root" presStyleCnt="0">
        <dgm:presLayoutVars>
          <dgm:dir/>
          <dgm:resizeHandles val="exact"/>
        </dgm:presLayoutVars>
      </dgm:prSet>
      <dgm:spPr/>
    </dgm:pt>
    <dgm:pt modelId="{375B49E4-96CE-498D-9FEA-9544A96E1F88}" type="pres">
      <dgm:prSet presAssocID="{276AB9B2-9A3E-4F83-9CB4-52C3C8B613E7}" presName="compNode" presStyleCnt="0"/>
      <dgm:spPr/>
    </dgm:pt>
    <dgm:pt modelId="{87328EF1-7E60-45B7-8F0C-7DA937018827}" type="pres">
      <dgm:prSet presAssocID="{276AB9B2-9A3E-4F83-9CB4-52C3C8B613E7}" presName="bgRect" presStyleLbl="bgShp" presStyleIdx="0" presStyleCnt="3"/>
      <dgm:spPr/>
    </dgm:pt>
    <dgm:pt modelId="{7540069E-24DA-4300-9D20-1444D46BD895}" type="pres">
      <dgm:prSet presAssocID="{276AB9B2-9A3E-4F83-9CB4-52C3C8B613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9E0B0DC-C2E2-4E4B-B10B-BE4A689B777C}" type="pres">
      <dgm:prSet presAssocID="{276AB9B2-9A3E-4F83-9CB4-52C3C8B613E7}" presName="spaceRect" presStyleCnt="0"/>
      <dgm:spPr/>
    </dgm:pt>
    <dgm:pt modelId="{19A16A65-2311-478F-843D-712EE2619315}" type="pres">
      <dgm:prSet presAssocID="{276AB9B2-9A3E-4F83-9CB4-52C3C8B613E7}" presName="parTx" presStyleLbl="revTx" presStyleIdx="0" presStyleCnt="3">
        <dgm:presLayoutVars>
          <dgm:chMax val="0"/>
          <dgm:chPref val="0"/>
        </dgm:presLayoutVars>
      </dgm:prSet>
      <dgm:spPr/>
    </dgm:pt>
    <dgm:pt modelId="{07BDB1A0-B2BC-4530-A821-EFF0853A739D}" type="pres">
      <dgm:prSet presAssocID="{AAE7C8DE-87EE-4D0C-807A-47AEE1BF5C92}" presName="sibTrans" presStyleCnt="0"/>
      <dgm:spPr/>
    </dgm:pt>
    <dgm:pt modelId="{AC77E237-E78F-45A0-BA1F-0922B1AF1ED3}" type="pres">
      <dgm:prSet presAssocID="{3CF9FD91-23D7-4D30-B3C1-466DAF82A7FA}" presName="compNode" presStyleCnt="0"/>
      <dgm:spPr/>
    </dgm:pt>
    <dgm:pt modelId="{9F28C6BD-3194-4FF4-B69B-526E0745E64F}" type="pres">
      <dgm:prSet presAssocID="{3CF9FD91-23D7-4D30-B3C1-466DAF82A7FA}" presName="bgRect" presStyleLbl="bgShp" presStyleIdx="1" presStyleCnt="3"/>
      <dgm:spPr/>
    </dgm:pt>
    <dgm:pt modelId="{D6A84A10-3CDB-4E1C-BE02-3322ED32DEE9}" type="pres">
      <dgm:prSet presAssocID="{3CF9FD91-23D7-4D30-B3C1-466DAF82A7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8EE8ECAA-9EA4-461D-B407-9B5653AAE7F2}" type="pres">
      <dgm:prSet presAssocID="{3CF9FD91-23D7-4D30-B3C1-466DAF82A7FA}" presName="spaceRect" presStyleCnt="0"/>
      <dgm:spPr/>
    </dgm:pt>
    <dgm:pt modelId="{9E77A358-944F-4962-8D4D-EB27C3332249}" type="pres">
      <dgm:prSet presAssocID="{3CF9FD91-23D7-4D30-B3C1-466DAF82A7FA}" presName="parTx" presStyleLbl="revTx" presStyleIdx="1" presStyleCnt="3">
        <dgm:presLayoutVars>
          <dgm:chMax val="0"/>
          <dgm:chPref val="0"/>
        </dgm:presLayoutVars>
      </dgm:prSet>
      <dgm:spPr/>
    </dgm:pt>
    <dgm:pt modelId="{8A8E7373-8AB9-40A5-B187-663574D4963F}" type="pres">
      <dgm:prSet presAssocID="{B9DAD3BC-7231-4796-889A-A51BA0A3BAE9}" presName="sibTrans" presStyleCnt="0"/>
      <dgm:spPr/>
    </dgm:pt>
    <dgm:pt modelId="{2C48E8F6-728C-4879-9ED4-F3CE550F0BB8}" type="pres">
      <dgm:prSet presAssocID="{492BAC34-9961-4DF9-88A5-7EEAC7D741CA}" presName="compNode" presStyleCnt="0"/>
      <dgm:spPr/>
    </dgm:pt>
    <dgm:pt modelId="{4842D44E-97A6-4BE0-BB05-84E31008964C}" type="pres">
      <dgm:prSet presAssocID="{492BAC34-9961-4DF9-88A5-7EEAC7D741CA}" presName="bgRect" presStyleLbl="bgShp" presStyleIdx="2" presStyleCnt="3"/>
      <dgm:spPr/>
    </dgm:pt>
    <dgm:pt modelId="{8856B1D5-CCFF-45E2-AD02-5EF950113AB3}" type="pres">
      <dgm:prSet presAssocID="{492BAC34-9961-4DF9-88A5-7EEAC7D741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2CDD4-4D36-48DA-9D71-E8425818156C}" type="pres">
      <dgm:prSet presAssocID="{492BAC34-9961-4DF9-88A5-7EEAC7D741CA}" presName="spaceRect" presStyleCnt="0"/>
      <dgm:spPr/>
    </dgm:pt>
    <dgm:pt modelId="{B8FCB32B-A4F9-4226-BE69-78F7CE08BE7F}" type="pres">
      <dgm:prSet presAssocID="{492BAC34-9961-4DF9-88A5-7EEAC7D741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4ACE3B-24CF-464A-BB33-45C0149C668B}" srcId="{F5B9B154-8E91-4D6C-98D5-3A6006A2BBCE}" destId="{492BAC34-9961-4DF9-88A5-7EEAC7D741CA}" srcOrd="2" destOrd="0" parTransId="{2AC644FC-2F43-4C64-8D04-54451F1DEC6C}" sibTransId="{C0382EAF-A329-4EDA-B8C4-42743215BB03}"/>
    <dgm:cxn modelId="{68600D4C-09ED-4B85-AC5F-B820F6CAB3F8}" type="presOf" srcId="{276AB9B2-9A3E-4F83-9CB4-52C3C8B613E7}" destId="{19A16A65-2311-478F-843D-712EE2619315}" srcOrd="0" destOrd="0" presId="urn:microsoft.com/office/officeart/2018/2/layout/IconVerticalSolidList"/>
    <dgm:cxn modelId="{D68DAC53-F69E-456C-9F69-715C52F44FCE}" type="presOf" srcId="{F5B9B154-8E91-4D6C-98D5-3A6006A2BBCE}" destId="{20549561-CA9B-414C-8BE6-4516F02CFD55}" srcOrd="0" destOrd="0" presId="urn:microsoft.com/office/officeart/2018/2/layout/IconVerticalSolidList"/>
    <dgm:cxn modelId="{0EBDF955-39CF-4D5B-BB94-A46CE725C0F5}" type="presOf" srcId="{492BAC34-9961-4DF9-88A5-7EEAC7D741CA}" destId="{B8FCB32B-A4F9-4226-BE69-78F7CE08BE7F}" srcOrd="0" destOrd="0" presId="urn:microsoft.com/office/officeart/2018/2/layout/IconVerticalSolidList"/>
    <dgm:cxn modelId="{BBA07F92-4CAE-4C1C-914B-B51893C3EA3B}" type="presOf" srcId="{3CF9FD91-23D7-4D30-B3C1-466DAF82A7FA}" destId="{9E77A358-944F-4962-8D4D-EB27C3332249}" srcOrd="0" destOrd="0" presId="urn:microsoft.com/office/officeart/2018/2/layout/IconVerticalSolidList"/>
    <dgm:cxn modelId="{413ADBA4-0B68-4FDD-9D0A-689918D6C950}" srcId="{F5B9B154-8E91-4D6C-98D5-3A6006A2BBCE}" destId="{276AB9B2-9A3E-4F83-9CB4-52C3C8B613E7}" srcOrd="0" destOrd="0" parTransId="{6B1DAABF-2B63-493E-B04C-8DD685E925AE}" sibTransId="{AAE7C8DE-87EE-4D0C-807A-47AEE1BF5C92}"/>
    <dgm:cxn modelId="{53D11FB5-4F4F-404C-BD8A-C395A579874F}" srcId="{F5B9B154-8E91-4D6C-98D5-3A6006A2BBCE}" destId="{3CF9FD91-23D7-4D30-B3C1-466DAF82A7FA}" srcOrd="1" destOrd="0" parTransId="{6AEDBA29-0D65-47AC-ABF8-1E6F5802716F}" sibTransId="{B9DAD3BC-7231-4796-889A-A51BA0A3BAE9}"/>
    <dgm:cxn modelId="{E288AA36-904F-41FB-A559-3A220BCE1653}" type="presParOf" srcId="{20549561-CA9B-414C-8BE6-4516F02CFD55}" destId="{375B49E4-96CE-498D-9FEA-9544A96E1F88}" srcOrd="0" destOrd="0" presId="urn:microsoft.com/office/officeart/2018/2/layout/IconVerticalSolidList"/>
    <dgm:cxn modelId="{53340921-FD15-496F-9D1E-FE95C2B6D530}" type="presParOf" srcId="{375B49E4-96CE-498D-9FEA-9544A96E1F88}" destId="{87328EF1-7E60-45B7-8F0C-7DA937018827}" srcOrd="0" destOrd="0" presId="urn:microsoft.com/office/officeart/2018/2/layout/IconVerticalSolidList"/>
    <dgm:cxn modelId="{8B26ECD4-F917-42E8-ABD1-F922DBF95B46}" type="presParOf" srcId="{375B49E4-96CE-498D-9FEA-9544A96E1F88}" destId="{7540069E-24DA-4300-9D20-1444D46BD895}" srcOrd="1" destOrd="0" presId="urn:microsoft.com/office/officeart/2018/2/layout/IconVerticalSolidList"/>
    <dgm:cxn modelId="{C16B881D-C90B-4605-8510-EA4DD24C757F}" type="presParOf" srcId="{375B49E4-96CE-498D-9FEA-9544A96E1F88}" destId="{79E0B0DC-C2E2-4E4B-B10B-BE4A689B777C}" srcOrd="2" destOrd="0" presId="urn:microsoft.com/office/officeart/2018/2/layout/IconVerticalSolidList"/>
    <dgm:cxn modelId="{F3993239-5F9C-42F0-98D6-AF65F396C664}" type="presParOf" srcId="{375B49E4-96CE-498D-9FEA-9544A96E1F88}" destId="{19A16A65-2311-478F-843D-712EE2619315}" srcOrd="3" destOrd="0" presId="urn:microsoft.com/office/officeart/2018/2/layout/IconVerticalSolidList"/>
    <dgm:cxn modelId="{407CA191-75B9-4E40-A93B-C599E16BCB63}" type="presParOf" srcId="{20549561-CA9B-414C-8BE6-4516F02CFD55}" destId="{07BDB1A0-B2BC-4530-A821-EFF0853A739D}" srcOrd="1" destOrd="0" presId="urn:microsoft.com/office/officeart/2018/2/layout/IconVerticalSolidList"/>
    <dgm:cxn modelId="{BE15F01F-5FDE-4578-8AC4-BB197CB6C898}" type="presParOf" srcId="{20549561-CA9B-414C-8BE6-4516F02CFD55}" destId="{AC77E237-E78F-45A0-BA1F-0922B1AF1ED3}" srcOrd="2" destOrd="0" presId="urn:microsoft.com/office/officeart/2018/2/layout/IconVerticalSolidList"/>
    <dgm:cxn modelId="{66371AD7-E2FE-43D4-9D76-4EAB00F0BA79}" type="presParOf" srcId="{AC77E237-E78F-45A0-BA1F-0922B1AF1ED3}" destId="{9F28C6BD-3194-4FF4-B69B-526E0745E64F}" srcOrd="0" destOrd="0" presId="urn:microsoft.com/office/officeart/2018/2/layout/IconVerticalSolidList"/>
    <dgm:cxn modelId="{E73081D2-401D-496F-AF44-2C90F12B8941}" type="presParOf" srcId="{AC77E237-E78F-45A0-BA1F-0922B1AF1ED3}" destId="{D6A84A10-3CDB-4E1C-BE02-3322ED32DEE9}" srcOrd="1" destOrd="0" presId="urn:microsoft.com/office/officeart/2018/2/layout/IconVerticalSolidList"/>
    <dgm:cxn modelId="{908EEAF8-080C-43C0-80FE-29186ACF4AFA}" type="presParOf" srcId="{AC77E237-E78F-45A0-BA1F-0922B1AF1ED3}" destId="{8EE8ECAA-9EA4-461D-B407-9B5653AAE7F2}" srcOrd="2" destOrd="0" presId="urn:microsoft.com/office/officeart/2018/2/layout/IconVerticalSolidList"/>
    <dgm:cxn modelId="{FC8F0636-7896-40E2-90D8-F879081F4EA6}" type="presParOf" srcId="{AC77E237-E78F-45A0-BA1F-0922B1AF1ED3}" destId="{9E77A358-944F-4962-8D4D-EB27C3332249}" srcOrd="3" destOrd="0" presId="urn:microsoft.com/office/officeart/2018/2/layout/IconVerticalSolidList"/>
    <dgm:cxn modelId="{5ED58252-E1BD-42FA-84CD-937C8C5B8EED}" type="presParOf" srcId="{20549561-CA9B-414C-8BE6-4516F02CFD55}" destId="{8A8E7373-8AB9-40A5-B187-663574D4963F}" srcOrd="3" destOrd="0" presId="urn:microsoft.com/office/officeart/2018/2/layout/IconVerticalSolidList"/>
    <dgm:cxn modelId="{EBA31220-771C-4193-B2BE-33C662B7906C}" type="presParOf" srcId="{20549561-CA9B-414C-8BE6-4516F02CFD55}" destId="{2C48E8F6-728C-4879-9ED4-F3CE550F0BB8}" srcOrd="4" destOrd="0" presId="urn:microsoft.com/office/officeart/2018/2/layout/IconVerticalSolidList"/>
    <dgm:cxn modelId="{CA53D8EB-89B6-43DA-9EC2-E164E56D089C}" type="presParOf" srcId="{2C48E8F6-728C-4879-9ED4-F3CE550F0BB8}" destId="{4842D44E-97A6-4BE0-BB05-84E31008964C}" srcOrd="0" destOrd="0" presId="urn:microsoft.com/office/officeart/2018/2/layout/IconVerticalSolidList"/>
    <dgm:cxn modelId="{98510A0B-91F0-4682-9657-82747E3F56BD}" type="presParOf" srcId="{2C48E8F6-728C-4879-9ED4-F3CE550F0BB8}" destId="{8856B1D5-CCFF-45E2-AD02-5EF950113AB3}" srcOrd="1" destOrd="0" presId="urn:microsoft.com/office/officeart/2018/2/layout/IconVerticalSolidList"/>
    <dgm:cxn modelId="{D5D4D6FA-A460-4C60-B3AD-C3A62CE410DD}" type="presParOf" srcId="{2C48E8F6-728C-4879-9ED4-F3CE550F0BB8}" destId="{B832CDD4-4D36-48DA-9D71-E8425818156C}" srcOrd="2" destOrd="0" presId="urn:microsoft.com/office/officeart/2018/2/layout/IconVerticalSolidList"/>
    <dgm:cxn modelId="{DE5FF050-92AE-4D9F-9C88-277873E96FA8}" type="presParOf" srcId="{2C48E8F6-728C-4879-9ED4-F3CE550F0BB8}" destId="{B8FCB32B-A4F9-4226-BE69-78F7CE08BE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28EF1-7E60-45B7-8F0C-7DA937018827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069E-24DA-4300-9D20-1444D46BD895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16A65-2311-478F-843D-712EE2619315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Insight #1: The number of reviews for an app will increase how many times it’s installed more than the number of ratings with a high degree of significance based on regression results.  Every app review will increase the the number of installs.</a:t>
          </a:r>
        </a:p>
      </dsp:txBody>
      <dsp:txXfrm>
        <a:off x="1249101" y="462"/>
        <a:ext cx="8809298" cy="1081473"/>
      </dsp:txXfrm>
    </dsp:sp>
    <dsp:sp modelId="{9F28C6BD-3194-4FF4-B69B-526E0745E64F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84A10-3CDB-4E1C-BE02-3322ED32DEE9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7A358-944F-4962-8D4D-EB27C3332249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Insight #2: In each of the clusters, the regression results show that the sum of ratings decreases the number of installs by a small amount with a high amount of statistical significance. </a:t>
          </a:r>
        </a:p>
      </dsp:txBody>
      <dsp:txXfrm>
        <a:off x="1249101" y="1352303"/>
        <a:ext cx="8809298" cy="1081473"/>
      </dsp:txXfrm>
    </dsp:sp>
    <dsp:sp modelId="{4842D44E-97A6-4BE0-BB05-84E31008964C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6B1D5-CCFF-45E2-AD02-5EF950113AB3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CB32B-A4F9-4226-BE69-78F7CE08BE7F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Insight #3: The rating of an app has a much smaller negative effect on install numbers than the positive effect of a review based on the </a:t>
          </a:r>
          <a:r>
            <a:rPr lang="en-US" sz="2000" kern="1200"/>
            <a:t>regression results.</a:t>
          </a:r>
          <a:endParaRPr lang="en-US" sz="2000" kern="1200" dirty="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9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4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5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6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3EDEB48C-23BD-4EA0-91F9-32A09F0DA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CE772-62FC-4147-A706-E0BFB4FA2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Google App Store Data Clustering and Unsupervised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11CD-087C-B549-B8DB-82449FC2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By: Basil Latif </a:t>
            </a:r>
            <a:endParaRPr lang="en-US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084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2AD4-492F-0E48-B4E1-2C0A8A41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30720-FB87-CD4D-8A35-DFE0DC152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390" y="2157800"/>
            <a:ext cx="5387881" cy="41695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FC38A-1A5E-8C40-B6E8-C470C53D9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1DEF3-82D8-1147-98D0-A1D83C181F85}"/>
              </a:ext>
            </a:extLst>
          </p:cNvPr>
          <p:cNvSpPr txBox="1"/>
          <p:nvPr/>
        </p:nvSpPr>
        <p:spPr>
          <a:xfrm>
            <a:off x="4834308" y="463217"/>
            <a:ext cx="735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Equation:</a:t>
            </a:r>
          </a:p>
          <a:p>
            <a:r>
              <a:rPr lang="en-US" sz="2400" dirty="0"/>
              <a:t>Y = 3.4 + 0.00017(Reviews) – 0.00000049(</a:t>
            </a:r>
            <a:r>
              <a:rPr lang="en-US" sz="2400" dirty="0" err="1"/>
              <a:t>Sum_of_ratings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080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BC51-D0C9-E940-A7C0-1AFEE78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B1ED34-B107-C846-8CBE-1582286BF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237" y="2203215"/>
            <a:ext cx="5927725" cy="41713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0BAF-380B-D44D-9F66-00CD31F0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4DC9-6853-6443-87BB-BAF6F50AD2AF}"/>
              </a:ext>
            </a:extLst>
          </p:cNvPr>
          <p:cNvSpPr txBox="1"/>
          <p:nvPr/>
        </p:nvSpPr>
        <p:spPr>
          <a:xfrm>
            <a:off x="4752304" y="483423"/>
            <a:ext cx="74276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Regression Equation:</a:t>
            </a:r>
          </a:p>
          <a:p>
            <a:r>
              <a:rPr lang="en-US" sz="2400" dirty="0"/>
              <a:t>Y = 0.097 + 0.0016(Reviews) – 0.0000022(</a:t>
            </a:r>
            <a:r>
              <a:rPr lang="en-US" sz="2400" dirty="0" err="1"/>
              <a:t>Sum_of_ratings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4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61BB-B721-ED4D-91D6-4C95494F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3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465D6-C830-469B-A7E8-988B32A01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805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8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2212-CFFE-1441-9368-CF7C56F4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Project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952B-A8A4-F84D-8C95-08F6C4E1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Goal</a:t>
            </a:r>
            <a:r>
              <a:rPr lang="en-US" sz="2400" dirty="0"/>
              <a:t>: To see whether the number of app ratings versus the sum of app Reviews determines how many times an app gets installed. </a:t>
            </a:r>
          </a:p>
          <a:p>
            <a:pPr marL="0" indent="0">
              <a:buNone/>
            </a:pPr>
            <a:r>
              <a:rPr lang="en-US" sz="2400" b="1" dirty="0"/>
              <a:t>Dependent</a:t>
            </a:r>
            <a:r>
              <a:rPr lang="en-US" sz="2400" dirty="0"/>
              <a:t> </a:t>
            </a:r>
            <a:r>
              <a:rPr lang="en-US" sz="2400" b="1" dirty="0"/>
              <a:t>variable</a:t>
            </a:r>
            <a:r>
              <a:rPr lang="en-US" sz="2400" dirty="0"/>
              <a:t>: Installs</a:t>
            </a:r>
          </a:p>
          <a:p>
            <a:pPr marL="0" indent="0">
              <a:buNone/>
            </a:pPr>
            <a:r>
              <a:rPr lang="en-US" sz="2400" b="1" dirty="0"/>
              <a:t>Independent</a:t>
            </a:r>
            <a:r>
              <a:rPr lang="en-US" sz="2400" dirty="0"/>
              <a:t> </a:t>
            </a:r>
            <a:r>
              <a:rPr lang="en-US" sz="2400" b="1" dirty="0"/>
              <a:t>variables</a:t>
            </a:r>
            <a:r>
              <a:rPr lang="en-US" sz="2400" dirty="0"/>
              <a:t>: Ratings, Reviews</a:t>
            </a:r>
          </a:p>
        </p:txBody>
      </p:sp>
    </p:spTree>
    <p:extLst>
      <p:ext uri="{BB962C8B-B14F-4D97-AF65-F5344CB8AC3E}">
        <p14:creationId xmlns:p14="http://schemas.microsoft.com/office/powerpoint/2010/main" val="31719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B4F0-4F1B-3542-9B1C-00C7F988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Curve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FDB7B10-7DC0-FA4B-913F-0E9A39DC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106" y="1959054"/>
            <a:ext cx="5375929" cy="42716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130C6F-1005-7A43-B2B8-7644A798401E}"/>
              </a:ext>
            </a:extLst>
          </p:cNvPr>
          <p:cNvSpPr txBox="1"/>
          <p:nvPr/>
        </p:nvSpPr>
        <p:spPr>
          <a:xfrm>
            <a:off x="1405580" y="2151530"/>
            <a:ext cx="1591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 k = 4</a:t>
            </a:r>
          </a:p>
        </p:txBody>
      </p:sp>
    </p:spTree>
    <p:extLst>
      <p:ext uri="{BB962C8B-B14F-4D97-AF65-F5344CB8AC3E}">
        <p14:creationId xmlns:p14="http://schemas.microsoft.com/office/powerpoint/2010/main" val="800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5682-6BA0-8E43-A06E-7A73E164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Each Cluster Segment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EF012D-FE87-374E-8AE8-42FE7F706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191" y="2664297"/>
            <a:ext cx="4231322" cy="33621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777FA-524F-D44F-9D7B-41148DBBBD02}"/>
              </a:ext>
            </a:extLst>
          </p:cNvPr>
          <p:cNvSpPr txBox="1"/>
          <p:nvPr/>
        </p:nvSpPr>
        <p:spPr>
          <a:xfrm>
            <a:off x="3707220" y="2294965"/>
            <a:ext cx="206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 Per Segment </a:t>
            </a:r>
          </a:p>
        </p:txBody>
      </p:sp>
    </p:spTree>
    <p:extLst>
      <p:ext uri="{BB962C8B-B14F-4D97-AF65-F5344CB8AC3E}">
        <p14:creationId xmlns:p14="http://schemas.microsoft.com/office/powerpoint/2010/main" val="25248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20AC-ED8E-B049-8BF6-20193F00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Installs &amp; Reviews of Cluster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789A9F-1BE9-6D47-9599-A795C6875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04" y="2277034"/>
            <a:ext cx="5661761" cy="3556747"/>
          </a:xfrm>
          <a:prstGeom prst="rect">
            <a:avLst/>
          </a:prstGeom>
        </p:spPr>
      </p:pic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BA23C328-A24D-2E4A-90A4-11E4D9C8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29" y="2450262"/>
            <a:ext cx="5360436" cy="31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08D0-942F-B24B-8072-4185D747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of Cluster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ADF77-365A-E742-8903-F7708D6A4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13" y="2294701"/>
            <a:ext cx="5909754" cy="3502959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3818D4-FB15-5C4D-BE76-BE4B08CE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40" y="2468880"/>
            <a:ext cx="5322047" cy="31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9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2E4A6-D1DC-DB42-BBC8-064BDC65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Regressions on Clusters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3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B8E9E-1043-CC45-B6CE-1D763E31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Cluster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F6547-81BA-F44B-9576-DF88F3E9E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78"/>
          <a:stretch/>
        </p:blipFill>
        <p:spPr>
          <a:xfrm>
            <a:off x="5164790" y="2560320"/>
            <a:ext cx="6275667" cy="3558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FCF8A-FCC0-8145-BE53-55859F42DFD5}"/>
              </a:ext>
            </a:extLst>
          </p:cNvPr>
          <p:cNvSpPr txBox="1"/>
          <p:nvPr/>
        </p:nvSpPr>
        <p:spPr>
          <a:xfrm>
            <a:off x="5013843" y="426939"/>
            <a:ext cx="717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equation: </a:t>
            </a:r>
          </a:p>
          <a:p>
            <a:r>
              <a:rPr lang="en-US" sz="2400" dirty="0"/>
              <a:t>Y = 1.718 + 0.0027(Reviews) - 0.0000057(</a:t>
            </a:r>
            <a:r>
              <a:rPr lang="en-US" sz="2400" dirty="0" err="1"/>
              <a:t>SumofRatings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64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E1E16-6C72-9D42-8CBB-3CAC4D01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Cluster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E1FCE0-90A2-3D42-90C5-36AE87202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963" y="1920563"/>
            <a:ext cx="6275667" cy="4236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7E7376-7F3E-C74C-9806-D87C6D55939A}"/>
              </a:ext>
            </a:extLst>
          </p:cNvPr>
          <p:cNvSpPr txBox="1"/>
          <p:nvPr/>
        </p:nvSpPr>
        <p:spPr>
          <a:xfrm>
            <a:off x="5070963" y="534431"/>
            <a:ext cx="7447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 Equation:</a:t>
            </a:r>
          </a:p>
          <a:p>
            <a:r>
              <a:rPr lang="en-US" sz="2400" dirty="0"/>
              <a:t>Y = 9.80 + 0.0024(Reviews) – 0.000002(</a:t>
            </a:r>
            <a:r>
              <a:rPr lang="en-US" sz="2400" dirty="0" err="1"/>
              <a:t>Sum_of_Ratings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2627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72441"/>
      </a:dk2>
      <a:lt2>
        <a:srgbClr val="E2E8E7"/>
      </a:lt2>
      <a:accent1>
        <a:srgbClr val="C34D69"/>
      </a:accent1>
      <a:accent2>
        <a:srgbClr val="B13B89"/>
      </a:accent2>
      <a:accent3>
        <a:srgbClr val="BA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B60CA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RetrospectVTI</vt:lpstr>
      <vt:lpstr>Google App Store Data Clustering and Unsupervised Learning </vt:lpstr>
      <vt:lpstr>Project Goal:</vt:lpstr>
      <vt:lpstr>SSE Curve</vt:lpstr>
      <vt:lpstr>Count of Each Cluster Segment</vt:lpstr>
      <vt:lpstr>Installs &amp; Reviews of Cluster Variable</vt:lpstr>
      <vt:lpstr>Boxplots of Cluster Variable</vt:lpstr>
      <vt:lpstr>Regressions on Clusters</vt:lpstr>
      <vt:lpstr>Cluster 1</vt:lpstr>
      <vt:lpstr>Cluster 2</vt:lpstr>
      <vt:lpstr>Cluster 3 </vt:lpstr>
      <vt:lpstr>Cluster 4 </vt:lpstr>
      <vt:lpstr>3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Store Data Clustering and Unsupervised Learning </dc:title>
  <dc:creator>saleh latif</dc:creator>
  <cp:lastModifiedBy>saleh latif</cp:lastModifiedBy>
  <cp:revision>1</cp:revision>
  <dcterms:created xsi:type="dcterms:W3CDTF">2019-09-08T23:59:41Z</dcterms:created>
  <dcterms:modified xsi:type="dcterms:W3CDTF">2019-09-09T00:03:59Z</dcterms:modified>
</cp:coreProperties>
</file>