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7" r:id="rId7"/>
    <p:sldId id="278" r:id="rId8"/>
    <p:sldId id="261" r:id="rId9"/>
    <p:sldId id="279" r:id="rId10"/>
    <p:sldId id="262" r:id="rId11"/>
    <p:sldId id="263" r:id="rId12"/>
    <p:sldId id="281" r:id="rId13"/>
    <p:sldId id="280" r:id="rId14"/>
    <p:sldId id="264" r:id="rId15"/>
    <p:sldId id="265" r:id="rId16"/>
    <p:sldId id="282" r:id="rId17"/>
    <p:sldId id="266" r:id="rId18"/>
    <p:sldId id="267" r:id="rId19"/>
    <p:sldId id="283" r:id="rId20"/>
    <p:sldId id="286" r:id="rId21"/>
    <p:sldId id="268" r:id="rId22"/>
    <p:sldId id="269" r:id="rId23"/>
    <p:sldId id="287" r:id="rId24"/>
    <p:sldId id="270" r:id="rId25"/>
    <p:sldId id="271" r:id="rId26"/>
    <p:sldId id="288" r:id="rId27"/>
    <p:sldId id="272" r:id="rId28"/>
    <p:sldId id="273" r:id="rId29"/>
    <p:sldId id="289" r:id="rId30"/>
    <p:sldId id="274" r:id="rId31"/>
    <p:sldId id="275" r:id="rId32"/>
    <p:sldId id="276" r:id="rId33"/>
  </p:sldIdLst>
  <p:sldSz cx="9753600" cy="73152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47096658"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3" name="Picture 2"/>
          <p:cNvPicPr>
            <a:picLocks noChangeAspect="1"/>
          </p:cNvPicPr>
          <p:nvPr/>
        </p:nvPicPr>
        <p:blipFill>
          <a:blip r:embed="rId2"/>
          <a:stretch>
            <a:fillRect/>
          </a:stretch>
        </p:blipFill>
        <p:spPr>
          <a:xfrm>
            <a:off x="0" y="0"/>
            <a:ext cx="9766424" cy="6704057"/>
          </a:xfrm>
          <a:prstGeom prst="rect">
            <a:avLst/>
          </a:prstGeom>
        </p:spPr>
      </p:pic>
      <p:sp>
        <p:nvSpPr>
          <p:cNvPr id="4" name="TextBox 3"/>
          <p:cNvSpPr txBox="1"/>
          <p:nvPr/>
        </p:nvSpPr>
        <p:spPr>
          <a:xfrm>
            <a:off x="0" y="6719585"/>
            <a:ext cx="9753600" cy="584775"/>
          </a:xfrm>
          <a:prstGeom prst="rect">
            <a:avLst/>
          </a:prstGeom>
          <a:solidFill>
            <a:srgbClr val="FFC000"/>
          </a:solidFill>
        </p:spPr>
        <p:txBody>
          <a:bodyPr wrap="square" rtlCol="0">
            <a:spAutoFit/>
          </a:bodyPr>
          <a:lstStyle/>
          <a:p>
            <a:pPr algn="ctr"/>
            <a:r>
              <a:rPr lang="en-IN" sz="3200" dirty="0" err="1" smtClean="0"/>
              <a:t>Dr.A</a:t>
            </a:r>
            <a:r>
              <a:rPr lang="en-IN" sz="3200" dirty="0" smtClean="0"/>
              <a:t>. ANANDH</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18" y="345232"/>
            <a:ext cx="9629328" cy="6494085"/>
          </a:xfrm>
          <a:prstGeom prst="rect">
            <a:avLst/>
          </a:prstGeom>
          <a:solidFill>
            <a:schemeClr val="bg2">
              <a:lumMod val="90000"/>
            </a:schemeClr>
          </a:solidFill>
        </p:spPr>
        <p:txBody>
          <a:bodyPr wrap="square">
            <a:spAutoFit/>
          </a:bodyPr>
          <a:lstStyle/>
          <a:p>
            <a:pPr algn="just" fontAlgn="base"/>
            <a:r>
              <a:rPr lang="en-US" sz="2600" b="1" dirty="0">
                <a:solidFill>
                  <a:srgbClr val="FF0000"/>
                </a:solidFill>
                <a:latin typeface="Times New Roman" panose="02020603050405020304" pitchFamily="18" charset="0"/>
                <a:cs typeface="Times New Roman" panose="02020603050405020304" pitchFamily="18" charset="0"/>
              </a:rPr>
              <a:t>The functions of the Data Link layer are </a:t>
            </a:r>
            <a:r>
              <a:rPr lang="en-US" sz="2600" dirty="0">
                <a:solidFill>
                  <a:srgbClr val="273239"/>
                </a:solidFill>
                <a:latin typeface="Times New Roman" panose="02020603050405020304" pitchFamily="18" charset="0"/>
                <a:cs typeface="Times New Roman" panose="02020603050405020304" pitchFamily="18" charset="0"/>
              </a:rPr>
              <a:t>:  </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Framing: </a:t>
            </a:r>
            <a:r>
              <a:rPr lang="en-US" sz="2600" dirty="0">
                <a:solidFill>
                  <a:srgbClr val="273239"/>
                </a:solidFill>
                <a:latin typeface="Times New Roman" panose="02020603050405020304" pitchFamily="18" charset="0"/>
                <a:cs typeface="Times New Roman" panose="02020603050405020304" pitchFamily="18" charset="0"/>
              </a:rPr>
              <a:t>Framing is a function of the data link layer. It provides a way for a sender to transmit a set of bits that are meaningful to the receiver. This can be accomplished by attaching special bit patterns to the beginning and end of the frame.</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Physical addressing:</a:t>
            </a:r>
            <a:r>
              <a:rPr lang="en-US" sz="2600" dirty="0">
                <a:solidFill>
                  <a:srgbClr val="273239"/>
                </a:solidFill>
                <a:latin typeface="Times New Roman" panose="02020603050405020304" pitchFamily="18" charset="0"/>
                <a:cs typeface="Times New Roman" panose="02020603050405020304" pitchFamily="18" charset="0"/>
              </a:rPr>
              <a:t> After creating frames, the Data link layer adds physical addresses (MAC address) of the sender and/or receiver in the header of each frame.</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Error control:</a:t>
            </a:r>
            <a:r>
              <a:rPr lang="en-US" sz="2600" dirty="0">
                <a:solidFill>
                  <a:srgbClr val="273239"/>
                </a:solidFill>
                <a:latin typeface="Times New Roman" panose="02020603050405020304" pitchFamily="18" charset="0"/>
                <a:cs typeface="Times New Roman" panose="02020603050405020304" pitchFamily="18" charset="0"/>
              </a:rPr>
              <a:t> Data link layer provides the mechanism of error control in which it detects and retransmits damaged or lost frames.</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Flow Control:</a:t>
            </a:r>
            <a:r>
              <a:rPr lang="en-US" sz="2600" dirty="0">
                <a:solidFill>
                  <a:srgbClr val="273239"/>
                </a:solidFill>
                <a:latin typeface="Times New Roman" panose="02020603050405020304" pitchFamily="18" charset="0"/>
                <a:cs typeface="Times New Roman" panose="02020603050405020304" pitchFamily="18" charset="0"/>
              </a:rPr>
              <a:t> The data rate must be constant on both sides else the data may get corrupted thus, flow control coordinates the amount of data that can be sent before receiving acknowledgement.</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Access control: </a:t>
            </a:r>
            <a:r>
              <a:rPr lang="en-US" sz="2600" dirty="0">
                <a:solidFill>
                  <a:srgbClr val="273239"/>
                </a:solidFill>
                <a:latin typeface="Times New Roman" panose="02020603050405020304" pitchFamily="18" charset="0"/>
                <a:cs typeface="Times New Roman" panose="02020603050405020304" pitchFamily="18" charset="0"/>
              </a:rPr>
              <a:t>When a single communication channel is shared by multiple devices, the MAC sub-layer of the data link layer helps to determine which device has control over the channel at a given time.</a:t>
            </a:r>
            <a:endParaRPr lang="en-US" sz="26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8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6" y="0"/>
            <a:ext cx="9744704" cy="7417415"/>
          </a:xfrm>
          <a:prstGeom prst="rect">
            <a:avLst/>
          </a:prstGeom>
          <a:solidFill>
            <a:schemeClr val="accent5">
              <a:lumMod val="20000"/>
              <a:lumOff val="80000"/>
            </a:schemeClr>
          </a:solidFill>
        </p:spPr>
        <p:txBody>
          <a:bodyPr wrap="square">
            <a:spAutoFit/>
          </a:bodyPr>
          <a:lstStyle/>
          <a:p>
            <a:pPr marL="457200" indent="-457200" algn="just" fontAlgn="base">
              <a:buFont typeface="Wingdings" panose="05000000000000000000" pitchFamily="2" charset="2"/>
              <a:buChar char="Ø"/>
            </a:pPr>
            <a:r>
              <a:rPr lang="en-US" sz="2800" dirty="0">
                <a:solidFill>
                  <a:srgbClr val="273239"/>
                </a:solidFill>
                <a:latin typeface="Times New Roman" panose="02020603050405020304" pitchFamily="18" charset="0"/>
                <a:cs typeface="Times New Roman" panose="02020603050405020304" pitchFamily="18" charset="0"/>
              </a:rPr>
              <a:t>The main function of this layer is to make sure data transfer is error-free from one node to another, over the physical layer. </a:t>
            </a:r>
            <a:endParaRPr lang="en-US" sz="2800" dirty="0" smtClean="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Ø"/>
            </a:pPr>
            <a:endParaRPr lang="en-US" sz="16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800" dirty="0" smtClean="0">
                <a:solidFill>
                  <a:srgbClr val="273239"/>
                </a:solidFill>
                <a:latin typeface="Times New Roman" panose="02020603050405020304" pitchFamily="18" charset="0"/>
                <a:cs typeface="Times New Roman" panose="02020603050405020304" pitchFamily="18" charset="0"/>
              </a:rPr>
              <a:t>When </a:t>
            </a:r>
            <a:r>
              <a:rPr lang="en-US" sz="2800" dirty="0">
                <a:solidFill>
                  <a:srgbClr val="273239"/>
                </a:solidFill>
                <a:latin typeface="Times New Roman" panose="02020603050405020304" pitchFamily="18" charset="0"/>
                <a:cs typeface="Times New Roman" panose="02020603050405020304" pitchFamily="18" charset="0"/>
              </a:rPr>
              <a:t>a packet arrives in a network, it is the responsibility of DLL to transmit it to the Host using its MAC address. </a:t>
            </a:r>
            <a:br>
              <a:rPr lang="en-US" sz="2800" dirty="0">
                <a:solidFill>
                  <a:srgbClr val="273239"/>
                </a:solidFill>
                <a:latin typeface="Times New Roman" panose="02020603050405020304" pitchFamily="18" charset="0"/>
                <a:cs typeface="Times New Roman" panose="02020603050405020304" pitchFamily="18" charset="0"/>
              </a:rPr>
            </a:br>
            <a:endParaRPr lang="en-US" sz="2800" dirty="0" smtClean="0">
              <a:solidFill>
                <a:srgbClr val="273239"/>
              </a:solidFill>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800" dirty="0" smtClean="0">
                <a:solidFill>
                  <a:srgbClr val="273239"/>
                </a:solidFill>
                <a:latin typeface="Times New Roman" panose="02020603050405020304" pitchFamily="18" charset="0"/>
                <a:cs typeface="Times New Roman" panose="02020603050405020304" pitchFamily="18" charset="0"/>
              </a:rPr>
              <a:t>Data </a:t>
            </a:r>
            <a:r>
              <a:rPr lang="en-US" sz="2800" dirty="0">
                <a:solidFill>
                  <a:srgbClr val="273239"/>
                </a:solidFill>
                <a:latin typeface="Times New Roman" panose="02020603050405020304" pitchFamily="18" charset="0"/>
                <a:cs typeface="Times New Roman" panose="02020603050405020304" pitchFamily="18" charset="0"/>
              </a:rPr>
              <a:t>Link Layer is divided into two sublayers:  </a:t>
            </a:r>
          </a:p>
          <a:p>
            <a:pPr algn="just" fontAlgn="base"/>
            <a:r>
              <a:rPr lang="en-US" sz="2800" dirty="0" smtClean="0">
                <a:solidFill>
                  <a:srgbClr val="273239"/>
                </a:solidFill>
                <a:latin typeface="Times New Roman" panose="02020603050405020304" pitchFamily="18" charset="0"/>
                <a:cs typeface="Times New Roman" panose="02020603050405020304" pitchFamily="18" charset="0"/>
              </a:rPr>
              <a:t>                 Logical </a:t>
            </a:r>
            <a:r>
              <a:rPr lang="en-US" sz="2800" dirty="0">
                <a:solidFill>
                  <a:srgbClr val="273239"/>
                </a:solidFill>
                <a:latin typeface="Times New Roman" panose="02020603050405020304" pitchFamily="18" charset="0"/>
                <a:cs typeface="Times New Roman" panose="02020603050405020304" pitchFamily="18" charset="0"/>
              </a:rPr>
              <a:t>Link Control (LLC)</a:t>
            </a:r>
          </a:p>
          <a:p>
            <a:pPr algn="just" fontAlgn="base"/>
            <a:r>
              <a:rPr lang="en-US" sz="2800" dirty="0" smtClean="0">
                <a:solidFill>
                  <a:srgbClr val="273239"/>
                </a:solidFill>
                <a:latin typeface="Times New Roman" panose="02020603050405020304" pitchFamily="18" charset="0"/>
                <a:cs typeface="Times New Roman" panose="02020603050405020304" pitchFamily="18" charset="0"/>
              </a:rPr>
              <a:t>                 Media </a:t>
            </a:r>
            <a:r>
              <a:rPr lang="en-US" sz="2800" dirty="0">
                <a:solidFill>
                  <a:srgbClr val="273239"/>
                </a:solidFill>
                <a:latin typeface="Times New Roman" panose="02020603050405020304" pitchFamily="18" charset="0"/>
                <a:cs typeface="Times New Roman" panose="02020603050405020304" pitchFamily="18" charset="0"/>
              </a:rPr>
              <a:t>Access Control (MAC)</a:t>
            </a:r>
          </a:p>
          <a:p>
            <a:pPr marL="171450" indent="-171450" algn="just" fontAlgn="base">
              <a:buFont typeface="Wingdings" panose="05000000000000000000" pitchFamily="2" charset="2"/>
              <a:buChar char="Ø"/>
            </a:pPr>
            <a:endParaRPr lang="en-US" sz="1200" dirty="0" smtClean="0">
              <a:solidFill>
                <a:srgbClr val="273239"/>
              </a:solidFill>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800" dirty="0" smtClean="0">
                <a:solidFill>
                  <a:srgbClr val="273239"/>
                </a:solidFill>
                <a:latin typeface="Times New Roman" panose="02020603050405020304" pitchFamily="18" charset="0"/>
                <a:cs typeface="Times New Roman" panose="02020603050405020304" pitchFamily="18" charset="0"/>
              </a:rPr>
              <a:t>The </a:t>
            </a:r>
            <a:r>
              <a:rPr lang="en-US" sz="2800" dirty="0">
                <a:solidFill>
                  <a:srgbClr val="273239"/>
                </a:solidFill>
                <a:latin typeface="Times New Roman" panose="02020603050405020304" pitchFamily="18" charset="0"/>
                <a:cs typeface="Times New Roman" panose="02020603050405020304" pitchFamily="18" charset="0"/>
              </a:rPr>
              <a:t>packet received from the Network layer is further divided into frames depending on the frame size of NIC(Network Interface Card). DLL also encapsulates Sender and Receiver’s MAC address in the header. </a:t>
            </a:r>
          </a:p>
          <a:p>
            <a:pPr marL="457200" indent="-457200" algn="just" fontAlgn="base">
              <a:buFont typeface="Wingdings" panose="05000000000000000000" pitchFamily="2" charset="2"/>
              <a:buChar char="Ø"/>
            </a:pPr>
            <a:r>
              <a:rPr lang="en-US" sz="2800" dirty="0" smtClean="0">
                <a:solidFill>
                  <a:srgbClr val="273239"/>
                </a:solidFill>
                <a:latin typeface="Times New Roman" panose="02020603050405020304" pitchFamily="18" charset="0"/>
                <a:cs typeface="Times New Roman" panose="02020603050405020304" pitchFamily="18" charset="0"/>
              </a:rPr>
              <a:t>          The </a:t>
            </a:r>
            <a:r>
              <a:rPr lang="en-US" sz="2800" dirty="0">
                <a:solidFill>
                  <a:srgbClr val="273239"/>
                </a:solidFill>
                <a:latin typeface="Times New Roman" panose="02020603050405020304" pitchFamily="18" charset="0"/>
                <a:cs typeface="Times New Roman" panose="02020603050405020304" pitchFamily="18" charset="0"/>
              </a:rPr>
              <a:t>Receiver’s MAC address is obtained by placing an ARP(Address Resolution Protocol) request onto the wire asking “Who has that IP address?” and the destination host will reply with its MAC address.  </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16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272" y="1425352"/>
            <a:ext cx="9629328" cy="4832092"/>
          </a:xfrm>
          <a:prstGeom prst="rect">
            <a:avLst/>
          </a:prstGeom>
          <a:solidFill>
            <a:schemeClr val="accent6">
              <a:lumMod val="20000"/>
              <a:lumOff val="80000"/>
            </a:schemeClr>
          </a:solidFill>
        </p:spPr>
        <p:txBody>
          <a:bodyPr wrap="square">
            <a:spAutoFit/>
          </a:bodyPr>
          <a:lstStyle/>
          <a:p>
            <a:pPr algn="just" fontAlgn="base"/>
            <a:r>
              <a:rPr lang="en-US" sz="2800" dirty="0">
                <a:solidFill>
                  <a:srgbClr val="273239"/>
                </a:solidFill>
                <a:latin typeface="Times New Roman" panose="02020603050405020304" pitchFamily="18" charset="0"/>
                <a:cs typeface="Times New Roman" panose="02020603050405020304" pitchFamily="18" charset="0"/>
              </a:rPr>
              <a:t>The functions of the Network layer are : </a:t>
            </a:r>
            <a:endParaRPr lang="en-US" sz="28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800" dirty="0">
                <a:solidFill>
                  <a:srgbClr val="273239"/>
                </a:solidFill>
                <a:latin typeface="Times New Roman" panose="02020603050405020304" pitchFamily="18" charset="0"/>
                <a:cs typeface="Times New Roman" panose="02020603050405020304" pitchFamily="18" charset="0"/>
              </a:rPr>
              <a:t> </a:t>
            </a:r>
          </a:p>
          <a:p>
            <a:pPr algn="just" fontAlgn="base">
              <a:buFont typeface="+mj-lt"/>
              <a:buAutoNum type="arabicPeriod"/>
            </a:pPr>
            <a:r>
              <a:rPr lang="en-US" sz="2800" b="1" dirty="0" smtClean="0">
                <a:solidFill>
                  <a:srgbClr val="273239"/>
                </a:solidFill>
                <a:latin typeface="Times New Roman" panose="02020603050405020304" pitchFamily="18" charset="0"/>
                <a:cs typeface="Times New Roman" panose="02020603050405020304" pitchFamily="18" charset="0"/>
              </a:rPr>
              <a:t> Routing</a:t>
            </a:r>
            <a:r>
              <a:rPr lang="en-US" sz="2800" b="1" dirty="0">
                <a:solidFill>
                  <a:srgbClr val="273239"/>
                </a:solidFill>
                <a:latin typeface="Times New Roman" panose="02020603050405020304" pitchFamily="18" charset="0"/>
                <a:cs typeface="Times New Roman" panose="02020603050405020304" pitchFamily="18" charset="0"/>
              </a:rPr>
              <a:t>:</a:t>
            </a:r>
            <a:r>
              <a:rPr lang="en-US" sz="2800" dirty="0">
                <a:solidFill>
                  <a:srgbClr val="273239"/>
                </a:solidFill>
                <a:latin typeface="Times New Roman" panose="02020603050405020304" pitchFamily="18" charset="0"/>
                <a:cs typeface="Times New Roman" panose="02020603050405020304" pitchFamily="18" charset="0"/>
              </a:rPr>
              <a:t> The network layer protocols determine which route is suitable from source to destination. This function of the network layer is known as routing</a:t>
            </a:r>
            <a:r>
              <a:rPr lang="en-US" sz="28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2800" dirty="0">
              <a:solidFill>
                <a:srgbClr val="273239"/>
              </a:solidFill>
              <a:latin typeface="Times New Roman" panose="02020603050405020304" pitchFamily="18" charset="0"/>
              <a:cs typeface="Times New Roman" panose="02020603050405020304" pitchFamily="18" charset="0"/>
            </a:endParaRPr>
          </a:p>
          <a:p>
            <a:pPr algn="just" fontAlgn="base"/>
            <a:r>
              <a:rPr lang="en-US" sz="2800" b="1" dirty="0" smtClean="0">
                <a:solidFill>
                  <a:srgbClr val="273239"/>
                </a:solidFill>
                <a:latin typeface="Times New Roman" panose="02020603050405020304" pitchFamily="18" charset="0"/>
                <a:cs typeface="Times New Roman" panose="02020603050405020304" pitchFamily="18" charset="0"/>
              </a:rPr>
              <a:t>2. Logical </a:t>
            </a:r>
            <a:r>
              <a:rPr lang="en-US" sz="2800" b="1" dirty="0">
                <a:solidFill>
                  <a:srgbClr val="273239"/>
                </a:solidFill>
                <a:latin typeface="Times New Roman" panose="02020603050405020304" pitchFamily="18" charset="0"/>
                <a:cs typeface="Times New Roman" panose="02020603050405020304" pitchFamily="18" charset="0"/>
              </a:rPr>
              <a:t>Addressing: </a:t>
            </a:r>
            <a:r>
              <a:rPr lang="en-US" sz="2800" dirty="0">
                <a:solidFill>
                  <a:srgbClr val="273239"/>
                </a:solidFill>
                <a:latin typeface="Times New Roman" panose="02020603050405020304" pitchFamily="18" charset="0"/>
                <a:cs typeface="Times New Roman" panose="02020603050405020304" pitchFamily="18" charset="0"/>
              </a:rPr>
              <a:t>In order to identify each device on internetwork uniquely, the network layer defines an addressing scheme. The sender &amp; receiver’s IP addresses are placed in the header by the network layer. Such an address distinguishes each device uniquely and universally</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50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71"/>
            <a:ext cx="9753600" cy="7294305"/>
          </a:xfrm>
          <a:prstGeom prst="rect">
            <a:avLst/>
          </a:prstGeom>
        </p:spPr>
        <p:txBody>
          <a:bodyPr wrap="square">
            <a:spAutoFit/>
          </a:bodyPr>
          <a:lstStyle/>
          <a:p>
            <a:pPr algn="just" fontAlgn="base"/>
            <a:r>
              <a:rPr lang="en-US" sz="2600" dirty="0">
                <a:solidFill>
                  <a:srgbClr val="273239"/>
                </a:solidFill>
                <a:latin typeface="Times New Roman" panose="02020603050405020304" pitchFamily="18" charset="0"/>
                <a:cs typeface="Times New Roman" panose="02020603050405020304" pitchFamily="18" charset="0"/>
              </a:rPr>
              <a:t>Generally, this destination port number is configured, either by default or manually. For example, when a web application makes a request to a web server, it typically uses port number 80, because this is the default port assigned to web applications. Many applications have default ports assigned. </a:t>
            </a:r>
          </a:p>
          <a:p>
            <a:pPr algn="just" fontAlgn="base"/>
            <a:r>
              <a:rPr lang="en-US" sz="2600" b="1" dirty="0">
                <a:solidFill>
                  <a:srgbClr val="273239"/>
                </a:solidFill>
                <a:latin typeface="Times New Roman" panose="02020603050405020304" pitchFamily="18" charset="0"/>
                <a:cs typeface="Times New Roman" panose="02020603050405020304" pitchFamily="18" charset="0"/>
              </a:rPr>
              <a:t>At receiver’s side:</a:t>
            </a:r>
            <a:r>
              <a:rPr lang="en-US" sz="2600" dirty="0">
                <a:solidFill>
                  <a:srgbClr val="273239"/>
                </a:solidFill>
                <a:latin typeface="Times New Roman" panose="02020603050405020304" pitchFamily="18" charset="0"/>
                <a:cs typeface="Times New Roman" panose="02020603050405020304" pitchFamily="18" charset="0"/>
              </a:rPr>
              <a:t> Transport Layer reads the port number from its header and forwards the Data which it has received to the respective application. </a:t>
            </a:r>
            <a:endParaRPr lang="en-US" sz="26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600" b="1" dirty="0" smtClean="0">
                <a:solidFill>
                  <a:srgbClr val="FF0000"/>
                </a:solidFill>
                <a:latin typeface="Times New Roman" panose="02020603050405020304" pitchFamily="18" charset="0"/>
                <a:cs typeface="Times New Roman" panose="02020603050405020304" pitchFamily="18" charset="0"/>
              </a:rPr>
              <a:t>The </a:t>
            </a:r>
            <a:r>
              <a:rPr lang="en-US" sz="2600" b="1" dirty="0">
                <a:solidFill>
                  <a:srgbClr val="FF0000"/>
                </a:solidFill>
                <a:latin typeface="Times New Roman" panose="02020603050405020304" pitchFamily="18" charset="0"/>
                <a:cs typeface="Times New Roman" panose="02020603050405020304" pitchFamily="18" charset="0"/>
              </a:rPr>
              <a:t>functions of the transport layer are as follows:  </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Segmentation and Reassembly:</a:t>
            </a:r>
            <a:r>
              <a:rPr lang="en-US" sz="2600" dirty="0">
                <a:solidFill>
                  <a:srgbClr val="273239"/>
                </a:solidFill>
                <a:latin typeface="Times New Roman" panose="02020603050405020304" pitchFamily="18" charset="0"/>
                <a:cs typeface="Times New Roman" panose="02020603050405020304" pitchFamily="18" charset="0"/>
              </a:rPr>
              <a:t> This layer accepts the message from the (session) layer, and breaks the message into smaller units. Each of the segments produced has a header associated with it. The transport layer at the destination station reassembles the message.</a:t>
            </a:r>
          </a:p>
          <a:p>
            <a:pPr algn="just" fontAlgn="base">
              <a:buFont typeface="+mj-lt"/>
              <a:buAutoNum type="arabicPeriod"/>
            </a:pPr>
            <a:r>
              <a:rPr lang="en-US" sz="2600" b="1" dirty="0">
                <a:solidFill>
                  <a:srgbClr val="273239"/>
                </a:solidFill>
                <a:latin typeface="Times New Roman" panose="02020603050405020304" pitchFamily="18" charset="0"/>
                <a:cs typeface="Times New Roman" panose="02020603050405020304" pitchFamily="18" charset="0"/>
              </a:rPr>
              <a:t>Service Point Addressing:</a:t>
            </a:r>
            <a:r>
              <a:rPr lang="en-US" sz="2600" dirty="0">
                <a:solidFill>
                  <a:srgbClr val="273239"/>
                </a:solidFill>
                <a:latin typeface="Times New Roman" panose="02020603050405020304" pitchFamily="18" charset="0"/>
                <a:cs typeface="Times New Roman" panose="02020603050405020304" pitchFamily="18" charset="0"/>
              </a:rPr>
              <a:t> In order to deliver the message to the correct process, the transport layer header includes a type of address called service point address or port address. Thus by specifying this address, the transport layer makes sure that the message is delivered to the correct process.</a:t>
            </a:r>
            <a:endParaRPr lang="en-US" sz="26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29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280" y="345232"/>
            <a:ext cx="9557320" cy="6740307"/>
          </a:xfrm>
          <a:prstGeom prst="rect">
            <a:avLst/>
          </a:prstGeom>
        </p:spPr>
        <p:txBody>
          <a:bodyPr wrap="square">
            <a:spAutoFit/>
          </a:bodyPr>
          <a:lstStyle/>
          <a:p>
            <a:pPr algn="just" fontAlgn="base"/>
            <a:r>
              <a:rPr lang="en-US" sz="2400" b="1" dirty="0">
                <a:solidFill>
                  <a:srgbClr val="FF0000"/>
                </a:solidFill>
                <a:latin typeface="Times New Roman" panose="02020603050405020304" pitchFamily="18" charset="0"/>
                <a:cs typeface="Times New Roman" panose="02020603050405020304" pitchFamily="18" charset="0"/>
              </a:rPr>
              <a:t>The services provided by the transport layer </a:t>
            </a:r>
            <a:r>
              <a:rPr lang="en-US" sz="2400" dirty="0">
                <a:solidFill>
                  <a:srgbClr val="273239"/>
                </a:solidFill>
                <a:latin typeface="Times New Roman" panose="02020603050405020304" pitchFamily="18" charset="0"/>
                <a:cs typeface="Times New Roman" panose="02020603050405020304" pitchFamily="18" charset="0"/>
              </a:rPr>
              <a:t>:  </a:t>
            </a:r>
          </a:p>
          <a:p>
            <a:pPr algn="just" fontAlgn="base"/>
            <a:r>
              <a:rPr lang="en-US" sz="2400" b="1" dirty="0">
                <a:solidFill>
                  <a:srgbClr val="273239"/>
                </a:solidFill>
                <a:latin typeface="Times New Roman" panose="02020603050405020304" pitchFamily="18" charset="0"/>
                <a:cs typeface="Times New Roman" panose="02020603050405020304" pitchFamily="18" charset="0"/>
              </a:rPr>
              <a:t>A. Connection-Oriented Service:</a:t>
            </a:r>
            <a:r>
              <a:rPr lang="en-US" sz="2400" dirty="0">
                <a:solidFill>
                  <a:srgbClr val="273239"/>
                </a:solidFill>
                <a:latin typeface="Times New Roman" panose="02020603050405020304" pitchFamily="18" charset="0"/>
                <a:cs typeface="Times New Roman" panose="02020603050405020304" pitchFamily="18" charset="0"/>
              </a:rPr>
              <a:t> It is a three-phase process that includes </a:t>
            </a:r>
          </a:p>
          <a:p>
            <a:pPr algn="just" fontAlgn="base"/>
            <a:r>
              <a:rPr lang="en-US" sz="2400" dirty="0" smtClean="0">
                <a:solidFill>
                  <a:srgbClr val="273239"/>
                </a:solidFill>
                <a:latin typeface="Times New Roman" panose="02020603050405020304" pitchFamily="18" charset="0"/>
                <a:cs typeface="Times New Roman" panose="02020603050405020304" pitchFamily="18" charset="0"/>
              </a:rPr>
              <a:t>               – </a:t>
            </a:r>
            <a:r>
              <a:rPr lang="en-US" sz="2400" b="1" dirty="0">
                <a:solidFill>
                  <a:schemeClr val="accent6">
                    <a:lumMod val="75000"/>
                  </a:schemeClr>
                </a:solidFill>
                <a:latin typeface="Times New Roman" panose="02020603050405020304" pitchFamily="18" charset="0"/>
                <a:cs typeface="Times New Roman" panose="02020603050405020304" pitchFamily="18" charset="0"/>
              </a:rPr>
              <a:t>Connection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Establishment</a:t>
            </a:r>
          </a:p>
          <a:p>
            <a:pPr algn="just" fontAlgn="base"/>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               – </a:t>
            </a:r>
            <a:r>
              <a:rPr lang="en-US" sz="2400" b="1" dirty="0">
                <a:solidFill>
                  <a:schemeClr val="accent6">
                    <a:lumMod val="75000"/>
                  </a:schemeClr>
                </a:solidFill>
                <a:latin typeface="Times New Roman" panose="02020603050405020304" pitchFamily="18" charset="0"/>
                <a:cs typeface="Times New Roman" panose="02020603050405020304" pitchFamily="18" charset="0"/>
              </a:rPr>
              <a:t>Data Transfer </a:t>
            </a:r>
            <a:endParaRPr lang="en-US" sz="2400" b="1"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fontAlgn="base"/>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               – </a:t>
            </a:r>
            <a:r>
              <a:rPr lang="en-US" sz="2400" b="1" dirty="0">
                <a:solidFill>
                  <a:schemeClr val="accent6">
                    <a:lumMod val="75000"/>
                  </a:schemeClr>
                </a:solidFill>
                <a:latin typeface="Times New Roman" panose="02020603050405020304" pitchFamily="18" charset="0"/>
                <a:cs typeface="Times New Roman" panose="02020603050405020304" pitchFamily="18" charset="0"/>
              </a:rPr>
              <a:t>Termination / disconnection </a:t>
            </a:r>
          </a:p>
          <a:p>
            <a:pPr algn="just" fontAlgn="base"/>
            <a:r>
              <a:rPr lang="en-US" sz="2400" dirty="0" smtClean="0">
                <a:solidFill>
                  <a:srgbClr val="273239"/>
                </a:solidFill>
                <a:latin typeface="Times New Roman" panose="02020603050405020304" pitchFamily="18" charset="0"/>
                <a:cs typeface="Times New Roman" panose="02020603050405020304" pitchFamily="18" charset="0"/>
              </a:rPr>
              <a:t> In </a:t>
            </a:r>
            <a:r>
              <a:rPr lang="en-US" sz="2400" dirty="0">
                <a:solidFill>
                  <a:srgbClr val="273239"/>
                </a:solidFill>
                <a:latin typeface="Times New Roman" panose="02020603050405020304" pitchFamily="18" charset="0"/>
                <a:cs typeface="Times New Roman" panose="02020603050405020304" pitchFamily="18" charset="0"/>
              </a:rPr>
              <a:t>this type of transmission, the receiving device sends an acknowledgement, back to the source after a packet or group of packets is received. This type of transmission is reliable and secure.</a:t>
            </a:r>
          </a:p>
          <a:p>
            <a:pPr algn="just" fontAlgn="base"/>
            <a:endParaRPr lang="en-US" sz="2400" b="1"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400" b="1" dirty="0" smtClean="0">
                <a:solidFill>
                  <a:srgbClr val="273239"/>
                </a:solidFill>
                <a:latin typeface="Times New Roman" panose="02020603050405020304" pitchFamily="18" charset="0"/>
                <a:cs typeface="Times New Roman" panose="02020603050405020304" pitchFamily="18" charset="0"/>
              </a:rPr>
              <a:t>B</a:t>
            </a:r>
            <a:r>
              <a:rPr lang="en-US" sz="2400" b="1" dirty="0">
                <a:solidFill>
                  <a:srgbClr val="273239"/>
                </a:solidFill>
                <a:latin typeface="Times New Roman" panose="02020603050405020304" pitchFamily="18" charset="0"/>
                <a:cs typeface="Times New Roman" panose="02020603050405020304" pitchFamily="18" charset="0"/>
              </a:rPr>
              <a:t>. Connectionless service:</a:t>
            </a:r>
            <a:r>
              <a:rPr lang="en-US" sz="2400" dirty="0">
                <a:solidFill>
                  <a:srgbClr val="273239"/>
                </a:solidFill>
                <a:latin typeface="Times New Roman" panose="02020603050405020304" pitchFamily="18" charset="0"/>
                <a:cs typeface="Times New Roman" panose="02020603050405020304" pitchFamily="18" charset="0"/>
              </a:rPr>
              <a:t> It is a one-phase process and includes Data Transfer. In this type of transmission, the receiver does not acknowledge receipt of a packet. This approach allows for much faster communication between devices. Connection-oriented service is more reliable than connectionless Service.</a:t>
            </a:r>
          </a:p>
          <a:p>
            <a:pPr algn="just" fontAlgn="base"/>
            <a:r>
              <a:rPr lang="en-US" sz="2400" i="1" dirty="0">
                <a:solidFill>
                  <a:srgbClr val="273239"/>
                </a:solidFill>
                <a:latin typeface="Times New Roman" panose="02020603050405020304" pitchFamily="18" charset="0"/>
                <a:cs typeface="Times New Roman" panose="02020603050405020304" pitchFamily="18" charset="0"/>
              </a:rPr>
              <a:t>* Data in the Transport Layer is called as </a:t>
            </a:r>
            <a:r>
              <a:rPr lang="en-US" sz="2400" b="1" i="1" dirty="0">
                <a:solidFill>
                  <a:srgbClr val="273239"/>
                </a:solidFill>
                <a:latin typeface="Times New Roman" panose="02020603050405020304" pitchFamily="18" charset="0"/>
                <a:cs typeface="Times New Roman" panose="02020603050405020304" pitchFamily="18" charset="0"/>
              </a:rPr>
              <a:t>Segments</a:t>
            </a:r>
            <a:r>
              <a:rPr lang="en-US" sz="2400" i="1" dirty="0">
                <a:solidFill>
                  <a:srgbClr val="273239"/>
                </a:solidFill>
                <a:latin typeface="Times New Roman" panose="02020603050405020304" pitchFamily="18" charset="0"/>
                <a:cs typeface="Times New Roman" panose="02020603050405020304" pitchFamily="18" charset="0"/>
              </a:rPr>
              <a:t>. </a:t>
            </a:r>
            <a:r>
              <a:rPr lang="en-US" sz="2400" dirty="0">
                <a:solidFill>
                  <a:srgbClr val="273239"/>
                </a:solidFill>
                <a:latin typeface="Times New Roman" panose="02020603050405020304" pitchFamily="18" charset="0"/>
                <a:cs typeface="Times New Roman" panose="02020603050405020304" pitchFamily="18" charset="0"/>
              </a:rPr>
              <a:t/>
            </a:r>
            <a:br>
              <a:rPr lang="en-US" sz="2400" dirty="0">
                <a:solidFill>
                  <a:srgbClr val="273239"/>
                </a:solidFill>
                <a:latin typeface="Times New Roman" panose="02020603050405020304" pitchFamily="18" charset="0"/>
                <a:cs typeface="Times New Roman" panose="02020603050405020304" pitchFamily="18" charset="0"/>
              </a:rPr>
            </a:br>
            <a:r>
              <a:rPr lang="en-US" sz="2400" i="1" dirty="0">
                <a:solidFill>
                  <a:srgbClr val="273239"/>
                </a:solidFill>
                <a:latin typeface="Times New Roman" panose="02020603050405020304" pitchFamily="18" charset="0"/>
                <a:cs typeface="Times New Roman" panose="02020603050405020304" pitchFamily="18" charset="0"/>
              </a:rPr>
              <a:t>** Transport layer is operated by the Operating System. It is a part of the OS and communicates with the Application Layer by making system calls. </a:t>
            </a:r>
            <a:r>
              <a:rPr lang="en-US" sz="2400" dirty="0">
                <a:solidFill>
                  <a:srgbClr val="273239"/>
                </a:solidFill>
                <a:latin typeface="Times New Roman" panose="02020603050405020304" pitchFamily="18" charset="0"/>
                <a:cs typeface="Times New Roman" panose="02020603050405020304" pitchFamily="18" charset="0"/>
              </a:rPr>
              <a:t/>
            </a:r>
            <a:br>
              <a:rPr lang="en-US" sz="2400" dirty="0">
                <a:solidFill>
                  <a:srgbClr val="273239"/>
                </a:solidFill>
                <a:latin typeface="Times New Roman" panose="02020603050405020304" pitchFamily="18" charset="0"/>
                <a:cs typeface="Times New Roman" panose="02020603050405020304" pitchFamily="18" charset="0"/>
              </a:rPr>
            </a:br>
            <a:r>
              <a:rPr lang="en-US" sz="2400" i="1" dirty="0">
                <a:solidFill>
                  <a:srgbClr val="273239"/>
                </a:solidFill>
                <a:latin typeface="Times New Roman" panose="02020603050405020304" pitchFamily="18" charset="0"/>
                <a:cs typeface="Times New Roman" panose="02020603050405020304" pitchFamily="18" charset="0"/>
              </a:rPr>
              <a:t>Transport Layer is called as </a:t>
            </a:r>
            <a:r>
              <a:rPr lang="en-US" sz="2400" b="1" i="1" dirty="0">
                <a:solidFill>
                  <a:srgbClr val="273239"/>
                </a:solidFill>
                <a:latin typeface="Times New Roman" panose="02020603050405020304" pitchFamily="18" charset="0"/>
                <a:cs typeface="Times New Roman" panose="02020603050405020304" pitchFamily="18" charset="0"/>
              </a:rPr>
              <a:t>Heart of OSI</a:t>
            </a:r>
            <a:r>
              <a:rPr lang="en-US" sz="2400" i="1" dirty="0">
                <a:solidFill>
                  <a:srgbClr val="273239"/>
                </a:solidFill>
                <a:latin typeface="Times New Roman" panose="02020603050405020304" pitchFamily="18" charset="0"/>
                <a:cs typeface="Times New Roman" panose="02020603050405020304" pitchFamily="18" charset="0"/>
              </a:rPr>
              <a:t> model. </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57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272" y="10448"/>
            <a:ext cx="9433048" cy="7017306"/>
          </a:xfrm>
          <a:prstGeom prst="rect">
            <a:avLst/>
          </a:prstGeom>
        </p:spPr>
        <p:txBody>
          <a:bodyPr wrap="square">
            <a:spAutoFit/>
          </a:bodyPr>
          <a:lstStyle/>
          <a:p>
            <a:pPr algn="just" fontAlgn="base"/>
            <a:r>
              <a:rPr lang="en-US" sz="2500" dirty="0">
                <a:solidFill>
                  <a:srgbClr val="273239"/>
                </a:solidFill>
                <a:latin typeface="Times New Roman" panose="02020603050405020304" pitchFamily="18" charset="0"/>
                <a:cs typeface="Times New Roman" panose="02020603050405020304" pitchFamily="18" charset="0"/>
              </a:rPr>
              <a:t>This layer is responsible for the establishment of connection, maintenance of sessions, authentication, and also ensures security. </a:t>
            </a:r>
            <a:br>
              <a:rPr lang="en-US" sz="2500" dirty="0">
                <a:solidFill>
                  <a:srgbClr val="273239"/>
                </a:solidFill>
                <a:latin typeface="Times New Roman" panose="02020603050405020304" pitchFamily="18" charset="0"/>
                <a:cs typeface="Times New Roman" panose="02020603050405020304" pitchFamily="18" charset="0"/>
              </a:rPr>
            </a:br>
            <a:endParaRPr lang="en-US" sz="25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500" b="1" dirty="0" smtClean="0">
                <a:solidFill>
                  <a:schemeClr val="accent6">
                    <a:lumMod val="75000"/>
                  </a:schemeClr>
                </a:solidFill>
                <a:latin typeface="Times New Roman" panose="02020603050405020304" pitchFamily="18" charset="0"/>
                <a:cs typeface="Times New Roman" panose="02020603050405020304" pitchFamily="18" charset="0"/>
              </a:rPr>
              <a:t>The </a:t>
            </a:r>
            <a:r>
              <a:rPr lang="en-US" sz="2500" b="1" dirty="0">
                <a:solidFill>
                  <a:schemeClr val="accent6">
                    <a:lumMod val="75000"/>
                  </a:schemeClr>
                </a:solidFill>
                <a:latin typeface="Times New Roman" panose="02020603050405020304" pitchFamily="18" charset="0"/>
                <a:cs typeface="Times New Roman" panose="02020603050405020304" pitchFamily="18" charset="0"/>
              </a:rPr>
              <a:t>functions of the session layer are </a:t>
            </a:r>
            <a:r>
              <a:rPr lang="en-US" sz="2500" dirty="0">
                <a:solidFill>
                  <a:srgbClr val="273239"/>
                </a:solidFill>
                <a:latin typeface="Times New Roman" panose="02020603050405020304" pitchFamily="18" charset="0"/>
                <a:cs typeface="Times New Roman" panose="02020603050405020304" pitchFamily="18" charset="0"/>
              </a:rPr>
              <a:t>:  </a:t>
            </a:r>
          </a:p>
          <a:p>
            <a:pPr algn="just" fontAlgn="base">
              <a:buFont typeface="+mj-lt"/>
              <a:buAutoNum type="arabicPeriod"/>
            </a:pPr>
            <a:r>
              <a:rPr lang="en-US" sz="2500" b="1" dirty="0">
                <a:solidFill>
                  <a:srgbClr val="273239"/>
                </a:solidFill>
                <a:latin typeface="Times New Roman" panose="02020603050405020304" pitchFamily="18" charset="0"/>
                <a:cs typeface="Times New Roman" panose="02020603050405020304" pitchFamily="18" charset="0"/>
              </a:rPr>
              <a:t>Session establishment, maintenance, and termination:</a:t>
            </a:r>
            <a:r>
              <a:rPr lang="en-US" sz="2500" dirty="0">
                <a:solidFill>
                  <a:srgbClr val="273239"/>
                </a:solidFill>
                <a:latin typeface="Times New Roman" panose="02020603050405020304" pitchFamily="18" charset="0"/>
                <a:cs typeface="Times New Roman" panose="02020603050405020304" pitchFamily="18" charset="0"/>
              </a:rPr>
              <a:t> The layer allows the two processes to establish, use and terminate a connection.</a:t>
            </a:r>
          </a:p>
          <a:p>
            <a:pPr algn="just" fontAlgn="base">
              <a:buFont typeface="+mj-lt"/>
              <a:buAutoNum type="arabicPeriod"/>
            </a:pPr>
            <a:r>
              <a:rPr lang="en-US" sz="2500" b="1" dirty="0">
                <a:solidFill>
                  <a:srgbClr val="273239"/>
                </a:solidFill>
                <a:latin typeface="Times New Roman" panose="02020603050405020304" pitchFamily="18" charset="0"/>
                <a:cs typeface="Times New Roman" panose="02020603050405020304" pitchFamily="18" charset="0"/>
              </a:rPr>
              <a:t>Synchronization:</a:t>
            </a:r>
            <a:r>
              <a:rPr lang="en-US" sz="2500" dirty="0">
                <a:solidFill>
                  <a:srgbClr val="273239"/>
                </a:solidFill>
                <a:latin typeface="Times New Roman" panose="02020603050405020304" pitchFamily="18" charset="0"/>
                <a:cs typeface="Times New Roman" panose="02020603050405020304" pitchFamily="18" charset="0"/>
              </a:rPr>
              <a:t> This layer allows a process to add checkpoints which are considered synchronization points into the data. These synchronization points help to identify the error so that the data is re-synchronized properly, and ends of the messages are not cut prematurely and data loss is avoided.</a:t>
            </a:r>
          </a:p>
          <a:p>
            <a:pPr algn="just" fontAlgn="base">
              <a:buFont typeface="+mj-lt"/>
              <a:buAutoNum type="arabicPeriod"/>
            </a:pPr>
            <a:r>
              <a:rPr lang="en-US" sz="2500" b="1" dirty="0">
                <a:solidFill>
                  <a:srgbClr val="273239"/>
                </a:solidFill>
                <a:latin typeface="Times New Roman" panose="02020603050405020304" pitchFamily="18" charset="0"/>
                <a:cs typeface="Times New Roman" panose="02020603050405020304" pitchFamily="18" charset="0"/>
              </a:rPr>
              <a:t>Dialog Controller:</a:t>
            </a:r>
            <a:r>
              <a:rPr lang="en-US" sz="2500" dirty="0">
                <a:solidFill>
                  <a:srgbClr val="273239"/>
                </a:solidFill>
                <a:latin typeface="Times New Roman" panose="02020603050405020304" pitchFamily="18" charset="0"/>
                <a:cs typeface="Times New Roman" panose="02020603050405020304" pitchFamily="18" charset="0"/>
              </a:rPr>
              <a:t> The session layer allows two systems to start communication with each other in half-duplex or full-duplex</a:t>
            </a:r>
            <a:r>
              <a:rPr lang="en-US" sz="25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2500" dirty="0">
              <a:solidFill>
                <a:srgbClr val="273239"/>
              </a:solidFill>
              <a:latin typeface="Times New Roman" panose="02020603050405020304" pitchFamily="18" charset="0"/>
              <a:cs typeface="Times New Roman" panose="02020603050405020304" pitchFamily="18" charset="0"/>
            </a:endParaRPr>
          </a:p>
          <a:p>
            <a:pPr algn="just" fontAlgn="base"/>
            <a:r>
              <a:rPr lang="en-US" sz="2500" i="1" dirty="0">
                <a:solidFill>
                  <a:srgbClr val="273239"/>
                </a:solidFill>
                <a:latin typeface="Times New Roman" panose="02020603050405020304" pitchFamily="18" charset="0"/>
                <a:cs typeface="Times New Roman" panose="02020603050405020304" pitchFamily="18" charset="0"/>
              </a:rPr>
              <a:t>**All the below 3 layers(including Session Layer) are integrated as a single layer in the TCP/IP model as “Application Layer”. </a:t>
            </a:r>
            <a:r>
              <a:rPr lang="en-US" sz="2500" dirty="0">
                <a:solidFill>
                  <a:srgbClr val="273239"/>
                </a:solidFill>
                <a:latin typeface="Times New Roman" panose="02020603050405020304" pitchFamily="18" charset="0"/>
                <a:cs typeface="Times New Roman" panose="02020603050405020304" pitchFamily="18" charset="0"/>
              </a:rPr>
              <a:t/>
            </a:r>
            <a:br>
              <a:rPr lang="en-US" sz="2500" dirty="0">
                <a:solidFill>
                  <a:srgbClr val="273239"/>
                </a:solidFill>
                <a:latin typeface="Times New Roman" panose="02020603050405020304" pitchFamily="18" charset="0"/>
                <a:cs typeface="Times New Roman" panose="02020603050405020304" pitchFamily="18" charset="0"/>
              </a:rPr>
            </a:br>
            <a:r>
              <a:rPr lang="en-US" sz="2500" i="1" dirty="0">
                <a:solidFill>
                  <a:srgbClr val="273239"/>
                </a:solidFill>
                <a:latin typeface="Times New Roman" panose="02020603050405020304" pitchFamily="18" charset="0"/>
                <a:cs typeface="Times New Roman" panose="02020603050405020304" pitchFamily="18" charset="0"/>
              </a:rPr>
              <a:t>**Implementation of these 3 layers is done by the network application itself. These are also known as </a:t>
            </a:r>
            <a:r>
              <a:rPr lang="en-US" sz="2500" b="1" i="1" dirty="0">
                <a:solidFill>
                  <a:srgbClr val="273239"/>
                </a:solidFill>
                <a:latin typeface="Times New Roman" panose="02020603050405020304" pitchFamily="18" charset="0"/>
                <a:cs typeface="Times New Roman" panose="02020603050405020304" pitchFamily="18" charset="0"/>
              </a:rPr>
              <a:t>Upper Layers</a:t>
            </a:r>
            <a:r>
              <a:rPr lang="en-US" sz="2500" i="1" dirty="0">
                <a:solidFill>
                  <a:srgbClr val="273239"/>
                </a:solidFill>
                <a:latin typeface="Times New Roman" panose="02020603050405020304" pitchFamily="18" charset="0"/>
                <a:cs typeface="Times New Roman" panose="02020603050405020304" pitchFamily="18" charset="0"/>
              </a:rPr>
              <a:t> or </a:t>
            </a:r>
            <a:r>
              <a:rPr lang="en-US" sz="2500" b="1" i="1" dirty="0">
                <a:solidFill>
                  <a:srgbClr val="273239"/>
                </a:solidFill>
                <a:latin typeface="Times New Roman" panose="02020603050405020304" pitchFamily="18" charset="0"/>
                <a:cs typeface="Times New Roman" panose="02020603050405020304" pitchFamily="18" charset="0"/>
              </a:rPr>
              <a:t>Software Layers</a:t>
            </a:r>
            <a:r>
              <a:rPr lang="en-US" sz="2500" i="1" dirty="0">
                <a:solidFill>
                  <a:srgbClr val="273239"/>
                </a:solidFill>
                <a:latin typeface="Times New Roman" panose="02020603050405020304" pitchFamily="18" charset="0"/>
                <a:cs typeface="Times New Roman" panose="02020603050405020304" pitchFamily="18" charset="0"/>
              </a:rPr>
              <a:t>.</a:t>
            </a:r>
            <a:r>
              <a:rPr lang="en-US" sz="2500" dirty="0">
                <a:solidFill>
                  <a:srgbClr val="273239"/>
                </a:solidFill>
                <a:latin typeface="Times New Roman" panose="02020603050405020304" pitchFamily="18" charset="0"/>
                <a:cs typeface="Times New Roman" panose="02020603050405020304" pitchFamily="18" charset="0"/>
              </a:rPr>
              <a:t> </a:t>
            </a:r>
            <a:endParaRPr lang="en-US" sz="25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60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88" y="273224"/>
            <a:ext cx="9289032" cy="6709529"/>
          </a:xfrm>
          <a:prstGeom prst="rect">
            <a:avLst/>
          </a:prstGeom>
        </p:spPr>
        <p:txBody>
          <a:bodyPr wrap="square">
            <a:spAutoFit/>
          </a:bodyPr>
          <a:lstStyle/>
          <a:p>
            <a:pPr algn="just" fontAlgn="base"/>
            <a:r>
              <a:rPr lang="en-US" sz="2800" dirty="0">
                <a:solidFill>
                  <a:srgbClr val="273239"/>
                </a:solidFill>
                <a:latin typeface="Times New Roman" panose="02020603050405020304" pitchFamily="18" charset="0"/>
                <a:cs typeface="Times New Roman" panose="02020603050405020304" pitchFamily="18" charset="0"/>
              </a:rPr>
              <a:t>The presentation layer is also called the </a:t>
            </a:r>
            <a:r>
              <a:rPr lang="en-US" sz="2800" b="1" dirty="0">
                <a:solidFill>
                  <a:srgbClr val="273239"/>
                </a:solidFill>
                <a:latin typeface="Times New Roman" panose="02020603050405020304" pitchFamily="18" charset="0"/>
                <a:cs typeface="Times New Roman" panose="02020603050405020304" pitchFamily="18" charset="0"/>
              </a:rPr>
              <a:t>Translation layer</a:t>
            </a:r>
            <a:r>
              <a:rPr lang="en-US" sz="2800" dirty="0">
                <a:solidFill>
                  <a:srgbClr val="273239"/>
                </a:solidFill>
                <a:latin typeface="Times New Roman" panose="02020603050405020304" pitchFamily="18" charset="0"/>
                <a:cs typeface="Times New Roman" panose="02020603050405020304" pitchFamily="18" charset="0"/>
              </a:rPr>
              <a:t>. The data from the application layer is extracted here and manipulated as per the required format to transmit over the network. </a:t>
            </a:r>
            <a:endParaRPr lang="en-US" sz="28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800" dirty="0">
                <a:solidFill>
                  <a:srgbClr val="273239"/>
                </a:solidFill>
                <a:latin typeface="Times New Roman" panose="02020603050405020304" pitchFamily="18" charset="0"/>
                <a:cs typeface="Times New Roman" panose="02020603050405020304" pitchFamily="18" charset="0"/>
              </a:rPr>
              <a:t/>
            </a:r>
            <a:br>
              <a:rPr lang="en-US" sz="2800" dirty="0">
                <a:solidFill>
                  <a:srgbClr val="273239"/>
                </a:solidFill>
                <a:latin typeface="Times New Roman" panose="02020603050405020304" pitchFamily="18" charset="0"/>
                <a:cs typeface="Times New Roman" panose="02020603050405020304" pitchFamily="18" charset="0"/>
              </a:rPr>
            </a:br>
            <a:r>
              <a:rPr lang="en-US" sz="2800" b="1" dirty="0">
                <a:solidFill>
                  <a:schemeClr val="accent6">
                    <a:lumMod val="75000"/>
                  </a:schemeClr>
                </a:solidFill>
                <a:latin typeface="Times New Roman" panose="02020603050405020304" pitchFamily="18" charset="0"/>
                <a:cs typeface="Times New Roman" panose="02020603050405020304" pitchFamily="18" charset="0"/>
              </a:rPr>
              <a:t>The functions of the presentation layer are : </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fontAlgn="base"/>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1" dirty="0">
                <a:solidFill>
                  <a:srgbClr val="273239"/>
                </a:solidFill>
                <a:latin typeface="Times New Roman" panose="02020603050405020304" pitchFamily="18" charset="0"/>
                <a:cs typeface="Times New Roman" panose="02020603050405020304" pitchFamily="18" charset="0"/>
              </a:rPr>
              <a:t>Translation:</a:t>
            </a:r>
            <a:r>
              <a:rPr lang="en-US" sz="2800" dirty="0">
                <a:solidFill>
                  <a:srgbClr val="273239"/>
                </a:solidFill>
                <a:latin typeface="Times New Roman" panose="02020603050405020304" pitchFamily="18" charset="0"/>
                <a:cs typeface="Times New Roman" panose="02020603050405020304" pitchFamily="18" charset="0"/>
              </a:rPr>
              <a:t> For example, ASCII to EBCDIC</a:t>
            </a:r>
            <a:r>
              <a:rPr lang="en-US" sz="28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14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1" dirty="0">
                <a:solidFill>
                  <a:srgbClr val="273239"/>
                </a:solidFill>
                <a:latin typeface="Times New Roman" panose="02020603050405020304" pitchFamily="18" charset="0"/>
                <a:cs typeface="Times New Roman" panose="02020603050405020304" pitchFamily="18" charset="0"/>
              </a:rPr>
              <a:t>Encryption/ Decryption:</a:t>
            </a:r>
            <a:r>
              <a:rPr lang="en-US" sz="2800" dirty="0">
                <a:solidFill>
                  <a:srgbClr val="273239"/>
                </a:solidFill>
                <a:latin typeface="Times New Roman" panose="02020603050405020304" pitchFamily="18" charset="0"/>
                <a:cs typeface="Times New Roman" panose="02020603050405020304" pitchFamily="18" charset="0"/>
              </a:rPr>
              <a:t> Data encryption translates the data into another form or code. The encrypted data is known as the </a:t>
            </a:r>
            <a:r>
              <a:rPr lang="en-US" sz="2800" dirty="0" err="1">
                <a:solidFill>
                  <a:srgbClr val="273239"/>
                </a:solidFill>
                <a:latin typeface="Times New Roman" panose="02020603050405020304" pitchFamily="18" charset="0"/>
                <a:cs typeface="Times New Roman" panose="02020603050405020304" pitchFamily="18" charset="0"/>
              </a:rPr>
              <a:t>ciphertext</a:t>
            </a:r>
            <a:r>
              <a:rPr lang="en-US" sz="2800" dirty="0">
                <a:solidFill>
                  <a:srgbClr val="273239"/>
                </a:solidFill>
                <a:latin typeface="Times New Roman" panose="02020603050405020304" pitchFamily="18" charset="0"/>
                <a:cs typeface="Times New Roman" panose="02020603050405020304" pitchFamily="18" charset="0"/>
              </a:rPr>
              <a:t> and the decrypted data is known as plain text. A key value is used for encrypting as well as decrypting </a:t>
            </a:r>
            <a:r>
              <a:rPr lang="en-US" sz="2800" dirty="0" smtClean="0">
                <a:solidFill>
                  <a:srgbClr val="273239"/>
                </a:solidFill>
                <a:latin typeface="Times New Roman" panose="02020603050405020304" pitchFamily="18" charset="0"/>
                <a:cs typeface="Times New Roman" panose="02020603050405020304" pitchFamily="18" charset="0"/>
              </a:rPr>
              <a:t>data</a:t>
            </a:r>
          </a:p>
          <a:p>
            <a:pPr algn="just" fontAlgn="base">
              <a:buFont typeface="Arial" panose="020B0604020202020204" pitchFamily="34" charset="0"/>
              <a:buChar char="•"/>
            </a:pPr>
            <a:endParaRPr lang="en-US" sz="28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1" dirty="0">
                <a:solidFill>
                  <a:srgbClr val="273239"/>
                </a:solidFill>
                <a:latin typeface="Times New Roman" panose="02020603050405020304" pitchFamily="18" charset="0"/>
                <a:cs typeface="Times New Roman" panose="02020603050405020304" pitchFamily="18" charset="0"/>
              </a:rPr>
              <a:t>Compression:</a:t>
            </a:r>
            <a:r>
              <a:rPr lang="en-US" sz="2800" dirty="0">
                <a:solidFill>
                  <a:srgbClr val="273239"/>
                </a:solidFill>
                <a:latin typeface="Times New Roman" panose="02020603050405020304" pitchFamily="18" charset="0"/>
                <a:cs typeface="Times New Roman" panose="02020603050405020304" pitchFamily="18" charset="0"/>
              </a:rPr>
              <a:t> Reduces the number of bits that need to be transmitted on the network.</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597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280" y="129208"/>
            <a:ext cx="9557320" cy="7417415"/>
          </a:xfrm>
          <a:prstGeom prst="rect">
            <a:avLst/>
          </a:prstGeom>
        </p:spPr>
        <p:txBody>
          <a:bodyPr wrap="square">
            <a:spAutoFit/>
          </a:bodyPr>
          <a:lstStyle/>
          <a:p>
            <a:pPr algn="just" fontAlgn="base"/>
            <a:r>
              <a:rPr lang="en-US" sz="2800" dirty="0">
                <a:solidFill>
                  <a:srgbClr val="273239"/>
                </a:solidFill>
                <a:latin typeface="Times New Roman" panose="02020603050405020304" pitchFamily="18" charset="0"/>
                <a:cs typeface="Times New Roman" panose="02020603050405020304" pitchFamily="18" charset="0"/>
              </a:rPr>
              <a:t>At the very top of the OSI Reference Model stack of layers, we find the Application layer which is implemented by the network applications. </a:t>
            </a:r>
            <a:endParaRPr lang="en-US" sz="2800" dirty="0" smtClean="0">
              <a:solidFill>
                <a:srgbClr val="273239"/>
              </a:solidFill>
              <a:latin typeface="Times New Roman" panose="02020603050405020304" pitchFamily="18" charset="0"/>
              <a:cs typeface="Times New Roman" panose="02020603050405020304" pitchFamily="18" charset="0"/>
            </a:endParaRPr>
          </a:p>
          <a:p>
            <a:pPr algn="just" fontAlgn="base"/>
            <a:endParaRPr lang="en-US" sz="2800" dirty="0">
              <a:solidFill>
                <a:srgbClr val="273239"/>
              </a:solidFill>
              <a:latin typeface="Times New Roman" panose="02020603050405020304" pitchFamily="18" charset="0"/>
              <a:cs typeface="Times New Roman" panose="02020603050405020304" pitchFamily="18" charset="0"/>
            </a:endParaRPr>
          </a:p>
          <a:p>
            <a:pPr algn="just" fontAlgn="base"/>
            <a:r>
              <a:rPr lang="en-US" sz="2800" dirty="0" smtClean="0">
                <a:solidFill>
                  <a:srgbClr val="273239"/>
                </a:solidFill>
                <a:latin typeface="Times New Roman" panose="02020603050405020304" pitchFamily="18" charset="0"/>
                <a:cs typeface="Times New Roman" panose="02020603050405020304" pitchFamily="18" charset="0"/>
              </a:rPr>
              <a:t>These </a:t>
            </a:r>
            <a:r>
              <a:rPr lang="en-US" sz="2800" dirty="0">
                <a:solidFill>
                  <a:srgbClr val="273239"/>
                </a:solidFill>
                <a:latin typeface="Times New Roman" panose="02020603050405020304" pitchFamily="18" charset="0"/>
                <a:cs typeface="Times New Roman" panose="02020603050405020304" pitchFamily="18" charset="0"/>
              </a:rPr>
              <a:t>applications produce the data, which has to be transferred over the network. </a:t>
            </a:r>
            <a:endParaRPr lang="en-US" sz="2800" dirty="0" smtClean="0">
              <a:solidFill>
                <a:srgbClr val="273239"/>
              </a:solidFill>
              <a:latin typeface="Times New Roman" panose="02020603050405020304" pitchFamily="18" charset="0"/>
              <a:cs typeface="Times New Roman" panose="02020603050405020304" pitchFamily="18" charset="0"/>
            </a:endParaRPr>
          </a:p>
          <a:p>
            <a:pPr algn="just" fontAlgn="base"/>
            <a:endParaRPr lang="en-US" sz="2800" dirty="0">
              <a:solidFill>
                <a:srgbClr val="273239"/>
              </a:solidFill>
              <a:latin typeface="Times New Roman" panose="02020603050405020304" pitchFamily="18" charset="0"/>
              <a:cs typeface="Times New Roman" panose="02020603050405020304" pitchFamily="18" charset="0"/>
            </a:endParaRPr>
          </a:p>
          <a:p>
            <a:pPr algn="just" fontAlgn="base"/>
            <a:r>
              <a:rPr lang="en-US" sz="2800" dirty="0" smtClean="0">
                <a:solidFill>
                  <a:srgbClr val="273239"/>
                </a:solidFill>
                <a:latin typeface="Times New Roman" panose="02020603050405020304" pitchFamily="18" charset="0"/>
                <a:cs typeface="Times New Roman" panose="02020603050405020304" pitchFamily="18" charset="0"/>
              </a:rPr>
              <a:t>This </a:t>
            </a:r>
            <a:r>
              <a:rPr lang="en-US" sz="2800" dirty="0">
                <a:solidFill>
                  <a:srgbClr val="273239"/>
                </a:solidFill>
                <a:latin typeface="Times New Roman" panose="02020603050405020304" pitchFamily="18" charset="0"/>
                <a:cs typeface="Times New Roman" panose="02020603050405020304" pitchFamily="18" charset="0"/>
              </a:rPr>
              <a:t>layer also serves as a window for the application services to access the network and for displaying the received information to the user. </a:t>
            </a:r>
          </a:p>
          <a:p>
            <a:pPr algn="just" fontAlgn="base"/>
            <a:endParaRPr lang="en-US" sz="12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800" dirty="0" smtClean="0">
                <a:solidFill>
                  <a:srgbClr val="273239"/>
                </a:solidFill>
                <a:latin typeface="Times New Roman" panose="02020603050405020304" pitchFamily="18" charset="0"/>
                <a:cs typeface="Times New Roman" panose="02020603050405020304" pitchFamily="18" charset="0"/>
              </a:rPr>
              <a:t>Example</a:t>
            </a:r>
            <a:r>
              <a:rPr lang="en-US" sz="2800" dirty="0">
                <a:solidFill>
                  <a:srgbClr val="273239"/>
                </a:solidFill>
                <a:latin typeface="Times New Roman" panose="02020603050405020304" pitchFamily="18" charset="0"/>
                <a:cs typeface="Times New Roman" panose="02020603050405020304" pitchFamily="18" charset="0"/>
              </a:rPr>
              <a:t>: Application – Browsers, Skype Messenger, etc</a:t>
            </a:r>
            <a:r>
              <a:rPr lang="en-US" sz="2800" dirty="0" smtClean="0">
                <a:solidFill>
                  <a:srgbClr val="273239"/>
                </a:solidFill>
                <a:latin typeface="Times New Roman" panose="02020603050405020304" pitchFamily="18" charset="0"/>
                <a:cs typeface="Times New Roman" panose="02020603050405020304" pitchFamily="18" charset="0"/>
              </a:rPr>
              <a:t>.</a:t>
            </a:r>
          </a:p>
          <a:p>
            <a:pPr fontAlgn="base"/>
            <a:r>
              <a:rPr lang="en-US" sz="2800" b="1" dirty="0">
                <a:solidFill>
                  <a:schemeClr val="accent6">
                    <a:lumMod val="75000"/>
                  </a:schemeClr>
                </a:solidFill>
              </a:rPr>
              <a:t>The functions of the Application layer are </a:t>
            </a:r>
            <a:r>
              <a:rPr lang="en-US" sz="2800" dirty="0"/>
              <a:t>:  </a:t>
            </a:r>
          </a:p>
          <a:p>
            <a:pPr fontAlgn="base"/>
            <a:r>
              <a:rPr lang="en-US" sz="2800" dirty="0"/>
              <a:t>Network Virtual Terminal</a:t>
            </a:r>
          </a:p>
          <a:p>
            <a:pPr fontAlgn="base"/>
            <a:r>
              <a:rPr lang="en-US" sz="2800" dirty="0"/>
              <a:t>FTAM-File transfer access and management</a:t>
            </a:r>
          </a:p>
          <a:p>
            <a:pPr fontAlgn="base"/>
            <a:r>
              <a:rPr lang="en-US" sz="2800" dirty="0"/>
              <a:t>Mail Services</a:t>
            </a:r>
          </a:p>
          <a:p>
            <a:pPr fontAlgn="base"/>
            <a:r>
              <a:rPr lang="en-US" sz="2800" dirty="0"/>
              <a:t>Directory </a:t>
            </a:r>
            <a:r>
              <a:rPr lang="en-US" sz="2800" dirty="0" smtClean="0"/>
              <a:t>Services</a:t>
            </a:r>
            <a:r>
              <a:rPr lang="en-US" sz="2800" dirty="0">
                <a:solidFill>
                  <a:srgbClr val="273239"/>
                </a:solidFill>
                <a:latin typeface="Times New Roman" panose="02020603050405020304" pitchFamily="18" charset="0"/>
                <a:cs typeface="Times New Roman" panose="02020603050405020304" pitchFamily="18" charset="0"/>
              </a:rPr>
              <a:t> </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1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72" y="0"/>
            <a:ext cx="3846016" cy="7295604"/>
          </a:xfrm>
          <a:prstGeom prst="rect">
            <a:avLst/>
          </a:prstGeom>
        </p:spPr>
      </p:pic>
      <p:sp>
        <p:nvSpPr>
          <p:cNvPr id="3" name="Rectangle 2"/>
          <p:cNvSpPr/>
          <p:nvPr/>
        </p:nvSpPr>
        <p:spPr>
          <a:xfrm>
            <a:off x="3940696" y="-18504"/>
            <a:ext cx="5825604" cy="7848302"/>
          </a:xfrm>
          <a:prstGeom prst="rect">
            <a:avLst/>
          </a:prstGeom>
          <a:solidFill>
            <a:schemeClr val="accent6">
              <a:lumMod val="20000"/>
              <a:lumOff val="80000"/>
            </a:schemeClr>
          </a:solidFill>
        </p:spPr>
        <p:txBody>
          <a:bodyPr wrap="square">
            <a:spAutoFit/>
          </a:bodyPr>
          <a:lstStyle/>
          <a:p>
            <a:pPr algn="just"/>
            <a:r>
              <a:rPr lang="en-US" dirty="0">
                <a:solidFill>
                  <a:srgbClr val="000000"/>
                </a:solidFill>
                <a:latin typeface="Nunito"/>
              </a:rPr>
              <a:t>The physical layer, data link layer and the network layer are the </a:t>
            </a:r>
            <a:r>
              <a:rPr lang="en-US" b="1" dirty="0">
                <a:solidFill>
                  <a:srgbClr val="FF0000"/>
                </a:solidFill>
                <a:latin typeface="Nunito"/>
              </a:rPr>
              <a:t>network support layers</a:t>
            </a:r>
            <a:r>
              <a:rPr lang="en-US" dirty="0">
                <a:solidFill>
                  <a:srgbClr val="000000"/>
                </a:solidFill>
                <a:latin typeface="Nunito"/>
              </a:rPr>
              <a:t>. The layers manage a physical transfer of data from one device to another. Session layer, presentation layer, and application layer are the </a:t>
            </a:r>
            <a:r>
              <a:rPr lang="en-US" b="1" dirty="0">
                <a:solidFill>
                  <a:srgbClr val="FF0000"/>
                </a:solidFill>
                <a:latin typeface="Nunito"/>
              </a:rPr>
              <a:t>user support layers</a:t>
            </a:r>
            <a:r>
              <a:rPr lang="en-US" dirty="0">
                <a:solidFill>
                  <a:srgbClr val="000000"/>
                </a:solidFill>
                <a:latin typeface="Nunito"/>
              </a:rPr>
              <a:t>. These layers allow communication among unrelated software in dissimilar environments. </a:t>
            </a:r>
          </a:p>
          <a:p>
            <a:pPr algn="just"/>
            <a:r>
              <a:rPr lang="en-US" dirty="0">
                <a:solidFill>
                  <a:srgbClr val="000000"/>
                </a:solidFill>
                <a:latin typeface="Nunito"/>
              </a:rPr>
              <a:t>The main functions of each of the </a:t>
            </a:r>
            <a:r>
              <a:rPr lang="en-US" dirty="0" smtClean="0">
                <a:solidFill>
                  <a:srgbClr val="000000"/>
                </a:solidFill>
                <a:latin typeface="Nunito"/>
              </a:rPr>
              <a:t>are </a:t>
            </a:r>
            <a:r>
              <a:rPr lang="en-US" dirty="0">
                <a:solidFill>
                  <a:srgbClr val="000000"/>
                </a:solidFill>
                <a:latin typeface="Nunito"/>
              </a:rPr>
              <a:t>as follows </a:t>
            </a:r>
          </a:p>
          <a:p>
            <a:pPr algn="just">
              <a:buFont typeface="Arial" panose="020B0604020202020204" pitchFamily="34" charset="0"/>
              <a:buChar char="•"/>
            </a:pPr>
            <a:r>
              <a:rPr lang="en-US" b="1" dirty="0">
                <a:solidFill>
                  <a:srgbClr val="000000"/>
                </a:solidFill>
                <a:latin typeface="Nunito"/>
              </a:rPr>
              <a:t>Physical Layer −</a:t>
            </a:r>
            <a:r>
              <a:rPr lang="en-US" dirty="0">
                <a:solidFill>
                  <a:srgbClr val="000000"/>
                </a:solidFill>
                <a:latin typeface="Nunito"/>
              </a:rPr>
              <a:t> Its function is to transmit individual bits from one node to another over a physical medium.</a:t>
            </a:r>
          </a:p>
          <a:p>
            <a:pPr algn="just">
              <a:buFont typeface="Arial" panose="020B0604020202020204" pitchFamily="34" charset="0"/>
              <a:buChar char="•"/>
            </a:pPr>
            <a:r>
              <a:rPr lang="en-US" b="1" dirty="0">
                <a:solidFill>
                  <a:srgbClr val="000000"/>
                </a:solidFill>
                <a:latin typeface="Nunito"/>
              </a:rPr>
              <a:t>Data Link Layer −</a:t>
            </a:r>
            <a:r>
              <a:rPr lang="en-US" dirty="0">
                <a:solidFill>
                  <a:srgbClr val="000000"/>
                </a:solidFill>
                <a:latin typeface="Nunito"/>
              </a:rPr>
              <a:t> It is responsible for the reliable transfer of data frames from one node to another connected by the physical layer.</a:t>
            </a:r>
          </a:p>
          <a:p>
            <a:pPr algn="just">
              <a:buFont typeface="Arial" panose="020B0604020202020204" pitchFamily="34" charset="0"/>
              <a:buChar char="•"/>
            </a:pPr>
            <a:r>
              <a:rPr lang="en-US" b="1" dirty="0">
                <a:solidFill>
                  <a:srgbClr val="000000"/>
                </a:solidFill>
                <a:latin typeface="Nunito"/>
              </a:rPr>
              <a:t>Network Layer −</a:t>
            </a:r>
            <a:r>
              <a:rPr lang="en-US" dirty="0">
                <a:solidFill>
                  <a:srgbClr val="000000"/>
                </a:solidFill>
                <a:latin typeface="Nunito"/>
              </a:rPr>
              <a:t> It manages the delivery of individual data packets from source to destination through appropriate addressing and routing.</a:t>
            </a:r>
          </a:p>
          <a:p>
            <a:pPr algn="just">
              <a:buFont typeface="Arial" panose="020B0604020202020204" pitchFamily="34" charset="0"/>
              <a:buChar char="•"/>
            </a:pPr>
            <a:r>
              <a:rPr lang="en-US" b="1" dirty="0">
                <a:solidFill>
                  <a:srgbClr val="000000"/>
                </a:solidFill>
                <a:latin typeface="Nunito"/>
              </a:rPr>
              <a:t>Transport Layer −</a:t>
            </a:r>
            <a:r>
              <a:rPr lang="en-US" dirty="0">
                <a:solidFill>
                  <a:srgbClr val="000000"/>
                </a:solidFill>
                <a:latin typeface="Nunito"/>
              </a:rPr>
              <a:t>It is responsible for delivery of the entire message from the source host to destination host.</a:t>
            </a:r>
          </a:p>
          <a:p>
            <a:pPr algn="just">
              <a:buFont typeface="Arial" panose="020B0604020202020204" pitchFamily="34" charset="0"/>
              <a:buChar char="•"/>
            </a:pPr>
            <a:r>
              <a:rPr lang="en-US" b="1" dirty="0">
                <a:solidFill>
                  <a:srgbClr val="000000"/>
                </a:solidFill>
                <a:latin typeface="Nunito"/>
              </a:rPr>
              <a:t>Session Layer −</a:t>
            </a:r>
            <a:r>
              <a:rPr lang="en-US" dirty="0">
                <a:solidFill>
                  <a:srgbClr val="000000"/>
                </a:solidFill>
                <a:latin typeface="Nunito"/>
              </a:rPr>
              <a:t> It establishes sessions between users and offers services like dialog control and synchronization.</a:t>
            </a:r>
          </a:p>
          <a:p>
            <a:pPr algn="just">
              <a:buFont typeface="Arial" panose="020B0604020202020204" pitchFamily="34" charset="0"/>
              <a:buChar char="•"/>
            </a:pPr>
            <a:r>
              <a:rPr lang="en-US" b="1" dirty="0">
                <a:solidFill>
                  <a:srgbClr val="000000"/>
                </a:solidFill>
                <a:latin typeface="Nunito"/>
              </a:rPr>
              <a:t>Presentation Layer −</a:t>
            </a:r>
            <a:r>
              <a:rPr lang="en-US" dirty="0">
                <a:solidFill>
                  <a:srgbClr val="000000"/>
                </a:solidFill>
                <a:latin typeface="Nunito"/>
              </a:rPr>
              <a:t> It monitors syntax and semantics of transmitted information through translation, compression, and encryption.</a:t>
            </a:r>
          </a:p>
          <a:p>
            <a:pPr algn="just">
              <a:buFont typeface="Arial" panose="020B0604020202020204" pitchFamily="34" charset="0"/>
              <a:buChar char="•"/>
            </a:pPr>
            <a:r>
              <a:rPr lang="en-US" b="1" dirty="0">
                <a:solidFill>
                  <a:srgbClr val="000000"/>
                </a:solidFill>
                <a:latin typeface="Nunito"/>
              </a:rPr>
              <a:t>Application Layer −</a:t>
            </a:r>
            <a:r>
              <a:rPr lang="en-US" dirty="0">
                <a:solidFill>
                  <a:srgbClr val="000000"/>
                </a:solidFill>
                <a:latin typeface="Nunito"/>
              </a:rPr>
              <a:t> It provides high-level APIs (application program interface) to the users.</a:t>
            </a:r>
            <a:endParaRPr lang="en-US" b="0" i="0" dirty="0">
              <a:solidFill>
                <a:srgbClr val="000000"/>
              </a:solidFill>
              <a:effectLst/>
              <a:latin typeface="Nunito"/>
            </a:endParaRPr>
          </a:p>
        </p:txBody>
      </p:sp>
    </p:spTree>
    <p:extLst>
      <p:ext uri="{BB962C8B-B14F-4D97-AF65-F5344CB8AC3E}">
        <p14:creationId xmlns:p14="http://schemas.microsoft.com/office/powerpoint/2010/main" val="327867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272" y="0"/>
            <a:ext cx="9629328" cy="7185992"/>
          </a:xfrm>
          <a:prstGeom prst="rect">
            <a:avLst/>
          </a:prstGeom>
        </p:spPr>
      </p:pic>
    </p:spTree>
    <p:extLst>
      <p:ext uri="{BB962C8B-B14F-4D97-AF65-F5344CB8AC3E}">
        <p14:creationId xmlns:p14="http://schemas.microsoft.com/office/powerpoint/2010/main" val="328820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4" y="0"/>
            <a:ext cx="9727266" cy="2862322"/>
          </a:xfrm>
          <a:prstGeom prst="rect">
            <a:avLst/>
          </a:prstGeom>
          <a:solidFill>
            <a:schemeClr val="accent4">
              <a:lumMod val="20000"/>
              <a:lumOff val="80000"/>
            </a:schemeClr>
          </a:solidFill>
        </p:spPr>
        <p:txBody>
          <a:bodyPr wrap="square">
            <a:spAutoFit/>
          </a:bodyPr>
          <a:lstStyle/>
          <a:p>
            <a:pPr marL="285750" indent="-285750">
              <a:lnSpc>
                <a:spcPct val="150000"/>
              </a:lnSpc>
              <a:buFont typeface="Wingdings" panose="05000000000000000000" pitchFamily="2" charset="2"/>
              <a:buChar char="ü"/>
            </a:pPr>
            <a:r>
              <a:rPr lang="en-US" sz="2400" dirty="0">
                <a:solidFill>
                  <a:srgbClr val="273239"/>
                </a:solidFill>
                <a:latin typeface="Times New Roman" panose="02020603050405020304" pitchFamily="18" charset="0"/>
                <a:cs typeface="Times New Roman" panose="02020603050405020304" pitchFamily="18" charset="0"/>
              </a:rPr>
              <a:t>The physical layer contains information in the form of</a:t>
            </a:r>
            <a:r>
              <a:rPr lang="en-US" sz="2400" b="1" dirty="0">
                <a:solidFill>
                  <a:srgbClr val="273239"/>
                </a:solidFill>
                <a:latin typeface="Times New Roman" panose="02020603050405020304" pitchFamily="18" charset="0"/>
                <a:cs typeface="Times New Roman" panose="02020603050405020304" pitchFamily="18" charset="0"/>
              </a:rPr>
              <a:t> bits.</a:t>
            </a:r>
            <a:r>
              <a:rPr lang="en-US" sz="2400" dirty="0">
                <a:solidFill>
                  <a:srgbClr val="273239"/>
                </a:solidFill>
                <a:latin typeface="Times New Roman" panose="02020603050405020304" pitchFamily="18" charset="0"/>
                <a:cs typeface="Times New Roman" panose="02020603050405020304" pitchFamily="18" charset="0"/>
              </a:rPr>
              <a:t> </a:t>
            </a:r>
            <a:endParaRPr lang="en-US" sz="2400" dirty="0" smtClean="0">
              <a:solidFill>
                <a:srgbClr val="273239"/>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2400" dirty="0" smtClean="0">
                <a:solidFill>
                  <a:srgbClr val="273239"/>
                </a:solidFill>
                <a:latin typeface="Times New Roman" panose="02020603050405020304" pitchFamily="18" charset="0"/>
                <a:cs typeface="Times New Roman" panose="02020603050405020304" pitchFamily="18" charset="0"/>
              </a:rPr>
              <a:t>It </a:t>
            </a:r>
            <a:r>
              <a:rPr lang="en-US" sz="2400" dirty="0">
                <a:solidFill>
                  <a:srgbClr val="273239"/>
                </a:solidFill>
                <a:latin typeface="Times New Roman" panose="02020603050405020304" pitchFamily="18" charset="0"/>
                <a:cs typeface="Times New Roman" panose="02020603050405020304" pitchFamily="18" charset="0"/>
              </a:rPr>
              <a:t>is responsible for transmitting individual bits from one node to the next. </a:t>
            </a:r>
            <a:endParaRPr lang="en-US" sz="2400" dirty="0" smtClean="0">
              <a:solidFill>
                <a:srgbClr val="273239"/>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2400" dirty="0" smtClean="0">
                <a:solidFill>
                  <a:srgbClr val="273239"/>
                </a:solidFill>
                <a:latin typeface="Times New Roman" panose="02020603050405020304" pitchFamily="18" charset="0"/>
                <a:cs typeface="Times New Roman" panose="02020603050405020304" pitchFamily="18" charset="0"/>
              </a:rPr>
              <a:t>When </a:t>
            </a:r>
            <a:r>
              <a:rPr lang="en-US" sz="2400" dirty="0">
                <a:solidFill>
                  <a:srgbClr val="273239"/>
                </a:solidFill>
                <a:latin typeface="Times New Roman" panose="02020603050405020304" pitchFamily="18" charset="0"/>
                <a:cs typeface="Times New Roman" panose="02020603050405020304" pitchFamily="18" charset="0"/>
              </a:rPr>
              <a:t>receiving data, this layer will get the signal received and convert it into 0s and 1s and send them to the Data Link layer, which will put the frame back together.  </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duotone>
              <a:prstClr val="black"/>
              <a:schemeClr val="accent5">
                <a:tint val="45000"/>
                <a:satMod val="400000"/>
              </a:schemeClr>
            </a:duotone>
          </a:blip>
          <a:stretch>
            <a:fillRect/>
          </a:stretch>
        </p:blipFill>
        <p:spPr>
          <a:xfrm>
            <a:off x="1780456" y="2854529"/>
            <a:ext cx="5886450" cy="1235119"/>
          </a:xfrm>
          <a:prstGeom prst="rect">
            <a:avLst/>
          </a:prstGeom>
        </p:spPr>
      </p:pic>
      <p:sp>
        <p:nvSpPr>
          <p:cNvPr id="4" name="Rectangle 3"/>
          <p:cNvSpPr/>
          <p:nvPr/>
        </p:nvSpPr>
        <p:spPr>
          <a:xfrm>
            <a:off x="41368" y="4175879"/>
            <a:ext cx="9595792" cy="3139321"/>
          </a:xfrm>
          <a:prstGeom prst="rect">
            <a:avLst/>
          </a:prstGeom>
        </p:spPr>
        <p:txBody>
          <a:bodyPr wrap="square">
            <a:spAutoFit/>
          </a:bodyPr>
          <a:lstStyle/>
          <a:p>
            <a:pPr algn="just" fontAlgn="base"/>
            <a:r>
              <a:rPr lang="en-US" b="1" dirty="0">
                <a:solidFill>
                  <a:srgbClr val="FF0000"/>
                </a:solidFill>
                <a:latin typeface="urw-din"/>
              </a:rPr>
              <a:t>The functions of the physical layer are as follows</a:t>
            </a:r>
            <a:r>
              <a:rPr lang="en-US" dirty="0">
                <a:solidFill>
                  <a:srgbClr val="273239"/>
                </a:solidFill>
                <a:latin typeface="urw-din"/>
              </a:rPr>
              <a:t>:  </a:t>
            </a:r>
          </a:p>
          <a:p>
            <a:pPr algn="just" fontAlgn="base">
              <a:buFont typeface="+mj-lt"/>
              <a:buAutoNum type="arabicPeriod"/>
            </a:pPr>
            <a:r>
              <a:rPr lang="en-US" b="1" dirty="0">
                <a:solidFill>
                  <a:srgbClr val="273239"/>
                </a:solidFill>
                <a:latin typeface="urw-din"/>
              </a:rPr>
              <a:t>Bit synchronization:</a:t>
            </a:r>
            <a:r>
              <a:rPr lang="en-US" dirty="0">
                <a:solidFill>
                  <a:srgbClr val="273239"/>
                </a:solidFill>
                <a:latin typeface="urw-din"/>
              </a:rPr>
              <a:t> The physical layer provides the synchronization of the bits by providing a clock. This clock controls both sender and receiver thus providing synchronization at bit level.</a:t>
            </a:r>
          </a:p>
          <a:p>
            <a:pPr algn="just" fontAlgn="base">
              <a:buFont typeface="+mj-lt"/>
              <a:buAutoNum type="arabicPeriod"/>
            </a:pPr>
            <a:r>
              <a:rPr lang="en-US" b="1" dirty="0">
                <a:solidFill>
                  <a:srgbClr val="273239"/>
                </a:solidFill>
                <a:latin typeface="urw-din"/>
              </a:rPr>
              <a:t>Bit rate control:</a:t>
            </a:r>
            <a:r>
              <a:rPr lang="en-US" dirty="0">
                <a:solidFill>
                  <a:srgbClr val="273239"/>
                </a:solidFill>
                <a:latin typeface="urw-din"/>
              </a:rPr>
              <a:t> The Physical layer also defines the transmission rate i.e. the number of bits sent per second.</a:t>
            </a:r>
          </a:p>
          <a:p>
            <a:pPr algn="just" fontAlgn="base">
              <a:buFont typeface="+mj-lt"/>
              <a:buAutoNum type="arabicPeriod"/>
            </a:pPr>
            <a:r>
              <a:rPr lang="en-US" b="1" dirty="0">
                <a:solidFill>
                  <a:srgbClr val="273239"/>
                </a:solidFill>
                <a:latin typeface="urw-din"/>
              </a:rPr>
              <a:t>Physical topologies:</a:t>
            </a:r>
            <a:r>
              <a:rPr lang="en-US" dirty="0">
                <a:solidFill>
                  <a:srgbClr val="273239"/>
                </a:solidFill>
                <a:latin typeface="urw-din"/>
              </a:rPr>
              <a:t> Physical layer specifies the way in which the different, devices/nodes are arranged in a network i.e. bus, star, or mesh topology.</a:t>
            </a:r>
          </a:p>
          <a:p>
            <a:pPr algn="just" fontAlgn="base">
              <a:buFont typeface="+mj-lt"/>
              <a:buAutoNum type="arabicPeriod"/>
            </a:pPr>
            <a:r>
              <a:rPr lang="en-US" b="1" dirty="0">
                <a:solidFill>
                  <a:srgbClr val="273239"/>
                </a:solidFill>
                <a:latin typeface="urw-din"/>
              </a:rPr>
              <a:t>Transmission mode:</a:t>
            </a:r>
            <a:r>
              <a:rPr lang="en-US" dirty="0">
                <a:solidFill>
                  <a:srgbClr val="273239"/>
                </a:solidFill>
                <a:latin typeface="urw-din"/>
              </a:rPr>
              <a:t> Physical layer also defines the way in which the data flows between the two connected devices. The various transmission modes possible are Simplex, half-duplex and full-duplex.</a:t>
            </a:r>
            <a:endParaRPr lang="en-US" b="0" i="0" dirty="0">
              <a:solidFill>
                <a:srgbClr val="273239"/>
              </a:solidFill>
              <a:effectLst/>
              <a:latin typeface="urw-din"/>
            </a:endParaRPr>
          </a:p>
        </p:txBody>
      </p:sp>
    </p:spTree>
    <p:extLst>
      <p:ext uri="{BB962C8B-B14F-4D97-AF65-F5344CB8AC3E}">
        <p14:creationId xmlns:p14="http://schemas.microsoft.com/office/powerpoint/2010/main" val="3205021950"/>
      </p:ext>
    </p:extLst>
  </p:cSld>
  <p:clrMapOvr>
    <a:masterClrMapping/>
  </p:clrMapOvr>
</p:sld>
</file>

<file path=ppt/theme/theme1.xml><?xml version="1.0" encoding="utf-8"?>
<a:theme xmlns:a="http://schemas.openxmlformats.org/drawingml/2006/main" name="Theme91">
  <a:themeElements>
    <a:clrScheme name="Theme9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9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9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316</Words>
  <Application>Microsoft Office PowerPoint</Application>
  <PresentationFormat>Custom</PresentationFormat>
  <Paragraphs>79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Nunito</vt:lpstr>
      <vt:lpstr>Times New Roman</vt:lpstr>
      <vt:lpstr>urw-din</vt:lpstr>
      <vt:lpstr>Wingdings</vt:lpstr>
      <vt:lpstr>Theme91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Anandh. A</cp:lastModifiedBy>
  <cp:revision>7</cp:revision>
  <dcterms:created xsi:type="dcterms:W3CDTF">2022-07-17T17:53:04Z</dcterms:created>
  <dcterms:modified xsi:type="dcterms:W3CDTF">2022-07-18T16:59:54Z</dcterms:modified>
  <cp:category/>
</cp:coreProperties>
</file>