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4247B2-2971-4514-BF96-593A00E221E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346435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4247B2-2971-4514-BF96-593A00E221E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389546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4247B2-2971-4514-BF96-593A00E221E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239269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4247B2-2971-4514-BF96-593A00E221E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387632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4247B2-2971-4514-BF96-593A00E221E8}" type="datetimeFigureOut">
              <a:rPr lang="en-IN" smtClean="0"/>
              <a:t>20-07-2022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429454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4247B2-2971-4514-BF96-593A00E221E8}" type="datetimeFigureOut">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178110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4247B2-2971-4514-BF96-593A00E221E8}" type="datetimeFigureOut">
              <a:rPr lang="en-IN" smtClean="0"/>
              <a:t>20-07-2022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2071840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4247B2-2971-4514-BF96-593A00E221E8}" type="datetimeFigureOut">
              <a:rPr lang="en-IN" smtClean="0"/>
              <a:t>20-07-2022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317114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247B2-2971-4514-BF96-593A00E221E8}" type="datetimeFigureOut">
              <a:rPr lang="en-IN" smtClean="0"/>
              <a:t>20-07-2022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117276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4247B2-2971-4514-BF96-593A00E221E8}" type="datetimeFigureOut">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388375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4247B2-2971-4514-BF96-593A00E221E8}" type="datetimeFigureOut">
              <a:rPr lang="en-IN" smtClean="0"/>
              <a:t>20-07-2022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F869E2-1188-4069-B6B3-4920E0060610}" type="slidenum">
              <a:rPr lang="en-IN" smtClean="0"/>
              <a:t>‹#›</a:t>
            </a:fld>
            <a:endParaRPr lang="en-IN"/>
          </a:p>
        </p:txBody>
      </p:sp>
    </p:spTree>
    <p:extLst>
      <p:ext uri="{BB962C8B-B14F-4D97-AF65-F5344CB8AC3E}">
        <p14:creationId xmlns:p14="http://schemas.microsoft.com/office/powerpoint/2010/main" val="147519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247B2-2971-4514-BF96-593A00E221E8}" type="datetimeFigureOut">
              <a:rPr lang="en-IN" smtClean="0"/>
              <a:t>20-07-2022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869E2-1188-4069-B6B3-4920E0060610}" type="slidenum">
              <a:rPr lang="en-IN" smtClean="0"/>
              <a:t>‹#›</a:t>
            </a:fld>
            <a:endParaRPr lang="en-IN"/>
          </a:p>
        </p:txBody>
      </p:sp>
    </p:spTree>
    <p:extLst>
      <p:ext uri="{BB962C8B-B14F-4D97-AF65-F5344CB8AC3E}">
        <p14:creationId xmlns:p14="http://schemas.microsoft.com/office/powerpoint/2010/main" val="4289199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6891" y="2650719"/>
            <a:ext cx="6474823" cy="1255076"/>
          </a:xfrm>
          <a:solidFill>
            <a:schemeClr val="accent2"/>
          </a:solidFill>
        </p:spPr>
        <p:txBody>
          <a:bodyPr>
            <a:normAutofit/>
          </a:bodyPr>
          <a:lstStyle/>
          <a:p>
            <a:r>
              <a:rPr lang="en-IN" sz="8000" dirty="0" smtClean="0">
                <a:latin typeface="Adobe Garamond Pro Bold" panose="02020702060506020403" pitchFamily="18" charset="0"/>
              </a:rPr>
              <a:t>Topology</a:t>
            </a:r>
            <a:endParaRPr lang="en-IN" sz="8000" dirty="0">
              <a:latin typeface="Adobe Garamond Pro Bold" panose="02020702060506020403" pitchFamily="18" charset="0"/>
            </a:endParaRPr>
          </a:p>
        </p:txBody>
      </p:sp>
    </p:spTree>
    <p:extLst>
      <p:ext uri="{BB962C8B-B14F-4D97-AF65-F5344CB8AC3E}">
        <p14:creationId xmlns:p14="http://schemas.microsoft.com/office/powerpoint/2010/main" val="2185239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176324"/>
          </a:xfrm>
          <a:prstGeom prst="rect">
            <a:avLst/>
          </a:prstGeom>
          <a:solidFill>
            <a:schemeClr val="accent2">
              <a:lumMod val="20000"/>
              <a:lumOff val="80000"/>
            </a:schemeClr>
          </a:solidFill>
        </p:spPr>
        <p:txBody>
          <a:bodyPr wrap="square">
            <a:spAutoFit/>
          </a:bodyPr>
          <a:lstStyle/>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most common access method of the ring topology is </a:t>
            </a:r>
            <a:r>
              <a:rPr lang="en-IN" sz="23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 passing</a:t>
            </a: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3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Bef>
                <a:spcPts val="300"/>
              </a:spcBef>
              <a:spcAft>
                <a:spcPts val="1000"/>
              </a:spcAft>
              <a:buSzPts val="1000"/>
              <a:buFont typeface="Courier New" panose="02070309020205020404" pitchFamily="49" charset="0"/>
              <a:buChar char="o"/>
              <a:tabLst>
                <a:tab pos="914400" algn="l"/>
              </a:tabLst>
            </a:pPr>
            <a:r>
              <a:rPr lang="en-IN" sz="23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 passing:</a:t>
            </a: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is a network access method in which token is passed from one node to another node.</a:t>
            </a:r>
            <a:endParaRPr lang="en-IN" sz="23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Bef>
                <a:spcPts val="300"/>
              </a:spcBef>
              <a:spcAft>
                <a:spcPts val="1000"/>
              </a:spcAft>
              <a:buSzPts val="1000"/>
              <a:buFont typeface="Courier New" panose="02070309020205020404" pitchFamily="49" charset="0"/>
              <a:buChar char="o"/>
              <a:tabLst>
                <a:tab pos="914400" algn="l"/>
              </a:tabLst>
            </a:pPr>
            <a:r>
              <a:rPr lang="en-IN" sz="23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a:t>
            </a: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is a frame that circulates around the network.</a:t>
            </a:r>
            <a:endParaRPr lang="en-IN" sz="23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2800" b="1"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 Working of Token passing</a:t>
            </a:r>
            <a:endParaRPr lang="en-IN" sz="28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token moves around the network, and it is passed from computer to computer until it reaches the destination.</a:t>
            </a:r>
            <a:endParaRPr lang="en-IN" sz="23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sender modifies the token by putting the address along with the data.</a:t>
            </a:r>
            <a:endParaRPr lang="en-IN" sz="23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is passed from one device to another device until the destination address matches. Once the token received by the destination device, then it sends the acknowledgment to the sender.</a:t>
            </a:r>
          </a:p>
          <a:p>
            <a:pPr marL="34290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 ring topology, a token is used as a carrier.</a:t>
            </a:r>
            <a:endParaRPr lang="en-IN" sz="23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43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p:txBody>
      </p:sp>
      <p:sp>
        <p:nvSpPr>
          <p:cNvPr id="4" name="Rectangle 3"/>
          <p:cNvSpPr/>
          <p:nvPr/>
        </p:nvSpPr>
        <p:spPr>
          <a:xfrm>
            <a:off x="0" y="545049"/>
            <a:ext cx="12192000" cy="5929828"/>
          </a:xfrm>
          <a:prstGeom prst="rect">
            <a:avLst/>
          </a:prstGeom>
          <a:solidFill>
            <a:schemeClr val="accent2">
              <a:lumMod val="20000"/>
              <a:lumOff val="80000"/>
            </a:schemeClr>
          </a:solidFill>
        </p:spPr>
        <p:txBody>
          <a:bodyPr wrap="square">
            <a:spAutoFit/>
          </a:bodyPr>
          <a:lstStyle/>
          <a:p>
            <a:pPr algn="just">
              <a:lnSpc>
                <a:spcPct val="150000"/>
              </a:lnSpc>
              <a:spcAft>
                <a:spcPts val="1000"/>
              </a:spcAft>
            </a:pPr>
            <a:r>
              <a:rPr lang="en-IN" sz="3200" b="1"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Ring topology:</a:t>
            </a:r>
            <a:endParaRPr lang="en-IN" sz="32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Network Management: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Faulty devices can be removed from the network without bringing the network down.</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Product availability:</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Many hardware and software tools for network operation and monitoring are available.</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Cost: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Twisted pair cabling is inexpensive and easily available. Therefore, the installation cost is very low.</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Reliable: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It is a more reliable network because the communication system is not dependent on the single host computer</a:t>
            </a:r>
            <a:r>
              <a:rPr lang="en-IN"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998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0" y="29521"/>
            <a:ext cx="12192000" cy="6576159"/>
          </a:xfrm>
          <a:prstGeom prst="rect">
            <a:avLst/>
          </a:prstGeom>
          <a:solidFill>
            <a:schemeClr val="accent2">
              <a:lumMod val="20000"/>
              <a:lumOff val="80000"/>
            </a:schemeClr>
          </a:solidFill>
        </p:spPr>
        <p:txBody>
          <a:bodyPr wrap="square">
            <a:spAutoFit/>
          </a:bodyPr>
          <a:lstStyle/>
          <a:p>
            <a:pPr algn="just">
              <a:lnSpc>
                <a:spcPct val="150000"/>
              </a:lnSpc>
              <a:spcAft>
                <a:spcPts val="1000"/>
              </a:spcAft>
            </a:pPr>
            <a:r>
              <a:rPr lang="en-IN" sz="2800" b="1" dirty="0">
                <a:solidFill>
                  <a:srgbClr val="610B4B"/>
                </a:solidFill>
                <a:latin typeface="Times New Roman" panose="02020603050405020304" pitchFamily="18" charset="0"/>
                <a:ea typeface="Times New Roman" panose="02020603050405020304" pitchFamily="18" charset="0"/>
                <a:cs typeface="Times New Roman" panose="02020603050405020304" pitchFamily="18" charset="0"/>
              </a:rPr>
              <a:t>Disadvantages of Ring topology</a:t>
            </a:r>
            <a:r>
              <a:rPr lang="en-IN" sz="2800" dirty="0">
                <a:solidFill>
                  <a:srgbClr val="610B4B"/>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Difficult troubleshooting:</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It requires specialized test equipment to determine the cable faults. If any fault occurs in the cable, then it would disrupt the communication for all the nodes.</a:t>
            </a:r>
            <a:endPar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Failure:</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breakdown in one station leads to the failure of the overall network.</a:t>
            </a:r>
            <a:endPar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Reconfiguration difficult:</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Adding new devices to the network would slow down the network.</a:t>
            </a:r>
            <a:endPar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Delay:</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Communication delay is directly proportional to the number of nodes. Adding new devices increases the communication delay.</a:t>
            </a:r>
            <a:endPar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036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0" y="26580"/>
            <a:ext cx="4875245" cy="1154162"/>
          </a:xfrm>
          <a:prstGeom prst="rect">
            <a:avLst/>
          </a:prstGeom>
          <a:solidFill>
            <a:schemeClr val="accent6"/>
          </a:solidFill>
        </p:spPr>
        <p:txBody>
          <a:bodyPr wrap="none">
            <a:spAutoFit/>
          </a:bodyPr>
          <a:lstStyle/>
          <a:p>
            <a:pPr algn="just">
              <a:lnSpc>
                <a:spcPct val="115000"/>
              </a:lnSpc>
              <a:spcAft>
                <a:spcPts val="1000"/>
              </a:spcAft>
            </a:pPr>
            <a:r>
              <a:rPr lang="en-IN" sz="60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Star Topology</a:t>
            </a:r>
            <a:endParaRPr lang="en-IN" sz="6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omputer Network Topologies"/>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512148" y="202939"/>
            <a:ext cx="4577554" cy="6493283"/>
          </a:xfrm>
          <a:prstGeom prst="rect">
            <a:avLst/>
          </a:prstGeom>
          <a:noFill/>
          <a:ln>
            <a:noFill/>
          </a:ln>
        </p:spPr>
      </p:pic>
      <p:sp>
        <p:nvSpPr>
          <p:cNvPr id="6" name="Rectangle 5"/>
          <p:cNvSpPr/>
          <p:nvPr/>
        </p:nvSpPr>
        <p:spPr>
          <a:xfrm>
            <a:off x="102298" y="1180742"/>
            <a:ext cx="7409850" cy="5596404"/>
          </a:xfrm>
          <a:prstGeom prst="rect">
            <a:avLst/>
          </a:prstGeom>
          <a:solidFill>
            <a:schemeClr val="accent4">
              <a:lumMod val="20000"/>
              <a:lumOff val="80000"/>
            </a:schemeClr>
          </a:solidFill>
        </p:spPr>
        <p:txBody>
          <a:bodyPr wrap="square">
            <a:spAutoFit/>
          </a:bodyPr>
          <a:lstStyle/>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Star topology is an arrangement of the network in which every node is connected to the central hub, switch or a central computer.</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central computer is known as a </a:t>
            </a: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server</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the peripheral devices attached to the server are known as </a:t>
            </a: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clients</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Coaxial cable or RJ-45 cables are used to connect the computers</a:t>
            </a:r>
            <a:r>
              <a:rPr lang="en-IN"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108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0" y="24627"/>
            <a:ext cx="12191999" cy="997709"/>
          </a:xfrm>
          <a:prstGeom prst="rect">
            <a:avLst/>
          </a:prstGeom>
          <a:solidFill>
            <a:schemeClr val="accent4">
              <a:lumMod val="20000"/>
              <a:lumOff val="80000"/>
            </a:schemeClr>
          </a:solidFill>
        </p:spPr>
        <p:txBody>
          <a:bodyPr wrap="square">
            <a:spAutoFit/>
          </a:bodyPr>
          <a:lstStyle/>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Hubs or Switches are mainly used as connection devices in a </a:t>
            </a: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physical star topology</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Star topology is the most popular topology in network implementation.</a:t>
            </a: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 y="1089754"/>
            <a:ext cx="12191999" cy="5768246"/>
          </a:xfrm>
          <a:prstGeom prst="rect">
            <a:avLst/>
          </a:prstGeom>
          <a:solidFill>
            <a:schemeClr val="accent5">
              <a:lumMod val="20000"/>
              <a:lumOff val="80000"/>
            </a:schemeClr>
          </a:solidFill>
        </p:spPr>
        <p:txBody>
          <a:bodyPr wrap="square">
            <a:spAutoFit/>
          </a:bodyPr>
          <a:lstStyle/>
          <a:p>
            <a:pPr algn="just">
              <a:lnSpc>
                <a:spcPct val="150000"/>
              </a:lnSpc>
              <a:spcAft>
                <a:spcPts val="1000"/>
              </a:spcAft>
            </a:pPr>
            <a:r>
              <a:rPr lang="en-IN" sz="2200" b="1"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Star topology</a:t>
            </a:r>
            <a:endParaRPr lang="en-IN" sz="22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Efficient troubleshooting:</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Troubleshooting is quite efficient in a star topology as compared to bus topology. In a bus topology, the manager has to inspect the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kilometers</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of cable. In a star topology, all the stations are connected to the centralized network. Therefore, the network administrator has to go to the single station to troubleshoot the problem.</a:t>
            </a:r>
            <a:endPar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Network control:</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Complex network control features can be easily implemented in the star topology. Any changes made in the star topology are automatically accommodated.</a:t>
            </a:r>
            <a:endPar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Limited failure: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As each station is connected to the central hub with its own cable, therefore failure in one cable will not affect the entire network.</a:t>
            </a:r>
            <a:endPar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Familiar technology:</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Star topology is a familiar technology as its tools are cost-effective.</a:t>
            </a:r>
            <a:endPar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Easily expandable: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It is easily expandable as new stations can be added to the open ports on the hub.</a:t>
            </a:r>
            <a:endPar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Cost effective:</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Star topology networks are cost-effective as it uses inexpensive coaxial cable.</a:t>
            </a:r>
            <a:endParaRPr lang="en-IN"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High data speeds:</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It supports a bandwidth of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approx</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100Mbps. Ethernet 100BaseT is one of the most popular Star topology networks.</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5104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164122" y="197751"/>
            <a:ext cx="11835619" cy="3129383"/>
          </a:xfrm>
          <a:prstGeom prst="rect">
            <a:avLst/>
          </a:prstGeom>
          <a:solidFill>
            <a:schemeClr val="accent5">
              <a:lumMod val="20000"/>
              <a:lumOff val="80000"/>
            </a:schemeClr>
          </a:solidFill>
        </p:spPr>
        <p:txBody>
          <a:bodyPr wrap="square">
            <a:spAutoFit/>
          </a:bodyPr>
          <a:lstStyle/>
          <a:p>
            <a:pPr algn="just">
              <a:lnSpc>
                <a:spcPct val="150000"/>
              </a:lnSpc>
              <a:spcAft>
                <a:spcPts val="1000"/>
              </a:spcAft>
            </a:pPr>
            <a:r>
              <a:rPr lang="en-IN" sz="2400"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Star topology</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Central point of failure: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If the central hub or switch goes down, then all the connected nodes will not be able to communicate with each other.</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Cable: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Sometimes cable routing becomes difficult when a significant amount of routing is required.</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92259" y="3509963"/>
            <a:ext cx="4860946" cy="1154162"/>
          </a:xfrm>
          <a:prstGeom prst="rect">
            <a:avLst/>
          </a:prstGeom>
          <a:solidFill>
            <a:schemeClr val="accent6"/>
          </a:solidFill>
        </p:spPr>
        <p:txBody>
          <a:bodyPr wrap="none">
            <a:spAutoFit/>
          </a:bodyPr>
          <a:lstStyle/>
          <a:p>
            <a:pPr algn="just">
              <a:lnSpc>
                <a:spcPct val="115000"/>
              </a:lnSpc>
              <a:spcAft>
                <a:spcPts val="1000"/>
              </a:spcAft>
            </a:pPr>
            <a:r>
              <a:rPr lang="en-IN" sz="60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Tree topology</a:t>
            </a:r>
            <a:endParaRPr lang="en-IN" sz="6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omputer Network Topologies"/>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5053206" y="3297595"/>
            <a:ext cx="7138794" cy="3426762"/>
          </a:xfrm>
          <a:prstGeom prst="rect">
            <a:avLst/>
          </a:prstGeom>
          <a:noFill/>
          <a:ln>
            <a:noFill/>
          </a:ln>
        </p:spPr>
      </p:pic>
    </p:spTree>
    <p:extLst>
      <p:ext uri="{BB962C8B-B14F-4D97-AF65-F5344CB8AC3E}">
        <p14:creationId xmlns:p14="http://schemas.microsoft.com/office/powerpoint/2010/main" val="3250426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4" name="Rectangle 3"/>
          <p:cNvSpPr/>
          <p:nvPr/>
        </p:nvSpPr>
        <p:spPr>
          <a:xfrm>
            <a:off x="213360" y="1585327"/>
            <a:ext cx="11765280" cy="4470455"/>
          </a:xfrm>
          <a:prstGeom prst="rect">
            <a:avLst/>
          </a:prstGeom>
          <a:solidFill>
            <a:schemeClr val="accent6">
              <a:lumMod val="20000"/>
              <a:lumOff val="80000"/>
            </a:schemeClr>
          </a:solidFill>
        </p:spPr>
        <p:txBody>
          <a:bodyPr wrap="square">
            <a:spAutoFit/>
          </a:bodyPr>
          <a:lstStyle/>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Tree topology combines the characteristics of bus topology and star topology.</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tree topology is a type of structure in which all the computers are connected with each other in hierarchical fashion.</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top-most node in tree topology is known as a root node, and all other nodes are the descendants of the root node.</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There is only one path exists between two nodes for the data transmission. Thus, it forms a parent-child hierarchy.</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0" y="7108"/>
            <a:ext cx="4860946" cy="1154162"/>
          </a:xfrm>
          <a:prstGeom prst="rect">
            <a:avLst/>
          </a:prstGeom>
          <a:solidFill>
            <a:schemeClr val="accent6"/>
          </a:solidFill>
        </p:spPr>
        <p:txBody>
          <a:bodyPr wrap="none">
            <a:spAutoFit/>
          </a:bodyPr>
          <a:lstStyle/>
          <a:p>
            <a:pPr algn="just">
              <a:lnSpc>
                <a:spcPct val="115000"/>
              </a:lnSpc>
              <a:spcAft>
                <a:spcPts val="1000"/>
              </a:spcAft>
            </a:pPr>
            <a:r>
              <a:rPr lang="en-IN" sz="60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Tree topology</a:t>
            </a:r>
            <a:endParaRPr lang="en-IN" sz="6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8095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70336" y="293698"/>
            <a:ext cx="12121664" cy="6432530"/>
          </a:xfrm>
          <a:prstGeom prst="rect">
            <a:avLst/>
          </a:prstGeom>
          <a:solidFill>
            <a:schemeClr val="accent6">
              <a:lumMod val="20000"/>
              <a:lumOff val="80000"/>
            </a:schemeClr>
          </a:solidFill>
        </p:spPr>
        <p:txBody>
          <a:bodyPr wrap="square">
            <a:spAutoFit/>
          </a:bodyPr>
          <a:lstStyle/>
          <a:p>
            <a:pPr algn="just"/>
            <a:r>
              <a:rPr lang="en-IN" sz="2800" b="1" dirty="0" smtClean="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Tree topology</a:t>
            </a:r>
            <a:endParaRPr lang="en-IN" sz="2800" b="1"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Support for broadband transmission: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Tree topology is mainly used to provide broadband transmission, i.e., signals are sent over long distances without being attenuated.</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Easily expandable: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We can add the new device to the existing network. Therefore, we can say that tree topology is easily expandable.</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Easily manageable: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tree topology, the whole network is divided into segments known as star networks which can be easily managed and maintained.</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Error detection: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Error detection and error correction are very easy in a tree topology.</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Limited failure: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breakdown in one station does not affect the entire network.</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Point-to-point wiring: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It has point-to-point wiring for individual segments.</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400"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Tree topology</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Difficult troubleshooting: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If any fault occurs in the node, then it becomes difficult to troubleshoot the problem.</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High cost: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Devices required for broadband transmission are very costly.</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Failure: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tree topology mainly relies on main bus cable and failure in main bus cable will damage the overall network.</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Reconfiguration difficult: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If new devices are added, then it becomes difficult to reconfigure.</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597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0" y="-81060"/>
            <a:ext cx="8131125" cy="1085875"/>
          </a:xfrm>
          <a:prstGeom prst="rect">
            <a:avLst/>
          </a:prstGeom>
          <a:solidFill>
            <a:schemeClr val="accent6"/>
          </a:solidFill>
        </p:spPr>
        <p:txBody>
          <a:bodyPr wrap="square">
            <a:spAutoFit/>
          </a:bodyPr>
          <a:lstStyle/>
          <a:p>
            <a:pPr algn="just">
              <a:lnSpc>
                <a:spcPct val="115000"/>
              </a:lnSpc>
              <a:spcAft>
                <a:spcPts val="1000"/>
              </a:spcAft>
            </a:pPr>
            <a:r>
              <a:rPr lang="en-IN" sz="60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Mesh </a:t>
            </a:r>
            <a:r>
              <a:rPr lang="en-IN" sz="6000" dirty="0" smtClean="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Topology</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omputer Network Topologies"/>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131125" y="1"/>
            <a:ext cx="3949809" cy="6858000"/>
          </a:xfrm>
          <a:prstGeom prst="rect">
            <a:avLst/>
          </a:prstGeom>
          <a:noFill/>
          <a:ln>
            <a:noFill/>
          </a:ln>
        </p:spPr>
      </p:pic>
      <p:sp>
        <p:nvSpPr>
          <p:cNvPr id="6" name="Rectangle 5"/>
          <p:cNvSpPr/>
          <p:nvPr/>
        </p:nvSpPr>
        <p:spPr>
          <a:xfrm>
            <a:off x="0" y="845086"/>
            <a:ext cx="8131125" cy="6093976"/>
          </a:xfrm>
          <a:prstGeom prst="rect">
            <a:avLst/>
          </a:prstGeom>
          <a:solidFill>
            <a:schemeClr val="accent4">
              <a:lumMod val="20000"/>
              <a:lumOff val="80000"/>
            </a:schemeClr>
          </a:solidFill>
        </p:spPr>
        <p:txBody>
          <a:bodyPr wrap="square">
            <a:spAutoFit/>
          </a:bodyPr>
          <a:lstStyle/>
          <a:p>
            <a:pPr marL="342900" lvl="0" indent="-342900" algn="just">
              <a:buSzPts val="1000"/>
              <a:buFont typeface="Courier New" panose="02070309020205020404" pitchFamily="49" charset="0"/>
              <a:buChar char="o"/>
              <a:tabLst>
                <a:tab pos="457200" algn="l"/>
              </a:tabLst>
            </a:pP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Mesh technology is an arrangement of the network in which computers are interconnected with each other through various redundant connections.</a:t>
            </a:r>
            <a:endParaRPr lang="en-IN"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There are multiple paths from one computer to another computer.</a:t>
            </a:r>
            <a:endParaRPr lang="en-IN"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does not contain the switch, hub or any central computer which acts as a central point of communication.</a:t>
            </a:r>
            <a:endParaRPr lang="en-IN"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Internet is an example of the mesh topology.</a:t>
            </a:r>
            <a:endParaRPr lang="en-IN"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Mesh topology is mainly used for WAN implementations where communication failures are a critical concern.</a:t>
            </a:r>
            <a:endParaRPr lang="en-IN"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Mesh topology is mainly used for wireless networks.</a:t>
            </a:r>
            <a:endParaRPr lang="en-IN"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000"/>
              <a:buFont typeface="Courier New" panose="02070309020205020404" pitchFamily="49" charset="0"/>
              <a:buChar char="o"/>
              <a:tabLst>
                <a:tab pos="457200" algn="l"/>
              </a:tabLst>
            </a:pP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Mesh topology can be formed by using the formula:</a:t>
            </a:r>
            <a:b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IN" sz="2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Number of cables = (n*(n-1))/2;</a:t>
            </a:r>
            <a:endParaRPr lang="en-IN"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Where n is the number of nodes that represents the network.</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018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15" descr="Computer Network Top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851" y="1974851"/>
            <a:ext cx="3943350" cy="15811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62597" y="244524"/>
            <a:ext cx="11929403" cy="6124754"/>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Mesh topology is divided into two categories:</a:t>
            </a:r>
          </a:p>
          <a:p>
            <a:r>
              <a:rPr lang="en-US" sz="2800" dirty="0" smtClean="0">
                <a:latin typeface="Times New Roman" panose="02020603050405020304" pitchFamily="18" charset="0"/>
                <a:cs typeface="Times New Roman" panose="02020603050405020304" pitchFamily="18" charset="0"/>
              </a:rPr>
              <a:t>o	Fully connected mesh topology</a:t>
            </a:r>
          </a:p>
          <a:p>
            <a:r>
              <a:rPr lang="en-US" sz="2800" dirty="0" smtClean="0">
                <a:latin typeface="Times New Roman" panose="02020603050405020304" pitchFamily="18" charset="0"/>
                <a:cs typeface="Times New Roman" panose="02020603050405020304" pitchFamily="18" charset="0"/>
              </a:rPr>
              <a:t>o	Partially connected mesh topology</a:t>
            </a: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p>
          <a:p>
            <a:r>
              <a:rPr lang="en-US" sz="2800" b="1" dirty="0" smtClean="0">
                <a:solidFill>
                  <a:srgbClr val="FF0000"/>
                </a:solidFill>
                <a:latin typeface="Times New Roman" panose="02020603050405020304" pitchFamily="18" charset="0"/>
                <a:cs typeface="Times New Roman" panose="02020603050405020304" pitchFamily="18" charset="0"/>
              </a:rPr>
              <a:t>Full Mesh Topology</a:t>
            </a:r>
            <a:r>
              <a:rPr lang="en-US" sz="2800" dirty="0" smtClean="0">
                <a:latin typeface="Times New Roman" panose="02020603050405020304" pitchFamily="18" charset="0"/>
                <a:cs typeface="Times New Roman" panose="02020603050405020304" pitchFamily="18" charset="0"/>
              </a:rPr>
              <a:t>: In a full mesh topology, each computer is connected to all the computers available in the network.</a:t>
            </a:r>
          </a:p>
          <a:p>
            <a:r>
              <a:rPr lang="en-US" sz="2800" b="1" dirty="0" smtClean="0">
                <a:solidFill>
                  <a:srgbClr val="FF0000"/>
                </a:solidFill>
                <a:latin typeface="Times New Roman" panose="02020603050405020304" pitchFamily="18" charset="0"/>
                <a:cs typeface="Times New Roman" panose="02020603050405020304" pitchFamily="18" charset="0"/>
              </a:rPr>
              <a:t>Partial Mesh Topology</a:t>
            </a:r>
            <a:r>
              <a:rPr lang="en-US" sz="2800" dirty="0" smtClean="0">
                <a:latin typeface="Times New Roman" panose="02020603050405020304" pitchFamily="18" charset="0"/>
                <a:cs typeface="Times New Roman" panose="02020603050405020304" pitchFamily="18" charset="0"/>
              </a:rPr>
              <a:t>: In a partial mesh topology, not all but certain computers are connected to those computers with which they communicate frequently.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93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817" y="1254036"/>
            <a:ext cx="11782697" cy="3706656"/>
          </a:xfrm>
          <a:prstGeom prst="rect">
            <a:avLst/>
          </a:prstGeom>
        </p:spPr>
        <p:txBody>
          <a:bodyPr wrap="square">
            <a:spAutoFit/>
          </a:bodyPr>
          <a:lstStyle/>
          <a:p>
            <a:pPr algn="just">
              <a:lnSpc>
                <a:spcPct val="115000"/>
              </a:lnSpc>
              <a:spcAft>
                <a:spcPts val="1000"/>
              </a:spcAft>
            </a:pPr>
            <a:r>
              <a:rPr lang="en-IN"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Definition</a:t>
            </a:r>
            <a:r>
              <a:rPr lang="en-I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15000"/>
              </a:lnSpc>
              <a:spcAft>
                <a:spcPts val="1000"/>
              </a:spcAft>
            </a:pPr>
            <a:r>
              <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Topology </a:t>
            </a:r>
            <a:r>
              <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defines the structure of the network of how all the components are interconnected to each other. </a:t>
            </a:r>
            <a:endParaRPr lang="en-I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There </a:t>
            </a:r>
            <a:r>
              <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are two types of topology: </a:t>
            </a:r>
            <a:endParaRPr lang="en-I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2171700" lvl="4" indent="-342900" algn="just">
              <a:lnSpc>
                <a:spcPct val="115000"/>
              </a:lnSpc>
              <a:spcAft>
                <a:spcPts val="1000"/>
              </a:spcAft>
              <a:buFont typeface="Wingdings" panose="05000000000000000000" pitchFamily="2" charset="2"/>
              <a:buChar char="Ø"/>
            </a:pPr>
            <a:r>
              <a:rPr lang="en-I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Physical topology</a:t>
            </a:r>
          </a:p>
          <a:p>
            <a:pPr marL="2171700" lvl="4" indent="-342900" algn="just">
              <a:lnSpc>
                <a:spcPct val="115000"/>
              </a:lnSpc>
              <a:spcAft>
                <a:spcPts val="1000"/>
              </a:spcAft>
              <a:buFont typeface="Wingdings" panose="05000000000000000000" pitchFamily="2" charset="2"/>
              <a:buChar char="Ø"/>
            </a:pPr>
            <a:r>
              <a:rPr lang="en-I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Logical </a:t>
            </a:r>
            <a:r>
              <a:rPr lang="en-I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topology</a:t>
            </a:r>
            <a:r>
              <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IN" sz="2400"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Physical </a:t>
            </a:r>
            <a:r>
              <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topology is the geometric representation of all the nodes in a network.</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p:cNvSpPr>
            <a:spLocks noGrp="1"/>
          </p:cNvSpPr>
          <p:nvPr>
            <p:ph type="ctrTitle"/>
          </p:nvPr>
        </p:nvSpPr>
        <p:spPr>
          <a:xfrm>
            <a:off x="2923901" y="103462"/>
            <a:ext cx="6474823" cy="771749"/>
          </a:xfrm>
          <a:solidFill>
            <a:srgbClr val="92D050"/>
          </a:solidFill>
        </p:spPr>
        <p:txBody>
          <a:bodyPr>
            <a:normAutofit fontScale="90000"/>
          </a:bodyPr>
          <a:lstStyle/>
          <a:p>
            <a:r>
              <a:rPr lang="en-IN" sz="5400" dirty="0" smtClean="0">
                <a:latin typeface="Adobe Garamond Pro Bold" panose="02020702060506020403" pitchFamily="18" charset="0"/>
              </a:rPr>
              <a:t>Topology</a:t>
            </a:r>
            <a:endParaRPr lang="en-IN" sz="5400" dirty="0">
              <a:latin typeface="Adobe Garamond Pro Bold" panose="02020702060506020403" pitchFamily="18" charset="0"/>
            </a:endParaRPr>
          </a:p>
        </p:txBody>
      </p:sp>
    </p:spTree>
    <p:extLst>
      <p:ext uri="{BB962C8B-B14F-4D97-AF65-F5344CB8AC3E}">
        <p14:creationId xmlns:p14="http://schemas.microsoft.com/office/powerpoint/2010/main" val="220865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normAutofit/>
          </a:bodyPr>
          <a:lstStyle/>
          <a:p>
            <a:endParaRPr lang="en-IN" sz="2800">
              <a:latin typeface="Times New Roman" panose="02020603050405020304" pitchFamily="18" charset="0"/>
              <a:cs typeface="Times New Roman" panose="02020603050405020304" pitchFamily="18" charset="0"/>
            </a:endParaRPr>
          </a:p>
        </p:txBody>
      </p:sp>
      <p:sp>
        <p:nvSpPr>
          <p:cNvPr id="4" name="Rectangle 3"/>
          <p:cNvSpPr/>
          <p:nvPr/>
        </p:nvSpPr>
        <p:spPr>
          <a:xfrm>
            <a:off x="0" y="371924"/>
            <a:ext cx="12192000" cy="6276077"/>
          </a:xfrm>
          <a:prstGeom prst="rect">
            <a:avLst/>
          </a:prstGeom>
        </p:spPr>
        <p:txBody>
          <a:bodyPr wrap="square">
            <a:spAutoFit/>
          </a:bodyPr>
          <a:lstStyle/>
          <a:p>
            <a:pPr algn="just">
              <a:spcAft>
                <a:spcPts val="1000"/>
              </a:spcAft>
            </a:pPr>
            <a:r>
              <a:rPr lang="en-IN" sz="2400"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Mesh topology:</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pPr>
            <a:r>
              <a:rPr lang="en-IN" sz="24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Reliable:</a:t>
            </a:r>
            <a:r>
              <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The mesh topology networks are very reliable as if any link breakdown will not affect the communication between connected computers.</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pPr>
            <a:r>
              <a:rPr lang="en-IN" sz="24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Fast Communication:</a:t>
            </a:r>
            <a:r>
              <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Communication is very fast between the nodes.</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pPr>
            <a:r>
              <a:rPr lang="en-IN" sz="24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Easier Reconfiguration:</a:t>
            </a:r>
            <a:r>
              <a:rPr lang="en-IN"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Adding new devices would not disrupt the communication between other devices.</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pPr>
            <a:r>
              <a:rPr lang="en-IN" sz="2400"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Mesh topology</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Cost: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mesh topology contains a large number of connected devices such as a router and more transmission media than other topologies.</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Management: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Mesh topology networks are very large and very difficult to maintain and manage. If the network is not monitored carefully, then the communication link failure goes undetected.</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Efficiency:</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this topology, redundant connections are high that reduces the efficiency of the network.</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9817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dirty="0"/>
          </a:p>
        </p:txBody>
      </p:sp>
      <p:sp>
        <p:nvSpPr>
          <p:cNvPr id="4" name="Rectangle 3"/>
          <p:cNvSpPr/>
          <p:nvPr/>
        </p:nvSpPr>
        <p:spPr>
          <a:xfrm>
            <a:off x="0" y="33403"/>
            <a:ext cx="6242350" cy="1260345"/>
          </a:xfrm>
          <a:prstGeom prst="rect">
            <a:avLst/>
          </a:prstGeom>
          <a:solidFill>
            <a:schemeClr val="accent6"/>
          </a:solidFill>
        </p:spPr>
        <p:txBody>
          <a:bodyPr wrap="none">
            <a:spAutoFit/>
          </a:bodyPr>
          <a:lstStyle/>
          <a:p>
            <a:pPr algn="just">
              <a:lnSpc>
                <a:spcPct val="115000"/>
              </a:lnSpc>
              <a:spcAft>
                <a:spcPts val="1000"/>
              </a:spcAft>
            </a:pPr>
            <a:r>
              <a:rPr lang="en-IN" sz="6600" dirty="0">
                <a:solidFill>
                  <a:srgbClr val="610B38"/>
                </a:solidFill>
                <a:latin typeface="Helvetica" panose="020B0604020202020204" pitchFamily="34" charset="0"/>
                <a:ea typeface="Times New Roman" panose="02020603050405020304" pitchFamily="18" charset="0"/>
                <a:cs typeface="Times New Roman" panose="02020603050405020304" pitchFamily="18" charset="0"/>
              </a:rPr>
              <a:t>Hybrid Topology</a:t>
            </a:r>
            <a:endParaRPr lang="en-IN" sz="6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omputer Network Topologies"/>
          <p:cNvPicPr/>
          <p:nvPr/>
        </p:nvPicPr>
        <p:blipFill>
          <a:blip r:embed="rId2">
            <a:extLst>
              <a:ext uri="{28A0092B-C50C-407E-A947-70E740481C1C}">
                <a14:useLocalDpi xmlns:a14="http://schemas.microsoft.com/office/drawing/2010/main" val="0"/>
              </a:ext>
            </a:extLst>
          </a:blip>
          <a:srcRect/>
          <a:stretch>
            <a:fillRect/>
          </a:stretch>
        </p:blipFill>
        <p:spPr bwMode="auto">
          <a:xfrm>
            <a:off x="7258928" y="0"/>
            <a:ext cx="4780671" cy="6857999"/>
          </a:xfrm>
          <a:prstGeom prst="rect">
            <a:avLst/>
          </a:prstGeom>
          <a:noFill/>
          <a:ln>
            <a:noFill/>
          </a:ln>
        </p:spPr>
      </p:pic>
      <p:sp>
        <p:nvSpPr>
          <p:cNvPr id="6" name="Rectangle 5"/>
          <p:cNvSpPr/>
          <p:nvPr/>
        </p:nvSpPr>
        <p:spPr>
          <a:xfrm>
            <a:off x="0" y="1293748"/>
            <a:ext cx="7413675" cy="5596404"/>
          </a:xfrm>
          <a:prstGeom prst="rect">
            <a:avLst/>
          </a:prstGeom>
          <a:solidFill>
            <a:schemeClr val="accent4">
              <a:lumMod val="20000"/>
              <a:lumOff val="80000"/>
            </a:schemeClr>
          </a:solidFill>
        </p:spPr>
        <p:txBody>
          <a:bodyPr wrap="square">
            <a:spAutoFit/>
          </a:bodyPr>
          <a:lstStyle/>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combination of various different topologies is known as </a:t>
            </a: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Hybrid topology</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Hybrid topology is a connection between different links and nodes to transfer the data.</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When two or more different topologies are combined together is termed as Hybrid topology and if similar topologies are connected with each other will not result in Hybrid topology. For example, if there exist a ring topology in one branch of ICICI bank and bus topology in another branch of ICICI bank, connecting these two topologies will result in Hybrid topology.</a:t>
            </a:r>
            <a:endPar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3089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0" y="-46397"/>
            <a:ext cx="12192000" cy="6804427"/>
          </a:xfrm>
          <a:prstGeom prst="rect">
            <a:avLst/>
          </a:prstGeom>
          <a:solidFill>
            <a:schemeClr val="accent4">
              <a:lumMod val="20000"/>
              <a:lumOff val="80000"/>
            </a:schemeClr>
          </a:solidFill>
        </p:spPr>
        <p:txBody>
          <a:bodyPr wrap="square">
            <a:spAutoFit/>
          </a:bodyPr>
          <a:lstStyle/>
          <a:p>
            <a:pPr algn="just">
              <a:spcAft>
                <a:spcPts val="1000"/>
              </a:spcAft>
            </a:pPr>
            <a:r>
              <a:rPr lang="en-IN" sz="2200"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Hybrid Topology</a:t>
            </a:r>
            <a:endParaRPr lang="en-IN" sz="2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Reliable:</a:t>
            </a: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If a fault occurs in any part of the network will not affect the functioning of the rest of the network.</a:t>
            </a:r>
            <a:endParaRPr lang="en-IN" sz="2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Scalable:</a:t>
            </a: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Size of the network can be easily expanded by adding new devices without affecting the functionality of the existing network.</a:t>
            </a:r>
            <a:endParaRPr lang="en-IN" sz="2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Flexible:</a:t>
            </a: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This topology is very flexible as it can be designed according to the requirements of the organization.</a:t>
            </a:r>
            <a:endParaRPr lang="en-IN" sz="2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Effective:</a:t>
            </a: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Hybrid topology is very effective as it can be designed in such a way that the strength of the network is maximized and weakness of the network is minimized.</a:t>
            </a:r>
            <a:endParaRPr lang="en-IN" sz="2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000"/>
              </a:spcAft>
            </a:pPr>
            <a:r>
              <a:rPr lang="en-IN" sz="2200"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Hybrid topology</a:t>
            </a:r>
            <a:endParaRPr lang="en-IN" sz="2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Complex design:</a:t>
            </a: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major drawback of the Hybrid topology is the design of the Hybrid network. It is very difficult to design the architecture of the Hybrid network.</a:t>
            </a:r>
            <a:endParaRPr lang="en-IN" sz="2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Costly Hub:</a:t>
            </a: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Hubs used in the Hybrid topology are very expensive as these hubs are different from usual Hubs used in other topologies.</a:t>
            </a:r>
            <a:endParaRPr lang="en-IN" sz="2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1000"/>
              </a:spcAft>
              <a:buSzPts val="1000"/>
              <a:buFont typeface="Courier New" panose="02070309020205020404" pitchFamily="49" charset="0"/>
              <a:buChar char="o"/>
              <a:tabLst>
                <a:tab pos="457200" algn="l"/>
              </a:tabLst>
            </a:pPr>
            <a:r>
              <a:rPr lang="en-IN"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Costly infrastructure:</a:t>
            </a: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infrastructure cost is very high as a hybrid network requires a lot of cabling, network devices, etc.</a:t>
            </a:r>
            <a:endPar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398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pic>
        <p:nvPicPr>
          <p:cNvPr id="4" name="Picture 3" descr="Computer Network Topologies"/>
          <p:cNvPicPr/>
          <p:nvPr/>
        </p:nvPicPr>
        <p:blipFill>
          <a:blip r:embed="rId2">
            <a:extLst>
              <a:ext uri="{28A0092B-C50C-407E-A947-70E740481C1C}">
                <a14:useLocalDpi xmlns:a14="http://schemas.microsoft.com/office/drawing/2010/main" val="0"/>
              </a:ext>
            </a:extLst>
          </a:blip>
          <a:srcRect/>
          <a:stretch>
            <a:fillRect/>
          </a:stretch>
        </p:blipFill>
        <p:spPr bwMode="auto">
          <a:xfrm>
            <a:off x="431074" y="602116"/>
            <a:ext cx="11364686" cy="5981564"/>
          </a:xfrm>
          <a:prstGeom prst="rect">
            <a:avLst/>
          </a:prstGeom>
          <a:noFill/>
          <a:ln>
            <a:noFill/>
          </a:ln>
        </p:spPr>
      </p:pic>
    </p:spTree>
    <p:extLst>
      <p:ext uri="{BB962C8B-B14F-4D97-AF65-F5344CB8AC3E}">
        <p14:creationId xmlns:p14="http://schemas.microsoft.com/office/powerpoint/2010/main" val="239094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016137" cy="967694"/>
          </a:xfrm>
          <a:solidFill>
            <a:srgbClr val="92D050"/>
          </a:solidFill>
        </p:spPr>
        <p:txBody>
          <a:bodyPr/>
          <a:lstStyle/>
          <a:p>
            <a:r>
              <a:rPr lang="en-IN" dirty="0"/>
              <a:t>Bus </a:t>
            </a:r>
            <a:r>
              <a:rPr lang="en-IN" dirty="0" smtClean="0"/>
              <a:t>Topology</a:t>
            </a:r>
            <a:endParaRPr lang="en-IN" dirty="0"/>
          </a:p>
        </p:txBody>
      </p:sp>
      <p:pic>
        <p:nvPicPr>
          <p:cNvPr id="4" name="Picture 3" descr="Computer Network Topologies"/>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016138" y="0"/>
            <a:ext cx="7175862" cy="4230407"/>
          </a:xfrm>
          <a:prstGeom prst="rect">
            <a:avLst/>
          </a:prstGeom>
          <a:noFill/>
          <a:ln>
            <a:noFill/>
          </a:ln>
        </p:spPr>
      </p:pic>
      <p:sp>
        <p:nvSpPr>
          <p:cNvPr id="5" name="Rectangle 4"/>
          <p:cNvSpPr/>
          <p:nvPr/>
        </p:nvSpPr>
        <p:spPr>
          <a:xfrm>
            <a:off x="0" y="3446040"/>
            <a:ext cx="12192000" cy="3411960"/>
          </a:xfrm>
          <a:prstGeom prst="rect">
            <a:avLst/>
          </a:prstGeom>
          <a:solidFill>
            <a:schemeClr val="accent6">
              <a:lumMod val="20000"/>
              <a:lumOff val="80000"/>
            </a:schemeClr>
          </a:solidFill>
        </p:spPr>
        <p:txBody>
          <a:bodyPr wrap="square">
            <a:spAutoFit/>
          </a:bodyPr>
          <a:lstStyle/>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bus topology is designed in such a way that all the stations are connected through a single cable known as a backbone cable.</a:t>
            </a:r>
            <a:endParaRPr lang="en-IN" sz="2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Each node is either connected to the backbone cable by drop cable or directly connected to the backbone cable</a:t>
            </a:r>
            <a:r>
              <a:rPr lang="en-IN"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200" dirty="0">
                <a:latin typeface="Times New Roman" panose="02020603050405020304" pitchFamily="18" charset="0"/>
                <a:cs typeface="Times New Roman" panose="02020603050405020304" pitchFamily="18" charset="0"/>
              </a:rPr>
              <a:t>When a node wants to send a message over the network, it puts a message over the network. All the stations available in the network will receive the message whether it has been addressed or not</a:t>
            </a:r>
            <a:r>
              <a:rPr lang="en-IN" sz="2200" dirty="0" smtClean="0">
                <a:latin typeface="Times New Roman" panose="02020603050405020304" pitchFamily="18" charset="0"/>
                <a:cs typeface="Times New Roman" panose="02020603050405020304" pitchFamily="18" charset="0"/>
              </a:rPr>
              <a:t>.</a:t>
            </a:r>
            <a:endPar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202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9687"/>
            <a:ext cx="12192000" cy="5116785"/>
          </a:xfrm>
          <a:prstGeom prst="rect">
            <a:avLst/>
          </a:prstGeom>
          <a:solidFill>
            <a:schemeClr val="accent4">
              <a:lumMod val="20000"/>
              <a:lumOff val="80000"/>
            </a:schemeClr>
          </a:solidFill>
        </p:spPr>
        <p:txBody>
          <a:bodyPr wrap="square">
            <a:spAutoFit/>
          </a:bodyPr>
          <a:lstStyle/>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bus topology is mainly used in 802.3 (</a:t>
            </a:r>
            <a:r>
              <a:rPr lang="en-IN"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ethernet</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802.4 standard networks.</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configuration of a bus topology is quite simpler as compared to other topologies.</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backbone cable is considered as a </a:t>
            </a: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"single lane"</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through which the message is broadcast to all the stations.</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most common access method of the bus topologies is </a:t>
            </a: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CSMA</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(Carrier Sense Multiple Access).</a:t>
            </a:r>
            <a:endPar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628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0" y="332202"/>
            <a:ext cx="12192000" cy="6355522"/>
          </a:xfrm>
          <a:prstGeom prst="rect">
            <a:avLst/>
          </a:prstGeom>
          <a:solidFill>
            <a:schemeClr val="accent4">
              <a:lumMod val="20000"/>
              <a:lumOff val="80000"/>
            </a:schemeClr>
          </a:solidFill>
        </p:spPr>
        <p:txBody>
          <a:bodyPr wrap="square">
            <a:spAutoFit/>
          </a:bodyPr>
          <a:lstStyle/>
          <a:p>
            <a:pPr algn="just">
              <a:lnSpc>
                <a:spcPct val="150000"/>
              </a:lnSpc>
              <a:spcAft>
                <a:spcPts val="1000"/>
              </a:spcAft>
            </a:pPr>
            <a:r>
              <a:rPr lang="en-IN" sz="26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CSMA:</a:t>
            </a:r>
            <a:r>
              <a:rPr lang="en-IN" sz="2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It is a media access control used to control the data flow so that data integrity is maintained, i.e., the packets do not get lost. There are two alternative ways of handling the problems that occur when two nodes send the messages simultaneously.</a:t>
            </a:r>
            <a:endParaRPr lang="en-IN" sz="2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CSMA CD:</a:t>
            </a: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CSMA CD (</a:t>
            </a:r>
            <a:r>
              <a:rPr lang="en-IN" sz="2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Collision detection</a:t>
            </a: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an access method used to detect the collision. Once the collision is detected, the sender will stop transmitting the data. Therefore, it works on "</a:t>
            </a:r>
            <a:r>
              <a:rPr lang="en-IN" sz="2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recovery after the collision</a:t>
            </a: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CSMA CA:</a:t>
            </a: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CSMA CA (Collision Avoidance)</a:t>
            </a:r>
            <a:r>
              <a:rPr lang="en-IN"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an access method used to avoid the collision by checking whether the transmission media is busy or not. If busy, then the sender waits until the media becomes idle. This technique effectively reduces the possibility of the collision. It does not work on "recovery after the collision".</a:t>
            </a:r>
            <a:endPar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287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576159"/>
          </a:xfrm>
          <a:prstGeom prst="rect">
            <a:avLst/>
          </a:prstGeom>
          <a:solidFill>
            <a:schemeClr val="accent6">
              <a:lumMod val="20000"/>
              <a:lumOff val="80000"/>
            </a:schemeClr>
          </a:solidFill>
        </p:spPr>
        <p:txBody>
          <a:bodyPr wrap="square">
            <a:spAutoFit/>
          </a:bodyPr>
          <a:lstStyle/>
          <a:p>
            <a:pPr algn="just">
              <a:lnSpc>
                <a:spcPct val="150000"/>
              </a:lnSpc>
              <a:spcAft>
                <a:spcPts val="1000"/>
              </a:spcAft>
            </a:pPr>
            <a:r>
              <a:rPr lang="en-IN" sz="2800"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Advantages of Bus topology:</a:t>
            </a:r>
            <a:endParaRPr lang="en-IN" sz="2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Low-cost cable:</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bus topology, nodes are directly connected to the cable without passing through a hub. Therefore, the initial cost of installation is low.</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Moderate data speeds:</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Coaxial or twisted pair cables are mainly used in bus-based networks that support </a:t>
            </a:r>
            <a:r>
              <a:rPr lang="en-IN"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upto</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10 Mbps.</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Familiar technology:</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Bus topology is a familiar technology as the installation and troubleshooting techniques are well known, and hardware components are easily available.</a:t>
            </a:r>
            <a:endParaRPr lang="en-IN" sz="2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Limited failure:</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failure in one node will not have any effect on other nodes.</a:t>
            </a:r>
            <a:endPar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778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07963"/>
            <a:ext cx="12192000" cy="5873403"/>
          </a:xfrm>
          <a:prstGeom prst="rect">
            <a:avLst/>
          </a:prstGeom>
          <a:solidFill>
            <a:schemeClr val="accent6">
              <a:lumMod val="20000"/>
              <a:lumOff val="80000"/>
            </a:schemeClr>
          </a:solidFill>
        </p:spPr>
        <p:txBody>
          <a:bodyPr wrap="square">
            <a:spAutoFit/>
          </a:bodyPr>
          <a:lstStyle/>
          <a:p>
            <a:pPr algn="just">
              <a:lnSpc>
                <a:spcPct val="150000"/>
              </a:lnSpc>
              <a:spcAft>
                <a:spcPts val="1000"/>
              </a:spcAft>
            </a:pPr>
            <a:r>
              <a:rPr lang="en-IN" sz="2400" dirty="0" smtClean="0">
                <a:solidFill>
                  <a:srgbClr val="610B4B"/>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Bus topology:</a:t>
            </a: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Extensive cabling: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bus topology is quite simpler, but still it requires a lot of cabling.</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Difficult troubleshooting: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It requires specialized test equipment to determine the cable faults. If any fault occurs in the cable, then it would disrupt the communication for all the nodes.</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Signal interference:</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If two nodes send the messages simultaneously, then the signals of both the nodes collide with each other.</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Reconfiguration difficult:</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Adding new devices to the network would slow down the network.</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Attenuation: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Attenuation is a loss of signal leads to communication issues. Repeaters are used to regenerate the signal.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36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4553243" cy="1112836"/>
          </a:xfrm>
          <a:solidFill>
            <a:srgbClr val="00B050"/>
          </a:solidFill>
        </p:spPr>
        <p:txBody>
          <a:bodyPr>
            <a:normAutofit fontScale="90000"/>
          </a:bodyPr>
          <a:lstStyle/>
          <a:p>
            <a:pPr algn="l"/>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a:t/>
            </a:r>
            <a:br>
              <a:rPr lang="en-IN" dirty="0"/>
            </a:br>
            <a:r>
              <a:rPr lang="en-IN" dirty="0" smtClean="0"/>
              <a:t/>
            </a:r>
            <a:br>
              <a:rPr lang="en-IN" dirty="0" smtClean="0"/>
            </a:br>
            <a:r>
              <a:rPr lang="en-IN" dirty="0" smtClean="0"/>
              <a:t>Ring Topology</a:t>
            </a:r>
            <a:endParaRPr lang="en-IN" dirty="0"/>
          </a:p>
        </p:txBody>
      </p:sp>
      <p:pic>
        <p:nvPicPr>
          <p:cNvPr id="4" name="Picture 3" descr="Computer Network Topologies"/>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427742" y="1"/>
            <a:ext cx="4764258" cy="6858000"/>
          </a:xfrm>
          <a:prstGeom prst="rect">
            <a:avLst/>
          </a:prstGeom>
          <a:noFill/>
          <a:ln>
            <a:noFill/>
          </a:ln>
        </p:spPr>
      </p:pic>
      <p:sp>
        <p:nvSpPr>
          <p:cNvPr id="5" name="Rectangle 4"/>
          <p:cNvSpPr/>
          <p:nvPr/>
        </p:nvSpPr>
        <p:spPr>
          <a:xfrm>
            <a:off x="0" y="1112837"/>
            <a:ext cx="7427742" cy="5745163"/>
          </a:xfrm>
          <a:prstGeom prst="rect">
            <a:avLst/>
          </a:prstGeom>
          <a:solidFill>
            <a:schemeClr val="accent2">
              <a:lumMod val="20000"/>
              <a:lumOff val="80000"/>
            </a:schemeClr>
          </a:solidFill>
        </p:spPr>
        <p:txBody>
          <a:bodyPr wrap="square">
            <a:spAutoFit/>
          </a:bodyPr>
          <a:lstStyle/>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Ring topology is like a bus topology, but with connected ends.</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node that receives the message from the previous computer will retransmit to the next node.</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data flows in one direction, i.e., it is unidirectional.</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data flows in a single loop continuously known as an endless loop</a:t>
            </a:r>
            <a:r>
              <a:rPr lang="en-IN"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spcBef>
                <a:spcPts val="300"/>
              </a:spcBef>
              <a:spcAft>
                <a:spcPts val="1000"/>
              </a:spcAft>
              <a:buSzPts val="1000"/>
              <a:buFont typeface="Courier New" panose="02070309020205020404" pitchFamily="49" charset="0"/>
              <a:buChar char="o"/>
              <a:tabLst>
                <a:tab pos="457200" algn="l"/>
              </a:tabLst>
            </a:pPr>
            <a:r>
              <a:rPr lang="en-IN"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has no terminated ends, i.e., each node is connected to other node and having no termination point.</a:t>
            </a:r>
            <a:endPar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917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586</Words>
  <Application>Microsoft Office PowerPoint</Application>
  <PresentationFormat>Widescreen</PresentationFormat>
  <Paragraphs>131</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Adobe Garamond Pro Bold</vt:lpstr>
      <vt:lpstr>Arial</vt:lpstr>
      <vt:lpstr>Calibri</vt:lpstr>
      <vt:lpstr>Calibri Light</vt:lpstr>
      <vt:lpstr>Courier New</vt:lpstr>
      <vt:lpstr>Helvetica</vt:lpstr>
      <vt:lpstr>Times New Roman</vt:lpstr>
      <vt:lpstr>Wingdings</vt:lpstr>
      <vt:lpstr>Office Theme</vt:lpstr>
      <vt:lpstr>Topology</vt:lpstr>
      <vt:lpstr>Topology</vt:lpstr>
      <vt:lpstr>PowerPoint Presentation</vt:lpstr>
      <vt:lpstr>Bus Topology</vt:lpstr>
      <vt:lpstr>PowerPoint Presentation</vt:lpstr>
      <vt:lpstr>PowerPoint Presentation</vt:lpstr>
      <vt:lpstr>PowerPoint Presentation</vt:lpstr>
      <vt:lpstr>PowerPoint Presentation</vt:lpstr>
      <vt:lpstr>      Ring Topology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Topology</dc:title>
  <dc:creator>Anandh. A</dc:creator>
  <cp:lastModifiedBy>Anandh. A</cp:lastModifiedBy>
  <cp:revision>10</cp:revision>
  <dcterms:created xsi:type="dcterms:W3CDTF">2022-07-20T15:15:54Z</dcterms:created>
  <dcterms:modified xsi:type="dcterms:W3CDTF">2022-07-20T16:18:51Z</dcterms:modified>
</cp:coreProperties>
</file>