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79" r:id="rId4"/>
  </p:sldMasterIdLst>
  <p:notesMasterIdLst>
    <p:notesMasterId r:id="rId26"/>
  </p:notesMasterIdLst>
  <p:handoutMasterIdLst>
    <p:handoutMasterId r:id="rId27"/>
  </p:handoutMasterIdLst>
  <p:sldIdLst>
    <p:sldId id="5476" r:id="rId5"/>
    <p:sldId id="5477" r:id="rId6"/>
    <p:sldId id="5478" r:id="rId7"/>
    <p:sldId id="5482" r:id="rId8"/>
    <p:sldId id="5481" r:id="rId9"/>
    <p:sldId id="5483" r:id="rId10"/>
    <p:sldId id="5480" r:id="rId11"/>
    <p:sldId id="5484" r:id="rId12"/>
    <p:sldId id="5479" r:id="rId13"/>
    <p:sldId id="5485" r:id="rId14"/>
    <p:sldId id="5492" r:id="rId15"/>
    <p:sldId id="5495" r:id="rId16"/>
    <p:sldId id="5496" r:id="rId17"/>
    <p:sldId id="5490" r:id="rId18"/>
    <p:sldId id="5489" r:id="rId19"/>
    <p:sldId id="5488" r:id="rId20"/>
    <p:sldId id="5487" r:id="rId21"/>
    <p:sldId id="5491" r:id="rId22"/>
    <p:sldId id="5494" r:id="rId23"/>
    <p:sldId id="5497" r:id="rId24"/>
    <p:sldId id="5498" r:id="rId2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well, Patrick" initials="RP" lastIdx="1" clrIdx="0">
    <p:extLst>
      <p:ext uri="{19B8F6BF-5375-455C-9EA6-DF929625EA0E}">
        <p15:presenceInfo xmlns:p15="http://schemas.microsoft.com/office/powerpoint/2012/main" userId="S::patrick.rockwell@quintiles.com::30799b7e-9c59-49ab-83b0-6ebbca41b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0"/>
    <a:srgbClr val="BFEFEC"/>
    <a:srgbClr val="606B71"/>
    <a:srgbClr val="FE8A12"/>
    <a:srgbClr val="7F7F7F"/>
    <a:srgbClr val="DA291C"/>
    <a:srgbClr val="CACED0"/>
    <a:srgbClr val="959CA0"/>
    <a:srgbClr val="00BFB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5371-303F-BE88-38FD-FE3D8FAB216A}" v="406" dt="2022-09-16T09:39:22.718"/>
    <p1510:client id="{256415A5-6678-4E22-A781-B6D9447017ED}" v="1125" dt="2022-09-16T11:49:09.242"/>
    <p1510:client id="{276F471E-6AA2-FC10-A9D3-2C2412C421FA}" v="1366" dt="2022-09-16T10:03:37.374"/>
    <p1510:client id="{289E6837-D0BC-C3BB-F432-1349E6ABD8F9}" v="203" dt="2022-09-16T07:12:26.349"/>
    <p1510:client id="{401C8EAE-96A5-753B-C737-D4722DD63106}" v="838" vWet="839" dt="2022-09-16T10:28:36.878"/>
    <p1510:client id="{AE481B96-F312-7D15-0114-9EAE63EBDAB6}" v="848" dt="2022-09-16T10:43:13.984"/>
    <p1510:client id="{B4D54F9A-E70A-E519-681A-30FF499B4DD8}" v="155" dt="2022-09-16T09:45:40.092"/>
    <p1510:client id="{FC126686-06E8-DF61-EE5D-E2D800DF32DA}" v="543" dt="2022-09-16T07:47:05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80636" autoAdjust="0"/>
  </p:normalViewPr>
  <p:slideViewPr>
    <p:cSldViewPr snapToGrid="0">
      <p:cViewPr varScale="1">
        <p:scale>
          <a:sx n="86" d="100"/>
          <a:sy n="86" d="100"/>
        </p:scale>
        <p:origin x="898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2742" y="-4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E68BB-5694-4A77-A7D7-29DD282E550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15649-5104-4484-8D61-8D05960C9383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Read the "</a:t>
          </a:r>
          <a:r>
            <a:rPr lang="en-US"/>
            <a:t>stage_2_detailed_class_info</a:t>
          </a:r>
          <a:r>
            <a:rPr lang="en-US">
              <a:latin typeface="Arial" panose="020B0604020202020204"/>
            </a:rPr>
            <a:t>" file into a dataframe.</a:t>
          </a:r>
          <a:endParaRPr lang="en-US"/>
        </a:p>
      </dgm:t>
    </dgm:pt>
    <dgm:pt modelId="{7021F492-DE3F-42E3-98BA-79842A4A5083}" type="parTrans" cxnId="{FAAF3103-BFE8-4288-AB2A-6815235BF5D0}">
      <dgm:prSet/>
      <dgm:spPr/>
      <dgm:t>
        <a:bodyPr/>
        <a:lstStyle/>
        <a:p>
          <a:endParaRPr lang="en-US"/>
        </a:p>
      </dgm:t>
    </dgm:pt>
    <dgm:pt modelId="{C9E53F09-811C-49E4-8C02-87154B7B7973}" type="sibTrans" cxnId="{FAAF3103-BFE8-4288-AB2A-6815235BF5D0}">
      <dgm:prSet/>
      <dgm:spPr/>
      <dgm:t>
        <a:bodyPr/>
        <a:lstStyle/>
        <a:p>
          <a:endParaRPr lang="en-US"/>
        </a:p>
      </dgm:t>
    </dgm:pt>
    <dgm:pt modelId="{850802F8-55D8-46A6-9A2C-9C6BAD4F08BF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Read the "</a:t>
          </a:r>
          <a:r>
            <a:rPr lang="en-US"/>
            <a:t>stage_2_train_labels</a:t>
          </a:r>
          <a:r>
            <a:rPr lang="en-US">
              <a:latin typeface="Arial" panose="020B0604020202020204"/>
            </a:rPr>
            <a:t>" file into a dataframe</a:t>
          </a:r>
          <a:endParaRPr lang="en-US"/>
        </a:p>
      </dgm:t>
    </dgm:pt>
    <dgm:pt modelId="{D374EC58-7B4B-46C0-A653-1B3BDBDA5B97}" type="parTrans" cxnId="{BCB9524D-0613-47D9-AB44-344155976637}">
      <dgm:prSet/>
      <dgm:spPr/>
      <dgm:t>
        <a:bodyPr/>
        <a:lstStyle/>
        <a:p>
          <a:endParaRPr lang="en-US"/>
        </a:p>
      </dgm:t>
    </dgm:pt>
    <dgm:pt modelId="{E49B3302-23DB-406C-B5C1-0AA2FBC9AD5E}" type="sibTrans" cxnId="{BCB9524D-0613-47D9-AB44-344155976637}">
      <dgm:prSet/>
      <dgm:spPr/>
      <dgm:t>
        <a:bodyPr/>
        <a:lstStyle/>
        <a:p>
          <a:endParaRPr lang="en-US"/>
        </a:p>
      </dgm:t>
    </dgm:pt>
    <dgm:pt modelId="{7484391F-D68A-480E-9E9B-304A707CBDF0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Combine both the dataframes.</a:t>
          </a:r>
          <a:endParaRPr lang="en-US"/>
        </a:p>
      </dgm:t>
    </dgm:pt>
    <dgm:pt modelId="{A007E5C5-1C61-4159-8D50-B94F382265AF}" type="parTrans" cxnId="{FE804D9B-BB08-4E58-8855-0ABBB10E2D94}">
      <dgm:prSet/>
      <dgm:spPr/>
      <dgm:t>
        <a:bodyPr/>
        <a:lstStyle/>
        <a:p>
          <a:endParaRPr lang="en-US"/>
        </a:p>
      </dgm:t>
    </dgm:pt>
    <dgm:pt modelId="{932DE1D1-8227-4722-9DE9-E32748B0EF3E}" type="sibTrans" cxnId="{FE804D9B-BB08-4E58-8855-0ABBB10E2D94}">
      <dgm:prSet/>
      <dgm:spPr/>
      <dgm:t>
        <a:bodyPr/>
        <a:lstStyle/>
        <a:p>
          <a:endParaRPr lang="en-US"/>
        </a:p>
      </dgm:t>
    </dgm:pt>
    <dgm:pt modelId="{B143771C-79CE-424F-8FF4-B9376DCADF0F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Explore , understand and clean the data.</a:t>
          </a:r>
          <a:endParaRPr lang="en-US"/>
        </a:p>
      </dgm:t>
    </dgm:pt>
    <dgm:pt modelId="{07D79AEE-BE30-45D3-91EC-430BEA561914}" type="parTrans" cxnId="{5E25A543-CB5B-4B08-9262-F0378539F6C6}">
      <dgm:prSet/>
      <dgm:spPr/>
      <dgm:t>
        <a:bodyPr/>
        <a:lstStyle/>
        <a:p>
          <a:endParaRPr lang="en-US"/>
        </a:p>
      </dgm:t>
    </dgm:pt>
    <dgm:pt modelId="{A4F768CA-3BC3-4398-BD58-1075BAF2B222}" type="sibTrans" cxnId="{5E25A543-CB5B-4B08-9262-F0378539F6C6}">
      <dgm:prSet/>
      <dgm:spPr/>
      <dgm:t>
        <a:bodyPr/>
        <a:lstStyle/>
        <a:p>
          <a:endParaRPr lang="en-US"/>
        </a:p>
      </dgm:t>
    </dgm:pt>
    <dgm:pt modelId="{D083A87A-6A53-4CE7-A489-020AC97FA46F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Parse through the "</a:t>
          </a:r>
          <a:r>
            <a:rPr lang="en-US"/>
            <a:t>stage_2_train_images</a:t>
          </a:r>
          <a:r>
            <a:rPr lang="en-US">
              <a:latin typeface="Arial" panose="020B0604020202020204"/>
            </a:rPr>
            <a:t>" folder.</a:t>
          </a:r>
          <a:endParaRPr lang="en-US"/>
        </a:p>
      </dgm:t>
    </dgm:pt>
    <dgm:pt modelId="{B0582D1D-B903-45E2-B16A-C800C190951E}" type="parTrans" cxnId="{A44F4290-CF6F-4652-ABBD-9CDA62D89525}">
      <dgm:prSet/>
      <dgm:spPr/>
      <dgm:t>
        <a:bodyPr/>
        <a:lstStyle/>
        <a:p>
          <a:endParaRPr lang="en-US"/>
        </a:p>
      </dgm:t>
    </dgm:pt>
    <dgm:pt modelId="{9E418035-C2D6-4FC8-92A6-EC3364E3F010}" type="sibTrans" cxnId="{A44F4290-CF6F-4652-ABBD-9CDA62D89525}">
      <dgm:prSet/>
      <dgm:spPr/>
      <dgm:t>
        <a:bodyPr/>
        <a:lstStyle/>
        <a:p>
          <a:endParaRPr lang="en-US"/>
        </a:p>
      </dgm:t>
    </dgm:pt>
    <dgm:pt modelId="{E0700382-CFF4-40FD-8DAE-A91AE0B22302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Read the metadata into a dataframe</a:t>
          </a:r>
        </a:p>
      </dgm:t>
    </dgm:pt>
    <dgm:pt modelId="{5C6138C8-E07E-41C9-8462-71A05899BAC9}" type="parTrans" cxnId="{658A04C5-ECDD-44BA-B471-6DBB6AAD807D}">
      <dgm:prSet/>
      <dgm:spPr/>
    </dgm:pt>
    <dgm:pt modelId="{41FCF429-5A16-4B3A-A342-1BDFB1E531A1}" type="sibTrans" cxnId="{658A04C5-ECDD-44BA-B471-6DBB6AAD807D}">
      <dgm:prSet/>
      <dgm:spPr/>
      <dgm:t>
        <a:bodyPr/>
        <a:lstStyle/>
        <a:p>
          <a:endParaRPr lang="en-US"/>
        </a:p>
      </dgm:t>
    </dgm:pt>
    <dgm:pt modelId="{13B9E47B-FBFB-42C2-83BF-E05456DE064E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Merge the metadata dataframe with the previously combined dataframe.</a:t>
          </a:r>
        </a:p>
      </dgm:t>
    </dgm:pt>
    <dgm:pt modelId="{E62DF32D-2609-4E8B-8EC7-D0726443ABE9}" type="parTrans" cxnId="{85B7A594-7496-4245-A0CF-F7E5FBAD96A9}">
      <dgm:prSet/>
      <dgm:spPr/>
    </dgm:pt>
    <dgm:pt modelId="{5B860176-E76C-4B03-81DC-C45E3C7D9D35}" type="sibTrans" cxnId="{85B7A594-7496-4245-A0CF-F7E5FBAD96A9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29ABFE4E-0C59-4F4E-B252-07F15F1D335B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Use the coordinates from the lables to plot the boxes on the image files.</a:t>
          </a:r>
        </a:p>
      </dgm:t>
    </dgm:pt>
    <dgm:pt modelId="{E9315FD8-15AC-4232-AD0E-055BBCE80483}" type="parTrans" cxnId="{99E8E4E0-680F-4BB2-B5B0-905EF288E4C5}">
      <dgm:prSet/>
      <dgm:spPr/>
    </dgm:pt>
    <dgm:pt modelId="{666AB750-3840-4C21-B01E-9974AF121E36}" type="sibTrans" cxnId="{99E8E4E0-680F-4BB2-B5B0-905EF288E4C5}">
      <dgm:prSet/>
      <dgm:spPr/>
      <dgm:t>
        <a:bodyPr/>
        <a:lstStyle/>
        <a:p>
          <a:endParaRPr lang="en-US"/>
        </a:p>
      </dgm:t>
    </dgm:pt>
    <dgm:pt modelId="{582CADB5-8B98-4102-883D-17743ADA8A49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Create a probability distribution for the bounding boxes.</a:t>
          </a:r>
        </a:p>
      </dgm:t>
    </dgm:pt>
    <dgm:pt modelId="{360BE740-4100-42AA-BA5D-66E34F0046B4}" type="parTrans" cxnId="{E30822E8-6D8A-4D8E-B7AE-1A9969C21FBA}">
      <dgm:prSet/>
      <dgm:spPr/>
    </dgm:pt>
    <dgm:pt modelId="{9C142CB0-8825-4157-8E4F-E3401CA529A3}" type="sibTrans" cxnId="{E30822E8-6D8A-4D8E-B7AE-1A9969C21FBA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BE257257-C744-4CA6-9DFE-7324D7D59768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Save the cleaned file.</a:t>
          </a:r>
        </a:p>
      </dgm:t>
    </dgm:pt>
    <dgm:pt modelId="{5A78D6E7-8C55-4417-BAB2-03C115760E33}" type="parTrans" cxnId="{CFF27BA8-23D0-44EF-916A-16AF66636BB2}">
      <dgm:prSet/>
      <dgm:spPr/>
    </dgm:pt>
    <dgm:pt modelId="{34E352BD-527E-4456-881B-AD26E7AA8801}" type="sibTrans" cxnId="{CFF27BA8-23D0-44EF-916A-16AF66636BB2}">
      <dgm:prSet/>
      <dgm:spPr/>
    </dgm:pt>
    <dgm:pt modelId="{5DEAF143-1AF1-4EAF-82D5-9509E9418F62}" type="pres">
      <dgm:prSet presAssocID="{832E68BB-5694-4A77-A7D7-29DD282E5508}" presName="diagram" presStyleCnt="0">
        <dgm:presLayoutVars>
          <dgm:dir/>
          <dgm:resizeHandles val="exact"/>
        </dgm:presLayoutVars>
      </dgm:prSet>
      <dgm:spPr/>
    </dgm:pt>
    <dgm:pt modelId="{183D3A97-BE63-4D97-B2A2-C546364D5FA6}" type="pres">
      <dgm:prSet presAssocID="{D5215649-5104-4484-8D61-8D05960C9383}" presName="node" presStyleLbl="node1" presStyleIdx="0" presStyleCnt="10">
        <dgm:presLayoutVars>
          <dgm:bulletEnabled val="1"/>
        </dgm:presLayoutVars>
      </dgm:prSet>
      <dgm:spPr/>
    </dgm:pt>
    <dgm:pt modelId="{8CE27D19-522C-49B5-83BC-8315957384E2}" type="pres">
      <dgm:prSet presAssocID="{C9E53F09-811C-49E4-8C02-87154B7B7973}" presName="sibTrans" presStyleLbl="sibTrans2D1" presStyleIdx="0" presStyleCnt="9"/>
      <dgm:spPr/>
    </dgm:pt>
    <dgm:pt modelId="{041CEF49-B2C9-4CE7-A6FD-9018510528C6}" type="pres">
      <dgm:prSet presAssocID="{C9E53F09-811C-49E4-8C02-87154B7B7973}" presName="connectorText" presStyleLbl="sibTrans2D1" presStyleIdx="0" presStyleCnt="9"/>
      <dgm:spPr/>
    </dgm:pt>
    <dgm:pt modelId="{E27103D4-E82C-4F3C-9286-F1443E62459D}" type="pres">
      <dgm:prSet presAssocID="{850802F8-55D8-46A6-9A2C-9C6BAD4F08BF}" presName="node" presStyleLbl="node1" presStyleIdx="1" presStyleCnt="10">
        <dgm:presLayoutVars>
          <dgm:bulletEnabled val="1"/>
        </dgm:presLayoutVars>
      </dgm:prSet>
      <dgm:spPr/>
    </dgm:pt>
    <dgm:pt modelId="{2976FF71-0055-4D89-AC8E-3151C74971F8}" type="pres">
      <dgm:prSet presAssocID="{E49B3302-23DB-406C-B5C1-0AA2FBC9AD5E}" presName="sibTrans" presStyleLbl="sibTrans2D1" presStyleIdx="1" presStyleCnt="9"/>
      <dgm:spPr/>
    </dgm:pt>
    <dgm:pt modelId="{7505144D-D663-4C73-AC64-BEA15BCCCB0E}" type="pres">
      <dgm:prSet presAssocID="{E49B3302-23DB-406C-B5C1-0AA2FBC9AD5E}" presName="connectorText" presStyleLbl="sibTrans2D1" presStyleIdx="1" presStyleCnt="9"/>
      <dgm:spPr/>
    </dgm:pt>
    <dgm:pt modelId="{E5508D7B-132E-479F-A498-8CEA4C980BFD}" type="pres">
      <dgm:prSet presAssocID="{7484391F-D68A-480E-9E9B-304A707CBDF0}" presName="node" presStyleLbl="node1" presStyleIdx="2" presStyleCnt="10">
        <dgm:presLayoutVars>
          <dgm:bulletEnabled val="1"/>
        </dgm:presLayoutVars>
      </dgm:prSet>
      <dgm:spPr/>
    </dgm:pt>
    <dgm:pt modelId="{67C903C6-CECF-4CD7-AD09-B203E564D76D}" type="pres">
      <dgm:prSet presAssocID="{932DE1D1-8227-4722-9DE9-E32748B0EF3E}" presName="sibTrans" presStyleLbl="sibTrans2D1" presStyleIdx="2" presStyleCnt="9"/>
      <dgm:spPr/>
    </dgm:pt>
    <dgm:pt modelId="{09EA5749-EA8C-4BEB-8C04-D145E9B6AD56}" type="pres">
      <dgm:prSet presAssocID="{932DE1D1-8227-4722-9DE9-E32748B0EF3E}" presName="connectorText" presStyleLbl="sibTrans2D1" presStyleIdx="2" presStyleCnt="9"/>
      <dgm:spPr/>
    </dgm:pt>
    <dgm:pt modelId="{CB85B3A8-3338-4F2F-BDDE-59E276E85AC3}" type="pres">
      <dgm:prSet presAssocID="{B143771C-79CE-424F-8FF4-B9376DCADF0F}" presName="node" presStyleLbl="node1" presStyleIdx="3" presStyleCnt="10">
        <dgm:presLayoutVars>
          <dgm:bulletEnabled val="1"/>
        </dgm:presLayoutVars>
      </dgm:prSet>
      <dgm:spPr/>
    </dgm:pt>
    <dgm:pt modelId="{02138BE5-82E2-4BA4-9795-55DD26143D82}" type="pres">
      <dgm:prSet presAssocID="{A4F768CA-3BC3-4398-BD58-1075BAF2B222}" presName="sibTrans" presStyleLbl="sibTrans2D1" presStyleIdx="3" presStyleCnt="9"/>
      <dgm:spPr/>
    </dgm:pt>
    <dgm:pt modelId="{6077AE65-914C-460E-9C18-6CC9626AA821}" type="pres">
      <dgm:prSet presAssocID="{A4F768CA-3BC3-4398-BD58-1075BAF2B222}" presName="connectorText" presStyleLbl="sibTrans2D1" presStyleIdx="3" presStyleCnt="9"/>
      <dgm:spPr/>
    </dgm:pt>
    <dgm:pt modelId="{FD547ED1-E40C-4708-8B4F-85010A561447}" type="pres">
      <dgm:prSet presAssocID="{D083A87A-6A53-4CE7-A489-020AC97FA46F}" presName="node" presStyleLbl="node1" presStyleIdx="4" presStyleCnt="10">
        <dgm:presLayoutVars>
          <dgm:bulletEnabled val="1"/>
        </dgm:presLayoutVars>
      </dgm:prSet>
      <dgm:spPr/>
    </dgm:pt>
    <dgm:pt modelId="{460320DC-4562-4C8C-840F-3842C3C1F16E}" type="pres">
      <dgm:prSet presAssocID="{9E418035-C2D6-4FC8-92A6-EC3364E3F010}" presName="sibTrans" presStyleLbl="sibTrans2D1" presStyleIdx="4" presStyleCnt="9"/>
      <dgm:spPr/>
    </dgm:pt>
    <dgm:pt modelId="{F05D4DE2-00CB-41DE-8AE4-8B4BE612A1C9}" type="pres">
      <dgm:prSet presAssocID="{9E418035-C2D6-4FC8-92A6-EC3364E3F010}" presName="connectorText" presStyleLbl="sibTrans2D1" presStyleIdx="4" presStyleCnt="9"/>
      <dgm:spPr/>
    </dgm:pt>
    <dgm:pt modelId="{BC0E7F0A-1BCD-43C7-BB68-8F50921EA60C}" type="pres">
      <dgm:prSet presAssocID="{E0700382-CFF4-40FD-8DAE-A91AE0B22302}" presName="node" presStyleLbl="node1" presStyleIdx="5" presStyleCnt="10">
        <dgm:presLayoutVars>
          <dgm:bulletEnabled val="1"/>
        </dgm:presLayoutVars>
      </dgm:prSet>
      <dgm:spPr/>
    </dgm:pt>
    <dgm:pt modelId="{BA7733E5-231A-4B10-8344-2B41B2E770B5}" type="pres">
      <dgm:prSet presAssocID="{41FCF429-5A16-4B3A-A342-1BDFB1E531A1}" presName="sibTrans" presStyleLbl="sibTrans2D1" presStyleIdx="5" presStyleCnt="9"/>
      <dgm:spPr/>
    </dgm:pt>
    <dgm:pt modelId="{D24E1F73-0FFD-4615-9C3B-12CCD28FB1E5}" type="pres">
      <dgm:prSet presAssocID="{41FCF429-5A16-4B3A-A342-1BDFB1E531A1}" presName="connectorText" presStyleLbl="sibTrans2D1" presStyleIdx="5" presStyleCnt="9"/>
      <dgm:spPr/>
    </dgm:pt>
    <dgm:pt modelId="{6F223932-3D72-4CD3-B231-4C458B1ADF1E}" type="pres">
      <dgm:prSet presAssocID="{13B9E47B-FBFB-42C2-83BF-E05456DE064E}" presName="node" presStyleLbl="node1" presStyleIdx="6" presStyleCnt="10">
        <dgm:presLayoutVars>
          <dgm:bulletEnabled val="1"/>
        </dgm:presLayoutVars>
      </dgm:prSet>
      <dgm:spPr/>
    </dgm:pt>
    <dgm:pt modelId="{CA28855C-263D-42BF-8C5F-963C26EE631E}" type="pres">
      <dgm:prSet presAssocID="{5B860176-E76C-4B03-81DC-C45E3C7D9D35}" presName="sibTrans" presStyleLbl="sibTrans2D1" presStyleIdx="6" presStyleCnt="9"/>
      <dgm:spPr/>
    </dgm:pt>
    <dgm:pt modelId="{BAC3157F-0A2F-4F56-8F0C-D35C08576DEC}" type="pres">
      <dgm:prSet presAssocID="{5B860176-E76C-4B03-81DC-C45E3C7D9D35}" presName="connectorText" presStyleLbl="sibTrans2D1" presStyleIdx="6" presStyleCnt="9"/>
      <dgm:spPr/>
    </dgm:pt>
    <dgm:pt modelId="{9EB3DB37-33E2-4349-A0B8-9FD7CF5033E2}" type="pres">
      <dgm:prSet presAssocID="{29ABFE4E-0C59-4F4E-B252-07F15F1D335B}" presName="node" presStyleLbl="node1" presStyleIdx="7" presStyleCnt="10">
        <dgm:presLayoutVars>
          <dgm:bulletEnabled val="1"/>
        </dgm:presLayoutVars>
      </dgm:prSet>
      <dgm:spPr/>
    </dgm:pt>
    <dgm:pt modelId="{5134B549-0309-45C3-BE3C-DB89F3202863}" type="pres">
      <dgm:prSet presAssocID="{666AB750-3840-4C21-B01E-9974AF121E36}" presName="sibTrans" presStyleLbl="sibTrans2D1" presStyleIdx="7" presStyleCnt="9"/>
      <dgm:spPr/>
    </dgm:pt>
    <dgm:pt modelId="{00DF815C-8106-49FE-B397-A62DAB2FB3CE}" type="pres">
      <dgm:prSet presAssocID="{666AB750-3840-4C21-B01E-9974AF121E36}" presName="connectorText" presStyleLbl="sibTrans2D1" presStyleIdx="7" presStyleCnt="9"/>
      <dgm:spPr/>
    </dgm:pt>
    <dgm:pt modelId="{1D1CA186-005D-4435-8AA2-927D2A6FC0B7}" type="pres">
      <dgm:prSet presAssocID="{582CADB5-8B98-4102-883D-17743ADA8A49}" presName="node" presStyleLbl="node1" presStyleIdx="8" presStyleCnt="10">
        <dgm:presLayoutVars>
          <dgm:bulletEnabled val="1"/>
        </dgm:presLayoutVars>
      </dgm:prSet>
      <dgm:spPr/>
    </dgm:pt>
    <dgm:pt modelId="{39E1232A-0A9F-4268-8098-05FC9A1050B0}" type="pres">
      <dgm:prSet presAssocID="{9C142CB0-8825-4157-8E4F-E3401CA529A3}" presName="sibTrans" presStyleLbl="sibTrans2D1" presStyleIdx="8" presStyleCnt="9"/>
      <dgm:spPr/>
    </dgm:pt>
    <dgm:pt modelId="{793FE872-A69E-46D0-A8D0-A6DE5E835EFC}" type="pres">
      <dgm:prSet presAssocID="{9C142CB0-8825-4157-8E4F-E3401CA529A3}" presName="connectorText" presStyleLbl="sibTrans2D1" presStyleIdx="8" presStyleCnt="9"/>
      <dgm:spPr/>
    </dgm:pt>
    <dgm:pt modelId="{C1F56088-FA13-4EC7-9785-408994A36031}" type="pres">
      <dgm:prSet presAssocID="{BE257257-C744-4CA6-9DFE-7324D7D59768}" presName="node" presStyleLbl="node1" presStyleIdx="9" presStyleCnt="10">
        <dgm:presLayoutVars>
          <dgm:bulletEnabled val="1"/>
        </dgm:presLayoutVars>
      </dgm:prSet>
      <dgm:spPr/>
    </dgm:pt>
  </dgm:ptLst>
  <dgm:cxnLst>
    <dgm:cxn modelId="{FAAF3103-BFE8-4288-AB2A-6815235BF5D0}" srcId="{832E68BB-5694-4A77-A7D7-29DD282E5508}" destId="{D5215649-5104-4484-8D61-8D05960C9383}" srcOrd="0" destOrd="0" parTransId="{7021F492-DE3F-42E3-98BA-79842A4A5083}" sibTransId="{C9E53F09-811C-49E4-8C02-87154B7B7973}"/>
    <dgm:cxn modelId="{10B0D603-C050-4676-A808-47870425F23D}" type="presOf" srcId="{BE257257-C744-4CA6-9DFE-7324D7D59768}" destId="{C1F56088-FA13-4EC7-9785-408994A36031}" srcOrd="0" destOrd="0" presId="urn:microsoft.com/office/officeart/2005/8/layout/process5"/>
    <dgm:cxn modelId="{3CDFD705-FD2F-4299-B868-EA1F078E9683}" type="presOf" srcId="{5B860176-E76C-4B03-81DC-C45E3C7D9D35}" destId="{BAC3157F-0A2F-4F56-8F0C-D35C08576DEC}" srcOrd="1" destOrd="0" presId="urn:microsoft.com/office/officeart/2005/8/layout/process5"/>
    <dgm:cxn modelId="{EFB39B0A-F909-49C5-95D1-A103749AEB24}" type="presOf" srcId="{C9E53F09-811C-49E4-8C02-87154B7B7973}" destId="{041CEF49-B2C9-4CE7-A6FD-9018510528C6}" srcOrd="1" destOrd="0" presId="urn:microsoft.com/office/officeart/2005/8/layout/process5"/>
    <dgm:cxn modelId="{08F19B13-EAAC-41FC-A3DA-6639E9A54226}" type="presOf" srcId="{13B9E47B-FBFB-42C2-83BF-E05456DE064E}" destId="{6F223932-3D72-4CD3-B231-4C458B1ADF1E}" srcOrd="0" destOrd="0" presId="urn:microsoft.com/office/officeart/2005/8/layout/process5"/>
    <dgm:cxn modelId="{48D84119-D9A5-4D15-B9C1-60F50A678E7E}" type="presOf" srcId="{E49B3302-23DB-406C-B5C1-0AA2FBC9AD5E}" destId="{7505144D-D663-4C73-AC64-BEA15BCCCB0E}" srcOrd="1" destOrd="0" presId="urn:microsoft.com/office/officeart/2005/8/layout/process5"/>
    <dgm:cxn modelId="{2E8F1323-10D0-4724-913E-66B843A39791}" type="presOf" srcId="{B143771C-79CE-424F-8FF4-B9376DCADF0F}" destId="{CB85B3A8-3338-4F2F-BDDE-59E276E85AC3}" srcOrd="0" destOrd="0" presId="urn:microsoft.com/office/officeart/2005/8/layout/process5"/>
    <dgm:cxn modelId="{87B21C41-C651-4B3C-9D02-8E65EDE7B9F8}" type="presOf" srcId="{9C142CB0-8825-4157-8E4F-E3401CA529A3}" destId="{793FE872-A69E-46D0-A8D0-A6DE5E835EFC}" srcOrd="1" destOrd="0" presId="urn:microsoft.com/office/officeart/2005/8/layout/process5"/>
    <dgm:cxn modelId="{141B2E63-DCA7-493A-9B0A-1EAE985110E2}" type="presOf" srcId="{932DE1D1-8227-4722-9DE9-E32748B0EF3E}" destId="{67C903C6-CECF-4CD7-AD09-B203E564D76D}" srcOrd="0" destOrd="0" presId="urn:microsoft.com/office/officeart/2005/8/layout/process5"/>
    <dgm:cxn modelId="{5E25A543-CB5B-4B08-9262-F0378539F6C6}" srcId="{832E68BB-5694-4A77-A7D7-29DD282E5508}" destId="{B143771C-79CE-424F-8FF4-B9376DCADF0F}" srcOrd="3" destOrd="0" parTransId="{07D79AEE-BE30-45D3-91EC-430BEA561914}" sibTransId="{A4F768CA-3BC3-4398-BD58-1075BAF2B222}"/>
    <dgm:cxn modelId="{238D0B6A-1805-42E8-9F33-6096CD8970E0}" type="presOf" srcId="{9E418035-C2D6-4FC8-92A6-EC3364E3F010}" destId="{F05D4DE2-00CB-41DE-8AE4-8B4BE612A1C9}" srcOrd="1" destOrd="0" presId="urn:microsoft.com/office/officeart/2005/8/layout/process5"/>
    <dgm:cxn modelId="{BCB9524D-0613-47D9-AB44-344155976637}" srcId="{832E68BB-5694-4A77-A7D7-29DD282E5508}" destId="{850802F8-55D8-46A6-9A2C-9C6BAD4F08BF}" srcOrd="1" destOrd="0" parTransId="{D374EC58-7B4B-46C0-A653-1B3BDBDA5B97}" sibTransId="{E49B3302-23DB-406C-B5C1-0AA2FBC9AD5E}"/>
    <dgm:cxn modelId="{BB992175-F79B-4A8A-A58F-D8F0A52D9202}" type="presOf" srcId="{5B860176-E76C-4B03-81DC-C45E3C7D9D35}" destId="{CA28855C-263D-42BF-8C5F-963C26EE631E}" srcOrd="0" destOrd="0" presId="urn:microsoft.com/office/officeart/2005/8/layout/process5"/>
    <dgm:cxn modelId="{CD85237D-3A84-4A45-930D-D6BCA40B2579}" type="presOf" srcId="{29ABFE4E-0C59-4F4E-B252-07F15F1D335B}" destId="{9EB3DB37-33E2-4349-A0B8-9FD7CF5033E2}" srcOrd="0" destOrd="0" presId="urn:microsoft.com/office/officeart/2005/8/layout/process5"/>
    <dgm:cxn modelId="{5CB5C17D-B500-4C71-AA3E-1D5745D2FA9E}" type="presOf" srcId="{41FCF429-5A16-4B3A-A342-1BDFB1E531A1}" destId="{D24E1F73-0FFD-4615-9C3B-12CCD28FB1E5}" srcOrd="1" destOrd="0" presId="urn:microsoft.com/office/officeart/2005/8/layout/process5"/>
    <dgm:cxn modelId="{86807385-19F4-4A38-A509-5B7B4D64A688}" type="presOf" srcId="{E0700382-CFF4-40FD-8DAE-A91AE0B22302}" destId="{BC0E7F0A-1BCD-43C7-BB68-8F50921EA60C}" srcOrd="0" destOrd="0" presId="urn:microsoft.com/office/officeart/2005/8/layout/process5"/>
    <dgm:cxn modelId="{DE79E88C-18DD-4EB4-8F89-9DA8CED6DA78}" type="presOf" srcId="{9C142CB0-8825-4157-8E4F-E3401CA529A3}" destId="{39E1232A-0A9F-4268-8098-05FC9A1050B0}" srcOrd="0" destOrd="0" presId="urn:microsoft.com/office/officeart/2005/8/layout/process5"/>
    <dgm:cxn modelId="{A44F4290-CF6F-4652-ABBD-9CDA62D89525}" srcId="{832E68BB-5694-4A77-A7D7-29DD282E5508}" destId="{D083A87A-6A53-4CE7-A489-020AC97FA46F}" srcOrd="4" destOrd="0" parTransId="{B0582D1D-B903-45E2-B16A-C800C190951E}" sibTransId="{9E418035-C2D6-4FC8-92A6-EC3364E3F010}"/>
    <dgm:cxn modelId="{85B7A594-7496-4245-A0CF-F7E5FBAD96A9}" srcId="{832E68BB-5694-4A77-A7D7-29DD282E5508}" destId="{13B9E47B-FBFB-42C2-83BF-E05456DE064E}" srcOrd="6" destOrd="0" parTransId="{E62DF32D-2609-4E8B-8EC7-D0726443ABE9}" sibTransId="{5B860176-E76C-4B03-81DC-C45E3C7D9D35}"/>
    <dgm:cxn modelId="{64499F95-8765-4C1A-A764-1D038FF44DB9}" type="presOf" srcId="{932DE1D1-8227-4722-9DE9-E32748B0EF3E}" destId="{09EA5749-EA8C-4BEB-8C04-D145E9B6AD56}" srcOrd="1" destOrd="0" presId="urn:microsoft.com/office/officeart/2005/8/layout/process5"/>
    <dgm:cxn modelId="{FE804D9B-BB08-4E58-8855-0ABBB10E2D94}" srcId="{832E68BB-5694-4A77-A7D7-29DD282E5508}" destId="{7484391F-D68A-480E-9E9B-304A707CBDF0}" srcOrd="2" destOrd="0" parTransId="{A007E5C5-1C61-4159-8D50-B94F382265AF}" sibTransId="{932DE1D1-8227-4722-9DE9-E32748B0EF3E}"/>
    <dgm:cxn modelId="{E65FF4A1-EAB1-479C-B25D-86700E8546CA}" type="presOf" srcId="{850802F8-55D8-46A6-9A2C-9C6BAD4F08BF}" destId="{E27103D4-E82C-4F3C-9286-F1443E62459D}" srcOrd="0" destOrd="0" presId="urn:microsoft.com/office/officeart/2005/8/layout/process5"/>
    <dgm:cxn modelId="{CFF27BA8-23D0-44EF-916A-16AF66636BB2}" srcId="{832E68BB-5694-4A77-A7D7-29DD282E5508}" destId="{BE257257-C744-4CA6-9DFE-7324D7D59768}" srcOrd="9" destOrd="0" parTransId="{5A78D6E7-8C55-4417-BAB2-03C115760E33}" sibTransId="{34E352BD-527E-4456-881B-AD26E7AA8801}"/>
    <dgm:cxn modelId="{910CD0AE-E54C-4216-B232-A2625BAF602D}" type="presOf" srcId="{A4F768CA-3BC3-4398-BD58-1075BAF2B222}" destId="{6077AE65-914C-460E-9C18-6CC9626AA821}" srcOrd="1" destOrd="0" presId="urn:microsoft.com/office/officeart/2005/8/layout/process5"/>
    <dgm:cxn modelId="{5D559DB0-FB4C-4766-A890-5EE85782EDF4}" type="presOf" srcId="{A4F768CA-3BC3-4398-BD58-1075BAF2B222}" destId="{02138BE5-82E2-4BA4-9795-55DD26143D82}" srcOrd="0" destOrd="0" presId="urn:microsoft.com/office/officeart/2005/8/layout/process5"/>
    <dgm:cxn modelId="{918D68B5-4291-4EA8-89E7-6EF7EE62542C}" type="presOf" srcId="{41FCF429-5A16-4B3A-A342-1BDFB1E531A1}" destId="{BA7733E5-231A-4B10-8344-2B41B2E770B5}" srcOrd="0" destOrd="0" presId="urn:microsoft.com/office/officeart/2005/8/layout/process5"/>
    <dgm:cxn modelId="{18C744B7-51E5-427A-8E3A-3C6EBC6FB187}" type="presOf" srcId="{666AB750-3840-4C21-B01E-9974AF121E36}" destId="{00DF815C-8106-49FE-B397-A62DAB2FB3CE}" srcOrd="1" destOrd="0" presId="urn:microsoft.com/office/officeart/2005/8/layout/process5"/>
    <dgm:cxn modelId="{951B11B8-FC13-4249-9C72-A92C709DC728}" type="presOf" srcId="{D083A87A-6A53-4CE7-A489-020AC97FA46F}" destId="{FD547ED1-E40C-4708-8B4F-85010A561447}" srcOrd="0" destOrd="0" presId="urn:microsoft.com/office/officeart/2005/8/layout/process5"/>
    <dgm:cxn modelId="{BA9BA7BF-284F-438E-9F73-DC3DE1D599E2}" type="presOf" srcId="{9E418035-C2D6-4FC8-92A6-EC3364E3F010}" destId="{460320DC-4562-4C8C-840F-3842C3C1F16E}" srcOrd="0" destOrd="0" presId="urn:microsoft.com/office/officeart/2005/8/layout/process5"/>
    <dgm:cxn modelId="{658A04C5-ECDD-44BA-B471-6DBB6AAD807D}" srcId="{832E68BB-5694-4A77-A7D7-29DD282E5508}" destId="{E0700382-CFF4-40FD-8DAE-A91AE0B22302}" srcOrd="5" destOrd="0" parTransId="{5C6138C8-E07E-41C9-8462-71A05899BAC9}" sibTransId="{41FCF429-5A16-4B3A-A342-1BDFB1E531A1}"/>
    <dgm:cxn modelId="{96CA10CE-5A9F-422C-858B-BD097D0FDEF1}" type="presOf" srcId="{666AB750-3840-4C21-B01E-9974AF121E36}" destId="{5134B549-0309-45C3-BE3C-DB89F3202863}" srcOrd="0" destOrd="0" presId="urn:microsoft.com/office/officeart/2005/8/layout/process5"/>
    <dgm:cxn modelId="{0EA92CD3-52EA-4803-A879-A0840CF5DC3F}" type="presOf" srcId="{832E68BB-5694-4A77-A7D7-29DD282E5508}" destId="{5DEAF143-1AF1-4EAF-82D5-9509E9418F62}" srcOrd="0" destOrd="0" presId="urn:microsoft.com/office/officeart/2005/8/layout/process5"/>
    <dgm:cxn modelId="{99E8E4E0-680F-4BB2-B5B0-905EF288E4C5}" srcId="{832E68BB-5694-4A77-A7D7-29DD282E5508}" destId="{29ABFE4E-0C59-4F4E-B252-07F15F1D335B}" srcOrd="7" destOrd="0" parTransId="{E9315FD8-15AC-4232-AD0E-055BBCE80483}" sibTransId="{666AB750-3840-4C21-B01E-9974AF121E36}"/>
    <dgm:cxn modelId="{3B860DE3-FA00-4D1D-A512-A6BB8E584C01}" type="presOf" srcId="{E49B3302-23DB-406C-B5C1-0AA2FBC9AD5E}" destId="{2976FF71-0055-4D89-AC8E-3151C74971F8}" srcOrd="0" destOrd="0" presId="urn:microsoft.com/office/officeart/2005/8/layout/process5"/>
    <dgm:cxn modelId="{3337BCE3-4485-431B-AF26-E21C6F6552AF}" type="presOf" srcId="{582CADB5-8B98-4102-883D-17743ADA8A49}" destId="{1D1CA186-005D-4435-8AA2-927D2A6FC0B7}" srcOrd="0" destOrd="0" presId="urn:microsoft.com/office/officeart/2005/8/layout/process5"/>
    <dgm:cxn modelId="{2B3197E7-56C0-4E70-9AB2-9D1932CB3322}" type="presOf" srcId="{C9E53F09-811C-49E4-8C02-87154B7B7973}" destId="{8CE27D19-522C-49B5-83BC-8315957384E2}" srcOrd="0" destOrd="0" presId="urn:microsoft.com/office/officeart/2005/8/layout/process5"/>
    <dgm:cxn modelId="{E30822E8-6D8A-4D8E-B7AE-1A9969C21FBA}" srcId="{832E68BB-5694-4A77-A7D7-29DD282E5508}" destId="{582CADB5-8B98-4102-883D-17743ADA8A49}" srcOrd="8" destOrd="0" parTransId="{360BE740-4100-42AA-BA5D-66E34F0046B4}" sibTransId="{9C142CB0-8825-4157-8E4F-E3401CA529A3}"/>
    <dgm:cxn modelId="{E6C649E8-3CDE-4A07-81BF-29958DCF7731}" type="presOf" srcId="{D5215649-5104-4484-8D61-8D05960C9383}" destId="{183D3A97-BE63-4D97-B2A2-C546364D5FA6}" srcOrd="0" destOrd="0" presId="urn:microsoft.com/office/officeart/2005/8/layout/process5"/>
    <dgm:cxn modelId="{AD2CB6F5-BCCD-46AA-91B3-CCB321E65859}" type="presOf" srcId="{7484391F-D68A-480E-9E9B-304A707CBDF0}" destId="{E5508D7B-132E-479F-A498-8CEA4C980BFD}" srcOrd="0" destOrd="0" presId="urn:microsoft.com/office/officeart/2005/8/layout/process5"/>
    <dgm:cxn modelId="{B5FDAC1D-6924-4B04-ACA6-5963BCE3C428}" type="presParOf" srcId="{5DEAF143-1AF1-4EAF-82D5-9509E9418F62}" destId="{183D3A97-BE63-4D97-B2A2-C546364D5FA6}" srcOrd="0" destOrd="0" presId="urn:microsoft.com/office/officeart/2005/8/layout/process5"/>
    <dgm:cxn modelId="{D5CA3858-7FD1-4920-B0D3-BBE63FBDCA6E}" type="presParOf" srcId="{5DEAF143-1AF1-4EAF-82D5-9509E9418F62}" destId="{8CE27D19-522C-49B5-83BC-8315957384E2}" srcOrd="1" destOrd="0" presId="urn:microsoft.com/office/officeart/2005/8/layout/process5"/>
    <dgm:cxn modelId="{F6AE82AD-F832-4233-8EB8-2680E15CFC72}" type="presParOf" srcId="{8CE27D19-522C-49B5-83BC-8315957384E2}" destId="{041CEF49-B2C9-4CE7-A6FD-9018510528C6}" srcOrd="0" destOrd="0" presId="urn:microsoft.com/office/officeart/2005/8/layout/process5"/>
    <dgm:cxn modelId="{F31CEE1B-64E3-4D7A-A9D9-22465A325020}" type="presParOf" srcId="{5DEAF143-1AF1-4EAF-82D5-9509E9418F62}" destId="{E27103D4-E82C-4F3C-9286-F1443E62459D}" srcOrd="2" destOrd="0" presId="urn:microsoft.com/office/officeart/2005/8/layout/process5"/>
    <dgm:cxn modelId="{A177B718-4A9F-4C0D-A171-6F5D3280779A}" type="presParOf" srcId="{5DEAF143-1AF1-4EAF-82D5-9509E9418F62}" destId="{2976FF71-0055-4D89-AC8E-3151C74971F8}" srcOrd="3" destOrd="0" presId="urn:microsoft.com/office/officeart/2005/8/layout/process5"/>
    <dgm:cxn modelId="{942A0F8B-E5F1-4B14-8F45-9FC71FA90FEE}" type="presParOf" srcId="{2976FF71-0055-4D89-AC8E-3151C74971F8}" destId="{7505144D-D663-4C73-AC64-BEA15BCCCB0E}" srcOrd="0" destOrd="0" presId="urn:microsoft.com/office/officeart/2005/8/layout/process5"/>
    <dgm:cxn modelId="{EBED3FC0-BD03-40AC-8039-CC11F4583D1D}" type="presParOf" srcId="{5DEAF143-1AF1-4EAF-82D5-9509E9418F62}" destId="{E5508D7B-132E-479F-A498-8CEA4C980BFD}" srcOrd="4" destOrd="0" presId="urn:microsoft.com/office/officeart/2005/8/layout/process5"/>
    <dgm:cxn modelId="{4023EFD2-D373-469C-BE65-8105F899A41A}" type="presParOf" srcId="{5DEAF143-1AF1-4EAF-82D5-9509E9418F62}" destId="{67C903C6-CECF-4CD7-AD09-B203E564D76D}" srcOrd="5" destOrd="0" presId="urn:microsoft.com/office/officeart/2005/8/layout/process5"/>
    <dgm:cxn modelId="{3FCDDC5A-C239-4280-BA9A-4310AC3D24F1}" type="presParOf" srcId="{67C903C6-CECF-4CD7-AD09-B203E564D76D}" destId="{09EA5749-EA8C-4BEB-8C04-D145E9B6AD56}" srcOrd="0" destOrd="0" presId="urn:microsoft.com/office/officeart/2005/8/layout/process5"/>
    <dgm:cxn modelId="{757E9C83-695E-4E3E-A8FC-F87B1071329A}" type="presParOf" srcId="{5DEAF143-1AF1-4EAF-82D5-9509E9418F62}" destId="{CB85B3A8-3338-4F2F-BDDE-59E276E85AC3}" srcOrd="6" destOrd="0" presId="urn:microsoft.com/office/officeart/2005/8/layout/process5"/>
    <dgm:cxn modelId="{36295C84-B809-46F9-9E87-33A215562205}" type="presParOf" srcId="{5DEAF143-1AF1-4EAF-82D5-9509E9418F62}" destId="{02138BE5-82E2-4BA4-9795-55DD26143D82}" srcOrd="7" destOrd="0" presId="urn:microsoft.com/office/officeart/2005/8/layout/process5"/>
    <dgm:cxn modelId="{FD0B8A50-8F3C-41CE-86F1-2BCA255C7A80}" type="presParOf" srcId="{02138BE5-82E2-4BA4-9795-55DD26143D82}" destId="{6077AE65-914C-460E-9C18-6CC9626AA821}" srcOrd="0" destOrd="0" presId="urn:microsoft.com/office/officeart/2005/8/layout/process5"/>
    <dgm:cxn modelId="{594D45F9-8BE9-48D0-8890-9BDD9D411848}" type="presParOf" srcId="{5DEAF143-1AF1-4EAF-82D5-9509E9418F62}" destId="{FD547ED1-E40C-4708-8B4F-85010A561447}" srcOrd="8" destOrd="0" presId="urn:microsoft.com/office/officeart/2005/8/layout/process5"/>
    <dgm:cxn modelId="{0D7ED5F6-BC14-47F9-B451-E5452539DC14}" type="presParOf" srcId="{5DEAF143-1AF1-4EAF-82D5-9509E9418F62}" destId="{460320DC-4562-4C8C-840F-3842C3C1F16E}" srcOrd="9" destOrd="0" presId="urn:microsoft.com/office/officeart/2005/8/layout/process5"/>
    <dgm:cxn modelId="{BD90DEAC-AB7E-4613-B9B1-AD6124EEB433}" type="presParOf" srcId="{460320DC-4562-4C8C-840F-3842C3C1F16E}" destId="{F05D4DE2-00CB-41DE-8AE4-8B4BE612A1C9}" srcOrd="0" destOrd="0" presId="urn:microsoft.com/office/officeart/2005/8/layout/process5"/>
    <dgm:cxn modelId="{FECCB8C1-5388-4467-9366-8E9B14358C23}" type="presParOf" srcId="{5DEAF143-1AF1-4EAF-82D5-9509E9418F62}" destId="{BC0E7F0A-1BCD-43C7-BB68-8F50921EA60C}" srcOrd="10" destOrd="0" presId="urn:microsoft.com/office/officeart/2005/8/layout/process5"/>
    <dgm:cxn modelId="{5F1E017B-1722-43E2-9CEC-E4137F7871B9}" type="presParOf" srcId="{5DEAF143-1AF1-4EAF-82D5-9509E9418F62}" destId="{BA7733E5-231A-4B10-8344-2B41B2E770B5}" srcOrd="11" destOrd="0" presId="urn:microsoft.com/office/officeart/2005/8/layout/process5"/>
    <dgm:cxn modelId="{456589F8-05FA-48A6-8854-8335CE411CB5}" type="presParOf" srcId="{BA7733E5-231A-4B10-8344-2B41B2E770B5}" destId="{D24E1F73-0FFD-4615-9C3B-12CCD28FB1E5}" srcOrd="0" destOrd="0" presId="urn:microsoft.com/office/officeart/2005/8/layout/process5"/>
    <dgm:cxn modelId="{EE5DD707-BFBA-4A10-B577-F766BD480590}" type="presParOf" srcId="{5DEAF143-1AF1-4EAF-82D5-9509E9418F62}" destId="{6F223932-3D72-4CD3-B231-4C458B1ADF1E}" srcOrd="12" destOrd="0" presId="urn:microsoft.com/office/officeart/2005/8/layout/process5"/>
    <dgm:cxn modelId="{4E6E7BC9-5018-48B5-8139-17F101A56B52}" type="presParOf" srcId="{5DEAF143-1AF1-4EAF-82D5-9509E9418F62}" destId="{CA28855C-263D-42BF-8C5F-963C26EE631E}" srcOrd="13" destOrd="0" presId="urn:microsoft.com/office/officeart/2005/8/layout/process5"/>
    <dgm:cxn modelId="{998B9467-F6B9-4CC8-BE19-7325F7841231}" type="presParOf" srcId="{CA28855C-263D-42BF-8C5F-963C26EE631E}" destId="{BAC3157F-0A2F-4F56-8F0C-D35C08576DEC}" srcOrd="0" destOrd="0" presId="urn:microsoft.com/office/officeart/2005/8/layout/process5"/>
    <dgm:cxn modelId="{82CE5EF2-6E82-4519-9278-F701B642A5F8}" type="presParOf" srcId="{5DEAF143-1AF1-4EAF-82D5-9509E9418F62}" destId="{9EB3DB37-33E2-4349-A0B8-9FD7CF5033E2}" srcOrd="14" destOrd="0" presId="urn:microsoft.com/office/officeart/2005/8/layout/process5"/>
    <dgm:cxn modelId="{B3FCE898-EDBB-4F66-9D36-9242E7A9B544}" type="presParOf" srcId="{5DEAF143-1AF1-4EAF-82D5-9509E9418F62}" destId="{5134B549-0309-45C3-BE3C-DB89F3202863}" srcOrd="15" destOrd="0" presId="urn:microsoft.com/office/officeart/2005/8/layout/process5"/>
    <dgm:cxn modelId="{67CF46E9-F520-4B43-8A0C-8B8DA466A85A}" type="presParOf" srcId="{5134B549-0309-45C3-BE3C-DB89F3202863}" destId="{00DF815C-8106-49FE-B397-A62DAB2FB3CE}" srcOrd="0" destOrd="0" presId="urn:microsoft.com/office/officeart/2005/8/layout/process5"/>
    <dgm:cxn modelId="{FCD05080-36BB-4E65-91B2-4B7707D19420}" type="presParOf" srcId="{5DEAF143-1AF1-4EAF-82D5-9509E9418F62}" destId="{1D1CA186-005D-4435-8AA2-927D2A6FC0B7}" srcOrd="16" destOrd="0" presId="urn:microsoft.com/office/officeart/2005/8/layout/process5"/>
    <dgm:cxn modelId="{8E9E034D-B98A-4844-9C30-786ABE0E4EE6}" type="presParOf" srcId="{5DEAF143-1AF1-4EAF-82D5-9509E9418F62}" destId="{39E1232A-0A9F-4268-8098-05FC9A1050B0}" srcOrd="17" destOrd="0" presId="urn:microsoft.com/office/officeart/2005/8/layout/process5"/>
    <dgm:cxn modelId="{F8A933EC-3FEE-47CF-A8A8-F24094C7D7DD}" type="presParOf" srcId="{39E1232A-0A9F-4268-8098-05FC9A1050B0}" destId="{793FE872-A69E-46D0-A8D0-A6DE5E835EFC}" srcOrd="0" destOrd="0" presId="urn:microsoft.com/office/officeart/2005/8/layout/process5"/>
    <dgm:cxn modelId="{9E8F398C-4229-4027-B3CC-626994CD713C}" type="presParOf" srcId="{5DEAF143-1AF1-4EAF-82D5-9509E9418F62}" destId="{C1F56088-FA13-4EC7-9785-408994A36031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3A97-BE63-4D97-B2A2-C546364D5FA6}">
      <dsp:nvSpPr>
        <dsp:cNvPr id="0" name=""/>
        <dsp:cNvSpPr/>
      </dsp:nvSpPr>
      <dsp:spPr>
        <a:xfrm>
          <a:off x="4027" y="66704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Read the "</a:t>
          </a:r>
          <a:r>
            <a:rPr lang="en-US" sz="800" kern="1200"/>
            <a:t>stage_2_detailed_class_info</a:t>
          </a:r>
          <a:r>
            <a:rPr lang="en-US" sz="800" kern="1200">
              <a:latin typeface="Arial" panose="020B0604020202020204"/>
            </a:rPr>
            <a:t>" file into a dataframe.</a:t>
          </a:r>
          <a:endParaRPr lang="en-US" sz="800" kern="1200"/>
        </a:p>
      </dsp:txBody>
      <dsp:txXfrm>
        <a:off x="34972" y="97649"/>
        <a:ext cx="1698991" cy="994638"/>
      </dsp:txXfrm>
    </dsp:sp>
    <dsp:sp modelId="{8CE27D19-522C-49B5-83BC-8315957384E2}">
      <dsp:nvSpPr>
        <dsp:cNvPr id="0" name=""/>
        <dsp:cNvSpPr/>
      </dsp:nvSpPr>
      <dsp:spPr>
        <a:xfrm>
          <a:off x="1919866" y="376619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19866" y="463959"/>
        <a:ext cx="261314" cy="262018"/>
      </dsp:txXfrm>
    </dsp:sp>
    <dsp:sp modelId="{E27103D4-E82C-4F3C-9286-F1443E62459D}">
      <dsp:nvSpPr>
        <dsp:cNvPr id="0" name=""/>
        <dsp:cNvSpPr/>
      </dsp:nvSpPr>
      <dsp:spPr>
        <a:xfrm>
          <a:off x="2469261" y="66704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Read the "</a:t>
          </a:r>
          <a:r>
            <a:rPr lang="en-US" sz="800" kern="1200"/>
            <a:t>stage_2_train_labels</a:t>
          </a:r>
          <a:r>
            <a:rPr lang="en-US" sz="800" kern="1200">
              <a:latin typeface="Arial" panose="020B0604020202020204"/>
            </a:rPr>
            <a:t>" file into a dataframe</a:t>
          </a:r>
          <a:endParaRPr lang="en-US" sz="800" kern="1200"/>
        </a:p>
      </dsp:txBody>
      <dsp:txXfrm>
        <a:off x="2500206" y="97649"/>
        <a:ext cx="1698991" cy="994638"/>
      </dsp:txXfrm>
    </dsp:sp>
    <dsp:sp modelId="{2976FF71-0055-4D89-AC8E-3151C74971F8}">
      <dsp:nvSpPr>
        <dsp:cNvPr id="0" name=""/>
        <dsp:cNvSpPr/>
      </dsp:nvSpPr>
      <dsp:spPr>
        <a:xfrm>
          <a:off x="4385100" y="376619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385100" y="463959"/>
        <a:ext cx="261314" cy="262018"/>
      </dsp:txXfrm>
    </dsp:sp>
    <dsp:sp modelId="{E5508D7B-132E-479F-A498-8CEA4C980BFD}">
      <dsp:nvSpPr>
        <dsp:cNvPr id="0" name=""/>
        <dsp:cNvSpPr/>
      </dsp:nvSpPr>
      <dsp:spPr>
        <a:xfrm>
          <a:off x="4934495" y="66704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Combine both the dataframes.</a:t>
          </a:r>
          <a:endParaRPr lang="en-US" sz="800" kern="1200"/>
        </a:p>
      </dsp:txBody>
      <dsp:txXfrm>
        <a:off x="4965440" y="97649"/>
        <a:ext cx="1698991" cy="994638"/>
      </dsp:txXfrm>
    </dsp:sp>
    <dsp:sp modelId="{67C903C6-CECF-4CD7-AD09-B203E564D76D}">
      <dsp:nvSpPr>
        <dsp:cNvPr id="0" name=""/>
        <dsp:cNvSpPr/>
      </dsp:nvSpPr>
      <dsp:spPr>
        <a:xfrm>
          <a:off x="6850334" y="376619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850334" y="463959"/>
        <a:ext cx="261314" cy="262018"/>
      </dsp:txXfrm>
    </dsp:sp>
    <dsp:sp modelId="{CB85B3A8-3338-4F2F-BDDE-59E276E85AC3}">
      <dsp:nvSpPr>
        <dsp:cNvPr id="0" name=""/>
        <dsp:cNvSpPr/>
      </dsp:nvSpPr>
      <dsp:spPr>
        <a:xfrm>
          <a:off x="7399729" y="66704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Explore , understand and clean the data.</a:t>
          </a:r>
          <a:endParaRPr lang="en-US" sz="800" kern="1200"/>
        </a:p>
      </dsp:txBody>
      <dsp:txXfrm>
        <a:off x="7430674" y="97649"/>
        <a:ext cx="1698991" cy="994638"/>
      </dsp:txXfrm>
    </dsp:sp>
    <dsp:sp modelId="{02138BE5-82E2-4BA4-9795-55DD26143D82}">
      <dsp:nvSpPr>
        <dsp:cNvPr id="0" name=""/>
        <dsp:cNvSpPr/>
      </dsp:nvSpPr>
      <dsp:spPr>
        <a:xfrm rot="5400000">
          <a:off x="8093516" y="1246494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8149160" y="1278190"/>
        <a:ext cx="262018" cy="261314"/>
      </dsp:txXfrm>
    </dsp:sp>
    <dsp:sp modelId="{FD547ED1-E40C-4708-8B4F-85010A561447}">
      <dsp:nvSpPr>
        <dsp:cNvPr id="0" name=""/>
        <dsp:cNvSpPr/>
      </dsp:nvSpPr>
      <dsp:spPr>
        <a:xfrm>
          <a:off x="7399729" y="1827585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Parse through the "</a:t>
          </a:r>
          <a:r>
            <a:rPr lang="en-US" sz="800" kern="1200"/>
            <a:t>stage_2_train_images</a:t>
          </a:r>
          <a:r>
            <a:rPr lang="en-US" sz="800" kern="1200">
              <a:latin typeface="Arial" panose="020B0604020202020204"/>
            </a:rPr>
            <a:t>" folder.</a:t>
          </a:r>
          <a:endParaRPr lang="en-US" sz="800" kern="1200"/>
        </a:p>
      </dsp:txBody>
      <dsp:txXfrm>
        <a:off x="7430674" y="1858530"/>
        <a:ext cx="1698991" cy="994638"/>
      </dsp:txXfrm>
    </dsp:sp>
    <dsp:sp modelId="{460320DC-4562-4C8C-840F-3842C3C1F16E}">
      <dsp:nvSpPr>
        <dsp:cNvPr id="0" name=""/>
        <dsp:cNvSpPr/>
      </dsp:nvSpPr>
      <dsp:spPr>
        <a:xfrm rot="10800000">
          <a:off x="6871464" y="2137500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6983456" y="2224840"/>
        <a:ext cx="261314" cy="262018"/>
      </dsp:txXfrm>
    </dsp:sp>
    <dsp:sp modelId="{BC0E7F0A-1BCD-43C7-BB68-8F50921EA60C}">
      <dsp:nvSpPr>
        <dsp:cNvPr id="0" name=""/>
        <dsp:cNvSpPr/>
      </dsp:nvSpPr>
      <dsp:spPr>
        <a:xfrm>
          <a:off x="4934495" y="1827585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Read the metadata into a dataframe</a:t>
          </a:r>
        </a:p>
      </dsp:txBody>
      <dsp:txXfrm>
        <a:off x="4965440" y="1858530"/>
        <a:ext cx="1698991" cy="994638"/>
      </dsp:txXfrm>
    </dsp:sp>
    <dsp:sp modelId="{BA7733E5-231A-4B10-8344-2B41B2E770B5}">
      <dsp:nvSpPr>
        <dsp:cNvPr id="0" name=""/>
        <dsp:cNvSpPr/>
      </dsp:nvSpPr>
      <dsp:spPr>
        <a:xfrm rot="10800000">
          <a:off x="4406230" y="2137500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518222" y="2224840"/>
        <a:ext cx="261314" cy="262018"/>
      </dsp:txXfrm>
    </dsp:sp>
    <dsp:sp modelId="{6F223932-3D72-4CD3-B231-4C458B1ADF1E}">
      <dsp:nvSpPr>
        <dsp:cNvPr id="0" name=""/>
        <dsp:cNvSpPr/>
      </dsp:nvSpPr>
      <dsp:spPr>
        <a:xfrm>
          <a:off x="2469261" y="1827585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Merge the metadata dataframe with the previously combined dataframe.</a:t>
          </a:r>
        </a:p>
      </dsp:txBody>
      <dsp:txXfrm>
        <a:off x="2500206" y="1858530"/>
        <a:ext cx="1698991" cy="994638"/>
      </dsp:txXfrm>
    </dsp:sp>
    <dsp:sp modelId="{CA28855C-263D-42BF-8C5F-963C26EE631E}">
      <dsp:nvSpPr>
        <dsp:cNvPr id="0" name=""/>
        <dsp:cNvSpPr/>
      </dsp:nvSpPr>
      <dsp:spPr>
        <a:xfrm rot="10800000">
          <a:off x="1940996" y="2137500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052988" y="2224840"/>
        <a:ext cx="261314" cy="262018"/>
      </dsp:txXfrm>
    </dsp:sp>
    <dsp:sp modelId="{9EB3DB37-33E2-4349-A0B8-9FD7CF5033E2}">
      <dsp:nvSpPr>
        <dsp:cNvPr id="0" name=""/>
        <dsp:cNvSpPr/>
      </dsp:nvSpPr>
      <dsp:spPr>
        <a:xfrm>
          <a:off x="4027" y="1827585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Use the coordinates from the lables to plot the boxes on the image files.</a:t>
          </a:r>
        </a:p>
      </dsp:txBody>
      <dsp:txXfrm>
        <a:off x="34972" y="1858530"/>
        <a:ext cx="1698991" cy="994638"/>
      </dsp:txXfrm>
    </dsp:sp>
    <dsp:sp modelId="{5134B549-0309-45C3-BE3C-DB89F3202863}">
      <dsp:nvSpPr>
        <dsp:cNvPr id="0" name=""/>
        <dsp:cNvSpPr/>
      </dsp:nvSpPr>
      <dsp:spPr>
        <a:xfrm rot="5400000">
          <a:off x="697814" y="3007376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753458" y="3039072"/>
        <a:ext cx="262018" cy="261314"/>
      </dsp:txXfrm>
    </dsp:sp>
    <dsp:sp modelId="{1D1CA186-005D-4435-8AA2-927D2A6FC0B7}">
      <dsp:nvSpPr>
        <dsp:cNvPr id="0" name=""/>
        <dsp:cNvSpPr/>
      </dsp:nvSpPr>
      <dsp:spPr>
        <a:xfrm>
          <a:off x="4027" y="3588466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Create a probability distribution for the bounding boxes.</a:t>
          </a:r>
        </a:p>
      </dsp:txBody>
      <dsp:txXfrm>
        <a:off x="34972" y="3619411"/>
        <a:ext cx="1698991" cy="994638"/>
      </dsp:txXfrm>
    </dsp:sp>
    <dsp:sp modelId="{39E1232A-0A9F-4268-8098-05FC9A1050B0}">
      <dsp:nvSpPr>
        <dsp:cNvPr id="0" name=""/>
        <dsp:cNvSpPr/>
      </dsp:nvSpPr>
      <dsp:spPr>
        <a:xfrm>
          <a:off x="1919866" y="3898382"/>
          <a:ext cx="373306" cy="436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19866" y="3985722"/>
        <a:ext cx="261314" cy="262018"/>
      </dsp:txXfrm>
    </dsp:sp>
    <dsp:sp modelId="{C1F56088-FA13-4EC7-9785-408994A36031}">
      <dsp:nvSpPr>
        <dsp:cNvPr id="0" name=""/>
        <dsp:cNvSpPr/>
      </dsp:nvSpPr>
      <dsp:spPr>
        <a:xfrm>
          <a:off x="2469261" y="3588466"/>
          <a:ext cx="1760881" cy="1056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 panose="020B0604020202020204"/>
            </a:rPr>
            <a:t>Save the cleaned file.</a:t>
          </a:r>
        </a:p>
      </dsp:txBody>
      <dsp:txXfrm>
        <a:off x="2500206" y="3619411"/>
        <a:ext cx="1698991" cy="99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7"/>
            <a:ext cx="4393055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5"/>
            <a:ext cx="4393055" cy="153245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 i="1"/>
              <a:pPr algn="l"/>
              <a:t>9/16/2022</a:t>
            </a:fld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9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470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AEB31D-785F-4037-AF55-C38B1E926C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260" y="335950"/>
            <a:ext cx="1414165" cy="2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770386"/>
            <a:ext cx="4476872" cy="2320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 i="1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9639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A11F1A-D1FF-4159-B849-47DB7123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581" y="397611"/>
            <a:ext cx="1173592" cy="3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harcoal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© 2022. All rights reserved. IQVIA</a:t>
            </a:r>
            <a:r>
              <a:rPr lang="en-US" sz="800" baseline="30000" dirty="0">
                <a:solidFill>
                  <a:srgbClr val="959CA0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959CA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E3D6F47-43BF-4540-9690-AE662057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E2C89B-7571-F544-938F-C9997978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849D536-F609-A744-B36A-8BFB52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702626"/>
            <a:ext cx="5532119" cy="458114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5532119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No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286358"/>
            <a:ext cx="5532119" cy="49941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286358"/>
            <a:ext cx="5532119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2AC1106-6E0D-B341-B75A-C8C2F73E3F2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4694" y="1702626"/>
            <a:ext cx="3621024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BC0DBC1-9787-6A4E-A4B1-E0E8BE5E8F0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02230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8B0BB6F-D4FA-D54D-A387-A1834DE59B8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243462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2B619D02-ECD0-CE4F-A007-98E4EF4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02E0708-4D86-44F8-B4F9-1E6BEA5F151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16763F-C469-814B-B3F1-2A463EAE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E92459-5CCD-6042-9D0E-BAC9DA03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5C2CC54-E1EC-4DF9-A3B0-2009DB97279A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B63251-79DB-3544-890F-9DDA614A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EFF783-1996-4984-99EE-7B1AC1AE1A3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C357D-3DB1-1B43-8FB6-6F70286F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Two Column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44427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8DDCEC-B402-6B40-82F9-F72F5C447EC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79523" y="1561892"/>
            <a:ext cx="4446878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C8C25AB-04B1-1747-A689-D16DAAB4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Lef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7A7498E-6C5A-334A-934D-1310A3997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108192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503691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485711" y="1079592"/>
            <a:ext cx="5237542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85710" y="6387858"/>
            <a:ext cx="3184467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B9E4976-132F-F449-8124-B504F37C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u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2022.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BFE8F7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0A1AF0D6-51EF-1945-B4E8-68EF85E8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8ABCCBF-3981-0241-8287-3903E62490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3808" y="0"/>
            <a:ext cx="6108192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F1DF2-27A3-8249-8796-6A002E0D8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1079592"/>
            <a:ext cx="5237543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DD56D8B-7A45-7247-92A2-DECA0DA4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5237543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B5D617-8638-9248-B078-99CA6D58FCA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02674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7012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Left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BA7B86-AF66-5642-80C5-A8A4D9FEB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B40F6B-0093-4E4E-93B6-688B272C1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4112" y="0"/>
            <a:ext cx="4114799" cy="2971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left 36pt Arial Bold sentence case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62E9D9-E5C1-F84F-9915-F25709579CD2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72E2FA7F-1AB5-4252-BF66-00A17FC6F0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37624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C96C06-AFDA-BB43-A8AD-9713C5A7978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810-5A25-4006-AC1A-C7724FC47010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374672-D2D3-4DCE-8649-950F3EAED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033089" y="0"/>
            <a:ext cx="4114799" cy="2971800"/>
          </a:xfrm>
          <a:prstGeom prst="rect">
            <a:avLst/>
          </a:prstGeom>
          <a:solidFill>
            <a:srgbClr val="F4F4F4"/>
          </a:solidFill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right 36pt Arial Bold sentence case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4BBE5E7-5805-45C0-A8D8-6F96062D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19227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Light Grey - IQVIA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C0F63227-657D-4706-8FAB-F4C17696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1AC3057C-C1A3-6146-894A-D02269991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E85BE28-1C3E-4A79-9B84-3BC2D0438DD8}"/>
              </a:ext>
            </a:extLst>
          </p:cNvPr>
          <p:cNvSpPr/>
          <p:nvPr/>
        </p:nvSpPr>
        <p:spPr bwMode="gray">
          <a:xfrm>
            <a:off x="353877" y="-1"/>
            <a:ext cx="11484246" cy="685800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BC05FF-F7B1-2643-B9FF-FE7362631CA8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4AF320E-9B8F-3143-935B-C21387DC95B0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250C1E-384C-5A4D-B493-4F16109AFBFE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A2F5A00-A48E-1A46-9393-ED80FF031B14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96862EF-B16A-7B49-B5EF-1F789A62F17C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3B517CD-81B5-1241-9C7C-2B8168938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212" y="4988527"/>
            <a:ext cx="5381689" cy="3657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800" b="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— Attribution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2212" y="1809398"/>
            <a:ext cx="5785628" cy="29705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Place quote here in 32pt Arial sentence case with quote attribution. Up to 6 lines of text can be used.”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04865E-13FE-4711-97A9-D413EE17A679}"/>
              </a:ext>
            </a:extLst>
          </p:cNvPr>
          <p:cNvSpPr txBox="1"/>
          <p:nvPr/>
        </p:nvSpPr>
        <p:spPr>
          <a:xfrm>
            <a:off x="379147" y="1416103"/>
            <a:ext cx="937240" cy="1569660"/>
          </a:xfrm>
          <a:custGeom>
            <a:avLst/>
            <a:gdLst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937240 w 937240"/>
              <a:gd name="connsiteY2" fmla="*/ 1862048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698700 w 937240"/>
              <a:gd name="connsiteY2" fmla="*/ 1225944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225944"/>
              <a:gd name="connsiteX1" fmla="*/ 937240 w 937240"/>
              <a:gd name="connsiteY1" fmla="*/ 0 h 1225944"/>
              <a:gd name="connsiteX2" fmla="*/ 698700 w 937240"/>
              <a:gd name="connsiteY2" fmla="*/ 1225944 h 1225944"/>
              <a:gd name="connsiteX3" fmla="*/ 53009 w 937240"/>
              <a:gd name="connsiteY3" fmla="*/ 960901 h 1225944"/>
              <a:gd name="connsiteX4" fmla="*/ 0 w 937240"/>
              <a:gd name="connsiteY4" fmla="*/ 0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40" h="1225944">
                <a:moveTo>
                  <a:pt x="0" y="0"/>
                </a:moveTo>
                <a:lnTo>
                  <a:pt x="937240" y="0"/>
                </a:lnTo>
                <a:lnTo>
                  <a:pt x="698700" y="1225944"/>
                </a:lnTo>
                <a:lnTo>
                  <a:pt x="53009" y="9609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2B5EAC86-5955-6C44-B473-E9638CE4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082212" y="6387858"/>
            <a:ext cx="8587966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B8041C5-D44C-8F4A-BD08-5435D5173B91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7F7F7F"/>
                </a:solidFill>
              </a:rPr>
              <a:t>‹#›</a:t>
            </a:fld>
            <a:endParaRPr lang="en-US" sz="800" b="0" dirty="0">
              <a:solidFill>
                <a:srgbClr val="7F7F7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76FBE2-B43F-5C47-8389-AD3C99D9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54A23A-653F-044A-872E-96D84FA8FBB7}"/>
              </a:ext>
            </a:extLst>
          </p:cNvPr>
          <p:cNvGrpSpPr/>
          <p:nvPr/>
        </p:nvGrpSpPr>
        <p:grpSpPr>
          <a:xfrm>
            <a:off x="0" y="1460563"/>
            <a:ext cx="2550984" cy="4676908"/>
            <a:chOff x="0" y="1403413"/>
            <a:chExt cx="2550984" cy="4676908"/>
          </a:xfrm>
          <a:solidFill>
            <a:schemeClr val="accent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4260B0-4CB4-D64E-9C92-5124265DA7A3}"/>
                </a:ext>
              </a:extLst>
            </p:cNvPr>
            <p:cNvGrpSpPr/>
            <p:nvPr/>
          </p:nvGrpSpPr>
          <p:grpSpPr>
            <a:xfrm>
              <a:off x="1" y="4502072"/>
              <a:ext cx="1013573" cy="545364"/>
              <a:chOff x="1" y="4502072"/>
              <a:chExt cx="1013573" cy="545364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E54BDC-92F7-FF47-96F4-48A8CED3C760}"/>
                  </a:ext>
                </a:extLst>
              </p:cNvPr>
              <p:cNvSpPr/>
              <p:nvPr/>
            </p:nvSpPr>
            <p:spPr>
              <a:xfrm>
                <a:off x="1" y="4502072"/>
                <a:ext cx="73504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C52103-9224-6C4C-89DA-F8113C00854E}"/>
                  </a:ext>
                </a:extLst>
              </p:cNvPr>
              <p:cNvSpPr/>
              <p:nvPr/>
            </p:nvSpPr>
            <p:spPr>
              <a:xfrm>
                <a:off x="468210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C066D0-213A-4E42-B2BA-FB39C744A96E}"/>
                </a:ext>
              </a:extLst>
            </p:cNvPr>
            <p:cNvGrpSpPr/>
            <p:nvPr/>
          </p:nvGrpSpPr>
          <p:grpSpPr>
            <a:xfrm>
              <a:off x="0" y="3469185"/>
              <a:ext cx="1162174" cy="545364"/>
              <a:chOff x="0" y="3469185"/>
              <a:chExt cx="1162174" cy="5453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67A407-7D4D-3749-9A23-617DCB2CC42B}"/>
                  </a:ext>
                </a:extLst>
              </p:cNvPr>
              <p:cNvSpPr/>
              <p:nvPr/>
            </p:nvSpPr>
            <p:spPr>
              <a:xfrm>
                <a:off x="0" y="3469185"/>
                <a:ext cx="8836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5FFBBA7-854B-B748-B093-1CE3952BB1BD}"/>
                  </a:ext>
                </a:extLst>
              </p:cNvPr>
              <p:cNvSpPr/>
              <p:nvPr/>
            </p:nvSpPr>
            <p:spPr>
              <a:xfrm>
                <a:off x="616810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143330-49E8-4D4D-A683-BA5AC4536F35}"/>
                </a:ext>
              </a:extLst>
            </p:cNvPr>
            <p:cNvGrpSpPr/>
            <p:nvPr/>
          </p:nvGrpSpPr>
          <p:grpSpPr>
            <a:xfrm>
              <a:off x="0" y="2436300"/>
              <a:ext cx="1023436" cy="545364"/>
              <a:chOff x="0" y="2440184"/>
              <a:chExt cx="1023436" cy="545364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36A379-1707-5D4E-AAD8-4CD10718D475}"/>
                  </a:ext>
                </a:extLst>
              </p:cNvPr>
              <p:cNvSpPr/>
              <p:nvPr/>
            </p:nvSpPr>
            <p:spPr>
              <a:xfrm>
                <a:off x="0" y="2440184"/>
                <a:ext cx="74406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B1666CD-BEF0-4D4B-BA70-902CCBD452A2}"/>
                  </a:ext>
                </a:extLst>
              </p:cNvPr>
              <p:cNvSpPr/>
              <p:nvPr/>
            </p:nvSpPr>
            <p:spPr>
              <a:xfrm>
                <a:off x="478072" y="2440184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37A27-019B-564D-B996-C91C1F5CC2C9}"/>
                </a:ext>
              </a:extLst>
            </p:cNvPr>
            <p:cNvGrpSpPr/>
            <p:nvPr/>
          </p:nvGrpSpPr>
          <p:grpSpPr>
            <a:xfrm>
              <a:off x="876713" y="5534957"/>
              <a:ext cx="1674271" cy="545364"/>
              <a:chOff x="876236" y="5534957"/>
              <a:chExt cx="1674271" cy="545364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63EA5C-5E6E-BC4A-9E7A-94DE3B6280E8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0BB5E6-BAD7-3F49-A359-BE26A2F6BE4C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16252C-42E7-844C-86B3-C65D63364C8F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5CA18-ACA9-2A42-A4F3-CA7027AC1183}"/>
                </a:ext>
              </a:extLst>
            </p:cNvPr>
            <p:cNvGrpSpPr/>
            <p:nvPr/>
          </p:nvGrpSpPr>
          <p:grpSpPr>
            <a:xfrm>
              <a:off x="1404844" y="4502072"/>
              <a:ext cx="1146140" cy="545364"/>
              <a:chOff x="1404367" y="4502072"/>
              <a:chExt cx="1146140" cy="545364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9009F8-F40E-4142-9FD4-5F82D827183E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56972E-4EE4-B440-BF3B-7C50C2F4AFD2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6FC643-92EC-5446-B635-5272B44ABBC4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F13C1C-5A0B-E349-81D8-289CF597EFF6}"/>
                </a:ext>
              </a:extLst>
            </p:cNvPr>
            <p:cNvGrpSpPr/>
            <p:nvPr/>
          </p:nvGrpSpPr>
          <p:grpSpPr>
            <a:xfrm>
              <a:off x="1563753" y="3469185"/>
              <a:ext cx="987231" cy="545364"/>
              <a:chOff x="1560101" y="3469185"/>
              <a:chExt cx="987231" cy="545364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4037E36-7ECF-7242-B733-14F93EF6E7A7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A075E0-B627-254E-A4FB-378B4E95EDE4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AE0DCE-94BE-7947-8768-92F78F9D7213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361C0-AC3B-D84D-9A88-5FC411D00470}"/>
                </a:ext>
              </a:extLst>
            </p:cNvPr>
            <p:cNvGrpSpPr/>
            <p:nvPr/>
          </p:nvGrpSpPr>
          <p:grpSpPr>
            <a:xfrm>
              <a:off x="1416321" y="2436300"/>
              <a:ext cx="1134663" cy="545364"/>
              <a:chOff x="1415887" y="2436300"/>
              <a:chExt cx="1134663" cy="545364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03488A-FE35-DC44-B59F-D73A4174124C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62BC2A-8E8F-8F4A-AF64-D93514A83DE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DA935B-E728-D449-B962-9C993F9194C3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C5B5FC-28F8-6A43-9D03-F89AA5DADC09}"/>
                </a:ext>
              </a:extLst>
            </p:cNvPr>
            <p:cNvGrpSpPr/>
            <p:nvPr/>
          </p:nvGrpSpPr>
          <p:grpSpPr>
            <a:xfrm>
              <a:off x="898206" y="1403413"/>
              <a:ext cx="1652778" cy="545364"/>
              <a:chOff x="898206" y="1403413"/>
              <a:chExt cx="1652778" cy="5453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4D7784-E348-154F-80D9-BA83F6D4D68E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49EC6B-F9A7-F742-813C-BBB1639B37A5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DB5796-D137-AF40-AB92-A11E96841BD6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06B288-B2E5-CB4F-9CD4-6304B4259D84}"/>
                </a:ext>
              </a:extLst>
            </p:cNvPr>
            <p:cNvSpPr/>
            <p:nvPr/>
          </p:nvSpPr>
          <p:spPr>
            <a:xfrm>
              <a:off x="1945" y="5534957"/>
              <a:ext cx="476127" cy="545364"/>
            </a:xfrm>
            <a:custGeom>
              <a:avLst/>
              <a:gdLst>
                <a:gd name="connsiteX0" fmla="*/ 0 w 476127"/>
                <a:gd name="connsiteY0" fmla="*/ 0 h 545364"/>
                <a:gd name="connsiteX1" fmla="*/ 197590 w 476127"/>
                <a:gd name="connsiteY1" fmla="*/ 0 h 545364"/>
                <a:gd name="connsiteX2" fmla="*/ 197590 w 476127"/>
                <a:gd name="connsiteY2" fmla="*/ 590 h 545364"/>
                <a:gd name="connsiteX3" fmla="*/ 203445 w 476127"/>
                <a:gd name="connsiteY3" fmla="*/ 0 h 545364"/>
                <a:gd name="connsiteX4" fmla="*/ 476127 w 476127"/>
                <a:gd name="connsiteY4" fmla="*/ 272682 h 545364"/>
                <a:gd name="connsiteX5" fmla="*/ 203445 w 476127"/>
                <a:gd name="connsiteY5" fmla="*/ 545364 h 545364"/>
                <a:gd name="connsiteX6" fmla="*/ 197590 w 476127"/>
                <a:gd name="connsiteY6" fmla="*/ 544774 h 545364"/>
                <a:gd name="connsiteX7" fmla="*/ 197590 w 476127"/>
                <a:gd name="connsiteY7" fmla="*/ 545364 h 545364"/>
                <a:gd name="connsiteX8" fmla="*/ 0 w 476127"/>
                <a:gd name="connsiteY8" fmla="*/ 545364 h 545364"/>
                <a:gd name="connsiteX9" fmla="*/ 0 w 476127"/>
                <a:gd name="connsiteY9" fmla="*/ 452614 h 545364"/>
                <a:gd name="connsiteX10" fmla="*/ 0 w 476127"/>
                <a:gd name="connsiteY10" fmla="*/ 92750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127" h="545364">
                  <a:moveTo>
                    <a:pt x="0" y="0"/>
                  </a:moveTo>
                  <a:lnTo>
                    <a:pt x="197590" y="0"/>
                  </a:lnTo>
                  <a:lnTo>
                    <a:pt x="197590" y="590"/>
                  </a:lnTo>
                  <a:lnTo>
                    <a:pt x="203445" y="0"/>
                  </a:lnTo>
                  <a:cubicBezTo>
                    <a:pt x="354043" y="0"/>
                    <a:pt x="476127" y="122084"/>
                    <a:pt x="476127" y="272682"/>
                  </a:cubicBezTo>
                  <a:cubicBezTo>
                    <a:pt x="476127" y="423280"/>
                    <a:pt x="354043" y="545364"/>
                    <a:pt x="203445" y="545364"/>
                  </a:cubicBezTo>
                  <a:lnTo>
                    <a:pt x="197590" y="544774"/>
                  </a:lnTo>
                  <a:lnTo>
                    <a:pt x="197590" y="545364"/>
                  </a:lnTo>
                  <a:lnTo>
                    <a:pt x="0" y="545364"/>
                  </a:lnTo>
                  <a:lnTo>
                    <a:pt x="0" y="452614"/>
                  </a:lnTo>
                  <a:lnTo>
                    <a:pt x="0" y="92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8324F76-739D-5A41-8026-F96B96947F97}"/>
                </a:ext>
              </a:extLst>
            </p:cNvPr>
            <p:cNvSpPr/>
            <p:nvPr/>
          </p:nvSpPr>
          <p:spPr>
            <a:xfrm>
              <a:off x="0" y="1403413"/>
              <a:ext cx="501699" cy="545364"/>
            </a:xfrm>
            <a:custGeom>
              <a:avLst/>
              <a:gdLst>
                <a:gd name="connsiteX0" fmla="*/ 1 w 501699"/>
                <a:gd name="connsiteY0" fmla="*/ 0 h 545364"/>
                <a:gd name="connsiteX1" fmla="*/ 223169 w 501699"/>
                <a:gd name="connsiteY1" fmla="*/ 0 h 545364"/>
                <a:gd name="connsiteX2" fmla="*/ 223169 w 501699"/>
                <a:gd name="connsiteY2" fmla="*/ 590 h 545364"/>
                <a:gd name="connsiteX3" fmla="*/ 229017 w 501699"/>
                <a:gd name="connsiteY3" fmla="*/ 0 h 545364"/>
                <a:gd name="connsiteX4" fmla="*/ 501699 w 501699"/>
                <a:gd name="connsiteY4" fmla="*/ 272682 h 545364"/>
                <a:gd name="connsiteX5" fmla="*/ 229017 w 501699"/>
                <a:gd name="connsiteY5" fmla="*/ 545364 h 545364"/>
                <a:gd name="connsiteX6" fmla="*/ 223169 w 501699"/>
                <a:gd name="connsiteY6" fmla="*/ 544775 h 545364"/>
                <a:gd name="connsiteX7" fmla="*/ 223169 w 501699"/>
                <a:gd name="connsiteY7" fmla="*/ 545364 h 545364"/>
                <a:gd name="connsiteX8" fmla="*/ 1 w 501699"/>
                <a:gd name="connsiteY8" fmla="*/ 545364 h 545364"/>
                <a:gd name="connsiteX9" fmla="*/ 1 w 501699"/>
                <a:gd name="connsiteY9" fmla="*/ 419791 h 545364"/>
                <a:gd name="connsiteX10" fmla="*/ 0 w 501699"/>
                <a:gd name="connsiteY10" fmla="*/ 419789 h 545364"/>
                <a:gd name="connsiteX11" fmla="*/ 0 w 501699"/>
                <a:gd name="connsiteY11" fmla="*/ 125575 h 545364"/>
                <a:gd name="connsiteX12" fmla="*/ 1 w 501699"/>
                <a:gd name="connsiteY12" fmla="*/ 125573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699" h="545364">
                  <a:moveTo>
                    <a:pt x="1" y="0"/>
                  </a:moveTo>
                  <a:lnTo>
                    <a:pt x="223169" y="0"/>
                  </a:lnTo>
                  <a:lnTo>
                    <a:pt x="223169" y="590"/>
                  </a:lnTo>
                  <a:lnTo>
                    <a:pt x="229017" y="0"/>
                  </a:lnTo>
                  <a:cubicBezTo>
                    <a:pt x="379615" y="0"/>
                    <a:pt x="501699" y="122084"/>
                    <a:pt x="501699" y="272682"/>
                  </a:cubicBezTo>
                  <a:cubicBezTo>
                    <a:pt x="501699" y="423280"/>
                    <a:pt x="379615" y="545364"/>
                    <a:pt x="229017" y="545364"/>
                  </a:cubicBezTo>
                  <a:lnTo>
                    <a:pt x="223169" y="544775"/>
                  </a:lnTo>
                  <a:lnTo>
                    <a:pt x="223169" y="545364"/>
                  </a:lnTo>
                  <a:lnTo>
                    <a:pt x="1" y="545364"/>
                  </a:lnTo>
                  <a:lnTo>
                    <a:pt x="1" y="419791"/>
                  </a:lnTo>
                  <a:lnTo>
                    <a:pt x="0" y="419789"/>
                  </a:lnTo>
                  <a:lnTo>
                    <a:pt x="0" y="125575"/>
                  </a:lnTo>
                  <a:lnTo>
                    <a:pt x="1" y="125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9B32E9C-8531-8F42-88AC-648425B4B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93370" y="1460563"/>
            <a:ext cx="7988504" cy="4676908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</a:t>
            </a:r>
            <a:br>
              <a:rPr lang="en-US" dirty="0"/>
            </a:br>
            <a:r>
              <a:rPr lang="en-US" dirty="0"/>
              <a:t>Arial Bold sentence case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BE3E6C0-8C36-8B43-957E-48824B0A0BBC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17F4479-AB2F-544F-914C-7C68ABE310F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36859" y="3208148"/>
            <a:ext cx="5588846" cy="2929323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82296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109728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1371600" indent="-27432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7FA37B5-B8A2-E447-B5FC-531DD50C1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320" y="1795534"/>
            <a:ext cx="7631698" cy="1174627"/>
          </a:xfrm>
          <a:prstGeom prst="rect">
            <a:avLst/>
          </a:prstGeom>
        </p:spPr>
        <p:txBody>
          <a:bodyPr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Bold sentence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B443-1067-8D4E-8347-69E3D88570DB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3B4D94-914D-6A47-AF73-BDD6ABF78CB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941EA1A-7BCD-E547-9195-3AF3CBAB9DE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BF4E84-D8C8-3340-8821-E170F38BCB95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358390-5EFC-484C-9E81-E6E1DFD520E7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9E62D4C-ACB0-644F-9042-ADF3C890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2743200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2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2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12pt bullet level 1</a:t>
            </a:r>
          </a:p>
          <a:p>
            <a:pPr lvl="1"/>
            <a:r>
              <a:rPr lang="en-US" dirty="0"/>
              <a:t>Arial 12pt bullet level 2</a:t>
            </a:r>
          </a:p>
          <a:p>
            <a:pPr lvl="2"/>
            <a:r>
              <a:rPr lang="en-US" dirty="0"/>
              <a:t>Arial 12pt bullet level 3</a:t>
            </a:r>
          </a:p>
          <a:p>
            <a:pPr lvl="3"/>
            <a:r>
              <a:rPr lang="en-US" dirty="0"/>
              <a:t>Arial 12pt bullet level 4</a:t>
            </a:r>
          </a:p>
          <a:p>
            <a:pPr lvl="4"/>
            <a:r>
              <a:rPr lang="en-US" dirty="0"/>
              <a:t>Arial 12pt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4D20CB-6BD9-3344-8B42-A798B20A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EB4378-05D6-A943-9F14-62F7C1ADACC0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249814" y="1702626"/>
            <a:ext cx="2743200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2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2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12pt bullet level 1</a:t>
            </a:r>
          </a:p>
          <a:p>
            <a:pPr lvl="1"/>
            <a:r>
              <a:rPr lang="en-US" dirty="0"/>
              <a:t>Arial 12pt bullet level 2</a:t>
            </a:r>
          </a:p>
          <a:p>
            <a:pPr lvl="2"/>
            <a:r>
              <a:rPr lang="en-US" dirty="0"/>
              <a:t>Arial 12pt bullet level 3</a:t>
            </a:r>
          </a:p>
          <a:p>
            <a:pPr lvl="3"/>
            <a:r>
              <a:rPr lang="en-US" dirty="0"/>
              <a:t>Arial 12pt bullet level 4</a:t>
            </a:r>
          </a:p>
          <a:p>
            <a:pPr lvl="4"/>
            <a:r>
              <a:rPr lang="en-US" dirty="0"/>
              <a:t>Arial 12pt bullet level 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CE087C-DC43-984F-B43C-C76ECE14247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14934" y="1702626"/>
            <a:ext cx="2743200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2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2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12pt bullet level 1</a:t>
            </a:r>
          </a:p>
          <a:p>
            <a:pPr lvl="1"/>
            <a:r>
              <a:rPr lang="en-US" dirty="0"/>
              <a:t>Arial 12pt bullet level 2</a:t>
            </a:r>
          </a:p>
          <a:p>
            <a:pPr lvl="2"/>
            <a:r>
              <a:rPr lang="en-US" dirty="0"/>
              <a:t>Arial 12pt bullet level 3</a:t>
            </a:r>
          </a:p>
          <a:p>
            <a:pPr lvl="3"/>
            <a:r>
              <a:rPr lang="en-US" dirty="0"/>
              <a:t>Arial 12pt bullet level 4</a:t>
            </a:r>
          </a:p>
          <a:p>
            <a:pPr lvl="4"/>
            <a:r>
              <a:rPr lang="en-US" dirty="0"/>
              <a:t>Arial 12pt bullet level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09C138C-4451-3B45-A6CA-4A842261664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980054" y="1702626"/>
            <a:ext cx="2743200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2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2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12pt bullet level 1</a:t>
            </a:r>
          </a:p>
          <a:p>
            <a:pPr lvl="1"/>
            <a:r>
              <a:rPr lang="en-US" dirty="0"/>
              <a:t>Arial 12pt bullet level 2</a:t>
            </a:r>
          </a:p>
          <a:p>
            <a:pPr lvl="2"/>
            <a:r>
              <a:rPr lang="en-US" dirty="0"/>
              <a:t>Arial 12pt bullet level 3</a:t>
            </a:r>
          </a:p>
          <a:p>
            <a:pPr lvl="3"/>
            <a:r>
              <a:rPr lang="en-US" dirty="0"/>
              <a:t>Arial 12pt bullet level 4</a:t>
            </a:r>
          </a:p>
          <a:p>
            <a:pPr lvl="4"/>
            <a:r>
              <a:rPr lang="en-US" dirty="0"/>
              <a:t>Arial 12pt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54859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4D20CB-6BD9-3344-8B42-A798B20A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52561B-932B-EB45-9051-05C07920DAC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283781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7E24BD2-838A-B14F-9BE9-E78296A38A6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182868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60436A0-5563-A640-8388-05AE4AF644F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81955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1CF7E8F-E8B6-BB48-97F1-FA4D7378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981042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2A179DF-AD99-884C-90CB-14820A1C16B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880128" y="1702626"/>
            <a:ext cx="1843126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5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5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5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10.5pt bullet level 1</a:t>
            </a:r>
          </a:p>
          <a:p>
            <a:pPr lvl="1"/>
            <a:r>
              <a:rPr lang="en-US" dirty="0"/>
              <a:t>Arial 10.5pt bullet level 2</a:t>
            </a:r>
          </a:p>
          <a:p>
            <a:pPr lvl="2"/>
            <a:r>
              <a:rPr lang="en-US" dirty="0"/>
              <a:t>Arial 10.5pt bullet level 3</a:t>
            </a:r>
          </a:p>
          <a:p>
            <a:pPr lvl="3"/>
            <a:r>
              <a:rPr lang="en-US" dirty="0"/>
              <a:t>Arial 10.5pt bullet level 4</a:t>
            </a:r>
          </a:p>
          <a:p>
            <a:pPr lvl="4"/>
            <a:r>
              <a:rPr lang="en-US" dirty="0"/>
              <a:t>Arial 10.5pt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6891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Green - IQVIA">
    <p:bg>
      <p:bgPr>
        <a:gradFill>
          <a:gsLst>
            <a:gs pos="20000">
              <a:schemeClr val="accent4"/>
            </a:gs>
            <a:gs pos="8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© 2022. All rights reserved. IQVIA</a:t>
            </a:r>
            <a:r>
              <a:rPr lang="en-US" sz="800" baseline="30000" dirty="0">
                <a:solidFill>
                  <a:srgbClr val="A1D794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A1D794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D0EBCA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4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D06917E-3E0E-6D47-9181-57DC0B96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A9CF890-935A-194A-8F65-4498A2809EA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488" y="1690576"/>
            <a:ext cx="3646487" cy="46038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539B8A-76E5-7740-995C-41280A95336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1813B5D-CF24-3D4C-9309-0B0E169F3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82E1-0230-2246-9E3E-3B12C85EE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DA1BEB-75AF-B04D-8D4B-71591EF6F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38B4F8-85A6-B341-A2F0-8216D1937218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7740EB-B747-E841-B8D6-F82FA096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A9CF890-935A-194A-8F65-4498A2809EA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488" y="1690577"/>
            <a:ext cx="3646487" cy="223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539B8A-76E5-7740-995C-41280A95336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1813B5D-CF24-3D4C-9309-0B0E169F3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82E1-0230-2246-9E3E-3B12C85EE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DA1BEB-75AF-B04D-8D4B-71591EF6F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38B4F8-85A6-B341-A2F0-8216D1937218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7740EB-B747-E841-B8D6-F82FA096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2EC35EC-1FBA-8449-9C14-690BA79539B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1488" y="4038600"/>
            <a:ext cx="3646487" cy="223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9B7DBB-D418-4245-8897-F7BF24A4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E3D95-66EB-4FFE-8D07-FDA842F8B3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837" y="1203269"/>
            <a:ext cx="3180274" cy="504405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43FBD-32A2-46A1-A900-83E32FDD59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54599" y="1558456"/>
            <a:ext cx="2019301" cy="4042244"/>
          </a:xfrm>
          <a:prstGeom prst="roundRect">
            <a:avLst>
              <a:gd name="adj" fmla="val 10408"/>
            </a:avLst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Tap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7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B2E89-EA47-D245-A3F9-47DA963409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5384" y="1417017"/>
            <a:ext cx="2678817" cy="472944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9B7DBB-D418-4245-8897-F7BF24A4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43FBD-32A2-46A1-A900-83E32FDD59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30611" y="1605280"/>
            <a:ext cx="2046464" cy="4372133"/>
          </a:xfrm>
          <a:prstGeom prst="roundRect">
            <a:avLst>
              <a:gd name="adj" fmla="val 10408"/>
            </a:avLst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Tap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98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Heavy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817370"/>
            <a:ext cx="5532119" cy="450723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817370"/>
            <a:ext cx="5532119" cy="450723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08">
          <p15:clr>
            <a:srgbClr val="FBAE40"/>
          </p15:clr>
        </p15:guide>
        <p15:guide id="4" orient="horz" pos="39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_Heavy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2205990"/>
            <a:ext cx="2743200" cy="410878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4D20CB-6BD9-3344-8B42-A798B20A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EB4378-05D6-A943-9F14-62F7C1ADACC0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249814" y="2205990"/>
            <a:ext cx="2743200" cy="410878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CE087C-DC43-984F-B43C-C76ECE14247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14934" y="2205990"/>
            <a:ext cx="2743200" cy="410878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09C138C-4451-3B45-A6CA-4A842261664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980054" y="2205990"/>
            <a:ext cx="2743200" cy="410878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709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_Heavy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4D20CB-6BD9-3344-8B42-A798B20A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52561B-932B-EB45-9051-05C07920DAC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283781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7E24BD2-838A-B14F-9BE9-E78296A38A6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182868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60436A0-5563-A640-8388-05AE4AF644F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81955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1CF7E8F-E8B6-BB48-97F1-FA4D7378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981042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2A179DF-AD99-884C-90CB-14820A1C16B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880128" y="2217420"/>
            <a:ext cx="1843126" cy="4097353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0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0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10pt bullet level 1</a:t>
            </a:r>
          </a:p>
          <a:p>
            <a:pPr lvl="1"/>
            <a:r>
              <a:rPr lang="en-US" dirty="0"/>
              <a:t>Arial 10pt bullet level 2</a:t>
            </a:r>
          </a:p>
          <a:p>
            <a:pPr lvl="2"/>
            <a:r>
              <a:rPr lang="en-US" dirty="0"/>
              <a:t>Arial 10pt bullet level 3</a:t>
            </a:r>
          </a:p>
          <a:p>
            <a:pPr lvl="3"/>
            <a:r>
              <a:rPr lang="en-US" dirty="0"/>
              <a:t>Arial 10pt bullet level 4</a:t>
            </a:r>
          </a:p>
          <a:p>
            <a:pPr lvl="4"/>
            <a:r>
              <a:rPr lang="en-US" dirty="0"/>
              <a:t>Arial 10pt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5655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A9CF890-935A-194A-8F65-4498A2809EA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488" y="1690576"/>
            <a:ext cx="3646487" cy="46038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539B8A-76E5-7740-995C-41280A95336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1813B5D-CF24-3D4C-9309-0B0E169F3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82E1-0230-2246-9E3E-3B12C85EE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DA1BEB-75AF-B04D-8D4B-71591EF6F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38B4F8-85A6-B341-A2F0-8216D193721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7740EB-B747-E841-B8D6-F82FA0965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A9CF890-935A-194A-8F65-4498A2809EA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488" y="1690577"/>
            <a:ext cx="3646487" cy="223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539B8A-76E5-7740-995C-41280A95336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1813B5D-CF24-3D4C-9309-0B0E169F3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82E1-0230-2246-9E3E-3B12C85EE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DA1BEB-75AF-B04D-8D4B-71591EF6F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38B4F8-85A6-B341-A2F0-8216D193721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7740EB-B747-E841-B8D6-F82FA0965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2EC35EC-1FBA-8449-9C14-690BA79539B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1488" y="4038600"/>
            <a:ext cx="3646487" cy="223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DA291C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hite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2022.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9175BC-552B-D64A-8152-E96EE8CE39AF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70C788-BCB9-AA4B-83CC-830DE2532168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A666F2-61DC-1141-A28D-9C664CF9E0D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36DAFEC-9E33-D342-8F38-9280EB50249D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4487FF1-1618-4249-B143-BEFFD4E4E8FD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A43F6D9-2B76-4F47-8BB1-588F5D04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-Brand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2022.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5C45F24-760D-4806-80BF-4B954EEA03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5299" y="4854606"/>
            <a:ext cx="2324100" cy="1341752"/>
          </a:xfrm>
          <a:prstGeom prst="rect">
            <a:avLst/>
          </a:prstGeom>
          <a:solidFill>
            <a:srgbClr val="DA291C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Co-brand and bid defense only: You may replace this box with a sponsor logo. Ensure the logo is on a white or transparent background and you have usage permission.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other presentations, or without sponsor logo: Please delete this box.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359E7-88C6-42D4-9B64-F7D5FE9CDBC5}"/>
              </a:ext>
            </a:extLst>
          </p:cNvPr>
          <p:cNvGrpSpPr/>
          <p:nvPr/>
        </p:nvGrpSpPr>
        <p:grpSpPr>
          <a:xfrm>
            <a:off x="9941531" y="3804028"/>
            <a:ext cx="2250469" cy="2651308"/>
            <a:chOff x="9941531" y="3804028"/>
            <a:chExt cx="2250469" cy="26513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384A34-21CA-42A4-8E46-1EEAC237500E}"/>
                </a:ext>
              </a:extLst>
            </p:cNvPr>
            <p:cNvSpPr/>
            <p:nvPr/>
          </p:nvSpPr>
          <p:spPr>
            <a:xfrm>
              <a:off x="10755844" y="5906186"/>
              <a:ext cx="1436156" cy="549150"/>
            </a:xfrm>
            <a:custGeom>
              <a:avLst/>
              <a:gdLst>
                <a:gd name="connsiteX0" fmla="*/ 274575 w 1436156"/>
                <a:gd name="connsiteY0" fmla="*/ 0 h 549150"/>
                <a:gd name="connsiteX1" fmla="*/ 276477 w 1436156"/>
                <a:gd name="connsiteY1" fmla="*/ 192 h 549150"/>
                <a:gd name="connsiteX2" fmla="*/ 276477 w 1436156"/>
                <a:gd name="connsiteY2" fmla="*/ 0 h 549150"/>
                <a:gd name="connsiteX3" fmla="*/ 1436156 w 1436156"/>
                <a:gd name="connsiteY3" fmla="*/ 0 h 549150"/>
                <a:gd name="connsiteX4" fmla="*/ 1436156 w 1436156"/>
                <a:gd name="connsiteY4" fmla="*/ 549150 h 549150"/>
                <a:gd name="connsiteX5" fmla="*/ 276477 w 1436156"/>
                <a:gd name="connsiteY5" fmla="*/ 549150 h 549150"/>
                <a:gd name="connsiteX6" fmla="*/ 276477 w 1436156"/>
                <a:gd name="connsiteY6" fmla="*/ 548959 h 549150"/>
                <a:gd name="connsiteX7" fmla="*/ 274575 w 1436156"/>
                <a:gd name="connsiteY7" fmla="*/ 549150 h 549150"/>
                <a:gd name="connsiteX8" fmla="*/ 0 w 1436156"/>
                <a:gd name="connsiteY8" fmla="*/ 274575 h 549150"/>
                <a:gd name="connsiteX9" fmla="*/ 274575 w 143615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156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1436156" y="0"/>
                  </a:lnTo>
                  <a:lnTo>
                    <a:pt x="1436156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C482A3-7472-489E-8622-A62D97CBD17C}"/>
                </a:ext>
              </a:extLst>
            </p:cNvPr>
            <p:cNvSpPr/>
            <p:nvPr/>
          </p:nvSpPr>
          <p:spPr>
            <a:xfrm>
              <a:off x="10356354" y="3804028"/>
              <a:ext cx="1835646" cy="549150"/>
            </a:xfrm>
            <a:custGeom>
              <a:avLst/>
              <a:gdLst>
                <a:gd name="connsiteX0" fmla="*/ 274073 w 1835646"/>
                <a:gd name="connsiteY0" fmla="*/ 0 h 549150"/>
                <a:gd name="connsiteX1" fmla="*/ 278104 w 1835646"/>
                <a:gd name="connsiteY1" fmla="*/ 407 h 549150"/>
                <a:gd name="connsiteX2" fmla="*/ 278104 w 1835646"/>
                <a:gd name="connsiteY2" fmla="*/ 0 h 549150"/>
                <a:gd name="connsiteX3" fmla="*/ 1835646 w 1835646"/>
                <a:gd name="connsiteY3" fmla="*/ 0 h 549150"/>
                <a:gd name="connsiteX4" fmla="*/ 1835646 w 1835646"/>
                <a:gd name="connsiteY4" fmla="*/ 549150 h 549150"/>
                <a:gd name="connsiteX5" fmla="*/ 278104 w 1835646"/>
                <a:gd name="connsiteY5" fmla="*/ 549150 h 549150"/>
                <a:gd name="connsiteX6" fmla="*/ 278104 w 1835646"/>
                <a:gd name="connsiteY6" fmla="*/ 547742 h 549150"/>
                <a:gd name="connsiteX7" fmla="*/ 274073 w 1835646"/>
                <a:gd name="connsiteY7" fmla="*/ 548148 h 549150"/>
                <a:gd name="connsiteX8" fmla="*/ 0 w 1835646"/>
                <a:gd name="connsiteY8" fmla="*/ 274074 h 549150"/>
                <a:gd name="connsiteX9" fmla="*/ 274073 w 183564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5646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1835646" y="0"/>
                  </a:lnTo>
                  <a:lnTo>
                    <a:pt x="1835646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C68CD5-1D99-4C2F-8258-B69F780AC527}"/>
                </a:ext>
              </a:extLst>
            </p:cNvPr>
            <p:cNvSpPr/>
            <p:nvPr/>
          </p:nvSpPr>
          <p:spPr>
            <a:xfrm>
              <a:off x="9941531" y="4854606"/>
              <a:ext cx="2250469" cy="549150"/>
            </a:xfrm>
            <a:custGeom>
              <a:avLst/>
              <a:gdLst>
                <a:gd name="connsiteX0" fmla="*/ 299044 w 2250469"/>
                <a:gd name="connsiteY0" fmla="*/ 0 h 549150"/>
                <a:gd name="connsiteX1" fmla="*/ 300889 w 2250469"/>
                <a:gd name="connsiteY1" fmla="*/ 171 h 549150"/>
                <a:gd name="connsiteX2" fmla="*/ 300889 w 2250469"/>
                <a:gd name="connsiteY2" fmla="*/ 0 h 549150"/>
                <a:gd name="connsiteX3" fmla="*/ 2250469 w 2250469"/>
                <a:gd name="connsiteY3" fmla="*/ 0 h 549150"/>
                <a:gd name="connsiteX4" fmla="*/ 2250469 w 2250469"/>
                <a:gd name="connsiteY4" fmla="*/ 549150 h 549150"/>
                <a:gd name="connsiteX5" fmla="*/ 300889 w 2250469"/>
                <a:gd name="connsiteY5" fmla="*/ 549150 h 549150"/>
                <a:gd name="connsiteX6" fmla="*/ 300889 w 2250469"/>
                <a:gd name="connsiteY6" fmla="*/ 548980 h 549150"/>
                <a:gd name="connsiteX7" fmla="*/ 299044 w 2250469"/>
                <a:gd name="connsiteY7" fmla="*/ 549150 h 549150"/>
                <a:gd name="connsiteX8" fmla="*/ 0 w 2250469"/>
                <a:gd name="connsiteY8" fmla="*/ 274575 h 549150"/>
                <a:gd name="connsiteX9" fmla="*/ 299044 w 2250469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469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2250469" y="0"/>
                  </a:lnTo>
                  <a:lnTo>
                    <a:pt x="2250469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EFFBAF58-7775-B441-95B2-60BAEE63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088911A-0046-5847-8D5E-667B718E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CFC63C0-5262-4767-9F93-DEDAECE24DB7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41C48F-5C1D-DE41-93AD-B4E269C3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8016E9-779F-F844-B7C6-670D5E2ED4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30"/>
            <a:ext cx="11338560" cy="45778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C2A7798-04D8-114F-865E-17D9C5B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80491F4-CBE5-420D-B41C-DA1186C29721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7A24E-C6A6-B348-9405-8C826F52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39BD980-859A-ED43-B5E0-B78C3581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1A8FC-B139-A448-96B7-DB54D8693F95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9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41A4459-0EB4-4688-8572-06BA95F5D702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5C6CE-599B-D241-B11C-1899212B39F3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70D40F-E06E-4AAC-8094-BC565B24D95E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28CB7-3B3E-0342-86D5-64775D74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9030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58985-6F6A-8540-ABC2-450EF4A8FB42}"/>
              </a:ext>
            </a:extLst>
          </p:cNvPr>
          <p:cNvSpPr txBox="1"/>
          <p:nvPr/>
        </p:nvSpPr>
        <p:spPr bwMode="black">
          <a:xfrm>
            <a:off x="6096000" y="6858000"/>
            <a:ext cx="6096001" cy="27699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IQVIA Primary Slide Bank (V2.2.0)</a:t>
            </a:r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CC61B07-B9B6-43F3-8709-87E4C12E9759}"/>
              </a:ext>
            </a:extLst>
          </p:cNvPr>
          <p:cNvGrpSpPr/>
          <p:nvPr userDrawn="1"/>
        </p:nvGrpSpPr>
        <p:grpSpPr>
          <a:xfrm>
            <a:off x="12308084" y="0"/>
            <a:ext cx="851744" cy="3047787"/>
            <a:chOff x="12233656" y="25480"/>
            <a:chExt cx="851744" cy="304778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ED03C2F-1999-469A-8FF6-47F8FEC3FB57}"/>
                </a:ext>
              </a:extLst>
            </p:cNvPr>
            <p:cNvSpPr/>
            <p:nvPr/>
          </p:nvSpPr>
          <p:spPr bwMode="gray">
            <a:xfrm>
              <a:off x="12233656" y="2584077"/>
              <a:ext cx="187184" cy="187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FC3B4E-0A00-4BD7-9192-23332326A281}"/>
                </a:ext>
              </a:extLst>
            </p:cNvPr>
            <p:cNvSpPr/>
            <p:nvPr/>
          </p:nvSpPr>
          <p:spPr bwMode="gray">
            <a:xfrm>
              <a:off x="12676696" y="2584077"/>
              <a:ext cx="187184" cy="187184"/>
            </a:xfrm>
            <a:prstGeom prst="rect">
              <a:avLst/>
            </a:prstGeom>
            <a:solidFill>
              <a:srgbClr val="60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1276556-8E24-4F71-B188-ECF2FC343E06}"/>
                </a:ext>
              </a:extLst>
            </p:cNvPr>
            <p:cNvSpPr/>
            <p:nvPr/>
          </p:nvSpPr>
          <p:spPr bwMode="gray">
            <a:xfrm>
              <a:off x="12898215" y="2584077"/>
              <a:ext cx="187184" cy="187184"/>
            </a:xfrm>
            <a:prstGeom prst="rect">
              <a:avLst/>
            </a:prstGeom>
            <a:solidFill>
              <a:srgbClr val="CA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F09EF43-FA80-43F1-8EF6-3BEC8AC92787}"/>
                </a:ext>
              </a:extLst>
            </p:cNvPr>
            <p:cNvSpPr/>
            <p:nvPr/>
          </p:nvSpPr>
          <p:spPr bwMode="gray">
            <a:xfrm>
              <a:off x="12455176" y="2584077"/>
              <a:ext cx="187184" cy="187184"/>
            </a:xfrm>
            <a:prstGeom prst="rect">
              <a:avLst/>
            </a:prstGeom>
            <a:solidFill>
              <a:srgbClr val="959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4D6F993-62F8-494F-840D-AACDD1721374}"/>
                </a:ext>
              </a:extLst>
            </p:cNvPr>
            <p:cNvSpPr/>
            <p:nvPr/>
          </p:nvSpPr>
          <p:spPr bwMode="gray">
            <a:xfrm>
              <a:off x="12233656" y="1976453"/>
              <a:ext cx="187184" cy="187184"/>
            </a:xfrm>
            <a:prstGeom prst="rect">
              <a:avLst/>
            </a:prstGeom>
            <a:solidFill>
              <a:srgbClr val="83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9A57EF-7971-47C6-8741-0A7FDAFBD3FF}"/>
                </a:ext>
              </a:extLst>
            </p:cNvPr>
            <p:cNvSpPr/>
            <p:nvPr/>
          </p:nvSpPr>
          <p:spPr bwMode="gray">
            <a:xfrm>
              <a:off x="12233656" y="2282071"/>
              <a:ext cx="187184" cy="187184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758C8B-6304-40FF-9A4C-1E4494589A7A}"/>
                </a:ext>
              </a:extLst>
            </p:cNvPr>
            <p:cNvSpPr/>
            <p:nvPr/>
          </p:nvSpPr>
          <p:spPr bwMode="gray">
            <a:xfrm>
              <a:off x="12455176" y="1976453"/>
              <a:ext cx="187184" cy="187184"/>
            </a:xfrm>
            <a:prstGeom prst="rect">
              <a:avLst/>
            </a:prstGeom>
            <a:solidFill>
              <a:srgbClr val="C1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A6A661C-66A6-49BF-AD16-5D5FADF7428F}"/>
                </a:ext>
              </a:extLst>
            </p:cNvPr>
            <p:cNvSpPr/>
            <p:nvPr/>
          </p:nvSpPr>
          <p:spPr bwMode="gray">
            <a:xfrm>
              <a:off x="12676696" y="1976453"/>
              <a:ext cx="187184" cy="187184"/>
            </a:xfrm>
            <a:prstGeom prst="rect">
              <a:avLst/>
            </a:prstGeom>
            <a:solidFill>
              <a:srgbClr val="A24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C54B7E9-6590-48FE-AA4E-6A2BDA6469EA}"/>
                </a:ext>
              </a:extLst>
            </p:cNvPr>
            <p:cNvSpPr/>
            <p:nvPr/>
          </p:nvSpPr>
          <p:spPr bwMode="gray">
            <a:xfrm>
              <a:off x="12898216" y="1976453"/>
              <a:ext cx="187184" cy="187184"/>
            </a:xfrm>
            <a:prstGeom prst="rect">
              <a:avLst/>
            </a:prstGeom>
            <a:solidFill>
              <a:srgbClr val="E0B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9F9A9F-2D98-4767-9302-EE8B4D849A2F}"/>
                </a:ext>
              </a:extLst>
            </p:cNvPr>
            <p:cNvSpPr txBox="1"/>
            <p:nvPr/>
          </p:nvSpPr>
          <p:spPr>
            <a:xfrm>
              <a:off x="12233656" y="25480"/>
              <a:ext cx="851744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100%  50%   75%   25%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159AB47-70E6-4BC0-AB77-B800080C05A2}"/>
                </a:ext>
              </a:extLst>
            </p:cNvPr>
            <p:cNvSpPr/>
            <p:nvPr/>
          </p:nvSpPr>
          <p:spPr bwMode="gray">
            <a:xfrm>
              <a:off x="12233656" y="2886083"/>
              <a:ext cx="187184" cy="187184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1D9CFF5-4BC9-4457-B3B1-47A47B6FDD9B}"/>
                </a:ext>
              </a:extLst>
            </p:cNvPr>
            <p:cNvSpPr/>
            <p:nvPr userDrawn="1"/>
          </p:nvSpPr>
          <p:spPr bwMode="gray">
            <a:xfrm>
              <a:off x="12233656" y="1765158"/>
              <a:ext cx="187184" cy="187184"/>
            </a:xfrm>
            <a:prstGeom prst="rect">
              <a:avLst/>
            </a:prstGeom>
            <a:solidFill>
              <a:srgbClr val="C62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FE1615E-D0F0-47DE-892E-D613E7B8BE4C}"/>
                </a:ext>
              </a:extLst>
            </p:cNvPr>
            <p:cNvSpPr/>
            <p:nvPr userDrawn="1"/>
          </p:nvSpPr>
          <p:spPr bwMode="gray">
            <a:xfrm>
              <a:off x="12455176" y="1765158"/>
              <a:ext cx="187184" cy="187184"/>
            </a:xfrm>
            <a:prstGeom prst="rect">
              <a:avLst/>
            </a:prstGeom>
            <a:solidFill>
              <a:srgbClr val="E99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E81CEF9-82FC-43F3-AD95-E4F6DF05B415}"/>
                </a:ext>
              </a:extLst>
            </p:cNvPr>
            <p:cNvSpPr/>
            <p:nvPr userDrawn="1"/>
          </p:nvSpPr>
          <p:spPr bwMode="gray">
            <a:xfrm>
              <a:off x="12676696" y="1765158"/>
              <a:ext cx="187184" cy="187184"/>
            </a:xfrm>
            <a:prstGeom prst="rect">
              <a:avLst/>
            </a:prstGeom>
            <a:solidFill>
              <a:srgbClr val="DB6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7FEC19A-60BA-4DFD-B41F-624AA8C472AC}"/>
                </a:ext>
              </a:extLst>
            </p:cNvPr>
            <p:cNvSpPr/>
            <p:nvPr userDrawn="1"/>
          </p:nvSpPr>
          <p:spPr bwMode="gray">
            <a:xfrm>
              <a:off x="12898216" y="1765158"/>
              <a:ext cx="187184" cy="187184"/>
            </a:xfrm>
            <a:prstGeom prst="rect">
              <a:avLst/>
            </a:prstGeom>
            <a:solidFill>
              <a:srgbClr val="F5C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8ED0A88-2C25-4A3D-A55E-516EBC5F19B5}"/>
                </a:ext>
              </a:extLst>
            </p:cNvPr>
            <p:cNvSpPr/>
            <p:nvPr/>
          </p:nvSpPr>
          <p:spPr bwMode="gray">
            <a:xfrm>
              <a:off x="12455176" y="222423"/>
              <a:ext cx="187184" cy="187184"/>
            </a:xfrm>
            <a:prstGeom prst="rect">
              <a:avLst/>
            </a:prstGeom>
            <a:solidFill>
              <a:srgbClr val="7FD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01F91F4-ED77-450F-B8DC-711F8079DB49}"/>
                </a:ext>
              </a:extLst>
            </p:cNvPr>
            <p:cNvSpPr/>
            <p:nvPr/>
          </p:nvSpPr>
          <p:spPr bwMode="gray">
            <a:xfrm>
              <a:off x="12455176" y="443728"/>
              <a:ext cx="187184" cy="187184"/>
            </a:xfrm>
            <a:prstGeom prst="rect">
              <a:avLst/>
            </a:prstGeom>
            <a:solidFill>
              <a:srgbClr val="7FAA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E2DC30E-68B0-430E-8155-872942D3B6A8}"/>
                </a:ext>
              </a:extLst>
            </p:cNvPr>
            <p:cNvSpPr/>
            <p:nvPr/>
          </p:nvSpPr>
          <p:spPr bwMode="gray">
            <a:xfrm>
              <a:off x="12676695" y="222423"/>
              <a:ext cx="187184" cy="187184"/>
            </a:xfrm>
            <a:prstGeom prst="rect">
              <a:avLst/>
            </a:prstGeom>
            <a:solidFill>
              <a:srgbClr val="40BA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B820851-AFFC-4093-BFB0-24F873E6972F}"/>
                </a:ext>
              </a:extLst>
            </p:cNvPr>
            <p:cNvSpPr/>
            <p:nvPr/>
          </p:nvSpPr>
          <p:spPr bwMode="gray">
            <a:xfrm>
              <a:off x="12676695" y="443728"/>
              <a:ext cx="187184" cy="187184"/>
            </a:xfrm>
            <a:prstGeom prst="rect">
              <a:avLst/>
            </a:prstGeom>
            <a:solidFill>
              <a:srgbClr val="4080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524A394-1327-4E40-81D4-09D2738DF1C6}"/>
                </a:ext>
              </a:extLst>
            </p:cNvPr>
            <p:cNvSpPr/>
            <p:nvPr/>
          </p:nvSpPr>
          <p:spPr bwMode="gray">
            <a:xfrm>
              <a:off x="12898215" y="222423"/>
              <a:ext cx="187184" cy="187184"/>
            </a:xfrm>
            <a:prstGeom prst="rect">
              <a:avLst/>
            </a:prstGeom>
            <a:solidFill>
              <a:srgbClr val="BFE8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7234E29-96AB-4A71-971B-7B4333F1D0F8}"/>
                </a:ext>
              </a:extLst>
            </p:cNvPr>
            <p:cNvSpPr/>
            <p:nvPr/>
          </p:nvSpPr>
          <p:spPr bwMode="gray">
            <a:xfrm>
              <a:off x="12898215" y="443728"/>
              <a:ext cx="187184" cy="187184"/>
            </a:xfrm>
            <a:prstGeom prst="rect">
              <a:avLst/>
            </a:prstGeom>
            <a:solidFill>
              <a:srgbClr val="BFD4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FB64E10-061D-4E1A-9217-7996B9B67254}"/>
                </a:ext>
              </a:extLst>
            </p:cNvPr>
            <p:cNvSpPr/>
            <p:nvPr/>
          </p:nvSpPr>
          <p:spPr bwMode="gray">
            <a:xfrm>
              <a:off x="12233656" y="666550"/>
              <a:ext cx="187184" cy="187184"/>
            </a:xfrm>
            <a:prstGeom prst="rect">
              <a:avLst/>
            </a:prstGeom>
            <a:solidFill>
              <a:srgbClr val="43B02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0E75443-CAD6-40CB-B09C-88FC5693C405}"/>
                </a:ext>
              </a:extLst>
            </p:cNvPr>
            <p:cNvSpPr/>
            <p:nvPr/>
          </p:nvSpPr>
          <p:spPr bwMode="gray">
            <a:xfrm>
              <a:off x="12455176" y="1329200"/>
              <a:ext cx="187184" cy="187184"/>
            </a:xfrm>
            <a:prstGeom prst="rect">
              <a:avLst/>
            </a:prstGeom>
            <a:solidFill>
              <a:srgbClr val="F7D9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F84A296-D045-460F-8EEC-DB1889616881}"/>
                </a:ext>
              </a:extLst>
            </p:cNvPr>
            <p:cNvSpPr/>
            <p:nvPr/>
          </p:nvSpPr>
          <p:spPr bwMode="gray">
            <a:xfrm>
              <a:off x="12676695" y="1329200"/>
              <a:ext cx="187184" cy="187184"/>
            </a:xfrm>
            <a:prstGeom prst="rect">
              <a:avLst/>
            </a:prstGeom>
            <a:solidFill>
              <a:srgbClr val="F4C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0B9DA7-9265-42AF-8914-5A84BEB3DC42}"/>
                </a:ext>
              </a:extLst>
            </p:cNvPr>
            <p:cNvSpPr/>
            <p:nvPr/>
          </p:nvSpPr>
          <p:spPr bwMode="gray">
            <a:xfrm>
              <a:off x="12898215" y="1329200"/>
              <a:ext cx="187184" cy="187184"/>
            </a:xfrm>
            <a:prstGeom prst="rect">
              <a:avLst/>
            </a:prstGeom>
            <a:solidFill>
              <a:srgbClr val="FBE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8348C17-B6EE-4999-8AFE-AD118F53B354}"/>
                </a:ext>
              </a:extLst>
            </p:cNvPr>
            <p:cNvSpPr/>
            <p:nvPr/>
          </p:nvSpPr>
          <p:spPr bwMode="gray">
            <a:xfrm>
              <a:off x="12233656" y="445182"/>
              <a:ext cx="187184" cy="187184"/>
            </a:xfrm>
            <a:prstGeom prst="rect">
              <a:avLst/>
            </a:prstGeom>
            <a:solidFill>
              <a:srgbClr val="0055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802E388-7139-4BE6-A4AD-65EB08190A5D}"/>
                </a:ext>
              </a:extLst>
            </p:cNvPr>
            <p:cNvSpPr/>
            <p:nvPr/>
          </p:nvSpPr>
          <p:spPr bwMode="gray">
            <a:xfrm>
              <a:off x="12455176" y="1550568"/>
              <a:ext cx="187184" cy="187184"/>
            </a:xfrm>
            <a:prstGeom prst="rect">
              <a:avLst/>
            </a:prstGeom>
            <a:solidFill>
              <a:srgbClr val="FEC48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CC56449-A24E-4D86-A51B-D390351A985A}"/>
                </a:ext>
              </a:extLst>
            </p:cNvPr>
            <p:cNvSpPr/>
            <p:nvPr/>
          </p:nvSpPr>
          <p:spPr bwMode="gray">
            <a:xfrm>
              <a:off x="12676695" y="1550568"/>
              <a:ext cx="187184" cy="187184"/>
            </a:xfrm>
            <a:prstGeom prst="rect">
              <a:avLst/>
            </a:prstGeom>
            <a:solidFill>
              <a:srgbClr val="FEA7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4725A4A-FD90-4C20-B27E-6DC88AFA3A5B}"/>
                </a:ext>
              </a:extLst>
            </p:cNvPr>
            <p:cNvSpPr/>
            <p:nvPr/>
          </p:nvSpPr>
          <p:spPr bwMode="gray">
            <a:xfrm>
              <a:off x="12898215" y="1550568"/>
              <a:ext cx="187184" cy="187184"/>
            </a:xfrm>
            <a:prstGeom prst="rect">
              <a:avLst/>
            </a:prstGeom>
            <a:solidFill>
              <a:srgbClr val="FFE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A6B4073-DAE1-4F4B-91CA-F3EB1A00FAD0}"/>
                </a:ext>
              </a:extLst>
            </p:cNvPr>
            <p:cNvSpPr/>
            <p:nvPr/>
          </p:nvSpPr>
          <p:spPr bwMode="gray">
            <a:xfrm>
              <a:off x="12233656" y="222423"/>
              <a:ext cx="187184" cy="187184"/>
            </a:xfrm>
            <a:prstGeom prst="rect">
              <a:avLst/>
            </a:prstGeom>
            <a:solidFill>
              <a:srgbClr val="00A3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D485E7-A5C3-4111-BC3A-417CDFF5BFFE}"/>
                </a:ext>
              </a:extLst>
            </p:cNvPr>
            <p:cNvSpPr/>
            <p:nvPr/>
          </p:nvSpPr>
          <p:spPr bwMode="gray">
            <a:xfrm>
              <a:off x="12455176" y="1106378"/>
              <a:ext cx="187184" cy="187184"/>
            </a:xfrm>
            <a:prstGeom prst="rect">
              <a:avLst/>
            </a:prstGeom>
            <a:solidFill>
              <a:srgbClr val="7FDF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CA3DBF2-D799-4C30-BB95-7304C36FB027}"/>
                </a:ext>
              </a:extLst>
            </p:cNvPr>
            <p:cNvSpPr/>
            <p:nvPr/>
          </p:nvSpPr>
          <p:spPr bwMode="gray">
            <a:xfrm>
              <a:off x="12676695" y="1106378"/>
              <a:ext cx="187184" cy="187184"/>
            </a:xfrm>
            <a:prstGeom prst="rect">
              <a:avLst/>
            </a:prstGeom>
            <a:solidFill>
              <a:srgbClr val="40C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81B9E0C-622C-4A6C-B689-7D8CB9BBAEB0}"/>
                </a:ext>
              </a:extLst>
            </p:cNvPr>
            <p:cNvSpPr/>
            <p:nvPr/>
          </p:nvSpPr>
          <p:spPr bwMode="gray">
            <a:xfrm>
              <a:off x="12898215" y="1106378"/>
              <a:ext cx="187184" cy="187184"/>
            </a:xfrm>
            <a:prstGeom prst="rect">
              <a:avLst/>
            </a:prstGeom>
            <a:solidFill>
              <a:srgbClr val="BFE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E2D7CC-49C1-463B-B3A3-780E1649C942}"/>
                </a:ext>
              </a:extLst>
            </p:cNvPr>
            <p:cNvSpPr/>
            <p:nvPr/>
          </p:nvSpPr>
          <p:spPr bwMode="gray">
            <a:xfrm>
              <a:off x="12233656" y="1330654"/>
              <a:ext cx="187184" cy="187184"/>
            </a:xfrm>
            <a:prstGeom prst="rect">
              <a:avLst/>
            </a:prstGeom>
            <a:solidFill>
              <a:srgbClr val="F0B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EBC9CA1-959E-4717-AFAA-434C8689CC72}"/>
                </a:ext>
              </a:extLst>
            </p:cNvPr>
            <p:cNvSpPr/>
            <p:nvPr/>
          </p:nvSpPr>
          <p:spPr bwMode="gray">
            <a:xfrm>
              <a:off x="12233656" y="1550568"/>
              <a:ext cx="187184" cy="187184"/>
            </a:xfrm>
            <a:prstGeom prst="rect">
              <a:avLst/>
            </a:prstGeom>
            <a:solidFill>
              <a:srgbClr val="FE8A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CD9C3E0-7C88-4631-800C-DAAEDE653B71}"/>
                </a:ext>
              </a:extLst>
            </p:cNvPr>
            <p:cNvSpPr/>
            <p:nvPr/>
          </p:nvSpPr>
          <p:spPr bwMode="gray">
            <a:xfrm>
              <a:off x="12233656" y="1109286"/>
              <a:ext cx="187184" cy="187184"/>
            </a:xfrm>
            <a:prstGeom prst="rect">
              <a:avLst/>
            </a:prstGeom>
            <a:solidFill>
              <a:srgbClr val="00BFB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C83E16F-678F-4272-BEEF-80722CD64C34}"/>
                </a:ext>
              </a:extLst>
            </p:cNvPr>
            <p:cNvSpPr/>
            <p:nvPr/>
          </p:nvSpPr>
          <p:spPr bwMode="gray">
            <a:xfrm>
              <a:off x="12233656" y="887918"/>
              <a:ext cx="187184" cy="187184"/>
            </a:xfrm>
            <a:prstGeom prst="rect">
              <a:avLst/>
            </a:prstGeom>
            <a:solidFill>
              <a:srgbClr val="0271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094632-61BF-45F1-8AAB-3A40DEBC6CE1}"/>
                </a:ext>
              </a:extLst>
            </p:cNvPr>
            <p:cNvSpPr/>
            <p:nvPr/>
          </p:nvSpPr>
          <p:spPr bwMode="gray">
            <a:xfrm>
              <a:off x="12455176" y="887918"/>
              <a:ext cx="187184" cy="187184"/>
            </a:xfrm>
            <a:prstGeom prst="rect">
              <a:avLst/>
            </a:prstGeom>
            <a:solidFill>
              <a:srgbClr val="80B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63913CA-2996-4AC1-830A-D04BE15C9970}"/>
                </a:ext>
              </a:extLst>
            </p:cNvPr>
            <p:cNvSpPr/>
            <p:nvPr/>
          </p:nvSpPr>
          <p:spPr bwMode="gray">
            <a:xfrm>
              <a:off x="12455176" y="666550"/>
              <a:ext cx="187184" cy="187184"/>
            </a:xfrm>
            <a:prstGeom prst="rect">
              <a:avLst/>
            </a:prstGeom>
            <a:solidFill>
              <a:srgbClr val="A1D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2A53D-F031-4AF2-BC70-4A18565E78B8}"/>
                </a:ext>
              </a:extLst>
            </p:cNvPr>
            <p:cNvSpPr/>
            <p:nvPr/>
          </p:nvSpPr>
          <p:spPr bwMode="gray">
            <a:xfrm>
              <a:off x="12676695" y="887918"/>
              <a:ext cx="187184" cy="187184"/>
            </a:xfrm>
            <a:prstGeom prst="rect">
              <a:avLst/>
            </a:prstGeom>
            <a:solidFill>
              <a:srgbClr val="4195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8A12536-21AA-45EC-8B9C-DD83C245A170}"/>
                </a:ext>
              </a:extLst>
            </p:cNvPr>
            <p:cNvSpPr/>
            <p:nvPr/>
          </p:nvSpPr>
          <p:spPr bwMode="gray">
            <a:xfrm>
              <a:off x="12676695" y="666550"/>
              <a:ext cx="187184" cy="187184"/>
            </a:xfrm>
            <a:prstGeom prst="rect">
              <a:avLst/>
            </a:prstGeom>
            <a:solidFill>
              <a:srgbClr val="72C4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8E232DF-5D74-49F5-A38D-F0893D2BD688}"/>
                </a:ext>
              </a:extLst>
            </p:cNvPr>
            <p:cNvSpPr/>
            <p:nvPr/>
          </p:nvSpPr>
          <p:spPr bwMode="gray">
            <a:xfrm>
              <a:off x="12898215" y="887918"/>
              <a:ext cx="187184" cy="187184"/>
            </a:xfrm>
            <a:prstGeom prst="rect">
              <a:avLst/>
            </a:prstGeom>
            <a:solidFill>
              <a:srgbClr val="C0D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9A5538E-2F2B-4BEA-AC02-D9BC320E7AD4}"/>
                </a:ext>
              </a:extLst>
            </p:cNvPr>
            <p:cNvSpPr/>
            <p:nvPr/>
          </p:nvSpPr>
          <p:spPr bwMode="gray">
            <a:xfrm>
              <a:off x="12898215" y="666550"/>
              <a:ext cx="187184" cy="187184"/>
            </a:xfrm>
            <a:prstGeom prst="rect">
              <a:avLst/>
            </a:prstGeom>
            <a:solidFill>
              <a:srgbClr val="D0EB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1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294" r:id="rId15"/>
    <p:sldLayoutId id="2147484295" r:id="rId16"/>
    <p:sldLayoutId id="2147484296" r:id="rId17"/>
    <p:sldLayoutId id="2147484297" r:id="rId18"/>
    <p:sldLayoutId id="2147484298" r:id="rId19"/>
    <p:sldLayoutId id="2147484299" r:id="rId20"/>
    <p:sldLayoutId id="2147484300" r:id="rId21"/>
    <p:sldLayoutId id="2147484301" r:id="rId22"/>
    <p:sldLayoutId id="2147484302" r:id="rId23"/>
    <p:sldLayoutId id="2147484303" r:id="rId24"/>
    <p:sldLayoutId id="2147484304" r:id="rId25"/>
    <p:sldLayoutId id="2147484305" r:id="rId26"/>
    <p:sldLayoutId id="2147484306" r:id="rId27"/>
    <p:sldLayoutId id="2147484307" r:id="rId28"/>
    <p:sldLayoutId id="2147484308" r:id="rId29"/>
    <p:sldLayoutId id="2147484309" r:id="rId30"/>
    <p:sldLayoutId id="2147484310" r:id="rId31"/>
    <p:sldLayoutId id="2147484316" r:id="rId32"/>
    <p:sldLayoutId id="2147484328" r:id="rId33"/>
    <p:sldLayoutId id="2147484323" r:id="rId34"/>
    <p:sldLayoutId id="2147484324" r:id="rId35"/>
    <p:sldLayoutId id="2147484325" r:id="rId36"/>
    <p:sldLayoutId id="2147484326" r:id="rId37"/>
    <p:sldLayoutId id="2147484327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B0363D-8506-4E8C-9D7F-1F2ACF0C8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328" y="3567465"/>
            <a:ext cx="9549589" cy="1836699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1600" b="1" i="0" dirty="0"/>
              <a:t>Team Members:</a:t>
            </a:r>
            <a:endParaRPr lang="en-US" sz="1600" b="1" i="0" dirty="0"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b="1" i="0" dirty="0">
                <a:cs typeface="Arial"/>
              </a:rPr>
              <a:t>Christopher </a:t>
            </a:r>
            <a:r>
              <a:rPr lang="en-US" sz="1600" b="1" i="0" err="1">
                <a:cs typeface="Arial"/>
              </a:rPr>
              <a:t>Chittilappilly</a:t>
            </a:r>
          </a:p>
          <a:p>
            <a:pPr marL="457200" indent="-457200">
              <a:buAutoNum type="arabicPeriod"/>
            </a:pPr>
            <a:r>
              <a:rPr lang="en-US" sz="1600" b="1" i="0" dirty="0">
                <a:cs typeface="Arial"/>
              </a:rPr>
              <a:t>Muhammed </a:t>
            </a:r>
            <a:r>
              <a:rPr lang="en-US" sz="1600" b="1" i="0" dirty="0">
                <a:ea typeface="+mn-lt"/>
                <a:cs typeface="+mn-lt"/>
              </a:rPr>
              <a:t>Basil</a:t>
            </a:r>
            <a:r>
              <a:rPr lang="en-US" sz="1600" b="1" i="0" dirty="0">
                <a:cs typeface="Arial"/>
              </a:rPr>
              <a:t> MT</a:t>
            </a:r>
          </a:p>
          <a:p>
            <a:pPr marL="457200" indent="-457200">
              <a:buAutoNum type="arabicPeriod"/>
            </a:pPr>
            <a:r>
              <a:rPr lang="en-US" sz="1600" b="1" i="0">
                <a:ea typeface="+mn-lt"/>
                <a:cs typeface="+mn-lt"/>
              </a:rPr>
              <a:t>Niel George Varghese</a:t>
            </a:r>
            <a:endParaRPr lang="en-US" sz="1600" b="1" i="0"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b="1" i="0" dirty="0">
                <a:cs typeface="Arial"/>
              </a:rPr>
              <a:t>Sai Kalyan </a:t>
            </a:r>
            <a:r>
              <a:rPr lang="en-US" sz="1600" b="1" i="0">
                <a:solidFill>
                  <a:srgbClr val="BFEFEC"/>
                </a:solidFill>
                <a:effectLst/>
                <a:latin typeface="+mj-lt"/>
              </a:rPr>
              <a:t>Dhavala</a:t>
            </a:r>
            <a:r>
              <a:rPr lang="en-US" sz="1600" b="1" i="0" dirty="0">
                <a:solidFill>
                  <a:srgbClr val="BFEFEC"/>
                </a:solidFill>
                <a:effectLst/>
                <a:latin typeface="+mj-lt"/>
              </a:rPr>
              <a:t> Venkata Sathya Datta</a:t>
            </a:r>
            <a:endParaRPr lang="en-US" sz="1600" b="1" i="0" dirty="0">
              <a:solidFill>
                <a:srgbClr val="BFEFEC"/>
              </a:solidFill>
              <a:effectLst/>
              <a:latin typeface="+mj-lt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b="1" i="0">
                <a:ea typeface="+mn-lt"/>
                <a:cs typeface="+mn-lt"/>
              </a:rPr>
              <a:t>Sasi</a:t>
            </a:r>
            <a:r>
              <a:rPr lang="en-US" sz="1600" b="1" i="0" dirty="0">
                <a:ea typeface="+mn-lt"/>
                <a:cs typeface="+mn-lt"/>
              </a:rPr>
              <a:t> Gowtham </a:t>
            </a:r>
            <a:r>
              <a:rPr lang="en-US" sz="1600" b="1" i="0" dirty="0" err="1">
                <a:ea typeface="+mn-lt"/>
                <a:cs typeface="+mn-lt"/>
              </a:rPr>
              <a:t>Bhatraju</a:t>
            </a:r>
            <a:endParaRPr lang="en-US" sz="1600" b="1" i="0" dirty="0">
              <a:latin typeface="+mj-lt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600" b="1" i="0" dirty="0" err="1">
                <a:ea typeface="+mn-lt"/>
                <a:cs typeface="+mn-lt"/>
              </a:rPr>
              <a:t>Sreelekshmi</a:t>
            </a:r>
            <a:r>
              <a:rPr lang="en-US" sz="1600" b="1" i="0" dirty="0">
                <a:ea typeface="+mn-lt"/>
                <a:cs typeface="+mn-lt"/>
              </a:rPr>
              <a:t> RV</a:t>
            </a:r>
            <a:endParaRPr lang="en-US" sz="1600" b="1" i="0" dirty="0">
              <a:cs typeface="Arial" panose="020B0604020202020204"/>
            </a:endParaRPr>
          </a:p>
          <a:p>
            <a:pPr marL="457200" indent="-457200">
              <a:buAutoNum type="arabicPeriod"/>
            </a:pPr>
            <a:endParaRPr lang="en-US" sz="1600" b="1" i="0" dirty="0"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1" i="0" dirty="0"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1" i="0" dirty="0"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1" i="0" dirty="0">
              <a:solidFill>
                <a:srgbClr val="BFEFEC"/>
              </a:solidFill>
              <a:cs typeface="Arial" panose="020B0604020202020204"/>
            </a:endParaRPr>
          </a:p>
          <a:p>
            <a:pPr marL="457200" indent="-457200">
              <a:buFont typeface="Arial" panose="020B0604020202020204"/>
              <a:buAutoNum type="arabicPeriod"/>
            </a:pPr>
            <a:endParaRPr lang="en-US" i="0" dirty="0">
              <a:cs typeface="Arial" panose="020B0604020202020204"/>
            </a:endParaRPr>
          </a:p>
          <a:p>
            <a:endParaRPr lang="en-US" i="0" dirty="0">
              <a:cs typeface="Arial" panose="020B060402020202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8A6F27-97FC-4A26-B1D1-1E39CC1E9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 anchorCtr="0"/>
          <a:lstStyle/>
          <a:p>
            <a:r>
              <a:rPr lang="en-US" dirty="0"/>
              <a:t>Capstone Project : Pneumonia Detection Challenge</a:t>
            </a: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310437-2A80-8243-A663-799745C74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/>
              <a:t>September</a:t>
            </a:r>
            <a:r>
              <a:rPr lang="en-US" dirty="0"/>
              <a:t> 16, 2022</a:t>
            </a:r>
          </a:p>
        </p:txBody>
      </p:sp>
    </p:spTree>
    <p:extLst>
      <p:ext uri="{BB962C8B-B14F-4D97-AF65-F5344CB8AC3E}">
        <p14:creationId xmlns:p14="http://schemas.microsoft.com/office/powerpoint/2010/main" val="29584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E0220-6BF5-D2E9-56AD-1A97AD31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cs typeface="Arial"/>
              </a:rPr>
              <a:t>There were two features in the data: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Patient ID</a:t>
            </a:r>
          </a:p>
          <a:p>
            <a:pPr lvl="1"/>
            <a:r>
              <a:rPr lang="en-US" dirty="0">
                <a:cs typeface="Arial"/>
              </a:rPr>
              <a:t>Class</a:t>
            </a:r>
          </a:p>
          <a:p>
            <a:pPr>
              <a:buClr>
                <a:srgbClr val="00A3E0"/>
              </a:buClr>
              <a:buFont typeface="System Font Regular" panose="020B0604020202020204" pitchFamily="34" charset="0"/>
              <a:buChar char="+"/>
            </a:pPr>
            <a:r>
              <a:rPr lang="en-US" dirty="0">
                <a:cs typeface="Arial"/>
              </a:rPr>
              <a:t>There were 26,684 unique patient IDs, while there are around 30,000 entries. There are 3543 duplicated records.</a:t>
            </a:r>
          </a:p>
          <a:p>
            <a:pPr>
              <a:buClr>
                <a:srgbClr val="00A3E0"/>
              </a:buClr>
              <a:buFont typeface="System Font Regular" panose="020B0604020202020204" pitchFamily="34" charset="0"/>
              <a:buChar char="+"/>
            </a:pPr>
            <a:r>
              <a:rPr lang="en-US" dirty="0">
                <a:cs typeface="Arial"/>
              </a:rPr>
              <a:t>There are three different classes:</a:t>
            </a:r>
          </a:p>
          <a:p>
            <a:pPr lvl="1"/>
            <a:r>
              <a:rPr lang="en-US" dirty="0">
                <a:cs typeface="Arial"/>
              </a:rPr>
              <a:t>Lung Opacity (31.61 % of the patients)</a:t>
            </a:r>
          </a:p>
          <a:p>
            <a:pPr lvl="1"/>
            <a:r>
              <a:rPr lang="en-US" dirty="0">
                <a:cs typeface="Arial"/>
              </a:rPr>
              <a:t>Normal Class (39.1 % of the patients)</a:t>
            </a:r>
          </a:p>
          <a:p>
            <a:pPr lvl="1"/>
            <a:r>
              <a:rPr lang="en-US" dirty="0">
                <a:cs typeface="Arial"/>
              </a:rPr>
              <a:t>Lung Opacity / Not Normal (29.28 %)</a:t>
            </a:r>
          </a:p>
          <a:p>
            <a:r>
              <a:rPr lang="en-US" dirty="0">
                <a:cs typeface="Arial"/>
              </a:rPr>
              <a:t>The patient IDs were duplicated because of the possibility of two boxes being plotted on the same image.</a:t>
            </a:r>
          </a:p>
          <a:p>
            <a:endParaRPr lang="en-US" dirty="0">
              <a:cs typeface="Arial"/>
            </a:endParaRPr>
          </a:p>
          <a:p>
            <a:pPr marL="182880" lvl="1" indent="0">
              <a:buNone/>
            </a:pP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4E0A6-B78F-7108-05D2-AFC5DC82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cs typeface="Arial"/>
              </a:rPr>
              <a:t>Inferences from the data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73EF58-95C8-F76A-EC53-B0339798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3427187"/>
            <a:ext cx="2743200" cy="16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75D99-D141-49DA-983D-5405035B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different classes: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Corresponding to “</a:t>
            </a:r>
            <a:r>
              <a:rPr lang="en-US" dirty="0">
                <a:cs typeface="Arial"/>
              </a:rPr>
              <a:t>Lung Opacity”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0  Corresponding to “</a:t>
            </a:r>
            <a:r>
              <a:rPr lang="en-US" dirty="0">
                <a:cs typeface="Arial"/>
              </a:rPr>
              <a:t>Normal Class” and “Lung Opacity / Not Normal” classes.</a:t>
            </a:r>
          </a:p>
          <a:p>
            <a:pPr lvl="1"/>
            <a:r>
              <a:rPr lang="en-US" dirty="0"/>
              <a:t>Some patients did not have box dimensions, it was observed that those were the patients corresponding to the ‘0’ class.</a:t>
            </a:r>
          </a:p>
          <a:p>
            <a:pPr lvl="1"/>
            <a:r>
              <a:rPr lang="en-US" dirty="0"/>
              <a:t>75% of the target data corresponds to ‘0’, on further evaluation it was observed that a majority of the data corresponds to the </a:t>
            </a:r>
            <a:r>
              <a:rPr lang="en-US" dirty="0">
                <a:cs typeface="Arial"/>
              </a:rPr>
              <a:t>“Lung Opacity / Not Normal” class.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D8F06-9DA3-43BC-9224-68153EC8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Inferences from the data (Contd..)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D6FA2-0301-4DDF-A882-4A1DC619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05" y="3918204"/>
            <a:ext cx="3445202" cy="2069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2C295-8BC7-4ED9-B40A-B8C28E4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3" y="3918205"/>
            <a:ext cx="3931464" cy="20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6C8673-62A7-489E-ADA6-0626FEFF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observed that the distribution of the patient ages were skewed, we were able to remove the outliers and clean the data.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FFAD-AC98-4053-9F92-5B557C70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Inferences from the data (Contd..)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543D4-D067-4A7A-85DF-C6EE5C9E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25" y="2579267"/>
            <a:ext cx="2930120" cy="188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66644-9DF6-499F-8B9B-7FE79E0C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69" y="2579267"/>
            <a:ext cx="2518903" cy="188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CBCF1-0522-4F0D-8602-CB8D6A61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618" y="2579267"/>
            <a:ext cx="2505506" cy="18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87099-7841-4392-8BED-0DE6AA06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64" y="3075661"/>
            <a:ext cx="2184883" cy="205065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BED09A-F6E7-7015-8B6C-99966BF4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Inferences from the data (Contd..)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F4EA4-BD43-4BDF-B83E-AD855311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51" y="3075661"/>
            <a:ext cx="2202559" cy="2050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FD68C-084F-422D-AEF5-53F4A837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14" y="3029435"/>
            <a:ext cx="2968244" cy="2096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AA0DD2-060C-4302-9D87-11EACC3DB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62" y="2917858"/>
            <a:ext cx="2184883" cy="22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211260-FCF8-08B0-2992-42ED15A9A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38824"/>
              </p:ext>
            </p:extLst>
          </p:nvPr>
        </p:nvGraphicFramePr>
        <p:xfrm>
          <a:off x="1962150" y="2419350"/>
          <a:ext cx="9164631" cy="296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779">
                  <a:extLst>
                    <a:ext uri="{9D8B030D-6E8A-4147-A177-3AD203B41FA5}">
                      <a16:colId xmlns:a16="http://schemas.microsoft.com/office/drawing/2014/main" val="931185778"/>
                    </a:ext>
                  </a:extLst>
                </a:gridCol>
                <a:gridCol w="2976562">
                  <a:extLst>
                    <a:ext uri="{9D8B030D-6E8A-4147-A177-3AD203B41FA5}">
                      <a16:colId xmlns:a16="http://schemas.microsoft.com/office/drawing/2014/main" val="3533517861"/>
                    </a:ext>
                  </a:extLst>
                </a:gridCol>
                <a:gridCol w="2223290">
                  <a:extLst>
                    <a:ext uri="{9D8B030D-6E8A-4147-A177-3AD203B41FA5}">
                      <a16:colId xmlns:a16="http://schemas.microsoft.com/office/drawing/2014/main" val="290121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Layer (type)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2B3A42"/>
                          </a:solidFill>
                          <a:latin typeface="Arial"/>
                        </a:rPr>
                        <a:t>conv2d (Conv2D)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1018, 1018, 32)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1600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max_pooling2d (MaxPooling2D)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 203, 203, 32)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conv2d_1 (Conv2D)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199, 199, 64)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51264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8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dense (Dense)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199, 199, 16)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1040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624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dense_1 (Dense)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199, 199, 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651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flatten (Flatten)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158404)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552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dense_2 (Dense)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(None, 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158405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1212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E8BCDBE-F34B-9841-227B-DA6E3D8C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ea typeface="+mj-lt"/>
                <a:cs typeface="+mj-lt"/>
              </a:rPr>
              <a:t>Model Building CNN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D3078-ACBE-9676-CC82-3C00DF64E435}"/>
              </a:ext>
            </a:extLst>
          </p:cNvPr>
          <p:cNvSpPr txBox="1"/>
          <p:nvPr/>
        </p:nvSpPr>
        <p:spPr>
          <a:xfrm>
            <a:off x="1958578" y="1708547"/>
            <a:ext cx="44315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Model: "sequential"</a:t>
            </a:r>
          </a:p>
        </p:txBody>
      </p:sp>
    </p:spTree>
    <p:extLst>
      <p:ext uri="{BB962C8B-B14F-4D97-AF65-F5344CB8AC3E}">
        <p14:creationId xmlns:p14="http://schemas.microsoft.com/office/powerpoint/2010/main" val="142570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636DD95-E697-CDFD-9048-2459C846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354" y="1652877"/>
            <a:ext cx="5517007" cy="47126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EFFEF-813F-B2A3-8733-C321FB7C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Confusion Metrics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3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AE5A5-F640-393E-0DDA-C19B7CE0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Challenges Faced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E74DF-659F-FCA6-C22E-B1D04B9C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CNN model requires a 3 dimensional 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 array, but as the images where grayscale, the arrays were 2 dimensional (1024x1024).</a:t>
            </a:r>
          </a:p>
          <a:p>
            <a:r>
              <a:rPr lang="en-US">
                <a:cs typeface="Arial"/>
              </a:rPr>
              <a:t>This challenge was overcame by adding another dimension using 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.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08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7E9C51D-5DA6-8C82-4844-3AC56D0C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418" y="1717962"/>
            <a:ext cx="9163983" cy="41082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AC72C-8011-C6A6-0DDE-C9DA26B1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Model Building </a:t>
            </a:r>
            <a:r>
              <a:rPr lang="en-US">
                <a:ea typeface="+mj-lt"/>
                <a:cs typeface="+mj-lt"/>
              </a:rPr>
              <a:t>SVM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F136B-2C45-FB47-CBFA-9BE32BA4BFEA}"/>
              </a:ext>
            </a:extLst>
          </p:cNvPr>
          <p:cNvSpPr txBox="1"/>
          <p:nvPr/>
        </p:nvSpPr>
        <p:spPr>
          <a:xfrm>
            <a:off x="2051136" y="6122095"/>
            <a:ext cx="9064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2"/>
                </a:solidFill>
                <a:cs typeface="Arial"/>
              </a:rPr>
              <a:t>These are the labels used for building the model.</a:t>
            </a:r>
            <a:endParaRPr lang="en-US" sz="16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F6A201D-B925-D402-88ED-BFFB9AF9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77" y="578779"/>
            <a:ext cx="9136301" cy="40275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1B444-8B57-66F9-DE7E-876D2A99F2CA}"/>
              </a:ext>
            </a:extLst>
          </p:cNvPr>
          <p:cNvSpPr txBox="1"/>
          <p:nvPr/>
        </p:nvSpPr>
        <p:spPr>
          <a:xfrm>
            <a:off x="1591848" y="5104356"/>
            <a:ext cx="91370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2"/>
                </a:solidFill>
                <a:cs typeface="Arial"/>
              </a:rPr>
              <a:t>The best score of ml models are derived from </a:t>
            </a:r>
            <a:r>
              <a:rPr lang="en-US" sz="1600" err="1">
                <a:solidFill>
                  <a:schemeClr val="tx2"/>
                </a:solidFill>
                <a:cs typeface="Arial"/>
              </a:rPr>
              <a:t>GridSearchCV</a:t>
            </a:r>
            <a:r>
              <a:rPr lang="en-US" sz="1600">
                <a:solidFill>
                  <a:schemeClr val="tx2"/>
                </a:solidFill>
                <a:cs typeface="Arial"/>
              </a:rPr>
              <a:t> as shown above.</a:t>
            </a:r>
          </a:p>
        </p:txBody>
      </p:sp>
    </p:spTree>
    <p:extLst>
      <p:ext uri="{BB962C8B-B14F-4D97-AF65-F5344CB8AC3E}">
        <p14:creationId xmlns:p14="http://schemas.microsoft.com/office/powerpoint/2010/main" val="152855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821CBB-40A8-EEBD-BB7C-508B226D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747" y="685070"/>
            <a:ext cx="9498010" cy="5620762"/>
          </a:xfrm>
        </p:spPr>
        <p:txBody>
          <a:bodyPr lIns="91440" tIns="45720" rIns="91440" bIns="45720" anchor="t"/>
          <a:lstStyle/>
          <a:p>
            <a:r>
              <a:rPr lang="en-US" b="1">
                <a:cs typeface="Arial"/>
              </a:rPr>
              <a:t>Accuracy:</a:t>
            </a:r>
          </a:p>
          <a:p>
            <a:endParaRPr lang="en-US" b="1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D7CE9E8-A351-FEC5-D2BE-4232B77D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64" y="1252688"/>
            <a:ext cx="9392432" cy="26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39254-490A-41BA-AF45-10ACAB2C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1857593"/>
            <a:ext cx="9163983" cy="4170450"/>
          </a:xfrm>
          <a:ln>
            <a:solidFill>
              <a:srgbClr val="4472C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txBody>
          <a:bodyPr lIns="91440" tIns="45720" rIns="91440" bIns="45720" numCol="2" anchor="t"/>
          <a:lstStyle/>
          <a:p>
            <a:r>
              <a:rPr lang="en-US"/>
              <a:t>Problem Statement</a:t>
            </a:r>
            <a:endParaRPr lang="en-US" dirty="0"/>
          </a:p>
          <a:p>
            <a:r>
              <a:rPr lang="en-US"/>
              <a:t>Real World Implications of the Project</a:t>
            </a:r>
            <a:endParaRPr lang="en-US">
              <a:cs typeface="Arial"/>
            </a:endParaRPr>
          </a:p>
          <a:p>
            <a:r>
              <a:rPr lang="en-US"/>
              <a:t>Data Understanding</a:t>
            </a:r>
            <a:endParaRPr lang="en-US">
              <a:cs typeface="Arial"/>
            </a:endParaRPr>
          </a:p>
          <a:p>
            <a:r>
              <a:rPr lang="en-US"/>
              <a:t>Pre-Processing and Visualization </a:t>
            </a:r>
            <a:endParaRPr lang="en-US">
              <a:cs typeface="Arial" panose="020B0604020202020204"/>
            </a:endParaRPr>
          </a:p>
          <a:p>
            <a:r>
              <a:rPr lang="en-US"/>
              <a:t>Model Building – SVM &amp; CNN</a:t>
            </a:r>
            <a:endParaRPr lang="en-US">
              <a:cs typeface="Arial" panose="020B0604020202020204"/>
            </a:endParaRPr>
          </a:p>
          <a:p>
            <a:r>
              <a:rPr lang="en-US"/>
              <a:t>Deployment</a:t>
            </a:r>
            <a:endParaRPr lang="en-US">
              <a:cs typeface="Arial" panose="020B0604020202020204"/>
            </a:endParaRPr>
          </a:p>
          <a:p>
            <a:r>
              <a:rPr lang="en-US"/>
              <a:t>Conclusion</a:t>
            </a:r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6F9D6-0F91-4491-9D4F-02FBB3E3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6172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22CE2-A9D9-8D75-1A24-BB20B95E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39" y="716385"/>
            <a:ext cx="9779846" cy="5516379"/>
          </a:xfrm>
        </p:spPr>
        <p:txBody>
          <a:bodyPr lIns="91440" tIns="45720" rIns="91440" bIns="45720" anchor="t"/>
          <a:lstStyle/>
          <a:p>
            <a:r>
              <a:rPr lang="en-US" b="1">
                <a:cs typeface="Arial"/>
              </a:rPr>
              <a:t>Probability:</a:t>
            </a:r>
          </a:p>
          <a:p>
            <a:endParaRPr lang="en-US" b="1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539AEF3-9484-08F7-92F4-58313AAE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56" y="1839265"/>
            <a:ext cx="10237939" cy="154064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35D686-3DBF-18F7-1D7B-0CEC34DA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6" y="4314081"/>
            <a:ext cx="7440460" cy="1726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834C3-65A1-7147-8461-F9A71632CF55}"/>
              </a:ext>
            </a:extLst>
          </p:cNvPr>
          <p:cNvSpPr txBox="1"/>
          <p:nvPr/>
        </p:nvSpPr>
        <p:spPr>
          <a:xfrm>
            <a:off x="1450931" y="1503123"/>
            <a:ext cx="16736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  <a:cs typeface="Arial"/>
              </a:rPr>
              <a:t>Original</a:t>
            </a:r>
            <a:endParaRPr lang="en-US" sz="1600" b="1" err="1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006FE-DA79-2AAF-22C9-2F58421857AB}"/>
              </a:ext>
            </a:extLst>
          </p:cNvPr>
          <p:cNvSpPr txBox="1"/>
          <p:nvPr/>
        </p:nvSpPr>
        <p:spPr>
          <a:xfrm>
            <a:off x="1456150" y="3898725"/>
            <a:ext cx="2223369" cy="3444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tx2"/>
                </a:solidFill>
                <a:cs typeface="Arial"/>
              </a:rPr>
              <a:t>Predicted</a:t>
            </a:r>
            <a:endParaRPr lang="en-US" sz="1600" b="1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6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33D69-BF16-60C0-DC45-486778B2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We were able to understand , visualize and clean the datasets.</a:t>
            </a:r>
          </a:p>
          <a:p>
            <a:r>
              <a:rPr lang="en-US">
                <a:cs typeface="Arial"/>
              </a:rPr>
              <a:t>We were able to develop two pipelines for pneumonia detection, using the SVM and CNN classifiers.</a:t>
            </a:r>
            <a:endParaRPr lang="en-US"/>
          </a:p>
          <a:p>
            <a:r>
              <a:rPr lang="en-US">
                <a:cs typeface="Arial"/>
              </a:rPr>
              <a:t>We were able to design and develop a flask application to deploy our model.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02206-D6AA-EC50-507C-B0364F07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3FDE3E-66E0-FF22-F57A-223025E0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1425414"/>
            <a:ext cx="9163983" cy="4712626"/>
          </a:xfrm>
        </p:spPr>
        <p:txBody>
          <a:bodyPr lIns="91440" tIns="45720" rIns="91440" bIns="45720" anchor="t"/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Pneumonia is an infection in one or both lungs caused by bacteria, viruses or fungi.</a:t>
            </a:r>
          </a:p>
          <a:p>
            <a:r>
              <a:rPr lang="en-IN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Pneumonia accounts for over 15% of all deaths of children under 5 years old internationally.</a:t>
            </a:r>
          </a:p>
          <a:p>
            <a:r>
              <a:rPr lang="en-IN">
                <a:solidFill>
                  <a:schemeClr val="tx1">
                    <a:lumMod val="75000"/>
                  </a:schemeClr>
                </a:solidFill>
                <a:cs typeface="Arial"/>
              </a:rPr>
              <a:t>The diagnosis of pneumonia requires the review</a:t>
            </a:r>
            <a:r>
              <a:rPr lang="en-IN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 of a chest radiograph (CXR) by highly trained specialists and confirmation through clinical history, vital signs and laboratory examinations.</a:t>
            </a:r>
          </a:p>
          <a:p>
            <a:r>
              <a:rPr lang="en-IN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However, the diagnosis of pneumonia on CXR is complicated because of a number of other conditions in the lungs such as : </a:t>
            </a:r>
            <a:endParaRPr lang="en-IN">
              <a:solidFill>
                <a:schemeClr val="tx1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A0A61-7493-7663-1F2E-7ADCB3DE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6F852-05A0-32A0-C14E-ABF235CDC61E}"/>
              </a:ext>
            </a:extLst>
          </p:cNvPr>
          <p:cNvSpPr txBox="1"/>
          <p:nvPr/>
        </p:nvSpPr>
        <p:spPr>
          <a:xfrm>
            <a:off x="2212074" y="4549253"/>
            <a:ext cx="4640238" cy="1836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2000"/>
              </a:spcBef>
              <a:buAutoNum type="romanLcPeriod"/>
            </a:pPr>
            <a:r>
              <a:rPr lang="en-IN" sz="1600">
                <a:solidFill>
                  <a:schemeClr val="bg2">
                    <a:lumMod val="25000"/>
                  </a:schemeClr>
                </a:solidFill>
                <a:cs typeface="Arial"/>
              </a:rPr>
              <a:t>fluid overload (pulmonary </a:t>
            </a:r>
            <a:r>
              <a:rPr lang="en-IN" sz="1600" err="1">
                <a:solidFill>
                  <a:schemeClr val="bg2">
                    <a:lumMod val="25000"/>
                  </a:schemeClr>
                </a:solidFill>
                <a:cs typeface="Arial"/>
              </a:rPr>
              <a:t>edema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cs typeface="Arial"/>
              </a:rPr>
              <a:t>)</a:t>
            </a:r>
            <a:endParaRPr lang="en-US" sz="160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marL="342900" indent="-342900">
              <a:spcBef>
                <a:spcPts val="2000"/>
              </a:spcBef>
              <a:buAutoNum type="romanLcPeriod"/>
            </a:pPr>
            <a:r>
              <a:rPr lang="en-IN" sz="1600">
                <a:solidFill>
                  <a:schemeClr val="bg2">
                    <a:lumMod val="25000"/>
                  </a:schemeClr>
                </a:solidFill>
                <a:cs typeface="Arial"/>
              </a:rPr>
              <a:t>Bleeding</a:t>
            </a:r>
            <a:endParaRPr lang="en-US" sz="160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marL="342900" indent="-342900">
              <a:spcBef>
                <a:spcPts val="2000"/>
              </a:spcBef>
              <a:buAutoNum type="romanLcPeriod"/>
            </a:pPr>
            <a:r>
              <a:rPr lang="en-IN" sz="1600">
                <a:solidFill>
                  <a:schemeClr val="bg2">
                    <a:lumMod val="25000"/>
                  </a:schemeClr>
                </a:solidFill>
                <a:cs typeface="Arial"/>
              </a:rPr>
              <a:t> volume loss (atelectasis or collapse), lung cancer, or </a:t>
            </a:r>
            <a:r>
              <a:rPr lang="en-IN" sz="1600" err="1">
                <a:solidFill>
                  <a:schemeClr val="bg2">
                    <a:lumMod val="25000"/>
                  </a:schemeClr>
                </a:solidFill>
                <a:cs typeface="Arial"/>
              </a:rPr>
              <a:t>postradiation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cs typeface="Arial"/>
              </a:rPr>
              <a:t> or surgical changes</a:t>
            </a:r>
            <a:endParaRPr lang="en-IN" sz="160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 algn="l"/>
            <a:endParaRPr lang="en-US" sz="160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4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BB585-4285-EB3D-5D6F-B6E4CC0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1709743"/>
            <a:ext cx="9163983" cy="4712626"/>
          </a:xfrm>
        </p:spPr>
        <p:txBody>
          <a:bodyPr lIns="91440" tIns="45720" rIns="91440" bIns="45720" anchor="ctr"/>
          <a:lstStyle/>
          <a:p>
            <a:r>
              <a:rPr lang="en-IN">
                <a:ea typeface="+mn-lt"/>
                <a:cs typeface="+mn-lt"/>
              </a:rPr>
              <a:t>This is where Artificial intelligence (AI) has the potential to revolutionize both diagnosis and management of such diseases.</a:t>
            </a:r>
          </a:p>
          <a:p>
            <a:r>
              <a:rPr lang="en-IN">
                <a:ea typeface="+mn-lt"/>
                <a:cs typeface="+mn-lt"/>
              </a:rPr>
              <a:t>Our objective is  to build an algorithm to detect a visual signal for pneumonia in medical images and thereby automate the process of diagnosis.</a:t>
            </a:r>
            <a:endParaRPr lang="en-US">
              <a:ea typeface="+mn-lt"/>
              <a:cs typeface="+mn-lt"/>
            </a:endParaRPr>
          </a:p>
          <a:p>
            <a:r>
              <a:rPr lang="en-IN">
                <a:ea typeface="+mn-lt"/>
                <a:cs typeface="+mn-lt"/>
              </a:rPr>
              <a:t>We expect our algorithm  to automatically locate lung opacities on chest radiographs caused as a result of the inflammation due to Pneumonia.</a:t>
            </a:r>
          </a:p>
          <a:p>
            <a:r>
              <a:rPr lang="en-IN">
                <a:ea typeface="+mn-lt"/>
                <a:cs typeface="+mn-lt"/>
              </a:rPr>
              <a:t>We will also be doing the deployment of the model.</a:t>
            </a:r>
          </a:p>
          <a:p>
            <a:endParaRPr lang="en-IN">
              <a:ea typeface="+mn-lt"/>
              <a:cs typeface="+mn-lt"/>
            </a:endParaRPr>
          </a:p>
          <a:p>
            <a:endParaRPr lang="en-IN"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58C80-974E-6806-F952-64FF1B7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Problem Statement (Contd...)</a:t>
            </a:r>
          </a:p>
        </p:txBody>
      </p:sp>
    </p:spTree>
    <p:extLst>
      <p:ext uri="{BB962C8B-B14F-4D97-AF65-F5344CB8AC3E}">
        <p14:creationId xmlns:p14="http://schemas.microsoft.com/office/powerpoint/2010/main" val="26976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FE511-DA8B-D64A-5545-D2D71241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Automating Pneumonia detection enables physicians to make better clinical decisions or even replace human judgement in certain functional areas of radiology.</a:t>
            </a:r>
          </a:p>
          <a:p>
            <a:r>
              <a:rPr lang="en-US">
                <a:cs typeface="Arial"/>
              </a:rPr>
              <a:t>It can thus avoid the false predictions caused due to human errors, </a:t>
            </a:r>
            <a:r>
              <a:rPr lang="en-US">
                <a:ea typeface="+mn-lt"/>
                <a:cs typeface="+mn-lt"/>
              </a:rPr>
              <a:t>boost efficiency and lower labor costs.</a:t>
            </a:r>
          </a:p>
          <a:p>
            <a:r>
              <a:rPr lang="en-IN">
                <a:ea typeface="+mn-lt"/>
                <a:cs typeface="+mn-lt"/>
              </a:rPr>
              <a:t>Deploying AI/ML techniques in clinical dataset can unlock clinically relevant information hidden in the massive amount of data and can transform the field of healthcare.</a:t>
            </a:r>
            <a:endParaRPr lang="en-US">
              <a:cs typeface="Arial"/>
            </a:endParaRPr>
          </a:p>
          <a:p>
            <a:r>
              <a:rPr lang="en-IN">
                <a:cs typeface="Arial"/>
              </a:rPr>
              <a:t>Thus, this helps in faster and cheaper diagnosis, with improved accuracy.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526B7-B06D-652E-8372-CC9AA5E0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Real World Implications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FE66B-3B2B-0AB2-FB60-22B5BB38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418" y="436711"/>
            <a:ext cx="9163983" cy="165736"/>
          </a:xfrm>
        </p:spPr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Approach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F869C-E212-F25E-7276-D4C4596568C3}"/>
              </a:ext>
            </a:extLst>
          </p:cNvPr>
          <p:cNvSpPr/>
          <p:nvPr/>
        </p:nvSpPr>
        <p:spPr>
          <a:xfrm>
            <a:off x="5338657" y="916639"/>
            <a:ext cx="1518596" cy="9380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   Download     Data</a:t>
            </a:r>
            <a:endParaRPr lang="en-US"/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A84AE245-2D39-A1A0-C669-19ABD4C15010}"/>
              </a:ext>
            </a:extLst>
          </p:cNvPr>
          <p:cNvSpPr/>
          <p:nvPr/>
        </p:nvSpPr>
        <p:spPr>
          <a:xfrm>
            <a:off x="5339545" y="2319977"/>
            <a:ext cx="1517176" cy="1119116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>
                <a:cs typeface="Arial"/>
              </a:rPr>
              <a:t>Data Understanding</a:t>
            </a:r>
            <a:endParaRPr lang="en-US" sz="1600" err="1">
              <a:cs typeface="Arial" panose="020B0604020202020204"/>
            </a:endParaRP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D75EA51E-100A-4444-3D02-35C539201222}"/>
              </a:ext>
            </a:extLst>
          </p:cNvPr>
          <p:cNvSpPr/>
          <p:nvPr/>
        </p:nvSpPr>
        <p:spPr>
          <a:xfrm>
            <a:off x="5163971" y="3441474"/>
            <a:ext cx="1869744" cy="1289713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>
                <a:cs typeface="Arial"/>
              </a:rPr>
              <a:t>Data visualization &amp; </a:t>
            </a:r>
            <a:endParaRPr lang="en-US" sz="1600" err="1">
              <a:cs typeface="Arial"/>
            </a:endParaRPr>
          </a:p>
          <a:p>
            <a:pPr algn="ctr"/>
            <a:r>
              <a:rPr lang="en-US" sz="1600">
                <a:cs typeface="Arial"/>
              </a:rPr>
              <a:t>EDA</a:t>
            </a:r>
          </a:p>
        </p:txBody>
      </p:sp>
      <p:sp>
        <p:nvSpPr>
          <p:cNvPr id="10" name="Callout: Left-Right Arrow 9">
            <a:extLst>
              <a:ext uri="{FF2B5EF4-FFF2-40B4-BE49-F238E27FC236}">
                <a16:creationId xmlns:a16="http://schemas.microsoft.com/office/drawing/2014/main" id="{397C751C-12BA-FCF5-2EDF-49F9BF97C817}"/>
              </a:ext>
            </a:extLst>
          </p:cNvPr>
          <p:cNvSpPr/>
          <p:nvPr/>
        </p:nvSpPr>
        <p:spPr>
          <a:xfrm>
            <a:off x="4698202" y="4716853"/>
            <a:ext cx="2797016" cy="826279"/>
          </a:xfrm>
          <a:prstGeom prst="leftRight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Model Building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E666E-009F-2E12-C1FC-32903FAB34D2}"/>
              </a:ext>
            </a:extLst>
          </p:cNvPr>
          <p:cNvSpPr/>
          <p:nvPr/>
        </p:nvSpPr>
        <p:spPr>
          <a:xfrm>
            <a:off x="5386814" y="5963823"/>
            <a:ext cx="1414817" cy="6300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Deployment</a:t>
            </a:r>
            <a:endParaRPr lang="en-US" sz="1600" err="1">
              <a:cs typeface="Arial" panose="020B060402020202020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1E950B-FC13-342F-19C9-9D7EC99CBBE1}"/>
              </a:ext>
            </a:extLst>
          </p:cNvPr>
          <p:cNvSpPr/>
          <p:nvPr/>
        </p:nvSpPr>
        <p:spPr>
          <a:xfrm>
            <a:off x="3840956" y="4672083"/>
            <a:ext cx="914400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SVM</a:t>
            </a:r>
            <a:endParaRPr lang="en-US" sz="1600" err="1">
              <a:cs typeface="Arial" panose="020B060402020202020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4C1A7-B823-9A19-8D00-F7E23CDA1761}"/>
              </a:ext>
            </a:extLst>
          </p:cNvPr>
          <p:cNvSpPr/>
          <p:nvPr/>
        </p:nvSpPr>
        <p:spPr>
          <a:xfrm>
            <a:off x="7443573" y="4719707"/>
            <a:ext cx="914400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/>
            <a:r>
              <a:rPr lang="en-US" sz="1600">
                <a:cs typeface="Arial"/>
              </a:rPr>
              <a:t>CNN</a:t>
            </a:r>
            <a:endParaRPr lang="en-US" sz="1600" err="1">
              <a:cs typeface="Arial" panose="020B0604020202020204"/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6E9FCC10-61AD-90AC-0281-67E2883573AE}"/>
              </a:ext>
            </a:extLst>
          </p:cNvPr>
          <p:cNvSpPr/>
          <p:nvPr/>
        </p:nvSpPr>
        <p:spPr>
          <a:xfrm rot="10800000">
            <a:off x="6805971" y="5600883"/>
            <a:ext cx="1143104" cy="90279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198C6612-D1CA-0062-553C-2F2F157553B6}"/>
              </a:ext>
            </a:extLst>
          </p:cNvPr>
          <p:cNvSpPr/>
          <p:nvPr/>
        </p:nvSpPr>
        <p:spPr>
          <a:xfrm rot="10800000" flipH="1">
            <a:off x="4198606" y="5577071"/>
            <a:ext cx="1202427" cy="938517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2CCCFFB-9FB9-0C99-94AB-5BDF299D02F4}"/>
              </a:ext>
            </a:extLst>
          </p:cNvPr>
          <p:cNvSpPr/>
          <p:nvPr/>
        </p:nvSpPr>
        <p:spPr>
          <a:xfrm>
            <a:off x="8365331" y="920018"/>
            <a:ext cx="1295399" cy="93411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600">
                <a:cs typeface="Arial"/>
              </a:rPr>
              <a:t>CSV</a:t>
            </a:r>
          </a:p>
          <a:p>
            <a:endParaRPr lang="en-US" sz="1600">
              <a:cs typeface="Arial"/>
            </a:endParaRPr>
          </a:p>
          <a:p>
            <a:r>
              <a:rPr lang="en-US" sz="1600">
                <a:cs typeface="Arial"/>
              </a:rPr>
              <a:t>Directories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55C5A32-5530-C95F-B23A-A6EF66DFD0AF}"/>
              </a:ext>
            </a:extLst>
          </p:cNvPr>
          <p:cNvSpPr/>
          <p:nvPr/>
        </p:nvSpPr>
        <p:spPr>
          <a:xfrm rot="5400000" flipH="1">
            <a:off x="7481317" y="415669"/>
            <a:ext cx="277365" cy="1526093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endParaRPr lang="en-US" sz="1600" err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70C8A2-6F50-8E9C-E458-B2EDF59FF419}"/>
              </a:ext>
            </a:extLst>
          </p:cNvPr>
          <p:cNvSpPr/>
          <p:nvPr/>
        </p:nvSpPr>
        <p:spPr>
          <a:xfrm rot="5400000" flipH="1">
            <a:off x="7487269" y="850249"/>
            <a:ext cx="277365" cy="1561811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endParaRPr lang="en-US" sz="1600" err="1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5F711EF-F0DD-8787-EFCD-39D62A304CE4}"/>
              </a:ext>
            </a:extLst>
          </p:cNvPr>
          <p:cNvSpPr/>
          <p:nvPr/>
        </p:nvSpPr>
        <p:spPr>
          <a:xfrm>
            <a:off x="5853684" y="1844420"/>
            <a:ext cx="544162" cy="4783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03697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6157B-3735-226F-C1C4-8DB0606F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We received three csv files and two DICOM image directories.</a:t>
            </a:r>
          </a:p>
          <a:p>
            <a:r>
              <a:rPr lang="en-US">
                <a:cs typeface="Arial"/>
              </a:rPr>
              <a:t>One csv files contained all the labels and another one contained class data.</a:t>
            </a:r>
          </a:p>
          <a:p>
            <a:r>
              <a:rPr lang="en-US">
                <a:cs typeface="Arial"/>
              </a:rPr>
              <a:t>The class data has 30,227 class information among that 26,684 unique patient cases.</a:t>
            </a:r>
          </a:p>
          <a:p>
            <a:r>
              <a:rPr lang="en-US">
                <a:cs typeface="Arial"/>
              </a:rPr>
              <a:t>There were 11821 patients in the class '</a:t>
            </a:r>
            <a:r>
              <a:rPr lang="en-US">
                <a:ea typeface="+mn-lt"/>
                <a:cs typeface="+mn-lt"/>
              </a:rPr>
              <a:t>Non-Lung opacity/Not normal</a:t>
            </a:r>
            <a:r>
              <a:rPr lang="en-US">
                <a:cs typeface="Arial"/>
              </a:rPr>
              <a:t>' making it the class with highest representation followed by the 'Lung opacity' class with 9555, and the 'Normal' class with 8851 patients.</a:t>
            </a:r>
          </a:p>
          <a:p>
            <a:r>
              <a:rPr lang="en-US">
                <a:cs typeface="Arial"/>
              </a:rPr>
              <a:t>In label file contains Id, location (</a:t>
            </a:r>
            <a:r>
              <a:rPr lang="en-US" err="1">
                <a:cs typeface="Arial"/>
              </a:rPr>
              <a:t>x,y</a:t>
            </a:r>
            <a:r>
              <a:rPr lang="en-US">
                <a:cs typeface="Arial"/>
              </a:rPr>
              <a:t>), width, height, and target. </a:t>
            </a:r>
          </a:p>
          <a:p>
            <a:r>
              <a:rPr lang="en-US">
                <a:cs typeface="Arial"/>
              </a:rPr>
              <a:t>In target there is two different labels '0' and '1'. '0' corresponds to classes No Lung Opacity/ Not Normal and Normal. '1' corresponds to Lung Opacity. Only label '1' patients have Pneumonia.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74BFA-8FD6-8434-5B1F-02B7B313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Data Understanding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1BE8F-5F04-C85A-5E03-C433493E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68" y="2466767"/>
            <a:ext cx="9411633" cy="3093376"/>
          </a:xfrm>
        </p:spPr>
        <p:txBody>
          <a:bodyPr lIns="91440" tIns="45720" rIns="91440" bIns="45720" anchor="t"/>
          <a:lstStyle/>
          <a:p>
            <a:r>
              <a:rPr lang="en-US">
                <a:ea typeface="+mn-lt"/>
                <a:cs typeface="+mn-lt"/>
              </a:rPr>
              <a:t>Location, width and height </a:t>
            </a:r>
            <a:r>
              <a:rPr lang="en-US" err="1">
                <a:ea typeface="+mn-lt"/>
                <a:cs typeface="+mn-lt"/>
              </a:rPr>
              <a:t>datas</a:t>
            </a:r>
            <a:r>
              <a:rPr lang="en-US">
                <a:ea typeface="+mn-lt"/>
                <a:cs typeface="+mn-lt"/>
              </a:rPr>
              <a:t> are only available for patients in class '1'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DICOM images contained metadata, and we extracted it using </a:t>
            </a:r>
            <a:r>
              <a:rPr lang="en-US" err="1">
                <a:cs typeface="Arial"/>
              </a:rPr>
              <a:t>pydicom</a:t>
            </a:r>
            <a:r>
              <a:rPr lang="en-US">
                <a:cs typeface="Arial"/>
              </a:rPr>
              <a:t> python package. The following are the data obtained from the images – id, modality, age, sex, target and class.</a:t>
            </a:r>
            <a:endParaRPr lang="en-US"/>
          </a:p>
          <a:p>
            <a:r>
              <a:rPr lang="en-US">
                <a:cs typeface="Arial"/>
              </a:rPr>
              <a:t>Combing the all the </a:t>
            </a:r>
            <a:r>
              <a:rPr lang="en-US" err="1">
                <a:cs typeface="Arial"/>
              </a:rPr>
              <a:t>datas</a:t>
            </a:r>
            <a:r>
              <a:rPr lang="en-US">
                <a:cs typeface="Arial"/>
              </a:rPr>
              <a:t> available from csv files and images we have created a merged </a:t>
            </a:r>
            <a:r>
              <a:rPr lang="en-US" err="1">
                <a:cs typeface="Arial"/>
              </a:rPr>
              <a:t>dataframe</a:t>
            </a:r>
            <a:r>
              <a:rPr lang="en-US">
                <a:cs typeface="Arial"/>
              </a:rPr>
              <a:t> which includes complete </a:t>
            </a:r>
            <a:r>
              <a:rPr lang="en-US" err="1">
                <a:cs typeface="Arial"/>
              </a:rPr>
              <a:t>datas</a:t>
            </a:r>
            <a:r>
              <a:rPr lang="en-US">
                <a:cs typeface="Arial"/>
              </a:rPr>
              <a:t> available. The merging is done based on patient id.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DDA5-4CFF-7304-739B-B6BF16E76923}"/>
              </a:ext>
            </a:extLst>
          </p:cNvPr>
          <p:cNvSpPr txBox="1"/>
          <p:nvPr/>
        </p:nvSpPr>
        <p:spPr>
          <a:xfrm>
            <a:off x="1847850" y="1190625"/>
            <a:ext cx="8458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A3E0"/>
                </a:solidFill>
              </a:rPr>
              <a:t>Data Understanding </a:t>
            </a:r>
            <a:r>
              <a:rPr lang="en-US" sz="3200" b="1">
                <a:solidFill>
                  <a:srgbClr val="00A3E0"/>
                </a:solidFill>
                <a:ea typeface="+mn-lt"/>
                <a:cs typeface="+mn-lt"/>
              </a:rPr>
              <a:t>(Contd..)</a:t>
            </a:r>
            <a:endParaRPr lang="en-US" sz="320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C09E010-2DF5-1B8B-4F0D-C2952297A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39171"/>
              </p:ext>
            </p:extLst>
          </p:nvPr>
        </p:nvGraphicFramePr>
        <p:xfrm>
          <a:off x="1962150" y="1562100"/>
          <a:ext cx="916463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C90A99-BB0B-9046-BB56-69201AD6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b="0">
                <a:ea typeface="+mj-lt"/>
                <a:cs typeface="+mj-lt"/>
              </a:rPr>
              <a:t>Pre-Processing and Visualization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QVIA_V2.1.0">
  <a:themeElements>
    <a:clrScheme name="IQVIA 2022">
      <a:dk1>
        <a:srgbClr val="2B3A42"/>
      </a:dk1>
      <a:lt1>
        <a:srgbClr val="FFFFFF"/>
      </a:lt1>
      <a:dk2>
        <a:srgbClr val="606B71"/>
      </a:dk2>
      <a:lt2>
        <a:srgbClr val="F3F3F3"/>
      </a:lt2>
      <a:accent1>
        <a:srgbClr val="00A3E0"/>
      </a:accent1>
      <a:accent2>
        <a:srgbClr val="005587"/>
      </a:accent2>
      <a:accent3>
        <a:srgbClr val="43B02A"/>
      </a:accent3>
      <a:accent4>
        <a:srgbClr val="027123"/>
      </a:accent4>
      <a:accent5>
        <a:srgbClr val="00BFB3"/>
      </a:accent5>
      <a:accent6>
        <a:srgbClr val="F0B323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6DE1258-39A2-2945-9072-8BE7ECCDA81F}" vid="{B8DDE78A-610C-3E43-B28E-6C810C23E004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4DCE3D0584428F3C6AAF26086610" ma:contentTypeVersion="3" ma:contentTypeDescription="Create a new document." ma:contentTypeScope="" ma:versionID="e402070fcd42ef0c6c379a7ee914179d">
  <xsd:schema xmlns:xsd="http://www.w3.org/2001/XMLSchema" xmlns:xs="http://www.w3.org/2001/XMLSchema" xmlns:p="http://schemas.microsoft.com/office/2006/metadata/properties" xmlns:ns3="6b7c30ed-1313-4354-b465-5980e12d5af5" targetNamespace="http://schemas.microsoft.com/office/2006/metadata/properties" ma:root="true" ma:fieldsID="985689c2e7c878b1f55533e1fee5af0d" ns3:_="">
    <xsd:import namespace="6b7c30ed-1313-4354-b465-5980e12d5a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c30ed-1313-4354-b465-5980e12d5a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F9DE1-9556-4FD4-A0A3-9A4A16E89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104A6-6B62-4A23-917F-71DC7EC247FC}">
  <ds:schemaRefs>
    <ds:schemaRef ds:uri="6b7c30ed-1313-4354-b465-5980e12d5a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93DA63-1E3C-47B9-8393-1A74DA1A6B54}">
  <ds:schemaRefs>
    <ds:schemaRef ds:uri="6b7c30ed-1313-4354-b465-5980e12d5a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2020-04APR - Slide Bank Updates for Q3 R2</Template>
  <TotalTime>44074</TotalTime>
  <Words>1149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Georgia</vt:lpstr>
      <vt:lpstr>System Font Regular</vt:lpstr>
      <vt:lpstr>Wingdings</vt:lpstr>
      <vt:lpstr>IQVIA_V2.1.0</vt:lpstr>
      <vt:lpstr>Capstone Project : Pneumonia Detection Challenge </vt:lpstr>
      <vt:lpstr>Table of contents</vt:lpstr>
      <vt:lpstr>Problem Statement</vt:lpstr>
      <vt:lpstr>Problem Statement (Contd...)</vt:lpstr>
      <vt:lpstr>Real World Implications</vt:lpstr>
      <vt:lpstr>Approach</vt:lpstr>
      <vt:lpstr>Data Understanding</vt:lpstr>
      <vt:lpstr>PowerPoint Presentation</vt:lpstr>
      <vt:lpstr>Pre-Processing and Visualization </vt:lpstr>
      <vt:lpstr>Inferences from the data</vt:lpstr>
      <vt:lpstr>Inferences from the data (Contd..)</vt:lpstr>
      <vt:lpstr>Inferences from the data (Contd..)</vt:lpstr>
      <vt:lpstr>Inferences from the data (Contd..)</vt:lpstr>
      <vt:lpstr>Model Building CNN</vt:lpstr>
      <vt:lpstr>Confusion Metrics</vt:lpstr>
      <vt:lpstr>Challenges Faced</vt:lpstr>
      <vt:lpstr>Model Building SVM 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IQVIA Slide Bank Primary</dc:title>
  <dc:subject/>
  <dc:creator>Enterprise Brand &amp; Creative</dc:creator>
  <cp:keywords/>
  <dc:description/>
  <cp:lastModifiedBy>Varghese, Niel</cp:lastModifiedBy>
  <cp:revision>323</cp:revision>
  <cp:lastPrinted>2019-08-20T20:33:24Z</cp:lastPrinted>
  <dcterms:created xsi:type="dcterms:W3CDTF">2019-11-18T17:06:57Z</dcterms:created>
  <dcterms:modified xsi:type="dcterms:W3CDTF">2022-09-16T11:49:09Z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0x010100EFAC4DCE3D0584428F3C6AAF26086610</vt:lpwstr>
  </property>
</Properties>
</file>