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 descr="PP_WIUT_Attach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BAE7C-ACE8-4B91-A425-1DFA51B0C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CF91D-79D4-42DA-91E0-E97CCD844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5175"/>
            <a:ext cx="2057400" cy="5256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19800" cy="5256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BCEEB-44DB-4CA5-8424-DF74BA3EF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765175"/>
            <a:ext cx="8229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22ABD-238C-4D0C-AD96-0510C4751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93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4038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F6B40-4A86-405D-A59D-CF2B2BEF8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CFA1A-94C2-4027-BD4F-02D8CD682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D37C-5185-49E7-BC6C-CDFE76178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86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7FF5-CFD8-47F5-BBB6-D5821D6B4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27D89-2446-448A-B86F-DBD4C5853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90E72-0048-4868-B12A-723AC84FA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9906E-7AC0-43C8-BFEE-ECDE63B13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8E25F-1F16-4356-980E-089E13DE1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33E9-229E-43C1-AD8B-7A777426B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9EA224B-B0D6-4E57-8C79-1B9E022AF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8229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17" descr="PP_WIUT_Attachmen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18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</a:t>
            </a:r>
          </a:p>
          <a:p>
            <a:pPr eaLnBrk="1" hangingPunct="1"/>
            <a:r>
              <a:rPr lang="en-US" smtClean="0"/>
              <a:t>Stacks</a:t>
            </a:r>
          </a:p>
          <a:p>
            <a:pPr eaLnBrk="1" hangingPunct="1"/>
            <a:r>
              <a:rPr lang="en-US" smtClean="0"/>
              <a:t>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Double-ended queue (Deque)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Pronounced “</a:t>
            </a:r>
            <a:r>
              <a:rPr lang="en-US" i="1" smtClean="0"/>
              <a:t>deck”</a:t>
            </a:r>
            <a:endParaRPr lang="en-US" smtClean="0"/>
          </a:p>
          <a:p>
            <a:pPr eaLnBrk="1" hangingPunct="1"/>
            <a:r>
              <a:rPr lang="en-US" smtClean="0"/>
              <a:t>Operations:</a:t>
            </a:r>
          </a:p>
          <a:p>
            <a:pPr lvl="1" eaLnBrk="1" hangingPunct="1"/>
            <a:r>
              <a:rPr lang="en-US" smtClean="0"/>
              <a:t>insert element at back  </a:t>
            </a:r>
          </a:p>
          <a:p>
            <a:pPr lvl="1" eaLnBrk="1" hangingPunct="1"/>
            <a:r>
              <a:rPr lang="en-US" smtClean="0"/>
              <a:t>insert element at front  </a:t>
            </a:r>
          </a:p>
          <a:p>
            <a:pPr lvl="1" eaLnBrk="1" hangingPunct="1"/>
            <a:r>
              <a:rPr lang="en-US" smtClean="0"/>
              <a:t>remove last element  </a:t>
            </a:r>
          </a:p>
          <a:p>
            <a:pPr lvl="1" eaLnBrk="1" hangingPunct="1"/>
            <a:r>
              <a:rPr lang="en-US" smtClean="0"/>
              <a:t>remove first element  </a:t>
            </a:r>
          </a:p>
          <a:p>
            <a:pPr lvl="1" eaLnBrk="1" hangingPunct="1"/>
            <a:r>
              <a:rPr lang="en-US" smtClean="0"/>
              <a:t>examine last element  </a:t>
            </a:r>
          </a:p>
          <a:p>
            <a:pPr lvl="1" eaLnBrk="1" hangingPunct="1"/>
            <a:r>
              <a:rPr lang="en-US" smtClean="0"/>
              <a:t>examine first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</a:t>
            </a:r>
            <a:r>
              <a:rPr lang="en-US" dirty="0" smtClean="0"/>
              <a:t>implementation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Queue&lt;T</a:t>
            </a:r>
            <a:r>
              <a:rPr lang="en-US" dirty="0"/>
              <a:t>&gt;</a:t>
            </a:r>
            <a:endParaRPr lang="en-US" dirty="0" smtClean="0"/>
          </a:p>
          <a:p>
            <a:pPr eaLnBrk="1" hangingPunct="1"/>
            <a:r>
              <a:rPr lang="en-US" dirty="0" smtClean="0"/>
              <a:t>Operations:</a:t>
            </a:r>
          </a:p>
          <a:p>
            <a:pPr lvl="1" eaLnBrk="1" hangingPunct="1"/>
            <a:r>
              <a:rPr lang="en-US" dirty="0" err="1" smtClean="0"/>
              <a:t>Enqueue</a:t>
            </a:r>
            <a:r>
              <a:rPr lang="en-US" dirty="0" smtClean="0"/>
              <a:t>(item as T)</a:t>
            </a:r>
          </a:p>
          <a:p>
            <a:pPr lvl="1" eaLnBrk="1" hangingPunct="1"/>
            <a:r>
              <a:rPr lang="en-US" dirty="0" smtClean="0"/>
              <a:t>Peek() as T</a:t>
            </a:r>
          </a:p>
          <a:p>
            <a:pPr lvl="2" eaLnBrk="1" hangingPunct="1"/>
            <a:r>
              <a:rPr lang="en-US" dirty="0"/>
              <a:t>throws </a:t>
            </a:r>
            <a:r>
              <a:rPr lang="en-US" dirty="0" err="1"/>
              <a:t>InvalidOperationException</a:t>
            </a:r>
            <a:endParaRPr lang="en-US" dirty="0"/>
          </a:p>
          <a:p>
            <a:pPr lvl="1" eaLnBrk="1" hangingPunct="1"/>
            <a:r>
              <a:rPr lang="en-US" dirty="0" err="1" smtClean="0"/>
              <a:t>Dequeue</a:t>
            </a:r>
            <a:r>
              <a:rPr lang="en-US" dirty="0" smtClean="0"/>
              <a:t>() as T </a:t>
            </a:r>
          </a:p>
          <a:p>
            <a:pPr lvl="2" eaLnBrk="1" hangingPunct="1"/>
            <a:r>
              <a:rPr lang="en-US" dirty="0" smtClean="0"/>
              <a:t>throws </a:t>
            </a:r>
            <a:r>
              <a:rPr lang="en-US" dirty="0" err="1" smtClean="0"/>
              <a:t>InvalidOperationException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Count</a:t>
            </a:r>
          </a:p>
          <a:p>
            <a:pPr eaLnBrk="1" hangingPunct="1"/>
            <a:r>
              <a:rPr lang="en-US" dirty="0" smtClean="0"/>
              <a:t>Efficiency –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is a special-purpose data structures which is only optimized for a limited number of predefined operations (namely Pop and Push)</a:t>
            </a:r>
          </a:p>
          <a:p>
            <a:pPr eaLnBrk="1" hangingPunct="1"/>
            <a:r>
              <a:rPr lang="en-US" smtClean="0"/>
              <a:t>Stack is an implementation of Last-in-First-out logic (LIFO)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Classic implementation of Stack support only two operations:</a:t>
            </a:r>
          </a:p>
          <a:p>
            <a:pPr eaLnBrk="1" hangingPunct="1"/>
            <a:endParaRPr lang="en-US" smtClean="0"/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895600"/>
            <a:ext cx="39751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 – adds new element to the top of the stack</a:t>
            </a:r>
          </a:p>
          <a:p>
            <a:pPr eaLnBrk="1" hangingPunct="1"/>
            <a:r>
              <a:rPr lang="en-US" smtClean="0"/>
              <a:t>Pop – removes top element from the stack</a:t>
            </a:r>
          </a:p>
          <a:p>
            <a:pPr eaLnBrk="1" hangingPunct="1"/>
            <a:r>
              <a:rPr lang="en-US" smtClean="0"/>
              <a:t>As an addition, particular implementations could provide Peek functions – get the reference to the top element without removing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Performance:</a:t>
            </a:r>
          </a:p>
          <a:p>
            <a:pPr lvl="1" eaLnBrk="1" hangingPunct="1"/>
            <a:r>
              <a:rPr lang="en-US" smtClean="0"/>
              <a:t>All operations are O(1)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 evaluation and syntax parsing</a:t>
            </a:r>
          </a:p>
          <a:p>
            <a:pPr eaLnBrk="1" hangingPunct="1"/>
            <a:r>
              <a:rPr lang="en-US" smtClean="0"/>
              <a:t>Runtime memory management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Hanoi tower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/>
            <a:endParaRPr lang="en-US" b="1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9660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 </a:t>
            </a:r>
            <a:r>
              <a:rPr lang="en-US" dirty="0" smtClean="0"/>
              <a:t>implementation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Stack&lt;T</a:t>
            </a:r>
            <a:r>
              <a:rPr lang="en-US" dirty="0"/>
              <a:t>&gt;</a:t>
            </a:r>
            <a:endParaRPr lang="en-US" dirty="0" smtClean="0"/>
          </a:p>
          <a:p>
            <a:pPr eaLnBrk="1" hangingPunct="1"/>
            <a:r>
              <a:rPr lang="en-US" dirty="0" smtClean="0"/>
              <a:t>Operations:</a:t>
            </a:r>
          </a:p>
          <a:p>
            <a:pPr lvl="1" eaLnBrk="1" hangingPunct="1"/>
            <a:r>
              <a:rPr lang="en-US" dirty="0" smtClean="0"/>
              <a:t>Push(A as T)</a:t>
            </a:r>
          </a:p>
          <a:p>
            <a:pPr lvl="1" eaLnBrk="1" hangingPunct="1"/>
            <a:r>
              <a:rPr lang="en-US" dirty="0" smtClean="0"/>
              <a:t>Pop() as T</a:t>
            </a:r>
          </a:p>
          <a:p>
            <a:pPr lvl="2" eaLnBrk="1" hangingPunct="1"/>
            <a:r>
              <a:rPr lang="en-US" dirty="0" smtClean="0"/>
              <a:t>throws </a:t>
            </a:r>
            <a:r>
              <a:rPr lang="en-US" dirty="0" err="1" smtClean="0"/>
              <a:t>InvalidOperationException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Peek() as T </a:t>
            </a:r>
          </a:p>
          <a:p>
            <a:pPr lvl="2" eaLnBrk="1" hangingPunct="1"/>
            <a:r>
              <a:rPr lang="en-US" dirty="0" smtClean="0"/>
              <a:t>throws </a:t>
            </a:r>
            <a:r>
              <a:rPr lang="en-US" dirty="0" err="1" smtClean="0"/>
              <a:t>InvalidOperationException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is a data structure that emulates a hierarchical tree structure with a set of linked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 understand Queues</a:t>
            </a:r>
          </a:p>
          <a:p>
            <a:pPr eaLnBrk="1" hangingPunct="1"/>
            <a:r>
              <a:rPr lang="en-US" dirty="0" smtClean="0"/>
              <a:t>To be able to implement Queues in </a:t>
            </a:r>
            <a:r>
              <a:rPr lang="en-US" dirty="0" smtClean="0"/>
              <a:t>C#</a:t>
            </a:r>
          </a:p>
          <a:p>
            <a:pPr eaLnBrk="1" hangingPunct="1"/>
            <a:r>
              <a:rPr lang="en-US" dirty="0" smtClean="0"/>
              <a:t>To </a:t>
            </a:r>
            <a:r>
              <a:rPr lang="en-US" dirty="0" smtClean="0"/>
              <a:t>understand Stacks</a:t>
            </a:r>
          </a:p>
          <a:p>
            <a:pPr eaLnBrk="1" hangingPunct="1"/>
            <a:r>
              <a:rPr lang="en-US" dirty="0" smtClean="0"/>
              <a:t>To be able to implement Stacks in </a:t>
            </a:r>
            <a:r>
              <a:rPr lang="en-US" dirty="0" smtClean="0"/>
              <a:t>C#</a:t>
            </a:r>
            <a:endParaRPr lang="en-US" dirty="0" smtClean="0"/>
          </a:p>
          <a:p>
            <a:pPr eaLnBrk="1" hangingPunct="1"/>
            <a:r>
              <a:rPr lang="en-US" dirty="0" smtClean="0"/>
              <a:t>To understand Trees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- terminology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node</a:t>
            </a:r>
            <a:r>
              <a:rPr lang="en-US" smtClean="0"/>
              <a:t> is a structure which contains a value</a:t>
            </a:r>
          </a:p>
          <a:p>
            <a:pPr eaLnBrk="1" hangingPunct="1"/>
            <a:r>
              <a:rPr lang="en-US" smtClean="0"/>
              <a:t>Each node in a tree has zero or more </a:t>
            </a:r>
            <a:r>
              <a:rPr lang="en-US" b="1" smtClean="0"/>
              <a:t>child nodes</a:t>
            </a:r>
          </a:p>
          <a:p>
            <a:pPr eaLnBrk="1" hangingPunct="1"/>
            <a:r>
              <a:rPr lang="en-US" smtClean="0"/>
              <a:t>A node that has a child is called the child's </a:t>
            </a:r>
            <a:r>
              <a:rPr lang="en-US" b="1" smtClean="0"/>
              <a:t>parent node</a:t>
            </a:r>
            <a:r>
              <a:rPr lang="en-US" smtClean="0"/>
              <a:t> (or </a:t>
            </a:r>
            <a:r>
              <a:rPr lang="en-US" b="1" smtClean="0"/>
              <a:t>ancestor node</a:t>
            </a:r>
            <a:r>
              <a:rPr lang="en-US" i="1" smtClean="0"/>
              <a:t>)</a:t>
            </a:r>
          </a:p>
          <a:p>
            <a:pPr eaLnBrk="1" hangingPunct="1"/>
            <a:r>
              <a:rPr lang="en-US" smtClean="0"/>
              <a:t>A node has at most </a:t>
            </a:r>
            <a:r>
              <a:rPr lang="en-US" b="1" smtClean="0"/>
              <a:t>one</a:t>
            </a:r>
            <a:r>
              <a:rPr lang="en-US" smtClean="0"/>
              <a:t> parent.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– terminology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height</a:t>
            </a:r>
            <a:r>
              <a:rPr lang="en-US" smtClean="0"/>
              <a:t> of a node is the length of the longest downward path to a leaf from that node. The height of the root is the height of the tree. 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/>
              <a:t>depth</a:t>
            </a:r>
            <a:r>
              <a:rPr lang="en-US" smtClean="0"/>
              <a:t> of a node is the length of the path to its root</a:t>
            </a:r>
          </a:p>
          <a:p>
            <a:pPr eaLnBrk="1" hangingPunct="1"/>
            <a:r>
              <a:rPr lang="en-US" smtClean="0"/>
              <a:t>The topmost node in a tree is called the </a:t>
            </a:r>
            <a:r>
              <a:rPr lang="en-US" b="1" smtClean="0"/>
              <a:t>root node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5" t="48976" r="2499" b="26451"/>
          <a:stretch>
            <a:fillRect/>
          </a:stretch>
        </p:blipFill>
        <p:spPr bwMode="auto">
          <a:xfrm>
            <a:off x="457200" y="1752600"/>
            <a:ext cx="51816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- traversal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is not accessible by index. In order to access an element you should navigate from a root node node-by-node</a:t>
            </a:r>
          </a:p>
          <a:p>
            <a:pPr eaLnBrk="1" hangingPunct="1"/>
            <a:r>
              <a:rPr lang="en-US" smtClean="0"/>
              <a:t>In order to access all nodes recursion should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is a method where the solution to a problem depends on solutions to smaller instances of the same problem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– get all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3238"/>
            <a:ext cx="8534400" cy="42481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result, Node node)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result.Add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node.Value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child);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5" descr="que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queue is a data structure in which data enter at the rear of a list and are removed from the front of the list.</a:t>
            </a:r>
          </a:p>
          <a:p>
            <a:pPr eaLnBrk="1" hangingPunct="1"/>
            <a:r>
              <a:rPr lang="en-US" smtClean="0"/>
              <a:t>Queues are used to store items in the order in which they occur.</a:t>
            </a:r>
          </a:p>
          <a:p>
            <a:pPr eaLnBrk="1" hangingPunct="1"/>
            <a:r>
              <a:rPr lang="en-US" smtClean="0"/>
              <a:t>Queues are an example of a First-In, First-Out data structure.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new item is called </a:t>
            </a:r>
            <a:r>
              <a:rPr lang="en-US" i="1" smtClean="0"/>
              <a:t>Enqueue</a:t>
            </a:r>
            <a:endParaRPr lang="en-US" smtClean="0"/>
          </a:p>
          <a:p>
            <a:pPr eaLnBrk="1" hangingPunct="1"/>
            <a:r>
              <a:rPr lang="en-US" smtClean="0"/>
              <a:t>removing an item from a queue is called </a:t>
            </a:r>
            <a:r>
              <a:rPr lang="en-US" i="1" smtClean="0"/>
              <a:t>Dequeue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21854" r="25766" b="27071"/>
          <a:stretch>
            <a:fillRect/>
          </a:stretch>
        </p:blipFill>
        <p:spPr bwMode="auto">
          <a:xfrm>
            <a:off x="228600" y="1524000"/>
            <a:ext cx="69342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 used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/>
          <a:lstStyle/>
          <a:p>
            <a:pPr eaLnBrk="1" hangingPunct="1"/>
            <a:r>
              <a:rPr lang="en-US" smtClean="0"/>
              <a:t>In operating systems, for controlling access to shared system resources such as printers, files, communication lines, disks and tapes. </a:t>
            </a:r>
          </a:p>
          <a:p>
            <a:pPr eaLnBrk="1" hangingPunct="1"/>
            <a:r>
              <a:rPr lang="en-US" smtClean="0"/>
              <a:t>When placed on hold for telephone operators.</a:t>
            </a:r>
          </a:p>
          <a:p>
            <a:pPr eaLnBrk="1" hangingPunct="1"/>
            <a:r>
              <a:rPr lang="en-US" smtClean="0"/>
              <a:t>SMS sending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Queues used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 simulation of real-world situations. For instance, a new bank may want to know how many tellers to install. The goal is to service each customer within a "reasonable" wait time, but not have too many tellers for the number of customers. To find out a good number of tellers, they can run a computer simulation of typical customer transactions using queues to represent the waiting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Elements are pulled highest-priority-first </a:t>
            </a:r>
          </a:p>
          <a:p>
            <a:pPr eaLnBrk="1" hangingPunct="1"/>
            <a:r>
              <a:rPr lang="en-US" smtClean="0"/>
              <a:t>Operations:</a:t>
            </a:r>
          </a:p>
          <a:p>
            <a:pPr lvl="1" eaLnBrk="1" hangingPunct="1"/>
            <a:r>
              <a:rPr lang="en-US" smtClean="0"/>
              <a:t>insertWithPriority</a:t>
            </a:r>
          </a:p>
          <a:p>
            <a:pPr lvl="1" eaLnBrk="1" hangingPunct="1"/>
            <a:r>
              <a:rPr lang="en-US" smtClean="0"/>
              <a:t>pullHighestPriorityElement</a:t>
            </a:r>
          </a:p>
          <a:p>
            <a:pPr eaLnBrk="1" hangingPunct="1"/>
            <a:r>
              <a:rPr lang="en-US" smtClean="0"/>
              <a:t>Efficiency – implementation dependent:</a:t>
            </a:r>
          </a:p>
          <a:p>
            <a:pPr lvl="1" eaLnBrk="1" hangingPunct="1"/>
            <a:r>
              <a:rPr lang="en-US" smtClean="0"/>
              <a:t>Enqueue – O(log n)</a:t>
            </a:r>
          </a:p>
          <a:p>
            <a:pPr lvl="1" eaLnBrk="1" hangingPunct="1"/>
            <a:r>
              <a:rPr lang="en-US" smtClean="0"/>
              <a:t>Dequeue – O(log 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lecture12</Template>
  <TotalTime>161</TotalTime>
  <Words>638</Words>
  <Application>Microsoft Office PowerPoint</Application>
  <PresentationFormat>On-screen Show (4:3)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Consolas</vt:lpstr>
      <vt:lpstr>Times New Roman</vt:lpstr>
      <vt:lpstr>Wingdings</vt:lpstr>
      <vt:lpstr>Pixel</vt:lpstr>
      <vt:lpstr>Lecture 18</vt:lpstr>
      <vt:lpstr>Outcomes</vt:lpstr>
      <vt:lpstr>PowerPoint Presentation</vt:lpstr>
      <vt:lpstr>Queue</vt:lpstr>
      <vt:lpstr>Queue operations</vt:lpstr>
      <vt:lpstr>FIFO</vt:lpstr>
      <vt:lpstr>Queue used</vt:lpstr>
      <vt:lpstr>Queues used</vt:lpstr>
      <vt:lpstr>Priority Queue</vt:lpstr>
      <vt:lpstr>Double-ended queue (Deque)</vt:lpstr>
      <vt:lpstr>Queue implementation in .Net</vt:lpstr>
      <vt:lpstr>Stack</vt:lpstr>
      <vt:lpstr>Stack</vt:lpstr>
      <vt:lpstr>Stack</vt:lpstr>
      <vt:lpstr>Stack</vt:lpstr>
      <vt:lpstr>Stack applications</vt:lpstr>
      <vt:lpstr>Stack applications</vt:lpstr>
      <vt:lpstr>Stack implementation in .Net</vt:lpstr>
      <vt:lpstr>Tree</vt:lpstr>
      <vt:lpstr>Tree - terminology</vt:lpstr>
      <vt:lpstr>Tree – terminology</vt:lpstr>
      <vt:lpstr>Tree</vt:lpstr>
      <vt:lpstr>Tree - traversal</vt:lpstr>
      <vt:lpstr>Recursion</vt:lpstr>
      <vt:lpstr>Tree – get all values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labpc</cp:lastModifiedBy>
  <cp:revision>25</cp:revision>
  <cp:lastPrinted>1601-01-01T00:00:00Z</cp:lastPrinted>
  <dcterms:created xsi:type="dcterms:W3CDTF">1601-01-01T00:00:00Z</dcterms:created>
  <dcterms:modified xsi:type="dcterms:W3CDTF">2019-02-01T05:51:04Z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