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3" r:id="rId5"/>
    <p:sldId id="265" r:id="rId6"/>
    <p:sldId id="266" r:id="rId7"/>
    <p:sldId id="260" r:id="rId8"/>
    <p:sldId id="267" r:id="rId9"/>
    <p:sldId id="261" r:id="rId10"/>
    <p:sldId id="268" r:id="rId11"/>
    <p:sldId id="262" r:id="rId12"/>
    <p:sldId id="271" r:id="rId13"/>
    <p:sldId id="273" r:id="rId14"/>
    <p:sldId id="269" r:id="rId15"/>
    <p:sldId id="272" r:id="rId16"/>
    <p:sldId id="270" r:id="rId17"/>
    <p:sldId id="274"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660066"/>
    <a:srgbClr val="006600"/>
    <a:srgbClr val="18055F"/>
    <a:srgbClr val="FF0000"/>
    <a:srgbClr val="80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grpSp>
      </p:grpSp>
      <p:pic>
        <p:nvPicPr>
          <p:cNvPr id="18" name="Picture 21" descr="PP_WIUT_Attach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2475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endParaRPr lang="ru-RU"/>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endParaRPr lang="ru-RU"/>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20" name="Rectangle 17"/>
          <p:cNvSpPr>
            <a:spLocks noGrp="1" noChangeArrowheads="1"/>
          </p:cNvSpPr>
          <p:nvPr>
            <p:ph type="ftr" sz="quarter" idx="11"/>
          </p:nvPr>
        </p:nvSpPr>
        <p:spPr/>
        <p:txBody>
          <a:bodyPr/>
          <a:lstStyle>
            <a:lvl1pPr>
              <a:defRPr/>
            </a:lvl1pPr>
          </a:lstStyle>
          <a:p>
            <a:pPr>
              <a:defRPr/>
            </a:pPr>
            <a:endParaRPr lang="en-US"/>
          </a:p>
        </p:txBody>
      </p:sp>
      <p:sp>
        <p:nvSpPr>
          <p:cNvPr id="21" name="Rectangle 18"/>
          <p:cNvSpPr>
            <a:spLocks noGrp="1" noChangeArrowheads="1"/>
          </p:cNvSpPr>
          <p:nvPr>
            <p:ph type="sldNum" sz="quarter" idx="12"/>
          </p:nvPr>
        </p:nvSpPr>
        <p:spPr/>
        <p:txBody>
          <a:bodyPr/>
          <a:lstStyle>
            <a:lvl1pPr>
              <a:defRPr/>
            </a:lvl1pPr>
          </a:lstStyle>
          <a:p>
            <a:pPr>
              <a:defRPr/>
            </a:pPr>
            <a:fld id="{BB092931-1455-42D2-93DD-8268B7FD38B6}" type="slidenum">
              <a:rPr lang="en-US"/>
              <a:pPr>
                <a:defRPr/>
              </a:pPr>
              <a:t>‹#›</a:t>
            </a:fld>
            <a:endParaRPr lang="en-US"/>
          </a:p>
        </p:txBody>
      </p:sp>
    </p:spTree>
    <p:extLst>
      <p:ext uri="{BB962C8B-B14F-4D97-AF65-F5344CB8AC3E}">
        <p14:creationId xmlns:p14="http://schemas.microsoft.com/office/powerpoint/2010/main" val="314881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7B04554-3964-49BA-9C43-63FD8F66C10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1089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5175"/>
            <a:ext cx="2057400" cy="52562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5175"/>
            <a:ext cx="6019800" cy="52562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286E2AD-BACC-47DD-B282-69CCC4DE4E11}"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2943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5175"/>
            <a:ext cx="8229600" cy="5256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66EDF36C-B34A-483D-846A-9A4344FE003A}"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50052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5175"/>
            <a:ext cx="8229600" cy="935038"/>
          </a:xfrm>
        </p:spPr>
        <p:txBody>
          <a:bodyPr/>
          <a:lstStyle/>
          <a:p>
            <a:r>
              <a:rPr lang="en-US"/>
              <a:t>Click to edit Master title style</a:t>
            </a:r>
          </a:p>
        </p:txBody>
      </p:sp>
      <p:sp>
        <p:nvSpPr>
          <p:cNvPr id="3" name="Text Placeholder 2"/>
          <p:cNvSpPr>
            <a:spLocks noGrp="1"/>
          </p:cNvSpPr>
          <p:nvPr>
            <p:ph type="body" sz="half" idx="1"/>
          </p:nvPr>
        </p:nvSpPr>
        <p:spPr>
          <a:xfrm>
            <a:off x="457200" y="1773238"/>
            <a:ext cx="4038600" cy="4248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73238"/>
            <a:ext cx="4038600" cy="4248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3F0E657-57B9-4DB0-9F40-D64DCDE7523D}"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7646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51716FAE-4EE6-43CC-809E-44366ADB121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3274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D64DB98-30E4-4205-809C-AC5E145C8B76}"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1273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73238"/>
            <a:ext cx="403860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73238"/>
            <a:ext cx="403860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7D77D37-3B3D-49A6-BF2D-BD5BA4C557F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1357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64BB98AD-7214-4F0D-84AD-E29B69EF2D1D}"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2172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15ED1AFD-BECC-44C0-8A2D-403C557DB55F}"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1168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C3628A49-95E9-4769-8E55-3A9C189A974A}"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5465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E466BD5-8EBC-4F4A-9C60-39FE61BC5ADB}"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0416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F2AB5B7A-F045-4E9A-9451-46ABEF72B346}"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7343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200">
                <a:latin typeface="Arial" charset="0"/>
                <a:cs typeface="+mn-cs"/>
              </a:defRPr>
            </a:lvl1pPr>
          </a:lstStyle>
          <a:p>
            <a:pPr>
              <a:defRPr/>
            </a:pPr>
            <a:endParaRPr lang="en-US"/>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pPr>
              <a:defRPr/>
            </a:pPr>
            <a:fld id="{E0592C3A-B9E6-4C85-8DCD-3ACB49EFD069}"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sz="2400">
                <a:latin typeface="Times New Roman" panose="02020603050405020304"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accent2"/>
                </a:solidFill>
              </a:endParaRPr>
            </a:p>
          </p:txBody>
        </p:sp>
      </p:grpSp>
      <p:sp>
        <p:nvSpPr>
          <p:cNvPr id="1029" name="Rectangle 14"/>
          <p:cNvSpPr>
            <a:spLocks noGrp="1" noChangeArrowheads="1"/>
          </p:cNvSpPr>
          <p:nvPr>
            <p:ph type="title"/>
          </p:nvPr>
        </p:nvSpPr>
        <p:spPr bwMode="auto">
          <a:xfrm>
            <a:off x="457200" y="765175"/>
            <a:ext cx="82296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30" name="Rectangle 15"/>
          <p:cNvSpPr>
            <a:spLocks noGrp="1" noChangeArrowheads="1"/>
          </p:cNvSpPr>
          <p:nvPr>
            <p:ph type="body" idx="1"/>
          </p:nvPr>
        </p:nvSpPr>
        <p:spPr bwMode="auto">
          <a:xfrm>
            <a:off x="457200" y="1773238"/>
            <a:ext cx="82296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mn-cs"/>
              </a:defRPr>
            </a:lvl1pPr>
          </a:lstStyle>
          <a:p>
            <a:pPr>
              <a:defRPr/>
            </a:pPr>
            <a:endParaRPr lang="en-US"/>
          </a:p>
        </p:txBody>
      </p:sp>
      <p:pic>
        <p:nvPicPr>
          <p:cNvPr id="1032" name="Picture 17" descr="PP_WIUT_Attachment"/>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75247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7"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dirty="0"/>
              <a:t>Lecture 19</a:t>
            </a:r>
          </a:p>
        </p:txBody>
      </p:sp>
      <p:sp>
        <p:nvSpPr>
          <p:cNvPr id="3075" name="Rectangle 3"/>
          <p:cNvSpPr>
            <a:spLocks noGrp="1" noChangeArrowheads="1"/>
          </p:cNvSpPr>
          <p:nvPr>
            <p:ph type="subTitle" idx="1"/>
          </p:nvPr>
        </p:nvSpPr>
        <p:spPr/>
        <p:txBody>
          <a:bodyPr/>
          <a:lstStyle/>
          <a:p>
            <a:pPr eaLnBrk="1" hangingPunct="1"/>
            <a:r>
              <a:rPr lang="en-US" dirty="0"/>
              <a:t>Sorting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t>Insertion Sort</a:t>
            </a:r>
          </a:p>
        </p:txBody>
      </p:sp>
      <p:sp>
        <p:nvSpPr>
          <p:cNvPr id="12291" name="Content Placeholder 2"/>
          <p:cNvSpPr>
            <a:spLocks noGrp="1"/>
          </p:cNvSpPr>
          <p:nvPr>
            <p:ph idx="1"/>
          </p:nvPr>
        </p:nvSpPr>
        <p:spPr/>
        <p:txBody>
          <a:bodyPr/>
          <a:lstStyle/>
          <a:p>
            <a:pPr eaLnBrk="1" hangingPunct="1"/>
            <a:endParaRPr lang="en-US"/>
          </a:p>
        </p:txBody>
      </p:sp>
      <p:pic>
        <p:nvPicPr>
          <p:cNvPr id="12292" name="Picture 2" descr="insertion_s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924800"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Quick Sort</a:t>
            </a:r>
          </a:p>
        </p:txBody>
      </p:sp>
      <p:sp>
        <p:nvSpPr>
          <p:cNvPr id="13315" name="Rectangle 3"/>
          <p:cNvSpPr>
            <a:spLocks noGrp="1" noChangeArrowheads="1"/>
          </p:cNvSpPr>
          <p:nvPr>
            <p:ph idx="1"/>
          </p:nvPr>
        </p:nvSpPr>
        <p:spPr/>
        <p:txBody>
          <a:bodyPr/>
          <a:lstStyle/>
          <a:p>
            <a:pPr eaLnBrk="1" hangingPunct="1"/>
            <a:r>
              <a:rPr lang="en-US"/>
              <a:t>Worst case – O(n</a:t>
            </a:r>
            <a:r>
              <a:rPr lang="en-US" baseline="30000"/>
              <a:t>2</a:t>
            </a:r>
            <a:r>
              <a:rPr lang="en-US"/>
              <a:t>)</a:t>
            </a:r>
          </a:p>
          <a:p>
            <a:pPr eaLnBrk="1" hangingPunct="1"/>
            <a:r>
              <a:rPr lang="en-US"/>
              <a:t>Average case – O(n lg n)</a:t>
            </a:r>
          </a:p>
          <a:p>
            <a:pPr eaLnBrk="1" hangingPunct="1"/>
            <a:r>
              <a:rPr lang="en-US"/>
              <a:t>Based on the divide-and-conquer paradigm </a:t>
            </a:r>
          </a:p>
          <a:p>
            <a:pPr eaLnBrk="1" hangingPunct="1"/>
            <a:r>
              <a:rPr lang="en-US"/>
              <a:t>Implementation requires knowledge of recursion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t>Quicksort - steps</a:t>
            </a:r>
          </a:p>
        </p:txBody>
      </p:sp>
      <p:sp>
        <p:nvSpPr>
          <p:cNvPr id="15363" name="Content Placeholder 2"/>
          <p:cNvSpPr>
            <a:spLocks noGrp="1"/>
          </p:cNvSpPr>
          <p:nvPr>
            <p:ph idx="1"/>
          </p:nvPr>
        </p:nvSpPr>
        <p:spPr>
          <a:xfrm>
            <a:off x="457200" y="1773238"/>
            <a:ext cx="8534400" cy="4248150"/>
          </a:xfrm>
        </p:spPr>
        <p:txBody>
          <a:bodyPr/>
          <a:lstStyle/>
          <a:p>
            <a:pPr eaLnBrk="1" hangingPunct="1">
              <a:buFont typeface="Wingdings" panose="05000000000000000000" pitchFamily="2" charset="2"/>
              <a:buNone/>
            </a:pPr>
            <a:r>
              <a:rPr lang="en-US" sz="2400" dirty="0"/>
              <a:t>The steps are:</a:t>
            </a:r>
          </a:p>
          <a:p>
            <a:pPr eaLnBrk="1" hangingPunct="1"/>
            <a:r>
              <a:rPr lang="en-US" sz="2400" dirty="0"/>
              <a:t>Pick an element, called a </a:t>
            </a:r>
            <a:r>
              <a:rPr lang="en-US" sz="2400" b="1" i="1" dirty="0"/>
              <a:t>pivot</a:t>
            </a:r>
            <a:r>
              <a:rPr lang="en-US" sz="2400" dirty="0"/>
              <a:t>, from the list.</a:t>
            </a:r>
          </a:p>
          <a:p>
            <a:pPr eaLnBrk="1" hangingPunct="1"/>
            <a:r>
              <a:rPr lang="en-US" sz="2400" dirty="0"/>
              <a:t>Reorder the list so that all elements with values less than the pivot come before the pivot, while all elements with values greater than the pivot come after it (equal values can go either way). This is called the </a:t>
            </a:r>
            <a:r>
              <a:rPr lang="en-US" sz="2400" b="1" dirty="0"/>
              <a:t>partition</a:t>
            </a:r>
            <a:r>
              <a:rPr lang="en-US" sz="2400" dirty="0"/>
              <a:t> operation. After this partitioning, the pivot is in its final position.</a:t>
            </a:r>
          </a:p>
          <a:p>
            <a:pPr eaLnBrk="1" hangingPunct="1"/>
            <a:r>
              <a:rPr lang="en-US" sz="2400" dirty="0"/>
              <a:t>Recursively sort the sub-list of lesser elements and the sub-list of greater elements.</a:t>
            </a:r>
          </a:p>
          <a:p>
            <a:pPr eaLnBrk="1" hangingPunct="1"/>
            <a:r>
              <a:rPr lang="en-US" sz="2400" dirty="0"/>
              <a:t>The base case of the recursion are lists of size zero or one, which never need to be sorted.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fade">
                                      <p:cBhvr>
                                        <p:cTn id="7" dur="500"/>
                                        <p:tgtEl>
                                          <p:spTgt spid="15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fade">
                                      <p:cBhvr>
                                        <p:cTn id="12" dur="500"/>
                                        <p:tgtEl>
                                          <p:spTgt spid="15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animEffect transition="in" filter="fade">
                                      <p:cBhvr>
                                        <p:cTn id="17" dur="500"/>
                                        <p:tgtEl>
                                          <p:spTgt spid="153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63">
                                            <p:txEl>
                                              <p:pRg st="4" end="4"/>
                                            </p:txEl>
                                          </p:spTgt>
                                        </p:tgtEl>
                                        <p:attrNameLst>
                                          <p:attrName>style.visibility</p:attrName>
                                        </p:attrNameLst>
                                      </p:cBhvr>
                                      <p:to>
                                        <p:strVal val="visible"/>
                                      </p:to>
                                    </p:set>
                                    <p:animEffect transition="in" filter="fade">
                                      <p:cBhvr>
                                        <p:cTn id="22"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t>Choosing pivot</a:t>
            </a:r>
          </a:p>
        </p:txBody>
      </p:sp>
      <p:sp>
        <p:nvSpPr>
          <p:cNvPr id="15363" name="Content Placeholder 2"/>
          <p:cNvSpPr>
            <a:spLocks noGrp="1"/>
          </p:cNvSpPr>
          <p:nvPr>
            <p:ph idx="1"/>
          </p:nvPr>
        </p:nvSpPr>
        <p:spPr/>
        <p:txBody>
          <a:bodyPr/>
          <a:lstStyle/>
          <a:p>
            <a:pPr eaLnBrk="1" hangingPunct="1"/>
            <a:r>
              <a:rPr lang="en-US"/>
              <a:t>If leftmost (first) element is selected as pivot, worst case for already sorted array</a:t>
            </a:r>
          </a:p>
          <a:p>
            <a:pPr eaLnBrk="1" hangingPunct="1"/>
            <a:r>
              <a:rPr lang="en-US"/>
              <a:t>Random index</a:t>
            </a:r>
          </a:p>
          <a:p>
            <a:pPr eaLnBrk="1" hangingPunct="1"/>
            <a:r>
              <a:rPr lang="en-US"/>
              <a:t>Middle element</a:t>
            </a:r>
          </a:p>
          <a:p>
            <a:pPr eaLnBrk="1" hangingPunct="1"/>
            <a:r>
              <a:rPr lang="en-US"/>
              <a:t>Last element</a:t>
            </a:r>
          </a:p>
          <a:p>
            <a:pPr eaLnBrk="1" hangingPunct="1"/>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descr="H:\WIUT\2010-2011\Semester 1\PF\Lectures\Lecture 22\Sorting_quicksort_anim.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838200"/>
            <a:ext cx="7689850" cy="5876925"/>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t>Quicksort</a:t>
            </a:r>
          </a:p>
        </p:txBody>
      </p:sp>
      <p:sp>
        <p:nvSpPr>
          <p:cNvPr id="17411" name="Content Placeholder 2"/>
          <p:cNvSpPr>
            <a:spLocks noGrp="1"/>
          </p:cNvSpPr>
          <p:nvPr>
            <p:ph idx="1"/>
          </p:nvPr>
        </p:nvSpPr>
        <p:spPr>
          <a:xfrm>
            <a:off x="152400" y="1773238"/>
            <a:ext cx="8839200" cy="4248150"/>
          </a:xfrm>
        </p:spPr>
        <p:txBody>
          <a:bodyPr/>
          <a:lstStyle/>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a:latin typeface="Courier New" panose="02070309020205020404" pitchFamily="49" charset="0"/>
                <a:cs typeface="Times New Roman" panose="02020603050405020304" pitchFamily="18" charset="0"/>
              </a:rPr>
              <a:t>function</a:t>
            </a:r>
            <a:r>
              <a:rPr lang="en-US" sz="2200">
                <a:latin typeface="Courier New" panose="02070309020205020404" pitchFamily="49" charset="0"/>
                <a:cs typeface="Times New Roman" panose="02020603050405020304" pitchFamily="18" charset="0"/>
              </a:rPr>
              <a:t> sort(array)</a:t>
            </a:r>
            <a:endParaRPr lang="en-US" sz="220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a:latin typeface="Courier New" panose="02070309020205020404" pitchFamily="49" charset="0"/>
                <a:cs typeface="Times New Roman" panose="02020603050405020304" pitchFamily="18" charset="0"/>
              </a:rPr>
              <a:t>  Dim </a:t>
            </a:r>
            <a:r>
              <a:rPr lang="en-US" sz="2200">
                <a:latin typeface="Courier New" panose="02070309020205020404" pitchFamily="49" charset="0"/>
                <a:cs typeface="Times New Roman" panose="02020603050405020304" pitchFamily="18" charset="0"/>
              </a:rPr>
              <a:t>less, greater </a:t>
            </a:r>
            <a:r>
              <a:rPr lang="en-US" sz="2200" b="1">
                <a:latin typeface="Courier New" panose="02070309020205020404" pitchFamily="49" charset="0"/>
                <a:cs typeface="Times New Roman" panose="02020603050405020304" pitchFamily="18" charset="0"/>
              </a:rPr>
              <a:t>as</a:t>
            </a:r>
            <a:r>
              <a:rPr lang="en-US" sz="2200">
                <a:latin typeface="Courier New" panose="02070309020205020404" pitchFamily="49" charset="0"/>
                <a:cs typeface="Times New Roman" panose="02020603050405020304" pitchFamily="18" charset="0"/>
              </a:rPr>
              <a:t> List</a:t>
            </a:r>
            <a:endParaRPr lang="en-US" sz="220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a:latin typeface="Courier New" panose="02070309020205020404" pitchFamily="49" charset="0"/>
                <a:cs typeface="Times New Roman" panose="02020603050405020304" pitchFamily="18" charset="0"/>
              </a:rPr>
              <a:t>	if</a:t>
            </a:r>
            <a:r>
              <a:rPr lang="en-US" sz="2200">
                <a:latin typeface="Courier New" panose="02070309020205020404" pitchFamily="49" charset="0"/>
                <a:cs typeface="Times New Roman" panose="02020603050405020304" pitchFamily="18" charset="0"/>
              </a:rPr>
              <a:t> array.Length ≤ 1</a:t>
            </a:r>
            <a:endParaRPr lang="en-US" sz="220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a:latin typeface="Courier New" panose="02070309020205020404" pitchFamily="49" charset="0"/>
                <a:cs typeface="Times New Roman" panose="02020603050405020304" pitchFamily="18" charset="0"/>
              </a:rPr>
              <a:t>	  return</a:t>
            </a:r>
            <a:r>
              <a:rPr lang="en-US" sz="2200">
                <a:latin typeface="Courier New" panose="02070309020205020404" pitchFamily="49" charset="0"/>
                <a:cs typeface="Times New Roman" panose="02020603050405020304" pitchFamily="18" charset="0"/>
              </a:rPr>
              <a:t> array </a:t>
            </a: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a:latin typeface="Courier New" panose="02070309020205020404" pitchFamily="49" charset="0"/>
                <a:cs typeface="Times New Roman" panose="02020603050405020304" pitchFamily="18" charset="0"/>
              </a:rPr>
              <a:t>	select and remove a pivot value from array</a:t>
            </a:r>
            <a:endParaRPr lang="en-US" sz="220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a:latin typeface="Courier New" panose="02070309020205020404" pitchFamily="49" charset="0"/>
                <a:cs typeface="Times New Roman" panose="02020603050405020304" pitchFamily="18" charset="0"/>
              </a:rPr>
              <a:t>	for each</a:t>
            </a:r>
            <a:r>
              <a:rPr lang="en-US" sz="2200">
                <a:latin typeface="Courier New" panose="02070309020205020404" pitchFamily="49" charset="0"/>
                <a:cs typeface="Times New Roman" panose="02020603050405020304" pitchFamily="18" charset="0"/>
              </a:rPr>
              <a:t> x </a:t>
            </a:r>
            <a:r>
              <a:rPr lang="en-US" sz="2200" b="1">
                <a:latin typeface="Courier New" panose="02070309020205020404" pitchFamily="49" charset="0"/>
                <a:cs typeface="Times New Roman" panose="02020603050405020304" pitchFamily="18" charset="0"/>
              </a:rPr>
              <a:t>in</a:t>
            </a:r>
            <a:r>
              <a:rPr lang="en-US" sz="2200">
                <a:latin typeface="Courier New" panose="02070309020205020404" pitchFamily="49" charset="0"/>
                <a:cs typeface="Times New Roman" panose="02020603050405020304" pitchFamily="18" charset="0"/>
              </a:rPr>
              <a:t> array</a:t>
            </a:r>
            <a:endParaRPr lang="en-US" sz="220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a:latin typeface="Courier New" panose="02070309020205020404" pitchFamily="49" charset="0"/>
                <a:cs typeface="Times New Roman" panose="02020603050405020304" pitchFamily="18" charset="0"/>
              </a:rPr>
              <a:t>	  if</a:t>
            </a:r>
            <a:r>
              <a:rPr lang="en-US" sz="2200">
                <a:latin typeface="Courier New" panose="02070309020205020404" pitchFamily="49" charset="0"/>
                <a:cs typeface="Times New Roman" panose="02020603050405020304" pitchFamily="18" charset="0"/>
              </a:rPr>
              <a:t> x ≤ pivot </a:t>
            </a:r>
            <a:r>
              <a:rPr lang="en-US" sz="2200" b="1">
                <a:latin typeface="Courier New" panose="02070309020205020404" pitchFamily="49" charset="0"/>
                <a:cs typeface="Times New Roman" panose="02020603050405020304" pitchFamily="18" charset="0"/>
              </a:rPr>
              <a:t>then</a:t>
            </a:r>
            <a:r>
              <a:rPr lang="en-US" sz="2200">
                <a:latin typeface="Courier New" panose="02070309020205020404" pitchFamily="49" charset="0"/>
                <a:cs typeface="Times New Roman" panose="02020603050405020304" pitchFamily="18" charset="0"/>
              </a:rPr>
              <a:t> append x to less</a:t>
            </a:r>
            <a:endParaRPr lang="en-US" sz="220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a:latin typeface="Courier New" panose="02070309020205020404" pitchFamily="49" charset="0"/>
                <a:cs typeface="Times New Roman" panose="02020603050405020304" pitchFamily="18" charset="0"/>
              </a:rPr>
              <a:t>	  else</a:t>
            </a:r>
            <a:r>
              <a:rPr lang="en-US" sz="2200">
                <a:latin typeface="Courier New" panose="02070309020205020404" pitchFamily="49" charset="0"/>
                <a:cs typeface="Times New Roman" panose="02020603050405020304" pitchFamily="18" charset="0"/>
              </a:rPr>
              <a:t> append x to greater</a:t>
            </a:r>
            <a:endParaRPr lang="en-US" sz="220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a:latin typeface="Courier New" panose="02070309020205020404" pitchFamily="49" charset="0"/>
                <a:cs typeface="Times New Roman" panose="02020603050405020304" pitchFamily="18" charset="0"/>
              </a:rPr>
              <a:t>return</a:t>
            </a:r>
            <a:r>
              <a:rPr lang="en-US" sz="2200">
                <a:latin typeface="Courier New" panose="02070309020205020404" pitchFamily="49" charset="0"/>
                <a:cs typeface="Times New Roman" panose="02020603050405020304" pitchFamily="18" charset="0"/>
              </a:rPr>
              <a:t> concat(sort(less), pivot, sort(greater))</a:t>
            </a:r>
            <a:endParaRPr lang="en-US" sz="2200">
              <a:latin typeface="Times New Roman" panose="02020603050405020304" pitchFamily="18" charset="0"/>
              <a:cs typeface="Times New Roman" panose="02020603050405020304" pitchFamily="18" charset="0"/>
            </a:endParaRPr>
          </a:p>
          <a:p>
            <a:pPr marL="0" algn="just" eaLnBrk="1" hangingPunct="1">
              <a:lnSpc>
                <a:spcPct val="15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800">
                <a:latin typeface="Times New Roman" panose="02020603050405020304" pitchFamily="18" charset="0"/>
                <a:cs typeface="Times New Roman" panose="02020603050405020304" pitchFamily="18" charset="0"/>
              </a:rPr>
              <a:t> </a:t>
            </a:r>
          </a:p>
          <a:p>
            <a:pPr marL="0" eaLnBrk="1" hangingPunct="1">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t>Other sorting algorithms</a:t>
            </a:r>
          </a:p>
        </p:txBody>
      </p:sp>
      <p:sp>
        <p:nvSpPr>
          <p:cNvPr id="18435" name="Content Placeholder 2"/>
          <p:cNvSpPr>
            <a:spLocks noGrp="1"/>
          </p:cNvSpPr>
          <p:nvPr>
            <p:ph idx="1"/>
          </p:nvPr>
        </p:nvSpPr>
        <p:spPr/>
        <p:txBody>
          <a:bodyPr/>
          <a:lstStyle/>
          <a:p>
            <a:pPr eaLnBrk="1" hangingPunct="1"/>
            <a:r>
              <a:rPr lang="en-US" dirty="0"/>
              <a:t>Merge sort</a:t>
            </a:r>
          </a:p>
          <a:p>
            <a:pPr eaLnBrk="1" hangingPunct="1"/>
            <a:r>
              <a:rPr lang="en-US" dirty="0"/>
              <a:t>Heapsort</a:t>
            </a:r>
          </a:p>
          <a:p>
            <a:pPr eaLnBrk="1" hangingPunct="1"/>
            <a:r>
              <a:rPr lang="en-US"/>
              <a:t>https://visualgo.net/bn/sorting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en-US"/>
          </a:p>
        </p:txBody>
      </p:sp>
      <p:sp>
        <p:nvSpPr>
          <p:cNvPr id="32771" name="Rectangle 3"/>
          <p:cNvSpPr>
            <a:spLocks noGrp="1" noChangeArrowheads="1"/>
          </p:cNvSpPr>
          <p:nvPr>
            <p:ph type="body" idx="1"/>
          </p:nvPr>
        </p:nvSpPr>
        <p:spPr/>
        <p:txBody>
          <a:bodyPr/>
          <a:lstStyle/>
          <a:p>
            <a:pPr algn="ctr" eaLnBrk="1" hangingPunct="1">
              <a:buFont typeface="Wingdings" panose="05000000000000000000" pitchFamily="2" charset="2"/>
              <a:buNone/>
            </a:pPr>
            <a:r>
              <a:rPr lang="en-US" sz="11700"/>
              <a:t>	The End</a:t>
            </a:r>
            <a:endParaRPr lang="ru-RU" sz="1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Outcomes</a:t>
            </a:r>
          </a:p>
        </p:txBody>
      </p:sp>
      <p:sp>
        <p:nvSpPr>
          <p:cNvPr id="4099" name="Rectangle 3"/>
          <p:cNvSpPr>
            <a:spLocks noGrp="1" noChangeArrowheads="1"/>
          </p:cNvSpPr>
          <p:nvPr>
            <p:ph idx="1"/>
          </p:nvPr>
        </p:nvSpPr>
        <p:spPr/>
        <p:txBody>
          <a:bodyPr/>
          <a:lstStyle/>
          <a:p>
            <a:pPr eaLnBrk="1" hangingPunct="1"/>
            <a:r>
              <a:rPr lang="en-US" dirty="0"/>
              <a:t>Understand bubble sort</a:t>
            </a:r>
          </a:p>
          <a:p>
            <a:pPr eaLnBrk="1" hangingPunct="1"/>
            <a:r>
              <a:rPr lang="en-US" dirty="0"/>
              <a:t>Understand insertion sort</a:t>
            </a:r>
          </a:p>
          <a:p>
            <a:pPr eaLnBrk="1" hangingPunct="1"/>
            <a:r>
              <a:rPr lang="en-US" dirty="0"/>
              <a:t>Understand selection sort</a:t>
            </a:r>
          </a:p>
          <a:p>
            <a:pPr eaLnBrk="1" hangingPunct="1"/>
            <a:r>
              <a:rPr lang="en-US" dirty="0"/>
              <a:t>Understand quick sort</a:t>
            </a:r>
          </a:p>
          <a:p>
            <a:pPr eaLnBrk="1" hangingPunct="1"/>
            <a:r>
              <a:rPr lang="en-US" dirty="0"/>
              <a:t>To be able to implement them in 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b="1"/>
              <a:t>Bubble Sort</a:t>
            </a:r>
            <a:endParaRPr lang="en-US"/>
          </a:p>
        </p:txBody>
      </p:sp>
      <p:sp>
        <p:nvSpPr>
          <p:cNvPr id="5123" name="Content Placeholder 2"/>
          <p:cNvSpPr>
            <a:spLocks noGrp="1"/>
          </p:cNvSpPr>
          <p:nvPr>
            <p:ph idx="1"/>
          </p:nvPr>
        </p:nvSpPr>
        <p:spPr/>
        <p:txBody>
          <a:bodyPr/>
          <a:lstStyle/>
          <a:p>
            <a:pPr eaLnBrk="1" hangingPunct="1"/>
            <a:r>
              <a:rPr lang="en-US" b="1"/>
              <a:t>Values “float like a bubble” from one end of the list to another</a:t>
            </a:r>
          </a:p>
          <a:p>
            <a:pPr eaLnBrk="1" hangingPunct="1"/>
            <a:endParaRPr lang="en-US" b="1"/>
          </a:p>
          <a:p>
            <a:pPr eaLnBrk="1" hangingPunct="1"/>
            <a:endParaRPr lang="en-US"/>
          </a:p>
        </p:txBody>
      </p:sp>
      <p:pic>
        <p:nvPicPr>
          <p:cNvPr id="5124" name="Picture 5" descr="big_bubbles_bloss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3505200"/>
            <a:ext cx="428625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big_bubbles_bloss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505200"/>
            <a:ext cx="428625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Bubble Sort</a:t>
            </a:r>
          </a:p>
        </p:txBody>
      </p:sp>
      <p:pic>
        <p:nvPicPr>
          <p:cNvPr id="614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382000"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Bubble Sort</a:t>
            </a:r>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r="18182"/>
          <a:stretch>
            <a:fillRect/>
          </a:stretch>
        </p:blipFill>
        <p:spPr bwMode="auto">
          <a:xfrm>
            <a:off x="990600" y="1933575"/>
            <a:ext cx="685800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Bubble Sort</a:t>
            </a:r>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r="5608"/>
          <a:stretch>
            <a:fillRect/>
          </a:stretch>
        </p:blipFill>
        <p:spPr bwMode="auto">
          <a:xfrm>
            <a:off x="990600" y="1981200"/>
            <a:ext cx="76962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Selection Sort</a:t>
            </a:r>
          </a:p>
        </p:txBody>
      </p:sp>
      <p:sp>
        <p:nvSpPr>
          <p:cNvPr id="9219" name="Rectangle 5"/>
          <p:cNvSpPr>
            <a:spLocks noGrp="1" noChangeArrowheads="1"/>
          </p:cNvSpPr>
          <p:nvPr>
            <p:ph idx="1"/>
          </p:nvPr>
        </p:nvSpPr>
        <p:spPr/>
        <p:txBody>
          <a:bodyPr/>
          <a:lstStyle/>
          <a:p>
            <a:pPr eaLnBrk="1" hangingPunct="1"/>
            <a:r>
              <a:rPr lang="en-US" sz="5000"/>
              <a:t>Start at the beginning of the array, find the smallest element. Place it in position 0, start again from position 1</a:t>
            </a:r>
          </a:p>
        </p:txBody>
      </p:sp>
      <p:sp>
        <p:nvSpPr>
          <p:cNvPr id="9220" name="Rectangle 4"/>
          <p:cNvSpPr>
            <a:spLocks noChangeArrowheads="1"/>
          </p:cNvSpPr>
          <p:nvPr/>
        </p:nvSpPr>
        <p:spPr bwMode="auto">
          <a:xfrm>
            <a:off x="2286000" y="1460500"/>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ru-RU"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t>Selection Sort</a:t>
            </a:r>
          </a:p>
        </p:txBody>
      </p:sp>
      <p:pic>
        <p:nvPicPr>
          <p:cNvPr id="10243" name="Picture 2" descr="select_s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3" y="2362200"/>
            <a:ext cx="8542337"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Insertion Sort</a:t>
            </a:r>
          </a:p>
        </p:txBody>
      </p:sp>
      <p:sp>
        <p:nvSpPr>
          <p:cNvPr id="11267" name="Rectangle 5"/>
          <p:cNvSpPr>
            <a:spLocks noGrp="1" noChangeArrowheads="1"/>
          </p:cNvSpPr>
          <p:nvPr>
            <p:ph idx="1"/>
          </p:nvPr>
        </p:nvSpPr>
        <p:spPr/>
        <p:txBody>
          <a:bodyPr/>
          <a:lstStyle/>
          <a:p>
            <a:pPr eaLnBrk="1" hangingPunct="1"/>
            <a:r>
              <a:rPr lang="en-US" sz="5000"/>
              <a:t>Start from the first element. Place second before or after. Third in between before or after etc.</a:t>
            </a:r>
          </a:p>
        </p:txBody>
      </p:sp>
      <p:sp>
        <p:nvSpPr>
          <p:cNvPr id="11268" name="Rectangle 4"/>
          <p:cNvSpPr>
            <a:spLocks noChangeArrowheads="1"/>
          </p:cNvSpPr>
          <p:nvPr/>
        </p:nvSpPr>
        <p:spPr bwMode="auto">
          <a:xfrm>
            <a:off x="2286000" y="1598613"/>
            <a:ext cx="457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ru-RU" sz="1800"/>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lecture21</Template>
  <TotalTime>811</TotalTime>
  <Words>354</Words>
  <Application>Microsoft Office PowerPoint</Application>
  <PresentationFormat>On-screen Show (4:3)</PresentationFormat>
  <Paragraphs>51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Courier New</vt:lpstr>
      <vt:lpstr>Times New Roman</vt:lpstr>
      <vt:lpstr>Wingdings</vt:lpstr>
      <vt:lpstr>Pixel</vt:lpstr>
      <vt:lpstr>Lecture 19</vt:lpstr>
      <vt:lpstr>Outcomes</vt:lpstr>
      <vt:lpstr>Bubble Sort</vt:lpstr>
      <vt:lpstr>Bubble Sort</vt:lpstr>
      <vt:lpstr>Bubble Sort</vt:lpstr>
      <vt:lpstr>Bubble Sort</vt:lpstr>
      <vt:lpstr>Selection Sort</vt:lpstr>
      <vt:lpstr>Selection Sort</vt:lpstr>
      <vt:lpstr>Insertion Sort</vt:lpstr>
      <vt:lpstr>Insertion Sort</vt:lpstr>
      <vt:lpstr>Quick Sort</vt:lpstr>
      <vt:lpstr>Quicksort - steps</vt:lpstr>
      <vt:lpstr>Choosing pivot</vt:lpstr>
      <vt:lpstr>PowerPoint Presentation</vt:lpstr>
      <vt:lpstr>Quicksort</vt:lpstr>
      <vt:lpstr>Other sorting algorithms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Basil</dc:creator>
  <cp:lastModifiedBy>Vasiliy Kuznetsov</cp:lastModifiedBy>
  <cp:revision>28</cp:revision>
  <cp:lastPrinted>1601-01-01T00:00:00Z</cp:lastPrinted>
  <dcterms:created xsi:type="dcterms:W3CDTF">1601-01-01T00:00:00Z</dcterms:created>
  <dcterms:modified xsi:type="dcterms:W3CDTF">2021-03-04T12:36:52Z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