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2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36CE009-13EF-48B8-9DC1-7B2746480B4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BB304DD-5112-4A37-B8DE-C8C31DBC19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97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E009-13EF-48B8-9DC1-7B2746480B4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04DD-5112-4A37-B8DE-C8C31DBC19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23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E009-13EF-48B8-9DC1-7B2746480B4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04DD-5112-4A37-B8DE-C8C31DBC19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051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E009-13EF-48B8-9DC1-7B2746480B4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04DD-5112-4A37-B8DE-C8C31DBC19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543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E009-13EF-48B8-9DC1-7B2746480B4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04DD-5112-4A37-B8DE-C8C31DBC19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974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E009-13EF-48B8-9DC1-7B2746480B4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04DD-5112-4A37-B8DE-C8C31DBC19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397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E009-13EF-48B8-9DC1-7B2746480B4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04DD-5112-4A37-B8DE-C8C31DBC19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027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36CE009-13EF-48B8-9DC1-7B2746480B4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04DD-5112-4A37-B8DE-C8C31DBC19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555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36CE009-13EF-48B8-9DC1-7B2746480B4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04DD-5112-4A37-B8DE-C8C31DBC19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54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E009-13EF-48B8-9DC1-7B2746480B4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04DD-5112-4A37-B8DE-C8C31DBC19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84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E009-13EF-48B8-9DC1-7B2746480B4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04DD-5112-4A37-B8DE-C8C31DBC19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8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E009-13EF-48B8-9DC1-7B2746480B4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04DD-5112-4A37-B8DE-C8C31DBC19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67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E009-13EF-48B8-9DC1-7B2746480B4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04DD-5112-4A37-B8DE-C8C31DBC19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95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E009-13EF-48B8-9DC1-7B2746480B4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04DD-5112-4A37-B8DE-C8C31DBC19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21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E009-13EF-48B8-9DC1-7B2746480B4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04DD-5112-4A37-B8DE-C8C31DBC19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47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E009-13EF-48B8-9DC1-7B2746480B4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04DD-5112-4A37-B8DE-C8C31DBC19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76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E009-13EF-48B8-9DC1-7B2746480B4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304DD-5112-4A37-B8DE-C8C31DBC19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01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36CE009-13EF-48B8-9DC1-7B2746480B4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BB304DD-5112-4A37-B8DE-C8C31DBC19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73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mniconvert.com/what-is/behaviour-segmentation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KTU CS463 Web Programming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S7 CSE  </a:t>
            </a:r>
            <a:r>
              <a:rPr lang="en-US" dirty="0" err="1" smtClean="0"/>
              <a:t>Programme</a:t>
            </a:r>
            <a:r>
              <a:rPr lang="en-US" dirty="0" smtClean="0"/>
              <a:t> Elective</a:t>
            </a:r>
          </a:p>
          <a:p>
            <a:r>
              <a:rPr lang="en-US" dirty="0" smtClean="0"/>
              <a:t>Module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2749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09434" y="126977"/>
            <a:ext cx="8761413" cy="7080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Form Validation – Login form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4275" y="1209963"/>
            <a:ext cx="63348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&lt;form method="GET"&gt;</a:t>
            </a:r>
          </a:p>
          <a:p>
            <a:r>
              <a:rPr lang="en-IN" sz="1600" dirty="0" smtClean="0"/>
              <a:t>&lt;label&gt;User Name : &lt;/label&gt;</a:t>
            </a:r>
          </a:p>
          <a:p>
            <a:r>
              <a:rPr lang="en-IN" sz="1600" dirty="0" smtClean="0"/>
              <a:t>&lt;input type="text" name="who" id="</a:t>
            </a:r>
            <a:r>
              <a:rPr lang="en-IN" sz="1600" dirty="0" err="1" smtClean="0"/>
              <a:t>nam</a:t>
            </a:r>
            <a:r>
              <a:rPr lang="en-IN" sz="1600" dirty="0" smtClean="0"/>
              <a:t>"&gt;&lt;</a:t>
            </a:r>
            <a:r>
              <a:rPr lang="en-IN" sz="1600" dirty="0" err="1" smtClean="0"/>
              <a:t>br</a:t>
            </a:r>
            <a:r>
              <a:rPr lang="en-IN" sz="1600" dirty="0" smtClean="0"/>
              <a:t>&gt;</a:t>
            </a:r>
          </a:p>
          <a:p>
            <a:r>
              <a:rPr lang="en-IN" sz="1600" dirty="0" smtClean="0"/>
              <a:t>&lt;label&gt;Password : &lt;/label&gt;</a:t>
            </a:r>
          </a:p>
          <a:p>
            <a:r>
              <a:rPr lang="en-IN" sz="1600" dirty="0" smtClean="0"/>
              <a:t>&lt;input type="password" name="pass" id="id_1723"&gt;&lt;</a:t>
            </a:r>
            <a:r>
              <a:rPr lang="en-IN" sz="1600" dirty="0" err="1" smtClean="0"/>
              <a:t>br</a:t>
            </a:r>
            <a:r>
              <a:rPr lang="en-IN" sz="1600" dirty="0" smtClean="0"/>
              <a:t>&gt;</a:t>
            </a:r>
          </a:p>
          <a:p>
            <a:r>
              <a:rPr lang="en-IN" sz="1600" dirty="0" smtClean="0"/>
              <a:t>&lt;input type="submit" value="Log In"&gt;</a:t>
            </a:r>
          </a:p>
          <a:p>
            <a:r>
              <a:rPr lang="en-IN" sz="1600" dirty="0" smtClean="0"/>
              <a:t>&lt;input type="submit" name="cancel" value="Cancel"&gt;</a:t>
            </a:r>
          </a:p>
          <a:p>
            <a:r>
              <a:rPr lang="en-IN" sz="1600" dirty="0" smtClean="0"/>
              <a:t>&lt;/form&gt;</a:t>
            </a:r>
          </a:p>
          <a:p>
            <a:r>
              <a:rPr lang="en-IN" sz="1600" dirty="0" smtClean="0"/>
              <a:t>&lt;/div&gt;</a:t>
            </a:r>
          </a:p>
          <a:p>
            <a:r>
              <a:rPr lang="en-IN" sz="1600" dirty="0" smtClean="0"/>
              <a:t>&lt;/body&gt;</a:t>
            </a:r>
          </a:p>
          <a:p>
            <a:r>
              <a:rPr lang="en-IN" sz="1600" dirty="0" smtClean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4258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calculator program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75037" b="61797"/>
          <a:stretch/>
        </p:blipFill>
        <p:spPr>
          <a:xfrm>
            <a:off x="532263" y="2430975"/>
            <a:ext cx="3820661" cy="32874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71679" b="61000"/>
          <a:stretch/>
        </p:blipFill>
        <p:spPr>
          <a:xfrm>
            <a:off x="5063319" y="2430974"/>
            <a:ext cx="4246134" cy="328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4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09434" y="126977"/>
            <a:ext cx="8761413" cy="7080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Simple Calculator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422" y="977951"/>
            <a:ext cx="633483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&lt;?</a:t>
            </a:r>
            <a:r>
              <a:rPr lang="en-IN" sz="1600" dirty="0" err="1" smtClean="0"/>
              <a:t>php</a:t>
            </a:r>
            <a:endParaRPr lang="en-IN" sz="1600" dirty="0" smtClean="0"/>
          </a:p>
          <a:p>
            <a:r>
              <a:rPr lang="en-IN" sz="1600" dirty="0" smtClean="0"/>
              <a:t>$first='';</a:t>
            </a:r>
          </a:p>
          <a:p>
            <a:r>
              <a:rPr lang="en-IN" sz="1600" dirty="0" smtClean="0"/>
              <a:t>$second='';</a:t>
            </a:r>
          </a:p>
          <a:p>
            <a:r>
              <a:rPr lang="en-IN" sz="1600" dirty="0" smtClean="0"/>
              <a:t>$result='';</a:t>
            </a:r>
          </a:p>
          <a:p>
            <a:r>
              <a:rPr lang="en-IN" sz="1600" dirty="0" smtClean="0"/>
              <a:t>if(</a:t>
            </a:r>
            <a:r>
              <a:rPr lang="en-IN" sz="1600" dirty="0" err="1" smtClean="0"/>
              <a:t>isset</a:t>
            </a:r>
            <a:r>
              <a:rPr lang="en-IN" sz="1600" dirty="0" smtClean="0"/>
              <a:t>($_POST["operator"]))</a:t>
            </a:r>
          </a:p>
          <a:p>
            <a:r>
              <a:rPr lang="en-IN" sz="1600" dirty="0" smtClean="0"/>
              <a:t>{</a:t>
            </a:r>
          </a:p>
          <a:p>
            <a:r>
              <a:rPr lang="en-IN" sz="1600" dirty="0" smtClean="0"/>
              <a:t>   $first=$_POST['</a:t>
            </a:r>
            <a:r>
              <a:rPr lang="en-IN" sz="1600" dirty="0" err="1" smtClean="0"/>
              <a:t>fnum</a:t>
            </a:r>
            <a:r>
              <a:rPr lang="en-IN" sz="1600" dirty="0" smtClean="0"/>
              <a:t>'];</a:t>
            </a:r>
          </a:p>
          <a:p>
            <a:r>
              <a:rPr lang="en-IN" sz="1600" dirty="0" smtClean="0"/>
              <a:t>   $second=$_POST['</a:t>
            </a:r>
            <a:r>
              <a:rPr lang="en-IN" sz="1600" dirty="0" err="1" smtClean="0"/>
              <a:t>snum</a:t>
            </a:r>
            <a:r>
              <a:rPr lang="en-IN" sz="1600" dirty="0" smtClean="0"/>
              <a:t>'];</a:t>
            </a:r>
          </a:p>
          <a:p>
            <a:r>
              <a:rPr lang="en-IN" sz="1600" dirty="0" smtClean="0"/>
              <a:t>   $op=$_POST['operator'];</a:t>
            </a:r>
          </a:p>
          <a:p>
            <a:r>
              <a:rPr lang="en-IN" sz="1600" dirty="0" smtClean="0"/>
              <a:t>   $result='';</a:t>
            </a:r>
          </a:p>
          <a:p>
            <a:endParaRPr lang="en-IN" sz="1600" dirty="0" smtClean="0"/>
          </a:p>
          <a:p>
            <a:r>
              <a:rPr lang="en-IN" sz="1600" dirty="0" smtClean="0"/>
              <a:t>if(</a:t>
            </a:r>
            <a:r>
              <a:rPr lang="en-IN" sz="1600" dirty="0" err="1" smtClean="0"/>
              <a:t>is_numeric</a:t>
            </a:r>
            <a:r>
              <a:rPr lang="en-IN" sz="1600" dirty="0" smtClean="0"/>
              <a:t>($first)&amp;&amp;</a:t>
            </a:r>
            <a:r>
              <a:rPr lang="en-IN" sz="1600" dirty="0" err="1" smtClean="0"/>
              <a:t>is_numeric</a:t>
            </a:r>
            <a:r>
              <a:rPr lang="en-IN" sz="1600" dirty="0" smtClean="0"/>
              <a:t>($second))</a:t>
            </a:r>
          </a:p>
          <a:p>
            <a:r>
              <a:rPr lang="en-IN" sz="1600" dirty="0" smtClean="0"/>
              <a:t>{</a:t>
            </a:r>
          </a:p>
          <a:p>
            <a:r>
              <a:rPr lang="en-IN" sz="1600" dirty="0" smtClean="0"/>
              <a:t>   switch($op)</a:t>
            </a:r>
          </a:p>
          <a:p>
            <a:r>
              <a:rPr lang="en-IN" sz="1600" dirty="0" smtClean="0"/>
              <a:t>   {</a:t>
            </a:r>
          </a:p>
          <a:p>
            <a:r>
              <a:rPr lang="en-IN" sz="1600" dirty="0" smtClean="0"/>
              <a:t>      case "+":  $result=$first+$second;</a:t>
            </a:r>
          </a:p>
          <a:p>
            <a:r>
              <a:rPr lang="en-IN" sz="1600" dirty="0" smtClean="0"/>
              <a:t>                 break;</a:t>
            </a:r>
          </a:p>
          <a:p>
            <a:r>
              <a:rPr lang="en-IN" sz="1600" dirty="0" smtClean="0"/>
              <a:t>      case "-":  $result=$first-$second;</a:t>
            </a:r>
          </a:p>
          <a:p>
            <a:r>
              <a:rPr lang="en-IN" sz="1600" dirty="0" smtClean="0"/>
              <a:t>                 break;</a:t>
            </a:r>
          </a:p>
          <a:p>
            <a:r>
              <a:rPr lang="en-IN" sz="1600" dirty="0" smtClean="0"/>
              <a:t>   }</a:t>
            </a:r>
          </a:p>
          <a:p>
            <a:r>
              <a:rPr lang="en-IN" sz="1600" dirty="0" smtClean="0"/>
              <a:t>}</a:t>
            </a:r>
          </a:p>
          <a:p>
            <a:r>
              <a:rPr lang="en-IN" sz="1600" dirty="0" smtClean="0"/>
              <a:t>}?&gt;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1380" y="480989"/>
            <a:ext cx="533627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&lt;html&gt;</a:t>
            </a:r>
          </a:p>
          <a:p>
            <a:r>
              <a:rPr lang="en-IN" dirty="0" smtClean="0"/>
              <a:t>&lt;body&gt;</a:t>
            </a:r>
          </a:p>
          <a:p>
            <a:r>
              <a:rPr lang="en-IN" dirty="0" smtClean="0"/>
              <a:t>&lt;h1&gt;Calculator&lt;/h1&gt;</a:t>
            </a:r>
          </a:p>
          <a:p>
            <a:r>
              <a:rPr lang="en-IN" dirty="0" smtClean="0"/>
              <a:t>&lt;form action = "</a:t>
            </a:r>
            <a:r>
              <a:rPr lang="en-IN" dirty="0" err="1" smtClean="0"/>
              <a:t>calculator.php</a:t>
            </a:r>
            <a:r>
              <a:rPr lang="en-IN" dirty="0" smtClean="0"/>
              <a:t>" method="POST"&gt;</a:t>
            </a:r>
          </a:p>
          <a:p>
            <a:r>
              <a:rPr lang="en-IN" dirty="0" smtClean="0"/>
              <a:t>First Number : &lt;input type="number" name="</a:t>
            </a:r>
            <a:r>
              <a:rPr lang="en-IN" dirty="0" err="1" smtClean="0"/>
              <a:t>fnum</a:t>
            </a:r>
            <a:r>
              <a:rPr lang="en-IN" dirty="0" smtClean="0"/>
              <a:t>" value="&lt;?</a:t>
            </a:r>
            <a:r>
              <a:rPr lang="en-IN" dirty="0" err="1" smtClean="0"/>
              <a:t>php</a:t>
            </a:r>
            <a:r>
              <a:rPr lang="en-IN" dirty="0" smtClean="0"/>
              <a:t> echo $first;?&gt;"&gt;&lt;</a:t>
            </a:r>
            <a:r>
              <a:rPr lang="en-IN" dirty="0" err="1" smtClean="0"/>
              <a:t>br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Second Number : &lt;input type="number" name="</a:t>
            </a:r>
            <a:r>
              <a:rPr lang="en-IN" dirty="0" err="1" smtClean="0"/>
              <a:t>snum</a:t>
            </a:r>
            <a:r>
              <a:rPr lang="en-IN" dirty="0" smtClean="0"/>
              <a:t>" value="&lt;?</a:t>
            </a:r>
            <a:r>
              <a:rPr lang="en-IN" dirty="0" err="1" smtClean="0"/>
              <a:t>php</a:t>
            </a:r>
            <a:r>
              <a:rPr lang="en-IN" dirty="0" smtClean="0"/>
              <a:t> echo $second;?&gt;"&gt;&lt;</a:t>
            </a:r>
            <a:r>
              <a:rPr lang="en-IN" dirty="0" err="1" smtClean="0"/>
              <a:t>br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Result : &lt;input </a:t>
            </a:r>
            <a:r>
              <a:rPr lang="en-IN" dirty="0" err="1" smtClean="0"/>
              <a:t>readonly</a:t>
            </a:r>
            <a:r>
              <a:rPr lang="en-IN" dirty="0" smtClean="0"/>
              <a:t>="</a:t>
            </a:r>
            <a:r>
              <a:rPr lang="en-IN" dirty="0" err="1" smtClean="0"/>
              <a:t>readonly</a:t>
            </a:r>
            <a:r>
              <a:rPr lang="en-IN" dirty="0" smtClean="0"/>
              <a:t>" name="result" value="&lt;?</a:t>
            </a:r>
            <a:r>
              <a:rPr lang="en-IN" dirty="0" err="1" smtClean="0"/>
              <a:t>php</a:t>
            </a:r>
            <a:r>
              <a:rPr lang="en-IN" dirty="0" smtClean="0"/>
              <a:t> echo $result;?&gt;"&gt;</a:t>
            </a:r>
          </a:p>
          <a:p>
            <a:r>
              <a:rPr lang="en-IN" dirty="0" smtClean="0"/>
              <a:t>&lt;</a:t>
            </a:r>
            <a:r>
              <a:rPr lang="en-IN" dirty="0" err="1" smtClean="0"/>
              <a:t>br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&lt;</a:t>
            </a:r>
            <a:r>
              <a:rPr lang="en-IN" dirty="0" err="1" smtClean="0"/>
              <a:t>br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&lt;input type="submit" name="operator" value="+"&gt;</a:t>
            </a:r>
          </a:p>
          <a:p>
            <a:r>
              <a:rPr lang="en-IN" dirty="0" smtClean="0"/>
              <a:t>&lt;input type="submit" name="operator" value="-"&gt;</a:t>
            </a:r>
          </a:p>
          <a:p>
            <a:r>
              <a:rPr lang="en-IN" dirty="0" smtClean="0"/>
              <a:t>&lt;/form&gt;</a:t>
            </a:r>
          </a:p>
          <a:p>
            <a:r>
              <a:rPr lang="en-IN" dirty="0" smtClean="0"/>
              <a:t>&lt;/body&gt;</a:t>
            </a:r>
          </a:p>
          <a:p>
            <a:r>
              <a:rPr lang="en-IN" dirty="0" smtClean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5535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Cookies and Session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4" y="1856096"/>
            <a:ext cx="11177516" cy="4572000"/>
          </a:xfrm>
        </p:spPr>
        <p:txBody>
          <a:bodyPr>
            <a:normAutofit fontScale="92500" lnSpcReduction="20000"/>
          </a:bodyPr>
          <a:lstStyle/>
          <a:p>
            <a:endParaRPr lang="en-IN" sz="2400" dirty="0"/>
          </a:p>
          <a:p>
            <a:r>
              <a:rPr lang="en-IN" sz="2400" dirty="0"/>
              <a:t>A cookie is </a:t>
            </a:r>
            <a:r>
              <a:rPr lang="en-IN" sz="2400" dirty="0" smtClean="0"/>
              <a:t>a </a:t>
            </a:r>
            <a:r>
              <a:rPr lang="en-IN" sz="2400" dirty="0"/>
              <a:t>small </a:t>
            </a:r>
            <a:r>
              <a:rPr lang="en-IN" sz="2400" dirty="0" smtClean="0"/>
              <a:t>file </a:t>
            </a:r>
            <a:r>
              <a:rPr lang="en-IN" sz="2400" dirty="0"/>
              <a:t>that the server embeds on the user's computer</a:t>
            </a:r>
            <a:r>
              <a:rPr lang="en-IN" sz="2400" dirty="0" smtClean="0"/>
              <a:t> to </a:t>
            </a:r>
            <a:r>
              <a:rPr lang="en-IN" sz="2400" dirty="0"/>
              <a:t>identify a </a:t>
            </a:r>
            <a:r>
              <a:rPr lang="en-IN" sz="2400" dirty="0" smtClean="0"/>
              <a:t>user </a:t>
            </a:r>
            <a:endParaRPr lang="en-IN" sz="2400" dirty="0"/>
          </a:p>
          <a:p>
            <a:r>
              <a:rPr lang="en-IN" sz="2400" dirty="0" smtClean="0"/>
              <a:t>Each </a:t>
            </a:r>
            <a:r>
              <a:rPr lang="en-IN" sz="2400" dirty="0"/>
              <a:t>time the same computer requests a page with a browser, it will send the cookie </a:t>
            </a:r>
            <a:r>
              <a:rPr lang="en-IN" sz="2400" dirty="0" smtClean="0"/>
              <a:t>too</a:t>
            </a:r>
            <a:endParaRPr lang="en-IN" sz="2400" dirty="0"/>
          </a:p>
          <a:p>
            <a:r>
              <a:rPr lang="en-IN" sz="2400" dirty="0" smtClean="0"/>
              <a:t>With </a:t>
            </a:r>
            <a:r>
              <a:rPr lang="en-IN" sz="2400" dirty="0"/>
              <a:t>PHP, you can both create and retrieve cookie </a:t>
            </a:r>
            <a:r>
              <a:rPr lang="en-IN" sz="2400" dirty="0" smtClean="0"/>
              <a:t>values</a:t>
            </a:r>
            <a:endParaRPr lang="en-IN" sz="2400" dirty="0"/>
          </a:p>
          <a:p>
            <a:r>
              <a:rPr lang="en-IN" sz="2400" dirty="0" smtClean="0"/>
              <a:t>provides </a:t>
            </a:r>
            <a:r>
              <a:rPr lang="en-IN" sz="2400" dirty="0"/>
              <a:t>a general approach to storing information about sessions on the browser system </a:t>
            </a:r>
            <a:r>
              <a:rPr lang="en-IN" sz="2400" dirty="0" smtClean="0"/>
              <a:t>itself</a:t>
            </a:r>
            <a:endParaRPr lang="en-IN" sz="2400" dirty="0"/>
          </a:p>
          <a:p>
            <a:r>
              <a:rPr lang="en-IN" sz="2400" dirty="0" smtClean="0"/>
              <a:t>The </a:t>
            </a:r>
            <a:r>
              <a:rPr lang="en-IN" sz="2400" dirty="0"/>
              <a:t>server is given this information when the browser makes subsequent requests for Web resources from the </a:t>
            </a:r>
            <a:r>
              <a:rPr lang="en-IN" sz="2400" dirty="0" smtClean="0"/>
              <a:t>server</a:t>
            </a:r>
            <a:endParaRPr lang="en-IN" sz="2400" dirty="0"/>
          </a:p>
          <a:p>
            <a:r>
              <a:rPr lang="en-IN" sz="2400" dirty="0" smtClean="0"/>
              <a:t>allows </a:t>
            </a:r>
            <a:r>
              <a:rPr lang="en-IN" sz="2400" dirty="0"/>
              <a:t>the server to present a customized interface to the </a:t>
            </a:r>
            <a:r>
              <a:rPr lang="en-IN" sz="2400" dirty="0" smtClean="0"/>
              <a:t>client </a:t>
            </a:r>
            <a:endParaRPr lang="en-IN" sz="2400" dirty="0"/>
          </a:p>
          <a:p>
            <a:r>
              <a:rPr lang="en-IN" sz="2400" dirty="0" smtClean="0"/>
              <a:t>also </a:t>
            </a:r>
            <a:r>
              <a:rPr lang="en-IN" sz="2400" dirty="0"/>
              <a:t>allow the server to connect requests from a particular client to previous requests, thereby connecting sequences of requests into a </a:t>
            </a:r>
            <a:r>
              <a:rPr lang="en-IN" sz="2400" dirty="0" smtClean="0"/>
              <a:t>session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86847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Cookies and Session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4" y="2292824"/>
            <a:ext cx="11177516" cy="413527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At </a:t>
            </a:r>
            <a:r>
              <a:rPr lang="en-IN" sz="2400" dirty="0"/>
              <a:t>the time it is created, a cookie is assigned a lifetime. When the time a cookie has existed reaches its associated lifetime, the cookie is deleted from the browser's host </a:t>
            </a:r>
            <a:r>
              <a:rPr lang="en-IN" sz="2400" dirty="0" smtClean="0"/>
              <a:t>machine</a:t>
            </a:r>
            <a:endParaRPr lang="en-IN" sz="2400" dirty="0"/>
          </a:p>
          <a:p>
            <a:r>
              <a:rPr lang="en-IN" sz="2400" dirty="0"/>
              <a:t>a particular cookie is information that is exchanged exclusively between one specific browser and one specific </a:t>
            </a:r>
            <a:r>
              <a:rPr lang="en-IN" sz="2400" dirty="0" smtClean="0"/>
              <a:t>server</a:t>
            </a:r>
            <a:endParaRPr lang="en-IN" sz="2400" dirty="0"/>
          </a:p>
          <a:p>
            <a:r>
              <a:rPr lang="en-IN" sz="2400" dirty="0"/>
              <a:t>A cookie is set in PHP with the </a:t>
            </a:r>
            <a:r>
              <a:rPr lang="en-IN" sz="2400" dirty="0" err="1" smtClean="0"/>
              <a:t>setcookie</a:t>
            </a:r>
            <a:r>
              <a:rPr lang="en-IN" sz="2400" dirty="0" smtClean="0"/>
              <a:t> function</a:t>
            </a:r>
            <a:r>
              <a:rPr lang="en-IN" sz="2400" dirty="0"/>
              <a:t>. This function takes one or more parameters. </a:t>
            </a:r>
          </a:p>
          <a:p>
            <a:pPr marL="0" indent="0">
              <a:buNone/>
            </a:pPr>
            <a:r>
              <a:rPr lang="en-IN" sz="2400" b="1" dirty="0" smtClean="0"/>
              <a:t>	</a:t>
            </a:r>
            <a:r>
              <a:rPr lang="en-IN" sz="2400" b="1" dirty="0" err="1" smtClean="0"/>
              <a:t>setcookie</a:t>
            </a:r>
            <a:r>
              <a:rPr lang="en-IN" sz="2400" b="1" dirty="0" smtClean="0"/>
              <a:t>(</a:t>
            </a:r>
            <a:r>
              <a:rPr lang="en-IN" sz="2400" b="1" i="1" dirty="0" smtClean="0"/>
              <a:t>name</a:t>
            </a:r>
            <a:r>
              <a:rPr lang="en-IN" sz="2400" b="1" i="1" dirty="0"/>
              <a:t>, value, expire, path</a:t>
            </a:r>
            <a:r>
              <a:rPr lang="en-IN" sz="2400" b="1" dirty="0"/>
              <a:t>)</a:t>
            </a:r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82606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Cookies and Session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4" y="2292824"/>
            <a:ext cx="11177516" cy="413527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At </a:t>
            </a:r>
            <a:r>
              <a:rPr lang="en-IN" sz="2400" dirty="0"/>
              <a:t>the time it is created, a cookie is assigned a lifetime. When the time a cookie has existed reaches its associated lifetime, the cookie is deleted from the browser's host </a:t>
            </a:r>
            <a:r>
              <a:rPr lang="en-IN" sz="2400" dirty="0" smtClean="0"/>
              <a:t>machine</a:t>
            </a:r>
            <a:endParaRPr lang="en-IN" sz="2400" dirty="0"/>
          </a:p>
          <a:p>
            <a:r>
              <a:rPr lang="en-IN" sz="2400" dirty="0"/>
              <a:t>a particular cookie is information that is exchanged exclusively between one specific browser and one specific </a:t>
            </a:r>
            <a:r>
              <a:rPr lang="en-IN" sz="2400" dirty="0" smtClean="0"/>
              <a:t>server</a:t>
            </a:r>
            <a:endParaRPr lang="en-IN" sz="2400" dirty="0"/>
          </a:p>
          <a:p>
            <a:r>
              <a:rPr lang="en-IN" sz="2400" dirty="0"/>
              <a:t>A cookie is set in PHP with the </a:t>
            </a:r>
            <a:r>
              <a:rPr lang="en-IN" sz="2400" dirty="0" err="1" smtClean="0"/>
              <a:t>setcookie</a:t>
            </a:r>
            <a:r>
              <a:rPr lang="en-IN" sz="2400" dirty="0" smtClean="0"/>
              <a:t> function</a:t>
            </a:r>
            <a:r>
              <a:rPr lang="en-IN" sz="2400" dirty="0"/>
              <a:t>. This function takes one or more parameters. </a:t>
            </a:r>
          </a:p>
          <a:p>
            <a:pPr marL="0" indent="0">
              <a:buNone/>
            </a:pPr>
            <a:r>
              <a:rPr lang="en-IN" sz="2400" b="1" dirty="0" smtClean="0"/>
              <a:t>	</a:t>
            </a:r>
            <a:r>
              <a:rPr lang="en-IN" sz="2400" b="1" dirty="0" err="1" smtClean="0"/>
              <a:t>setcookie</a:t>
            </a:r>
            <a:r>
              <a:rPr lang="en-IN" sz="2400" b="1" dirty="0" smtClean="0"/>
              <a:t>(</a:t>
            </a:r>
            <a:r>
              <a:rPr lang="en-IN" sz="2400" b="1" i="1" dirty="0" smtClean="0"/>
              <a:t>name</a:t>
            </a:r>
            <a:r>
              <a:rPr lang="en-IN" sz="2400" b="1" i="1" dirty="0"/>
              <a:t>, value, expire, path</a:t>
            </a:r>
            <a:r>
              <a:rPr lang="en-IN" sz="2400" b="1" dirty="0"/>
              <a:t>)</a:t>
            </a:r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73206" y="5895833"/>
            <a:ext cx="2224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Mandatory, string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 flipH="1">
            <a:off x="1685499" y="5581934"/>
            <a:ext cx="1044053" cy="31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93324" y="5895833"/>
            <a:ext cx="2224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New value, string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endCxn id="7" idx="0"/>
          </p:cNvCxnSpPr>
          <p:nvPr/>
        </p:nvCxnSpPr>
        <p:spPr>
          <a:xfrm>
            <a:off x="4005616" y="5581934"/>
            <a:ext cx="1" cy="31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13442" y="5895833"/>
            <a:ext cx="2825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Time in seconds, integer, default 0 (end of current session)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117909" y="5581934"/>
            <a:ext cx="1276064" cy="31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975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Cookies and Session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28" y="2497540"/>
            <a:ext cx="9949217" cy="4135272"/>
          </a:xfrm>
        </p:spPr>
        <p:txBody>
          <a:bodyPr>
            <a:normAutofit/>
          </a:bodyPr>
          <a:lstStyle/>
          <a:p>
            <a:r>
              <a:rPr lang="en-IN" sz="2400" b="1" dirty="0" err="1"/>
              <a:t>setcookie</a:t>
            </a:r>
            <a:r>
              <a:rPr lang="en-IN" sz="2400" b="1" dirty="0"/>
              <a:t>(“valid", "true", time() + 86400);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creates </a:t>
            </a:r>
            <a:r>
              <a:rPr lang="en-IN" sz="2400" dirty="0"/>
              <a:t>a cookie named "valid" whose value is "true" and whose lifetime is one day (86,400 is the number of seconds in a day</a:t>
            </a:r>
            <a:r>
              <a:rPr lang="en-IN" sz="2400" dirty="0" smtClean="0"/>
              <a:t>)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46781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913" y="1019558"/>
            <a:ext cx="8761413" cy="706964"/>
          </a:xfrm>
        </p:spPr>
        <p:txBody>
          <a:bodyPr/>
          <a:lstStyle/>
          <a:p>
            <a:r>
              <a:rPr lang="en-IN" b="1" dirty="0"/>
              <a:t>Cookies and Session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584" r="2789"/>
          <a:stretch/>
        </p:blipFill>
        <p:spPr>
          <a:xfrm>
            <a:off x="0" y="373227"/>
            <a:ext cx="8573999" cy="60930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45785"/>
          <a:stretch/>
        </p:blipFill>
        <p:spPr>
          <a:xfrm>
            <a:off x="8582311" y="2735397"/>
            <a:ext cx="2690740" cy="21017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07522" y="577943"/>
            <a:ext cx="283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Available in entire website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7861110" y="901109"/>
            <a:ext cx="1146412" cy="25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61863" y="5486400"/>
            <a:ext cx="1842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Global variable to retrieve cookie value</a:t>
            </a:r>
            <a:endParaRPr lang="en-IN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4599296" y="5186149"/>
            <a:ext cx="4162567" cy="90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3125337" y="2988860"/>
            <a:ext cx="5636526" cy="309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888738" y="1405546"/>
            <a:ext cx="27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 check if cookie is set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endCxn id="15" idx="1"/>
          </p:cNvCxnSpPr>
          <p:nvPr/>
        </p:nvCxnSpPr>
        <p:spPr>
          <a:xfrm flipV="1">
            <a:off x="2172982" y="1728712"/>
            <a:ext cx="6715756" cy="100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878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Cookies and Session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28" y="2497540"/>
            <a:ext cx="9949217" cy="4135272"/>
          </a:xfrm>
        </p:spPr>
        <p:txBody>
          <a:bodyPr>
            <a:normAutofit/>
          </a:bodyPr>
          <a:lstStyle/>
          <a:p>
            <a:r>
              <a:rPr lang="en-IN" sz="2400" b="1" dirty="0" err="1"/>
              <a:t>setcookie</a:t>
            </a:r>
            <a:r>
              <a:rPr lang="en-IN" sz="2400" b="1" dirty="0"/>
              <a:t>(“valid", "true", time() </a:t>
            </a:r>
            <a:r>
              <a:rPr lang="en-IN" sz="2400" b="1" dirty="0" smtClean="0"/>
              <a:t>-3600);</a:t>
            </a: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	To </a:t>
            </a:r>
            <a:r>
              <a:rPr lang="en-IN" sz="2400" dirty="0"/>
              <a:t>delete a cookie, use  </a:t>
            </a:r>
            <a:r>
              <a:rPr lang="en-IN" sz="2400" dirty="0" err="1"/>
              <a:t>setcookie</a:t>
            </a:r>
            <a:r>
              <a:rPr lang="en-IN" sz="2400" dirty="0"/>
              <a:t>() function with an expiration date in the past:</a:t>
            </a:r>
          </a:p>
          <a:p>
            <a:r>
              <a:rPr lang="en-IN" sz="2400" dirty="0"/>
              <a:t>cookie values are treated much like form </a:t>
            </a:r>
            <a:r>
              <a:rPr lang="en-IN" sz="2400" dirty="0" smtClean="0"/>
              <a:t>values</a:t>
            </a:r>
            <a:endParaRPr lang="en-IN" sz="2400" dirty="0"/>
          </a:p>
          <a:p>
            <a:r>
              <a:rPr lang="en-IN" sz="2400" dirty="0"/>
              <a:t>All cookies that arrive with a request are placed in the implicit $_COOKIES array, which has the cookie names as keys and the cookie values as </a:t>
            </a:r>
            <a:r>
              <a:rPr lang="en-IN" sz="2400" dirty="0" smtClean="0"/>
              <a:t>values </a:t>
            </a:r>
            <a:endParaRPr lang="en-IN" sz="2400" dirty="0"/>
          </a:p>
          <a:p>
            <a:r>
              <a:rPr lang="en-IN" sz="2400" dirty="0" smtClean="0"/>
              <a:t>most </a:t>
            </a:r>
            <a:r>
              <a:rPr lang="en-IN" sz="2400" dirty="0"/>
              <a:t>browsers have a limit on the number of cookies that will be accepted from a particular server </a:t>
            </a:r>
            <a:r>
              <a:rPr lang="en-IN" sz="2400" dirty="0" smtClean="0"/>
              <a:t>site 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22109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Cookies and Session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28" y="2497540"/>
            <a:ext cx="9949217" cy="413527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Rather </a:t>
            </a:r>
            <a:r>
              <a:rPr lang="en-IN" sz="2400" dirty="0"/>
              <a:t>than using one or more cookies, a single session array can be used to store information about the previous requests of a client during a </a:t>
            </a:r>
            <a:r>
              <a:rPr lang="en-IN" sz="2400" dirty="0" smtClean="0"/>
              <a:t>session</a:t>
            </a:r>
            <a:endParaRPr lang="en-IN" sz="2400" dirty="0"/>
          </a:p>
          <a:p>
            <a:r>
              <a:rPr lang="en-IN" sz="2400" dirty="0" smtClean="0"/>
              <a:t>session </a:t>
            </a:r>
            <a:r>
              <a:rPr lang="en-IN" sz="2400" dirty="0"/>
              <a:t>arrays often store a unique session ID for a </a:t>
            </a:r>
            <a:r>
              <a:rPr lang="en-IN" sz="2400" dirty="0" smtClean="0"/>
              <a:t>session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8504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Form processing and Business Logic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Uses Super global arrays</a:t>
            </a:r>
            <a:r>
              <a:rPr lang="en-IN" sz="2800" dirty="0"/>
              <a:t> </a:t>
            </a:r>
            <a:r>
              <a:rPr lang="en-IN" sz="2800" dirty="0" smtClean="0"/>
              <a:t>which are </a:t>
            </a:r>
            <a:r>
              <a:rPr lang="en-IN" sz="2800" dirty="0"/>
              <a:t>associative arrays predefined by PHP that hold variables </a:t>
            </a:r>
            <a:r>
              <a:rPr lang="en-IN" sz="2800" dirty="0" smtClean="0"/>
              <a:t> acquired </a:t>
            </a:r>
            <a:r>
              <a:rPr lang="en-IN" sz="2800" dirty="0"/>
              <a:t>from user input, the environment or the web server, and are accessible in any variable </a:t>
            </a:r>
            <a:r>
              <a:rPr lang="en-IN" sz="2800" dirty="0" smtClean="0"/>
              <a:t>scope</a:t>
            </a:r>
          </a:p>
          <a:p>
            <a:pPr>
              <a:lnSpc>
                <a:spcPct val="150000"/>
              </a:lnSpc>
            </a:pP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090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99932"/>
            <a:ext cx="8761413" cy="708025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Create cookie using form data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76492" b="72947"/>
          <a:stretch/>
        </p:blipFill>
        <p:spPr>
          <a:xfrm>
            <a:off x="6523630" y="1461983"/>
            <a:ext cx="4421874" cy="2861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78619" b="70557"/>
          <a:stretch/>
        </p:blipFill>
        <p:spPr>
          <a:xfrm>
            <a:off x="354841" y="1461983"/>
            <a:ext cx="4844955" cy="37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66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9681"/>
            <a:ext cx="8761413" cy="708025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Create cookie using form 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" y="955344"/>
            <a:ext cx="6400800" cy="5677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&lt;?</a:t>
            </a:r>
            <a:r>
              <a:rPr lang="en-IN" sz="1600" dirty="0" err="1"/>
              <a:t>php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if(</a:t>
            </a:r>
            <a:r>
              <a:rPr lang="en-IN" sz="1600" dirty="0" err="1"/>
              <a:t>isset</a:t>
            </a:r>
            <a:r>
              <a:rPr lang="en-IN" sz="1600" dirty="0"/>
              <a:t>($_POST["submit"]))</a:t>
            </a:r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/>
              <a:t>   </a:t>
            </a:r>
            <a:r>
              <a:rPr lang="en-IN" sz="1600" dirty="0" err="1"/>
              <a:t>setcookie</a:t>
            </a:r>
            <a:r>
              <a:rPr lang="en-IN" sz="1600" dirty="0"/>
              <a:t>("</a:t>
            </a:r>
            <a:r>
              <a:rPr lang="en-IN" sz="1600" dirty="0" err="1"/>
              <a:t>name",$_POST</a:t>
            </a:r>
            <a:r>
              <a:rPr lang="en-IN" sz="1600" dirty="0"/>
              <a:t>["name"],time()+(86400*5));</a:t>
            </a:r>
          </a:p>
          <a:p>
            <a:pPr marL="0" indent="0">
              <a:buNone/>
            </a:pPr>
            <a:r>
              <a:rPr lang="en-IN" sz="1600" dirty="0"/>
              <a:t>   </a:t>
            </a:r>
            <a:r>
              <a:rPr lang="en-IN" sz="1600" dirty="0" err="1"/>
              <a:t>setcookie</a:t>
            </a:r>
            <a:r>
              <a:rPr lang="en-IN" sz="1600" dirty="0"/>
              <a:t>("</a:t>
            </a:r>
            <a:r>
              <a:rPr lang="en-IN" sz="1600" dirty="0" err="1"/>
              <a:t>height",$_POST</a:t>
            </a:r>
            <a:r>
              <a:rPr lang="en-IN" sz="1600" dirty="0"/>
              <a:t>["height"],time()+(86400*5));</a:t>
            </a:r>
          </a:p>
          <a:p>
            <a:pPr marL="0" indent="0">
              <a:buNone/>
            </a:pPr>
            <a:r>
              <a:rPr lang="en-IN" sz="1600" dirty="0"/>
              <a:t>   </a:t>
            </a:r>
            <a:r>
              <a:rPr lang="en-IN" sz="1600" dirty="0" err="1"/>
              <a:t>setcookie</a:t>
            </a:r>
            <a:r>
              <a:rPr lang="en-IN" sz="1600" dirty="0"/>
              <a:t>("</a:t>
            </a:r>
            <a:r>
              <a:rPr lang="en-IN" sz="1600" dirty="0" err="1"/>
              <a:t>color</a:t>
            </a:r>
            <a:r>
              <a:rPr lang="en-IN" sz="1600" dirty="0"/>
              <a:t>",$_POST["</a:t>
            </a:r>
            <a:r>
              <a:rPr lang="en-IN" sz="1600" dirty="0" err="1"/>
              <a:t>color</a:t>
            </a:r>
            <a:r>
              <a:rPr lang="en-IN" sz="1600" dirty="0"/>
              <a:t>"],time()+(86400*5));</a:t>
            </a:r>
          </a:p>
          <a:p>
            <a:pPr marL="0" indent="0">
              <a:buNone/>
            </a:pPr>
            <a:r>
              <a:rPr lang="en-IN" sz="1600" dirty="0"/>
              <a:t>   $name=$_COOKIE["name"];</a:t>
            </a:r>
          </a:p>
          <a:p>
            <a:pPr marL="0" indent="0">
              <a:buNone/>
            </a:pPr>
            <a:r>
              <a:rPr lang="en-IN" sz="1600" dirty="0"/>
              <a:t>   $height=$_COOKIE["height"];</a:t>
            </a:r>
          </a:p>
          <a:p>
            <a:pPr marL="0" indent="0">
              <a:buNone/>
            </a:pPr>
            <a:r>
              <a:rPr lang="en-IN" sz="1600" dirty="0"/>
              <a:t>   $</a:t>
            </a:r>
            <a:r>
              <a:rPr lang="en-IN" sz="1600" dirty="0" err="1"/>
              <a:t>color</a:t>
            </a:r>
            <a:r>
              <a:rPr lang="en-IN" sz="1600" dirty="0"/>
              <a:t>=$_COOKIE["</a:t>
            </a:r>
            <a:r>
              <a:rPr lang="en-IN" sz="1600" dirty="0" err="1"/>
              <a:t>color</a:t>
            </a:r>
            <a:r>
              <a:rPr lang="en-IN" sz="1600" dirty="0"/>
              <a:t>"];</a:t>
            </a:r>
          </a:p>
          <a:p>
            <a:pPr marL="0" indent="0">
              <a:buNone/>
            </a:pPr>
            <a:r>
              <a:rPr lang="en-IN" sz="1600" dirty="0"/>
              <a:t>   echo "Cookie set successfully";</a:t>
            </a:r>
          </a:p>
          <a:p>
            <a:pPr marL="0" indent="0">
              <a:buNone/>
            </a:pPr>
            <a:r>
              <a:rPr lang="en-IN" sz="1600" dirty="0"/>
              <a:t>   echo "&lt;p&gt;Name : $name&lt;/p&gt; Height : $height, </a:t>
            </a:r>
            <a:r>
              <a:rPr lang="en-IN" sz="1600" dirty="0" err="1"/>
              <a:t>Color</a:t>
            </a:r>
            <a:r>
              <a:rPr lang="en-IN" sz="1600" dirty="0"/>
              <a:t>: $</a:t>
            </a:r>
            <a:r>
              <a:rPr lang="en-IN" sz="1600" dirty="0" err="1"/>
              <a:t>color</a:t>
            </a:r>
            <a:r>
              <a:rPr lang="en-IN" sz="1600" dirty="0"/>
              <a:t>";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else</a:t>
            </a:r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/>
              <a:t>?&gt;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60107" y="875728"/>
            <a:ext cx="5529634" cy="567723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dirty="0"/>
              <a:t>&lt;!DOCTYPE html&gt;</a:t>
            </a:r>
          </a:p>
          <a:p>
            <a:pPr marL="0" indent="0">
              <a:buNone/>
            </a:pPr>
            <a:r>
              <a:rPr lang="en-IN" sz="2400" dirty="0"/>
              <a:t>&lt;html&gt;</a:t>
            </a:r>
          </a:p>
          <a:p>
            <a:pPr marL="0" indent="0">
              <a:buNone/>
            </a:pPr>
            <a:r>
              <a:rPr lang="en-IN" sz="2400" dirty="0"/>
              <a:t>&lt;head&gt;</a:t>
            </a:r>
          </a:p>
          <a:p>
            <a:pPr marL="0" indent="0">
              <a:buNone/>
            </a:pPr>
            <a:r>
              <a:rPr lang="en-IN" sz="2400" dirty="0"/>
              <a:t>&lt;title&gt;Document&lt;/title&gt;</a:t>
            </a:r>
          </a:p>
          <a:p>
            <a:pPr marL="0" indent="0">
              <a:buNone/>
            </a:pPr>
            <a:r>
              <a:rPr lang="en-IN" sz="2400" dirty="0"/>
              <a:t>&lt;/head&gt;</a:t>
            </a:r>
          </a:p>
          <a:p>
            <a:pPr marL="0" indent="0">
              <a:buNone/>
            </a:pPr>
            <a:r>
              <a:rPr lang="en-IN" sz="2400" dirty="0"/>
              <a:t>&lt;body&gt;</a:t>
            </a:r>
          </a:p>
          <a:p>
            <a:pPr marL="0" indent="0">
              <a:buNone/>
            </a:pPr>
            <a:r>
              <a:rPr lang="en-IN" sz="2400" dirty="0"/>
              <a:t>&lt;form method="post" action="</a:t>
            </a:r>
            <a:r>
              <a:rPr lang="en-IN" sz="2400" dirty="0" err="1"/>
              <a:t>writecookie.php</a:t>
            </a:r>
            <a:r>
              <a:rPr lang="en-IN" sz="2400" dirty="0"/>
              <a:t>"&gt;</a:t>
            </a:r>
          </a:p>
          <a:p>
            <a:pPr marL="0" indent="0">
              <a:buNone/>
            </a:pPr>
            <a:r>
              <a:rPr lang="en-IN" sz="2400" dirty="0"/>
              <a:t>&lt;label&gt;Name : &lt;/label&gt;</a:t>
            </a:r>
          </a:p>
          <a:p>
            <a:pPr marL="0" indent="0">
              <a:buNone/>
            </a:pPr>
            <a:r>
              <a:rPr lang="en-IN" sz="2400" dirty="0"/>
              <a:t>&lt;input type="text" name="name"&gt;&lt;</a:t>
            </a:r>
            <a:r>
              <a:rPr lang="en-IN" sz="2400" dirty="0" err="1"/>
              <a:t>br</a:t>
            </a:r>
            <a:r>
              <a:rPr lang="en-IN" sz="2400" dirty="0"/>
              <a:t>&gt;</a:t>
            </a:r>
          </a:p>
          <a:p>
            <a:pPr marL="0" indent="0">
              <a:buNone/>
            </a:pPr>
            <a:r>
              <a:rPr lang="en-IN" sz="2400" dirty="0"/>
              <a:t>&lt;label&gt;Height : &lt;/label&gt;</a:t>
            </a:r>
          </a:p>
          <a:p>
            <a:pPr marL="0" indent="0">
              <a:buNone/>
            </a:pPr>
            <a:r>
              <a:rPr lang="en-IN" sz="2400" dirty="0"/>
              <a:t>&lt;input type="text" name="height"&gt;&lt;</a:t>
            </a:r>
            <a:r>
              <a:rPr lang="en-IN" sz="2400" dirty="0" err="1"/>
              <a:t>br</a:t>
            </a:r>
            <a:r>
              <a:rPr lang="en-IN" sz="2400" dirty="0"/>
              <a:t>&gt;</a:t>
            </a:r>
          </a:p>
          <a:p>
            <a:pPr marL="0" indent="0">
              <a:buNone/>
            </a:pPr>
            <a:r>
              <a:rPr lang="en-IN" sz="2400" dirty="0"/>
              <a:t>&lt;label&gt;</a:t>
            </a:r>
            <a:r>
              <a:rPr lang="en-IN" sz="2400" dirty="0" err="1"/>
              <a:t>Color</a:t>
            </a:r>
            <a:r>
              <a:rPr lang="en-IN" sz="2400" dirty="0"/>
              <a:t> : &lt;/label&gt;</a:t>
            </a:r>
          </a:p>
          <a:p>
            <a:pPr marL="0" indent="0">
              <a:buNone/>
            </a:pPr>
            <a:r>
              <a:rPr lang="en-IN" sz="2400" dirty="0"/>
              <a:t>&lt;input type="text" name="</a:t>
            </a:r>
            <a:r>
              <a:rPr lang="en-IN" sz="2400" dirty="0" err="1"/>
              <a:t>color</a:t>
            </a:r>
            <a:r>
              <a:rPr lang="en-IN" sz="2400" dirty="0"/>
              <a:t>"&gt;&lt;</a:t>
            </a:r>
            <a:r>
              <a:rPr lang="en-IN" sz="2400" dirty="0" err="1"/>
              <a:t>br</a:t>
            </a:r>
            <a:r>
              <a:rPr lang="en-IN" sz="2400" dirty="0"/>
              <a:t>&gt;</a:t>
            </a:r>
          </a:p>
          <a:p>
            <a:pPr marL="0" indent="0">
              <a:buNone/>
            </a:pPr>
            <a:r>
              <a:rPr lang="en-IN" sz="2400" dirty="0"/>
              <a:t>&lt;input type="submit" name="submit" value="Write Cookie"&gt;&lt;</a:t>
            </a:r>
            <a:r>
              <a:rPr lang="en-IN" sz="2400" dirty="0" err="1"/>
              <a:t>br</a:t>
            </a:r>
            <a:r>
              <a:rPr lang="en-IN" sz="2400" dirty="0"/>
              <a:t>&gt;</a:t>
            </a:r>
          </a:p>
          <a:p>
            <a:pPr marL="0" indent="0">
              <a:buNone/>
            </a:pPr>
            <a:r>
              <a:rPr lang="en-IN" sz="2400" dirty="0"/>
              <a:t>&lt;/form&gt;</a:t>
            </a:r>
          </a:p>
          <a:p>
            <a:pPr marL="0" indent="0">
              <a:buNone/>
            </a:pPr>
            <a:r>
              <a:rPr lang="en-IN" sz="2400" dirty="0"/>
              <a:t>&lt;/body&gt;</a:t>
            </a:r>
          </a:p>
          <a:p>
            <a:pPr marL="0" indent="0">
              <a:buNone/>
            </a:pPr>
            <a:r>
              <a:rPr lang="en-IN" sz="2400" dirty="0"/>
              <a:t>&lt;/html&gt;</a:t>
            </a:r>
          </a:p>
          <a:p>
            <a:pPr marL="0" indent="0">
              <a:buNone/>
            </a:pPr>
            <a:r>
              <a:rPr lang="en-IN" sz="2400" dirty="0"/>
              <a:t>&lt;?</a:t>
            </a:r>
            <a:r>
              <a:rPr lang="en-IN" sz="2400" dirty="0" err="1"/>
              <a:t>php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}</a:t>
            </a:r>
          </a:p>
          <a:p>
            <a:pPr marL="0" indent="0">
              <a:buNone/>
            </a:pPr>
            <a:r>
              <a:rPr lang="en-IN" sz="24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744418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28" y="2497540"/>
            <a:ext cx="9949217" cy="413527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on </a:t>
            </a:r>
            <a:r>
              <a:rPr lang="en-IN" sz="2400" dirty="0"/>
              <a:t>the internet the web server does not know who you are or what you do, because the HTTP address doesn't maintain </a:t>
            </a:r>
            <a:r>
              <a:rPr lang="en-IN" sz="2400" dirty="0" smtClean="0"/>
              <a:t>state</a:t>
            </a:r>
            <a:endParaRPr lang="en-IN" sz="2400" dirty="0"/>
          </a:p>
          <a:p>
            <a:r>
              <a:rPr lang="en-IN" sz="2400" dirty="0" smtClean="0"/>
              <a:t>Session </a:t>
            </a:r>
            <a:r>
              <a:rPr lang="en-IN" sz="2400" dirty="0"/>
              <a:t>variables solve this problem by storing user information to be used across multiple pages (e.g. username ,</a:t>
            </a:r>
            <a:r>
              <a:rPr lang="en-IN" sz="2400" dirty="0" err="1" smtClean="0"/>
              <a:t>pwd</a:t>
            </a:r>
            <a:r>
              <a:rPr lang="en-IN" sz="2400" dirty="0" smtClean="0"/>
              <a:t> </a:t>
            </a:r>
            <a:r>
              <a:rPr lang="en-IN" sz="2400" dirty="0" err="1" smtClean="0"/>
              <a:t>etc</a:t>
            </a:r>
            <a:r>
              <a:rPr lang="en-IN" sz="2400" dirty="0" smtClean="0"/>
              <a:t>)</a:t>
            </a:r>
          </a:p>
          <a:p>
            <a:r>
              <a:rPr lang="en-IN" sz="2400" dirty="0" smtClean="0"/>
              <a:t>By </a:t>
            </a:r>
            <a:r>
              <a:rPr lang="en-IN" sz="2400" dirty="0"/>
              <a:t>default, session variables last until the user closes the </a:t>
            </a:r>
            <a:r>
              <a:rPr lang="en-IN" sz="2400" dirty="0" smtClean="0"/>
              <a:t>browser</a:t>
            </a:r>
            <a:endParaRPr lang="en-IN" sz="2400" dirty="0"/>
          </a:p>
          <a:p>
            <a:r>
              <a:rPr lang="en-IN" sz="2400" dirty="0" smtClean="0"/>
              <a:t>Session </a:t>
            </a:r>
            <a:r>
              <a:rPr lang="en-IN" sz="2400" dirty="0"/>
              <a:t>variables hold information about one single user, and are available to all pages in one </a:t>
            </a:r>
            <a:r>
              <a:rPr lang="en-IN" sz="2400" dirty="0" smtClean="0"/>
              <a:t>application</a:t>
            </a:r>
            <a:endParaRPr lang="en-IN" sz="2400" dirty="0"/>
          </a:p>
          <a:p>
            <a:r>
              <a:rPr lang="en-IN" sz="2400" dirty="0" smtClean="0"/>
              <a:t>differ </a:t>
            </a:r>
            <a:r>
              <a:rPr lang="en-IN" sz="2400" dirty="0"/>
              <a:t>from cookies is that they can be stored on the server, whereas cookies are stored on the </a:t>
            </a:r>
            <a:r>
              <a:rPr lang="en-IN" sz="2400" dirty="0" smtClean="0"/>
              <a:t>client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4175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28" y="2019869"/>
            <a:ext cx="11259403" cy="4612943"/>
          </a:xfrm>
        </p:spPr>
        <p:txBody>
          <a:bodyPr>
            <a:normAutofit/>
          </a:bodyPr>
          <a:lstStyle/>
          <a:p>
            <a:endParaRPr lang="en-IN" sz="2400" dirty="0"/>
          </a:p>
          <a:p>
            <a:r>
              <a:rPr lang="en-IN" sz="2400" dirty="0" smtClean="0"/>
              <a:t>session </a:t>
            </a:r>
            <a:r>
              <a:rPr lang="en-IN" sz="2400" dirty="0"/>
              <a:t>ID is an internal value that identifies a </a:t>
            </a:r>
            <a:r>
              <a:rPr lang="en-IN" sz="2400" dirty="0" smtClean="0"/>
              <a:t>session </a:t>
            </a:r>
            <a:endParaRPr lang="en-IN" sz="2400" dirty="0"/>
          </a:p>
          <a:p>
            <a:r>
              <a:rPr lang="en-IN" sz="2400" dirty="0" smtClean="0"/>
              <a:t>Session </a:t>
            </a:r>
            <a:r>
              <a:rPr lang="en-IN" sz="2400" dirty="0"/>
              <a:t>IDs need not be known or handled in any way by PHP </a:t>
            </a:r>
            <a:r>
              <a:rPr lang="en-IN" sz="2400" dirty="0" smtClean="0"/>
              <a:t>scripts</a:t>
            </a:r>
            <a:endParaRPr lang="en-IN" sz="2400" dirty="0"/>
          </a:p>
          <a:p>
            <a:r>
              <a:rPr lang="en-IN" sz="2400" dirty="0" err="1" smtClean="0"/>
              <a:t>session_start</a:t>
            </a:r>
            <a:r>
              <a:rPr lang="en-IN" sz="2400" dirty="0" smtClean="0"/>
              <a:t> function causes </a:t>
            </a:r>
            <a:r>
              <a:rPr lang="en-IN" sz="2400" dirty="0"/>
              <a:t>a session ID to be created and </a:t>
            </a:r>
            <a:r>
              <a:rPr lang="en-IN" sz="2400" dirty="0" smtClean="0"/>
              <a:t>recorded </a:t>
            </a:r>
            <a:endParaRPr lang="en-IN" sz="2400" dirty="0"/>
          </a:p>
          <a:p>
            <a:r>
              <a:rPr lang="en-IN" sz="2400" dirty="0" smtClean="0"/>
              <a:t>On </a:t>
            </a:r>
            <a:r>
              <a:rPr lang="en-IN" sz="2400" dirty="0"/>
              <a:t>subsequent calls to </a:t>
            </a:r>
            <a:r>
              <a:rPr lang="en-IN" sz="2400" dirty="0" err="1" smtClean="0"/>
              <a:t>session_start</a:t>
            </a:r>
            <a:r>
              <a:rPr lang="en-IN" sz="2400" dirty="0" smtClean="0"/>
              <a:t> in </a:t>
            </a:r>
            <a:r>
              <a:rPr lang="en-IN" sz="2400" dirty="0"/>
              <a:t>the same session, the function retrieves the $_SESSION array, which stores any session variables and their values that were registered in previously executed scripts in this </a:t>
            </a:r>
            <a:r>
              <a:rPr lang="en-IN" sz="2400" dirty="0" smtClean="0"/>
              <a:t>session</a:t>
            </a:r>
            <a:endParaRPr lang="en-IN" sz="2400" dirty="0"/>
          </a:p>
          <a:p>
            <a:r>
              <a:rPr lang="en-IN" sz="2400" dirty="0" smtClean="0"/>
              <a:t>A </a:t>
            </a:r>
            <a:r>
              <a:rPr lang="en-IN" sz="2400" dirty="0"/>
              <a:t>session is started with the </a:t>
            </a:r>
            <a:r>
              <a:rPr lang="en-IN" sz="2400" dirty="0" err="1"/>
              <a:t>session_start</a:t>
            </a:r>
            <a:r>
              <a:rPr lang="en-IN" sz="2400" dirty="0"/>
              <a:t>() function.</a:t>
            </a:r>
          </a:p>
          <a:p>
            <a:r>
              <a:rPr lang="en-IN" sz="2400" dirty="0" smtClean="0"/>
              <a:t>Session </a:t>
            </a:r>
            <a:r>
              <a:rPr lang="en-IN" sz="2400" dirty="0"/>
              <a:t>variables are set with the PHP global variable: $_SESSION</a:t>
            </a:r>
          </a:p>
        </p:txBody>
      </p:sp>
    </p:spTree>
    <p:extLst>
      <p:ext uri="{BB962C8B-B14F-4D97-AF65-F5344CB8AC3E}">
        <p14:creationId xmlns:p14="http://schemas.microsoft.com/office/powerpoint/2010/main" val="3203715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Session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480" t="9806" r="10281"/>
          <a:stretch/>
        </p:blipFill>
        <p:spPr>
          <a:xfrm>
            <a:off x="477670" y="1954946"/>
            <a:ext cx="4930147" cy="39272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9021" t="5907"/>
          <a:stretch/>
        </p:blipFill>
        <p:spPr>
          <a:xfrm>
            <a:off x="5492797" y="1954945"/>
            <a:ext cx="6511844" cy="369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71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Session – destroy a session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29" y="2210937"/>
            <a:ext cx="4585647" cy="4421875"/>
          </a:xfrm>
        </p:spPr>
        <p:txBody>
          <a:bodyPr>
            <a:normAutofit/>
          </a:bodyPr>
          <a:lstStyle/>
          <a:p>
            <a:r>
              <a:rPr lang="en-IN" sz="2400" dirty="0" err="1" smtClean="0"/>
              <a:t>session_unset</a:t>
            </a:r>
            <a:r>
              <a:rPr lang="en-IN" sz="2400" dirty="0"/>
              <a:t>() and </a:t>
            </a:r>
            <a:r>
              <a:rPr lang="en-IN" sz="2400" dirty="0" err="1"/>
              <a:t>session_destroy</a:t>
            </a:r>
            <a:r>
              <a:rPr lang="en-IN" sz="2400" dirty="0" smtClean="0"/>
              <a:t>() removes </a:t>
            </a:r>
            <a:r>
              <a:rPr lang="en-IN" sz="2400" dirty="0"/>
              <a:t>all global session variables and destroy the </a:t>
            </a:r>
            <a:r>
              <a:rPr lang="en-IN" sz="2400" dirty="0" smtClean="0"/>
              <a:t>session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803"/>
          <a:stretch/>
        </p:blipFill>
        <p:spPr>
          <a:xfrm>
            <a:off x="5535659" y="1932716"/>
            <a:ext cx="5396197" cy="457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55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70" y="973668"/>
            <a:ext cx="11313994" cy="706964"/>
          </a:xfrm>
        </p:spPr>
        <p:txBody>
          <a:bodyPr/>
          <a:lstStyle/>
          <a:p>
            <a:r>
              <a:rPr lang="en-IN" b="1" dirty="0"/>
              <a:t>MySQL Integration-Connecting to MySQL with PHP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28" y="2019869"/>
            <a:ext cx="11259403" cy="4612943"/>
          </a:xfrm>
        </p:spPr>
        <p:txBody>
          <a:bodyPr>
            <a:normAutofit fontScale="92500" lnSpcReduction="20000"/>
          </a:bodyPr>
          <a:lstStyle/>
          <a:p>
            <a:endParaRPr lang="en-IN" sz="2400" dirty="0"/>
          </a:p>
          <a:p>
            <a:r>
              <a:rPr lang="en-IN" sz="2400" dirty="0" smtClean="0"/>
              <a:t>The </a:t>
            </a:r>
            <a:r>
              <a:rPr lang="en-IN" sz="2400" dirty="0"/>
              <a:t>most popular ways to connect a PHP script to MySQL are </a:t>
            </a:r>
            <a:r>
              <a:rPr lang="en-IN" sz="2400" dirty="0" err="1" smtClean="0"/>
              <a:t>MySQli</a:t>
            </a:r>
            <a:r>
              <a:rPr lang="en-IN" sz="2400" dirty="0" smtClean="0"/>
              <a:t> and PDO</a:t>
            </a:r>
            <a:endParaRPr lang="en-IN" sz="2400" dirty="0"/>
          </a:p>
          <a:p>
            <a:r>
              <a:rPr lang="en-IN" sz="2400" dirty="0"/>
              <a:t>MySQL is an open-source relational database management system (</a:t>
            </a:r>
            <a:r>
              <a:rPr lang="en-IN" sz="2400" dirty="0" smtClean="0"/>
              <a:t>RDBMS) used </a:t>
            </a:r>
            <a:r>
              <a:rPr lang="en-IN" sz="2400" dirty="0"/>
              <a:t>with </a:t>
            </a:r>
            <a:r>
              <a:rPr lang="en-IN" sz="2400" dirty="0" smtClean="0"/>
              <a:t>PHP</a:t>
            </a:r>
            <a:endParaRPr lang="en-IN" sz="2400" dirty="0"/>
          </a:p>
          <a:p>
            <a:r>
              <a:rPr lang="en-IN" sz="2400" dirty="0" smtClean="0"/>
              <a:t>data </a:t>
            </a:r>
            <a:r>
              <a:rPr lang="en-IN" sz="2400" dirty="0"/>
              <a:t>in a MySQL database are stored in tables that consist of columns and </a:t>
            </a:r>
            <a:r>
              <a:rPr lang="en-IN" sz="2400" dirty="0" smtClean="0"/>
              <a:t>rows</a:t>
            </a:r>
            <a:endParaRPr lang="en-IN" sz="2400" dirty="0"/>
          </a:p>
          <a:p>
            <a:r>
              <a:rPr lang="en-IN" sz="2400" dirty="0" smtClean="0"/>
              <a:t>MySQL </a:t>
            </a:r>
            <a:r>
              <a:rPr lang="en-IN" sz="2400" dirty="0"/>
              <a:t>is a database system that runs on a </a:t>
            </a:r>
            <a:r>
              <a:rPr lang="en-IN" sz="2400" dirty="0" smtClean="0"/>
              <a:t>server ideal </a:t>
            </a:r>
            <a:r>
              <a:rPr lang="en-IN" sz="2400" dirty="0"/>
              <a:t>for both small and large </a:t>
            </a:r>
            <a:r>
              <a:rPr lang="en-IN" sz="2400" dirty="0" smtClean="0"/>
              <a:t>applications which is very </a:t>
            </a:r>
            <a:r>
              <a:rPr lang="en-IN" sz="2400" dirty="0"/>
              <a:t>fast, reliable, and </a:t>
            </a:r>
            <a:r>
              <a:rPr lang="en-IN" sz="2400" dirty="0" smtClean="0"/>
              <a:t>easy-to-use</a:t>
            </a:r>
          </a:p>
          <a:p>
            <a:r>
              <a:rPr lang="en-IN" sz="2400" dirty="0" smtClean="0"/>
              <a:t>uses </a:t>
            </a:r>
            <a:r>
              <a:rPr lang="en-IN" sz="2400" dirty="0"/>
              <a:t>standard </a:t>
            </a:r>
            <a:r>
              <a:rPr lang="en-IN" sz="2400" dirty="0" smtClean="0"/>
              <a:t>SQL and compiles </a:t>
            </a:r>
            <a:r>
              <a:rPr lang="en-IN" sz="2400" dirty="0"/>
              <a:t>on a number of </a:t>
            </a:r>
            <a:r>
              <a:rPr lang="en-IN" sz="2400" dirty="0" smtClean="0"/>
              <a:t>platforms</a:t>
            </a:r>
            <a:endParaRPr lang="en-IN" sz="2400" dirty="0"/>
          </a:p>
          <a:p>
            <a:r>
              <a:rPr lang="en-IN" sz="2400" dirty="0" smtClean="0"/>
              <a:t>PHP </a:t>
            </a:r>
            <a:r>
              <a:rPr lang="en-IN" sz="2400" dirty="0"/>
              <a:t>5 and later can work with a MySQL database using:</a:t>
            </a:r>
          </a:p>
          <a:p>
            <a:pPr lvl="1"/>
            <a:r>
              <a:rPr lang="en-IN" sz="2200" dirty="0" err="1" smtClean="0"/>
              <a:t>MySQLiextension</a:t>
            </a:r>
            <a:r>
              <a:rPr lang="en-IN" sz="2200" dirty="0" smtClean="0"/>
              <a:t> </a:t>
            </a:r>
            <a:r>
              <a:rPr lang="en-IN" sz="2200" dirty="0"/>
              <a:t>(the ‘</a:t>
            </a:r>
            <a:r>
              <a:rPr lang="en-IN" sz="2200" dirty="0" err="1"/>
              <a:t>i</a:t>
            </a:r>
            <a:r>
              <a:rPr lang="en-IN" sz="2200" dirty="0"/>
              <a:t>’ is abbreviation for improved)</a:t>
            </a:r>
          </a:p>
          <a:p>
            <a:pPr lvl="1"/>
            <a:r>
              <a:rPr lang="en-IN" sz="2200" dirty="0" smtClean="0"/>
              <a:t>PDO </a:t>
            </a:r>
            <a:r>
              <a:rPr lang="en-IN" sz="2200" dirty="0"/>
              <a:t>(PHP Data Objects)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9086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70" y="973668"/>
            <a:ext cx="11313994" cy="706964"/>
          </a:xfrm>
        </p:spPr>
        <p:txBody>
          <a:bodyPr/>
          <a:lstStyle/>
          <a:p>
            <a:r>
              <a:rPr lang="en-IN" b="1" dirty="0"/>
              <a:t>MySQL Integration-Connecting to MySQL with PHP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28" y="2306472"/>
            <a:ext cx="11259403" cy="4326340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Connection </a:t>
            </a:r>
            <a:r>
              <a:rPr lang="en-IN" sz="2400" b="1" dirty="0"/>
              <a:t>to MySQL using </a:t>
            </a:r>
            <a:r>
              <a:rPr lang="en-IN" sz="2400" b="1" dirty="0" err="1"/>
              <a:t>MySQLi</a:t>
            </a:r>
            <a:endParaRPr lang="en-IN" sz="2400" dirty="0"/>
          </a:p>
          <a:p>
            <a:r>
              <a:rPr lang="en-IN" sz="2400" dirty="0" smtClean="0"/>
              <a:t>PHP </a:t>
            </a:r>
            <a:r>
              <a:rPr lang="en-IN" sz="2400" dirty="0"/>
              <a:t>provides </a:t>
            </a:r>
            <a:r>
              <a:rPr lang="en-IN" sz="2400" dirty="0" err="1"/>
              <a:t>mysql_connect</a:t>
            </a:r>
            <a:r>
              <a:rPr lang="en-IN" sz="2400" dirty="0"/>
              <a:t>() function to open a database </a:t>
            </a:r>
            <a:r>
              <a:rPr lang="en-IN" sz="2400" dirty="0" smtClean="0"/>
              <a:t>connection</a:t>
            </a:r>
            <a:endParaRPr lang="en-IN" sz="2400" dirty="0"/>
          </a:p>
          <a:p>
            <a:r>
              <a:rPr lang="en-IN" sz="2400" dirty="0" smtClean="0"/>
              <a:t>To disconnect </a:t>
            </a:r>
            <a:r>
              <a:rPr lang="en-IN" sz="2400" dirty="0"/>
              <a:t>from the MySQL database </a:t>
            </a:r>
            <a:r>
              <a:rPr lang="en-IN" sz="2400" dirty="0" smtClean="0"/>
              <a:t>use </a:t>
            </a:r>
            <a:r>
              <a:rPr lang="en-IN" sz="2400" dirty="0" err="1" smtClean="0"/>
              <a:t>mysql_close</a:t>
            </a:r>
            <a:r>
              <a:rPr lang="en-IN" sz="2400" dirty="0"/>
              <a:t>().</a:t>
            </a:r>
          </a:p>
          <a:p>
            <a:r>
              <a:rPr lang="en-IN" sz="2400" dirty="0" smtClean="0"/>
              <a:t>There </a:t>
            </a:r>
            <a:r>
              <a:rPr lang="en-IN" sz="2400" dirty="0"/>
              <a:t>is also a procedural approach of </a:t>
            </a:r>
            <a:r>
              <a:rPr lang="en-IN" sz="2400" dirty="0" err="1"/>
              <a:t>MySQLito</a:t>
            </a:r>
            <a:r>
              <a:rPr lang="en-IN" sz="2400" dirty="0"/>
              <a:t> establish a connection to MySQL database from a PHP </a:t>
            </a:r>
            <a:r>
              <a:rPr lang="en-IN" sz="2400" dirty="0" smtClean="0"/>
              <a:t>script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1957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70" y="973668"/>
            <a:ext cx="11313994" cy="706964"/>
          </a:xfrm>
        </p:spPr>
        <p:txBody>
          <a:bodyPr/>
          <a:lstStyle/>
          <a:p>
            <a:r>
              <a:rPr lang="en-IN" b="1" dirty="0"/>
              <a:t>MySQL Integration-Connecting to MySQL with PHP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28" y="2306472"/>
            <a:ext cx="11464120" cy="4326340"/>
          </a:xfrm>
        </p:spPr>
        <p:txBody>
          <a:bodyPr>
            <a:normAutofit/>
          </a:bodyPr>
          <a:lstStyle/>
          <a:p>
            <a:r>
              <a:rPr lang="en-IN" sz="2400" dirty="0"/>
              <a:t>The basic syntax for a connection to MySQL is as follows: </a:t>
            </a:r>
          </a:p>
          <a:p>
            <a:pPr marL="0" indent="0">
              <a:buNone/>
            </a:pPr>
            <a:r>
              <a:rPr lang="en-IN" sz="2400" b="1" dirty="0"/>
              <a:t>$</a:t>
            </a:r>
            <a:r>
              <a:rPr lang="en-IN" sz="2400" b="1" dirty="0" err="1"/>
              <a:t>mysqli</a:t>
            </a:r>
            <a:r>
              <a:rPr lang="en-IN" sz="2400" b="1" dirty="0"/>
              <a:t>= </a:t>
            </a:r>
            <a:r>
              <a:rPr lang="en-IN" sz="2400" b="1" dirty="0" err="1"/>
              <a:t>mysqli_connect</a:t>
            </a:r>
            <a:r>
              <a:rPr lang="en-IN" sz="2400" b="1" dirty="0"/>
              <a:t>("hostname", "username", "password", "database");</a:t>
            </a:r>
          </a:p>
          <a:p>
            <a:r>
              <a:rPr lang="en-US" sz="2400" dirty="0" err="1" smtClean="0"/>
              <a:t>Eg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IN" sz="2400" dirty="0" smtClean="0"/>
              <a:t>	$</a:t>
            </a:r>
            <a:r>
              <a:rPr lang="en-IN" sz="2400" dirty="0" err="1"/>
              <a:t>mysqli</a:t>
            </a:r>
            <a:r>
              <a:rPr lang="en-IN" sz="2400" dirty="0"/>
              <a:t>= </a:t>
            </a:r>
            <a:r>
              <a:rPr lang="en-IN" sz="2400" dirty="0" err="1"/>
              <a:t>mysqli_connect</a:t>
            </a:r>
            <a:r>
              <a:rPr lang="en-IN" sz="2400" dirty="0"/>
              <a:t>("localhost", “root", “ ", "test");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31340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70" y="973668"/>
            <a:ext cx="11313994" cy="706964"/>
          </a:xfrm>
        </p:spPr>
        <p:txBody>
          <a:bodyPr/>
          <a:lstStyle/>
          <a:p>
            <a:r>
              <a:rPr lang="en-IN" b="1" dirty="0"/>
              <a:t>MySQL Integration-Connecting to MySQL with PHP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055"/>
          <a:stretch/>
        </p:blipFill>
        <p:spPr>
          <a:xfrm>
            <a:off x="791568" y="1857763"/>
            <a:ext cx="10117265" cy="469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5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68" y="1588955"/>
            <a:ext cx="11321320" cy="443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84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70" y="973668"/>
            <a:ext cx="11313994" cy="706964"/>
          </a:xfrm>
        </p:spPr>
        <p:txBody>
          <a:bodyPr/>
          <a:lstStyle/>
          <a:p>
            <a:r>
              <a:rPr lang="en-IN" b="1" dirty="0"/>
              <a:t>MySQL Integration-Connecting to MySQL with PHP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8191"/>
          <a:stretch/>
        </p:blipFill>
        <p:spPr>
          <a:xfrm>
            <a:off x="2183642" y="140296"/>
            <a:ext cx="9735403" cy="67177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4842" y="2620370"/>
            <a:ext cx="1610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Just like exit()</a:t>
            </a:r>
            <a:endParaRPr lang="en-IN" dirty="0"/>
          </a:p>
        </p:txBody>
      </p:sp>
      <p:cxnSp>
        <p:nvCxnSpPr>
          <p:cNvPr id="7" name="Straight Arrow Connector 6"/>
          <p:cNvCxnSpPr>
            <a:endCxn id="4" idx="0"/>
          </p:cNvCxnSpPr>
          <p:nvPr/>
        </p:nvCxnSpPr>
        <p:spPr>
          <a:xfrm flipH="1">
            <a:off x="1160060" y="1680632"/>
            <a:ext cx="1023582" cy="939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414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70" y="973668"/>
            <a:ext cx="11313994" cy="706964"/>
          </a:xfrm>
        </p:spPr>
        <p:txBody>
          <a:bodyPr/>
          <a:lstStyle/>
          <a:p>
            <a:r>
              <a:rPr lang="en-IN" b="1" dirty="0" smtClean="0"/>
              <a:t>Registration form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41517"/>
          <a:stretch/>
        </p:blipFill>
        <p:spPr>
          <a:xfrm>
            <a:off x="649092" y="2482083"/>
            <a:ext cx="4102728" cy="31953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45771"/>
          <a:stretch/>
        </p:blipFill>
        <p:spPr>
          <a:xfrm>
            <a:off x="5612050" y="2685314"/>
            <a:ext cx="3559246" cy="28076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1669" t="72589" r="3873" b="8788"/>
          <a:stretch/>
        </p:blipFill>
        <p:spPr>
          <a:xfrm>
            <a:off x="8038531" y="4693925"/>
            <a:ext cx="948908" cy="52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07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70" y="973668"/>
            <a:ext cx="11313994" cy="706964"/>
          </a:xfrm>
        </p:spPr>
        <p:txBody>
          <a:bodyPr/>
          <a:lstStyle/>
          <a:p>
            <a:r>
              <a:rPr lang="en-IN" b="1" dirty="0" smtClean="0"/>
              <a:t>Registration form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226"/>
          <a:stretch/>
        </p:blipFill>
        <p:spPr>
          <a:xfrm>
            <a:off x="204716" y="0"/>
            <a:ext cx="11313994" cy="686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79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70" y="973668"/>
            <a:ext cx="11313994" cy="706964"/>
          </a:xfrm>
        </p:spPr>
        <p:txBody>
          <a:bodyPr/>
          <a:lstStyle/>
          <a:p>
            <a:r>
              <a:rPr lang="en-IN" b="1" dirty="0" smtClean="0"/>
              <a:t>Registration form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098"/>
          <a:stretch/>
        </p:blipFill>
        <p:spPr>
          <a:xfrm>
            <a:off x="349191" y="272954"/>
            <a:ext cx="9590929" cy="648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50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70" y="973668"/>
            <a:ext cx="11313994" cy="706964"/>
          </a:xfrm>
        </p:spPr>
        <p:txBody>
          <a:bodyPr/>
          <a:lstStyle/>
          <a:p>
            <a:r>
              <a:rPr lang="en-IN" b="1" dirty="0" smtClean="0"/>
              <a:t>Registration form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400"/>
          <a:stretch/>
        </p:blipFill>
        <p:spPr>
          <a:xfrm>
            <a:off x="95534" y="129654"/>
            <a:ext cx="9224261" cy="674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83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70" y="973668"/>
            <a:ext cx="11313994" cy="706964"/>
          </a:xfrm>
        </p:spPr>
        <p:txBody>
          <a:bodyPr/>
          <a:lstStyle/>
          <a:p>
            <a:r>
              <a:rPr lang="en-IN" b="1" dirty="0"/>
              <a:t>Select Data From a MySQL Database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777922" y="2917322"/>
            <a:ext cx="1016758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sz="1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800" dirty="0">
                <a:latin typeface="Segoe UI" panose="020B0502040204020203" pitchFamily="34" charset="0"/>
              </a:rPr>
              <a:t>Select Data With </a:t>
            </a:r>
            <a:r>
              <a:rPr lang="en-IN" sz="2800" dirty="0" err="1" smtClean="0">
                <a:latin typeface="Segoe UI" panose="020B0502040204020203" pitchFamily="34" charset="0"/>
              </a:rPr>
              <a:t>MySQLi</a:t>
            </a:r>
            <a:r>
              <a:rPr lang="en-IN" sz="2800" dirty="0" smtClean="0">
                <a:latin typeface="Segoe UI" panose="020B0502040204020203" pitchFamily="34" charset="0"/>
              </a:rPr>
              <a:t> can </a:t>
            </a:r>
            <a:r>
              <a:rPr lang="en-IN" sz="2800" dirty="0">
                <a:latin typeface="Segoe UI" panose="020B0502040204020203" pitchFamily="34" charset="0"/>
              </a:rPr>
              <a:t>also be done in two ways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</a:rPr>
              <a:t>►</a:t>
            </a:r>
            <a:r>
              <a:rPr lang="en-IN" sz="2400" dirty="0" err="1" smtClean="0">
                <a:latin typeface="Segoe UI" panose="020B0502040204020203" pitchFamily="34" charset="0"/>
              </a:rPr>
              <a:t>MySQLi</a:t>
            </a:r>
            <a:r>
              <a:rPr lang="en-IN" sz="2400" dirty="0" smtClean="0">
                <a:latin typeface="Segoe UI" panose="020B0502040204020203" pitchFamily="34" charset="0"/>
              </a:rPr>
              <a:t> Object-oriented</a:t>
            </a:r>
            <a:endParaRPr lang="en-IN" sz="2400" dirty="0"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</a:rPr>
              <a:t>►</a:t>
            </a:r>
            <a:r>
              <a:rPr lang="en-IN" sz="2400" dirty="0" err="1" smtClean="0">
                <a:latin typeface="Segoe UI" panose="020B0502040204020203" pitchFamily="34" charset="0"/>
              </a:rPr>
              <a:t>MySQLi</a:t>
            </a:r>
            <a:r>
              <a:rPr lang="en-IN" sz="2400" dirty="0" smtClean="0">
                <a:latin typeface="Segoe UI" panose="020B0502040204020203" pitchFamily="34" charset="0"/>
              </a:rPr>
              <a:t> Procedural</a:t>
            </a:r>
            <a:endParaRPr lang="en-IN" sz="2400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494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263" t="4684"/>
          <a:stretch/>
        </p:blipFill>
        <p:spPr>
          <a:xfrm>
            <a:off x="2538484" y="88299"/>
            <a:ext cx="9653516" cy="6742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43772"/>
          <a:stretch/>
        </p:blipFill>
        <p:spPr>
          <a:xfrm>
            <a:off x="7560518" y="5158854"/>
            <a:ext cx="3485412" cy="150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02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675" t="5219"/>
          <a:stretch/>
        </p:blipFill>
        <p:spPr>
          <a:xfrm>
            <a:off x="122830" y="150125"/>
            <a:ext cx="12069170" cy="59988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805" t="30356" b="6115"/>
          <a:stretch/>
        </p:blipFill>
        <p:spPr>
          <a:xfrm>
            <a:off x="8175010" y="4312692"/>
            <a:ext cx="3258788" cy="155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911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054" t="5281" r="5123"/>
          <a:stretch/>
        </p:blipFill>
        <p:spPr>
          <a:xfrm>
            <a:off x="436729" y="1760561"/>
            <a:ext cx="10907856" cy="49131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9934" y="996287"/>
            <a:ext cx="7656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Update database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477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9934" y="996287"/>
            <a:ext cx="7656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Update database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767"/>
          <a:stretch/>
        </p:blipFill>
        <p:spPr>
          <a:xfrm>
            <a:off x="709683" y="1976639"/>
            <a:ext cx="10434914" cy="466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5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4" y="2101754"/>
            <a:ext cx="11177516" cy="432634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/>
              <a:t>$_</a:t>
            </a:r>
            <a:r>
              <a:rPr lang="en-IN" sz="2400" dirty="0"/>
              <a:t>GET and $_POST retrieve information sent to the server by HTTP get and post </a:t>
            </a:r>
            <a:r>
              <a:rPr lang="en-IN" sz="2400" dirty="0" smtClean="0"/>
              <a:t>requests</a:t>
            </a:r>
            <a:endParaRPr lang="en-IN" sz="2400" dirty="0"/>
          </a:p>
          <a:p>
            <a:r>
              <a:rPr lang="en-IN" sz="2400" dirty="0" smtClean="0"/>
              <a:t>for </a:t>
            </a:r>
            <a:r>
              <a:rPr lang="en-IN" sz="2400" dirty="0"/>
              <a:t>form handling, the PHP script is embedded in an XHTML </a:t>
            </a:r>
            <a:r>
              <a:rPr lang="en-IN" sz="2400" dirty="0" smtClean="0"/>
              <a:t>document</a:t>
            </a:r>
            <a:endParaRPr lang="en-IN" sz="2400" dirty="0"/>
          </a:p>
          <a:p>
            <a:r>
              <a:rPr lang="en-IN" sz="2400" dirty="0" smtClean="0"/>
              <a:t>uses </a:t>
            </a:r>
            <a:r>
              <a:rPr lang="en-IN" sz="2400" dirty="0"/>
              <a:t>the implicit arrays </a:t>
            </a:r>
            <a:r>
              <a:rPr lang="en-IN" sz="2400" dirty="0" smtClean="0"/>
              <a:t>to form </a:t>
            </a:r>
            <a:r>
              <a:rPr lang="en-IN" sz="2400" dirty="0"/>
              <a:t>values, $_POST and $_</a:t>
            </a:r>
            <a:r>
              <a:rPr lang="en-IN" sz="2400" dirty="0" smtClean="0"/>
              <a:t>GET</a:t>
            </a:r>
            <a:endParaRPr lang="en-IN" sz="2400" dirty="0"/>
          </a:p>
          <a:p>
            <a:r>
              <a:rPr lang="en-IN" sz="2400" dirty="0"/>
              <a:t>These arrays have keys that match the form element names and values that were input by the </a:t>
            </a:r>
            <a:r>
              <a:rPr lang="en-IN" sz="2400" dirty="0" smtClean="0"/>
              <a:t>client</a:t>
            </a:r>
            <a:endParaRPr lang="en-IN" sz="2400" dirty="0"/>
          </a:p>
          <a:p>
            <a:r>
              <a:rPr lang="en-IN" sz="2400" dirty="0"/>
              <a:t>For example, if a form has a text box named phone and the form method is POST, the value of that element is available in the PHP script as follows:</a:t>
            </a:r>
          </a:p>
          <a:p>
            <a:pPr marL="0" indent="0">
              <a:buNone/>
            </a:pPr>
            <a:r>
              <a:rPr lang="en-IN" sz="2400" dirty="0" smtClean="0"/>
              <a:t>		$_</a:t>
            </a:r>
            <a:r>
              <a:rPr lang="en-IN" sz="2400" dirty="0"/>
              <a:t>POST["phone"]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4041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9933" y="996287"/>
            <a:ext cx="9553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Accessing MySQL Data dynamically using form data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9739" t="30239" r="47276" b="13017"/>
          <a:stretch/>
        </p:blipFill>
        <p:spPr>
          <a:xfrm>
            <a:off x="286602" y="1842447"/>
            <a:ext cx="6196947" cy="45992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3060" t="40393" r="16493" b="24963"/>
          <a:stretch/>
        </p:blipFill>
        <p:spPr>
          <a:xfrm>
            <a:off x="6483549" y="1842447"/>
            <a:ext cx="5568290" cy="35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41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9933" y="996287"/>
            <a:ext cx="9553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Accessing MySQL Data dynamically using form data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506" t="4762" r="2973"/>
          <a:stretch/>
        </p:blipFill>
        <p:spPr>
          <a:xfrm>
            <a:off x="1378424" y="1828800"/>
            <a:ext cx="8215952" cy="483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753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608"/>
          <a:stretch/>
        </p:blipFill>
        <p:spPr>
          <a:xfrm>
            <a:off x="1009933" y="191069"/>
            <a:ext cx="8666328" cy="677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71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70" y="973668"/>
            <a:ext cx="11313994" cy="706964"/>
          </a:xfrm>
        </p:spPr>
        <p:txBody>
          <a:bodyPr/>
          <a:lstStyle/>
          <a:p>
            <a:r>
              <a:rPr lang="en-IN" b="1" dirty="0" smtClean="0"/>
              <a:t>Dynamic 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28" y="2497540"/>
            <a:ext cx="11259403" cy="4135272"/>
          </a:xfrm>
        </p:spPr>
        <p:txBody>
          <a:bodyPr>
            <a:normAutofit/>
          </a:bodyPr>
          <a:lstStyle/>
          <a:p>
            <a:r>
              <a:rPr lang="en-IN" sz="2400" dirty="0"/>
              <a:t>web content that changes based on the </a:t>
            </a:r>
            <a:r>
              <a:rPr lang="en-IN" sz="2400" dirty="0">
                <a:solidFill>
                  <a:schemeClr val="tx1"/>
                </a:solidFill>
                <a:hlinkClick r:id="rId2"/>
              </a:rPr>
              <a:t>behavior</a:t>
            </a:r>
            <a:r>
              <a:rPr lang="en-IN" sz="2400" dirty="0"/>
              <a:t>, preferences, and interests of the </a:t>
            </a:r>
            <a:r>
              <a:rPr lang="en-IN" sz="2400" dirty="0" smtClean="0"/>
              <a:t>user</a:t>
            </a:r>
          </a:p>
          <a:p>
            <a:r>
              <a:rPr lang="en-IN" sz="2400" dirty="0" smtClean="0"/>
              <a:t>It </a:t>
            </a:r>
            <a:r>
              <a:rPr lang="en-IN" sz="2400" dirty="0"/>
              <a:t>refers to websites as well as e-mail content and is generated at the moment a user requests a </a:t>
            </a:r>
            <a:r>
              <a:rPr lang="en-IN" sz="2400" dirty="0" smtClean="0"/>
              <a:t>page</a:t>
            </a:r>
          </a:p>
          <a:p>
            <a:r>
              <a:rPr lang="en-IN" sz="2400" dirty="0"/>
              <a:t>classical example is the HTML content of a landing page or of an e-mail that changes to display information that is relevant for the viewer based on location or previous interactions with the </a:t>
            </a:r>
            <a:r>
              <a:rPr lang="en-IN" sz="2400" dirty="0" smtClean="0"/>
              <a:t>website</a:t>
            </a:r>
          </a:p>
          <a:p>
            <a:r>
              <a:rPr lang="en-IN" sz="2400" dirty="0"/>
              <a:t>PHP code runs between the requested page and the web server, adding to and changing the basic HTML output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268811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70" y="973668"/>
            <a:ext cx="11313994" cy="706964"/>
          </a:xfrm>
        </p:spPr>
        <p:txBody>
          <a:bodyPr/>
          <a:lstStyle/>
          <a:p>
            <a:r>
              <a:rPr lang="en-IN" b="1" dirty="0" smtClean="0"/>
              <a:t>Dynamic 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28" y="2497540"/>
            <a:ext cx="11259403" cy="4135272"/>
          </a:xfrm>
        </p:spPr>
        <p:txBody>
          <a:bodyPr>
            <a:normAutofit/>
          </a:bodyPr>
          <a:lstStyle/>
          <a:p>
            <a:r>
              <a:rPr lang="en-IN" sz="2400" dirty="0"/>
              <a:t>There are three main types of dynamic information on the Web:</a:t>
            </a:r>
          </a:p>
          <a:p>
            <a:pPr lvl="1"/>
            <a:r>
              <a:rPr lang="en-IN" sz="2200" b="1" dirty="0"/>
              <a:t>Dynamic data</a:t>
            </a:r>
            <a:r>
              <a:rPr lang="en-IN" sz="2200" dirty="0"/>
              <a:t>—Variables within a Web page are </a:t>
            </a:r>
            <a:r>
              <a:rPr lang="en-IN" sz="2200" dirty="0" smtClean="0"/>
              <a:t>generated</a:t>
            </a:r>
            <a:endParaRPr lang="en-IN" sz="2200" dirty="0"/>
          </a:p>
          <a:p>
            <a:pPr lvl="1"/>
            <a:r>
              <a:rPr lang="en-IN" sz="2200" b="1" dirty="0"/>
              <a:t>Dynamic Web pages</a:t>
            </a:r>
            <a:r>
              <a:rPr lang="en-IN" sz="2200" dirty="0"/>
              <a:t>—An entire Web page is </a:t>
            </a:r>
            <a:r>
              <a:rPr lang="en-IN" sz="2200" dirty="0" smtClean="0"/>
              <a:t>generated</a:t>
            </a:r>
            <a:endParaRPr lang="en-IN" sz="2200" dirty="0"/>
          </a:p>
          <a:p>
            <a:pPr lvl="1"/>
            <a:r>
              <a:rPr lang="en-IN" sz="2200" b="1" dirty="0"/>
              <a:t>Dynamic content</a:t>
            </a:r>
            <a:r>
              <a:rPr lang="en-IN" sz="2200" dirty="0"/>
              <a:t>—Portions of a Web page are </a:t>
            </a:r>
            <a:r>
              <a:rPr lang="en-IN" sz="2200" dirty="0" smtClean="0"/>
              <a:t>generated</a:t>
            </a:r>
          </a:p>
          <a:p>
            <a:r>
              <a:rPr lang="en-IN" sz="2400" dirty="0"/>
              <a:t>All dynamic content has one thing in common: It comes from a data source outside the originating </a:t>
            </a:r>
            <a:r>
              <a:rPr lang="en-IN" sz="2400" dirty="0" smtClean="0"/>
              <a:t>page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2563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4" y="2101754"/>
            <a:ext cx="11177516" cy="432634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dirty="0"/>
              <a:t>built-in $_GET function is used to collect values from a form sent with method="get</a:t>
            </a:r>
            <a:r>
              <a:rPr lang="en-IN" sz="2400" dirty="0" smtClean="0"/>
              <a:t>"</a:t>
            </a:r>
            <a:endParaRPr lang="en-IN" sz="2400" dirty="0"/>
          </a:p>
          <a:p>
            <a:r>
              <a:rPr lang="en-IN" sz="2400" dirty="0"/>
              <a:t>Information sent from a form with the GET method is visible to everyone and has limits on the amount of information to send (max. 100 characters</a:t>
            </a:r>
            <a:r>
              <a:rPr lang="en-IN" sz="2400" dirty="0" smtClean="0"/>
              <a:t>)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774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2956" y="887105"/>
            <a:ext cx="53362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&lt;html&gt;</a:t>
            </a:r>
          </a:p>
          <a:p>
            <a:r>
              <a:rPr lang="en-IN" dirty="0" smtClean="0"/>
              <a:t>&lt;body&gt;</a:t>
            </a:r>
          </a:p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endParaRPr lang="en-IN" dirty="0" smtClean="0"/>
          </a:p>
          <a:p>
            <a:r>
              <a:rPr lang="en-IN" dirty="0" smtClean="0"/>
              <a:t>if(</a:t>
            </a:r>
            <a:r>
              <a:rPr lang="en-IN" dirty="0" err="1" smtClean="0"/>
              <a:t>isset</a:t>
            </a:r>
            <a:r>
              <a:rPr lang="en-IN" dirty="0" smtClean="0"/>
              <a:t>($_POST["submit"]))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  if(($_POST["name"]!="")||($_POST["age"]!=""))</a:t>
            </a:r>
          </a:p>
          <a:p>
            <a:r>
              <a:rPr lang="en-IN" dirty="0" smtClean="0"/>
              <a:t>   {</a:t>
            </a:r>
          </a:p>
          <a:p>
            <a:r>
              <a:rPr lang="en-IN" dirty="0" smtClean="0"/>
              <a:t>      echo "Hai ".$_POST["name"];</a:t>
            </a:r>
          </a:p>
          <a:p>
            <a:r>
              <a:rPr lang="en-IN" dirty="0" smtClean="0"/>
              <a:t>      echo "with ".$_POST["age"]." years";</a:t>
            </a:r>
          </a:p>
          <a:p>
            <a:r>
              <a:rPr lang="en-IN" dirty="0" smtClean="0"/>
              <a:t>   }</a:t>
            </a:r>
          </a:p>
          <a:p>
            <a:r>
              <a:rPr lang="en-IN" dirty="0" smtClean="0"/>
              <a:t>   else</a:t>
            </a:r>
          </a:p>
          <a:p>
            <a:r>
              <a:rPr lang="en-IN" dirty="0" smtClean="0"/>
              <a:t>   {</a:t>
            </a:r>
          </a:p>
          <a:p>
            <a:r>
              <a:rPr lang="en-IN" dirty="0" smtClean="0"/>
              <a:t>     echo "Invalid";</a:t>
            </a:r>
          </a:p>
          <a:p>
            <a:r>
              <a:rPr lang="en-IN" dirty="0" smtClean="0"/>
              <a:t>   }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?&gt;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75279" y="887105"/>
            <a:ext cx="53362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&lt;html&gt;</a:t>
            </a:r>
          </a:p>
          <a:p>
            <a:r>
              <a:rPr lang="en-IN" dirty="0" smtClean="0"/>
              <a:t>&lt;body&gt;</a:t>
            </a:r>
          </a:p>
          <a:p>
            <a:r>
              <a:rPr lang="en-IN" dirty="0" smtClean="0"/>
              <a:t> &lt;form method = "POST" action = "</a:t>
            </a:r>
            <a:r>
              <a:rPr lang="en-IN" dirty="0" err="1" smtClean="0"/>
              <a:t>form.php</a:t>
            </a:r>
            <a:r>
              <a:rPr lang="en-IN" dirty="0" smtClean="0"/>
              <a:t>"&gt;</a:t>
            </a:r>
          </a:p>
          <a:p>
            <a:r>
              <a:rPr lang="en-IN" dirty="0" smtClean="0"/>
              <a:t>   Name : &lt;input type="text" name = "name" &gt;</a:t>
            </a:r>
          </a:p>
          <a:p>
            <a:r>
              <a:rPr lang="en-IN" dirty="0" smtClean="0"/>
              <a:t>   Age  : &lt;input type = "text" name ="age" &gt;</a:t>
            </a:r>
          </a:p>
          <a:p>
            <a:r>
              <a:rPr lang="en-IN" dirty="0" smtClean="0"/>
              <a:t>   &lt;input type="submit" name = "submit"&gt;</a:t>
            </a:r>
          </a:p>
          <a:p>
            <a:r>
              <a:rPr lang="en-IN" dirty="0" smtClean="0"/>
              <a:t> &lt;/form&gt;</a:t>
            </a:r>
          </a:p>
          <a:p>
            <a:r>
              <a:rPr lang="en-IN" dirty="0" smtClean="0"/>
              <a:t>&lt;/body&gt;</a:t>
            </a:r>
          </a:p>
          <a:p>
            <a:r>
              <a:rPr lang="en-IN" dirty="0" smtClean="0"/>
              <a:t>&lt;/html&gt;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2956" y="517773"/>
            <a:ext cx="225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Form.php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36090" y="552314"/>
            <a:ext cx="225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Form.html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62724" b="82105"/>
          <a:stretch/>
        </p:blipFill>
        <p:spPr>
          <a:xfrm>
            <a:off x="5036023" y="3472428"/>
            <a:ext cx="6550925" cy="17681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r="74701" b="81309"/>
          <a:stretch/>
        </p:blipFill>
        <p:spPr>
          <a:xfrm>
            <a:off x="4274023" y="5102453"/>
            <a:ext cx="4433247" cy="184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7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2956" y="887105"/>
            <a:ext cx="53362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endParaRPr lang="en-IN" dirty="0" smtClean="0"/>
          </a:p>
          <a:p>
            <a:r>
              <a:rPr lang="en-IN" dirty="0" smtClean="0"/>
              <a:t>if(</a:t>
            </a:r>
            <a:r>
              <a:rPr lang="en-IN" dirty="0" err="1" smtClean="0"/>
              <a:t>isset</a:t>
            </a:r>
            <a:r>
              <a:rPr lang="en-IN" dirty="0" smtClean="0"/>
              <a:t>($_GET['submit']))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  if(($_GET["name"]!="")||($_GET["age"]!=""))</a:t>
            </a:r>
          </a:p>
          <a:p>
            <a:r>
              <a:rPr lang="en-IN" dirty="0" smtClean="0"/>
              <a:t>   {</a:t>
            </a:r>
          </a:p>
          <a:p>
            <a:r>
              <a:rPr lang="en-IN" dirty="0" smtClean="0"/>
              <a:t>       echo "Hai ".$_GET['name']."&lt;</a:t>
            </a:r>
            <a:r>
              <a:rPr lang="en-IN" dirty="0" err="1" smtClean="0"/>
              <a:t>br</a:t>
            </a:r>
            <a:r>
              <a:rPr lang="en-IN" dirty="0" smtClean="0"/>
              <a:t>/&gt;";</a:t>
            </a:r>
          </a:p>
          <a:p>
            <a:r>
              <a:rPr lang="en-IN" dirty="0" smtClean="0"/>
              <a:t>       echo "with ".$_GET['age']." years age";</a:t>
            </a:r>
          </a:p>
          <a:p>
            <a:r>
              <a:rPr lang="en-IN" dirty="0" smtClean="0"/>
              <a:t>       exit();</a:t>
            </a:r>
          </a:p>
          <a:p>
            <a:r>
              <a:rPr lang="en-IN" dirty="0" smtClean="0"/>
              <a:t>   }</a:t>
            </a:r>
          </a:p>
          <a:p>
            <a:r>
              <a:rPr lang="en-IN" dirty="0" smtClean="0"/>
              <a:t>   else</a:t>
            </a:r>
          </a:p>
          <a:p>
            <a:r>
              <a:rPr lang="en-IN" dirty="0" smtClean="0"/>
              <a:t>   {</a:t>
            </a:r>
          </a:p>
          <a:p>
            <a:r>
              <a:rPr lang="en-IN" dirty="0" smtClean="0"/>
              <a:t>      print "invalid";</a:t>
            </a:r>
          </a:p>
          <a:p>
            <a:r>
              <a:rPr lang="en-IN" dirty="0" smtClean="0"/>
              <a:t>   }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else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?&gt;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34085" y="382138"/>
            <a:ext cx="53362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&lt;html&gt;</a:t>
            </a:r>
          </a:p>
          <a:p>
            <a:r>
              <a:rPr lang="en-IN" dirty="0" smtClean="0"/>
              <a:t>&lt;body&gt;</a:t>
            </a:r>
          </a:p>
          <a:p>
            <a:r>
              <a:rPr lang="en-IN" dirty="0" smtClean="0"/>
              <a:t>&lt;form method="GET" action ="</a:t>
            </a:r>
            <a:r>
              <a:rPr lang="en-IN" dirty="0" err="1" smtClean="0"/>
              <a:t>formGET.php</a:t>
            </a:r>
            <a:r>
              <a:rPr lang="en-IN" dirty="0" smtClean="0"/>
              <a:t>"&gt;</a:t>
            </a:r>
          </a:p>
          <a:p>
            <a:r>
              <a:rPr lang="en-IN" dirty="0" smtClean="0"/>
              <a:t>Name : &lt;input type="text" name ="name" /&gt;</a:t>
            </a:r>
          </a:p>
          <a:p>
            <a:r>
              <a:rPr lang="en-IN" dirty="0" smtClean="0"/>
              <a:t>Age : &lt;input type="text" name = "age" /&gt;</a:t>
            </a:r>
          </a:p>
          <a:p>
            <a:r>
              <a:rPr lang="en-IN" dirty="0" smtClean="0"/>
              <a:t>&lt;input type = "submit" name = "submit" value = "Submit"&gt;</a:t>
            </a:r>
          </a:p>
          <a:p>
            <a:r>
              <a:rPr lang="en-IN" dirty="0" smtClean="0"/>
              <a:t>&lt;/form&gt;</a:t>
            </a:r>
          </a:p>
          <a:p>
            <a:r>
              <a:rPr lang="en-IN" dirty="0" smtClean="0"/>
              <a:t>&lt;/body&gt;</a:t>
            </a:r>
          </a:p>
          <a:p>
            <a:r>
              <a:rPr lang="en-IN" dirty="0" smtClean="0"/>
              <a:t>&lt;/html&gt;</a:t>
            </a:r>
          </a:p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endParaRPr lang="en-IN" dirty="0" smtClean="0"/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?&gt;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2956" y="517773"/>
            <a:ext cx="225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FormGet.php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62724" b="82105"/>
          <a:stretch/>
        </p:blipFill>
        <p:spPr>
          <a:xfrm>
            <a:off x="655092" y="5203680"/>
            <a:ext cx="4572001" cy="123399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44590" b="80712"/>
          <a:stretch/>
        </p:blipFill>
        <p:spPr>
          <a:xfrm>
            <a:off x="4193273" y="4111177"/>
            <a:ext cx="7608624" cy="1489099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7997585" y="4415869"/>
            <a:ext cx="3507477" cy="4503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6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 – Login form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74814" b="67969"/>
          <a:stretch/>
        </p:blipFill>
        <p:spPr>
          <a:xfrm>
            <a:off x="272956" y="2226258"/>
            <a:ext cx="3719721" cy="26596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75037" b="60602"/>
          <a:stretch/>
        </p:blipFill>
        <p:spPr>
          <a:xfrm>
            <a:off x="4258101" y="2226258"/>
            <a:ext cx="3366441" cy="29871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76157" b="63389"/>
          <a:stretch/>
        </p:blipFill>
        <p:spPr>
          <a:xfrm>
            <a:off x="7889966" y="2226258"/>
            <a:ext cx="3232959" cy="279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9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09434" y="126977"/>
            <a:ext cx="8761413" cy="7080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Form Validation – Login form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422" y="977951"/>
            <a:ext cx="633483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&lt;?</a:t>
            </a:r>
            <a:r>
              <a:rPr lang="en-IN" sz="1600" dirty="0" err="1" smtClean="0"/>
              <a:t>php</a:t>
            </a:r>
            <a:endParaRPr lang="en-IN" sz="1600" dirty="0" smtClean="0"/>
          </a:p>
          <a:p>
            <a:r>
              <a:rPr lang="en-IN" sz="1600" dirty="0" smtClean="0"/>
              <a:t>if(</a:t>
            </a:r>
            <a:r>
              <a:rPr lang="en-IN" sz="1600" dirty="0" err="1" smtClean="0"/>
              <a:t>isset</a:t>
            </a:r>
            <a:r>
              <a:rPr lang="en-IN" sz="1600" dirty="0" smtClean="0"/>
              <a:t>($_GET['cancel']))</a:t>
            </a:r>
          </a:p>
          <a:p>
            <a:r>
              <a:rPr lang="en-IN" sz="1600" dirty="0" smtClean="0"/>
              <a:t>{</a:t>
            </a:r>
          </a:p>
          <a:p>
            <a:r>
              <a:rPr lang="en-IN" sz="1600" dirty="0" smtClean="0"/>
              <a:t>   header("</a:t>
            </a:r>
            <a:r>
              <a:rPr lang="en-IN" sz="1600" dirty="0" err="1" smtClean="0"/>
              <a:t>Location:index.php</a:t>
            </a:r>
            <a:r>
              <a:rPr lang="en-IN" sz="1600" dirty="0" smtClean="0"/>
              <a:t>");</a:t>
            </a:r>
          </a:p>
          <a:p>
            <a:r>
              <a:rPr lang="en-IN" sz="1600" dirty="0" smtClean="0"/>
              <a:t>}</a:t>
            </a:r>
          </a:p>
          <a:p>
            <a:r>
              <a:rPr lang="en-IN" sz="1600" dirty="0" smtClean="0"/>
              <a:t>$failure=false;</a:t>
            </a:r>
          </a:p>
          <a:p>
            <a:r>
              <a:rPr lang="en-IN" sz="1600" dirty="0" smtClean="0"/>
              <a:t>if(</a:t>
            </a:r>
            <a:r>
              <a:rPr lang="en-IN" sz="1600" dirty="0" err="1" smtClean="0"/>
              <a:t>isset</a:t>
            </a:r>
            <a:r>
              <a:rPr lang="en-IN" sz="1600" dirty="0" smtClean="0"/>
              <a:t>($_GET['who'])&amp;&amp; </a:t>
            </a:r>
            <a:r>
              <a:rPr lang="en-IN" sz="1600" dirty="0" err="1" smtClean="0"/>
              <a:t>isset</a:t>
            </a:r>
            <a:r>
              <a:rPr lang="en-IN" sz="1600" dirty="0" smtClean="0"/>
              <a:t>($_GET['pass']))</a:t>
            </a:r>
          </a:p>
          <a:p>
            <a:r>
              <a:rPr lang="en-IN" sz="1600" dirty="0" smtClean="0"/>
              <a:t>{</a:t>
            </a:r>
          </a:p>
          <a:p>
            <a:r>
              <a:rPr lang="en-IN" sz="1600" dirty="0" smtClean="0"/>
              <a:t>   if(</a:t>
            </a:r>
            <a:r>
              <a:rPr lang="en-IN" sz="1600" dirty="0" err="1" smtClean="0"/>
              <a:t>strlen</a:t>
            </a:r>
            <a:r>
              <a:rPr lang="en-IN" sz="1600" dirty="0" smtClean="0"/>
              <a:t>($_GET['who'])&lt;1 || </a:t>
            </a:r>
            <a:r>
              <a:rPr lang="en-IN" sz="1600" dirty="0" err="1" smtClean="0"/>
              <a:t>strlen</a:t>
            </a:r>
            <a:r>
              <a:rPr lang="en-IN" sz="1600" dirty="0" smtClean="0"/>
              <a:t>($_GET['pass'])&lt;1)</a:t>
            </a:r>
          </a:p>
          <a:p>
            <a:r>
              <a:rPr lang="en-IN" sz="1600" dirty="0" smtClean="0"/>
              <a:t>   {</a:t>
            </a:r>
          </a:p>
          <a:p>
            <a:r>
              <a:rPr lang="en-IN" sz="1600" dirty="0" smtClean="0"/>
              <a:t>       $failure = "User name and password are required";</a:t>
            </a:r>
          </a:p>
          <a:p>
            <a:r>
              <a:rPr lang="en-IN" sz="1600" dirty="0" smtClean="0"/>
              <a:t>   }</a:t>
            </a:r>
          </a:p>
          <a:p>
            <a:r>
              <a:rPr lang="en-IN" sz="1600" dirty="0" smtClean="0"/>
              <a:t>   else</a:t>
            </a:r>
          </a:p>
          <a:p>
            <a:r>
              <a:rPr lang="en-IN" sz="1600" dirty="0" smtClean="0"/>
              <a:t>   {</a:t>
            </a:r>
          </a:p>
          <a:p>
            <a:r>
              <a:rPr lang="en-IN" sz="1600" dirty="0" smtClean="0"/>
              <a:t>      $check=$_GET['pass'];</a:t>
            </a:r>
          </a:p>
          <a:p>
            <a:r>
              <a:rPr lang="en-IN" sz="1600" dirty="0" smtClean="0"/>
              <a:t>      $</a:t>
            </a:r>
            <a:r>
              <a:rPr lang="en-IN" sz="1600" dirty="0" err="1" smtClean="0"/>
              <a:t>pwd</a:t>
            </a:r>
            <a:r>
              <a:rPr lang="en-IN" sz="1600" dirty="0" smtClean="0"/>
              <a:t>="admin";</a:t>
            </a:r>
          </a:p>
          <a:p>
            <a:r>
              <a:rPr lang="en-IN" sz="1600" dirty="0" smtClean="0"/>
              <a:t>      if($check == $</a:t>
            </a:r>
            <a:r>
              <a:rPr lang="en-IN" sz="1600" dirty="0" err="1" smtClean="0"/>
              <a:t>pwd</a:t>
            </a:r>
            <a:r>
              <a:rPr lang="en-IN" sz="1600" dirty="0" smtClean="0"/>
              <a:t>)</a:t>
            </a:r>
          </a:p>
          <a:p>
            <a:r>
              <a:rPr lang="en-IN" sz="1600" dirty="0" smtClean="0"/>
              <a:t>      {</a:t>
            </a:r>
          </a:p>
          <a:p>
            <a:r>
              <a:rPr lang="en-IN" sz="1600" dirty="0" smtClean="0"/>
              <a:t>          header("Location: </a:t>
            </a:r>
            <a:r>
              <a:rPr lang="en-IN" sz="1600" dirty="0" err="1" smtClean="0"/>
              <a:t>welcome.php?name</a:t>
            </a:r>
            <a:r>
              <a:rPr lang="en-IN" sz="1600" dirty="0" smtClean="0"/>
              <a:t>=".</a:t>
            </a:r>
            <a:r>
              <a:rPr lang="en-IN" sz="1600" dirty="0" err="1" smtClean="0"/>
              <a:t>urlencode</a:t>
            </a:r>
            <a:r>
              <a:rPr lang="en-IN" sz="1600" dirty="0" smtClean="0"/>
              <a:t>($_GET['who']));</a:t>
            </a:r>
          </a:p>
          <a:p>
            <a:r>
              <a:rPr lang="en-IN" sz="1600" dirty="0" smtClean="0"/>
              <a:t>          return;</a:t>
            </a:r>
          </a:p>
          <a:p>
            <a:r>
              <a:rPr lang="en-IN" sz="1600" dirty="0" smtClean="0"/>
              <a:t>      }</a:t>
            </a:r>
          </a:p>
          <a:p>
            <a:r>
              <a:rPr lang="en-IN" sz="1600" dirty="0" smtClean="0"/>
              <a:t>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44270" y="1091739"/>
            <a:ext cx="53362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else</a:t>
            </a:r>
          </a:p>
          <a:p>
            <a:r>
              <a:rPr lang="en-IN" dirty="0" smtClean="0"/>
              <a:t>      {</a:t>
            </a:r>
          </a:p>
          <a:p>
            <a:r>
              <a:rPr lang="en-IN" dirty="0" smtClean="0"/>
              <a:t>          $failure="Incorrect password";</a:t>
            </a:r>
          </a:p>
          <a:p>
            <a:r>
              <a:rPr lang="en-IN" dirty="0" smtClean="0"/>
              <a:t>      }</a:t>
            </a:r>
          </a:p>
          <a:p>
            <a:r>
              <a:rPr lang="en-IN" dirty="0" smtClean="0"/>
              <a:t>   }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?&gt;</a:t>
            </a:r>
          </a:p>
          <a:p>
            <a:r>
              <a:rPr lang="en-IN" dirty="0" smtClean="0"/>
              <a:t>&lt;!DOCTYPE html&gt;</a:t>
            </a:r>
          </a:p>
          <a:p>
            <a:r>
              <a:rPr lang="en-IN" dirty="0" smtClean="0"/>
              <a:t>&lt;html </a:t>
            </a:r>
            <a:r>
              <a:rPr lang="en-IN" dirty="0" err="1" smtClean="0"/>
              <a:t>lan</a:t>
            </a:r>
            <a:r>
              <a:rPr lang="en-IN" dirty="0" smtClean="0"/>
              <a:t>="</a:t>
            </a:r>
            <a:r>
              <a:rPr lang="en-IN" dirty="0" err="1" smtClean="0"/>
              <a:t>en</a:t>
            </a:r>
            <a:r>
              <a:rPr lang="en-IN" dirty="0" smtClean="0"/>
              <a:t>"&gt;</a:t>
            </a:r>
          </a:p>
          <a:p>
            <a:r>
              <a:rPr lang="en-IN" dirty="0" smtClean="0"/>
              <a:t>&lt;body&gt;</a:t>
            </a:r>
          </a:p>
          <a:p>
            <a:r>
              <a:rPr lang="en-IN" dirty="0" smtClean="0"/>
              <a:t>&lt;div&gt;</a:t>
            </a:r>
          </a:p>
          <a:p>
            <a:r>
              <a:rPr lang="en-IN" dirty="0" smtClean="0"/>
              <a:t>&lt;h1&gt;Please Log In&lt;/h1&gt;</a:t>
            </a:r>
          </a:p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endParaRPr lang="en-IN" dirty="0" smtClean="0"/>
          </a:p>
          <a:p>
            <a:r>
              <a:rPr lang="en-IN" dirty="0" smtClean="0"/>
              <a:t>if($failure !== false)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  echo ('&lt;p style="</a:t>
            </a:r>
            <a:r>
              <a:rPr lang="en-IN" dirty="0" err="1" smtClean="0"/>
              <a:t>color</a:t>
            </a:r>
            <a:r>
              <a:rPr lang="en-IN" dirty="0" smtClean="0"/>
              <a:t>: red;"&gt;'.</a:t>
            </a:r>
            <a:r>
              <a:rPr lang="en-IN" dirty="0" err="1" smtClean="0"/>
              <a:t>htmlentities</a:t>
            </a:r>
            <a:r>
              <a:rPr lang="en-IN" dirty="0" smtClean="0"/>
              <a:t>($failure)."&lt;/p&gt;\n");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697237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547</TotalTime>
  <Words>2114</Words>
  <Application>Microsoft Office PowerPoint</Application>
  <PresentationFormat>Widescreen</PresentationFormat>
  <Paragraphs>301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Century Gothic</vt:lpstr>
      <vt:lpstr>Segoe UI</vt:lpstr>
      <vt:lpstr>Wingdings 3</vt:lpstr>
      <vt:lpstr>Ion Boardroom</vt:lpstr>
      <vt:lpstr>KTU CS463 Web Programming</vt:lpstr>
      <vt:lpstr>Form processing and Business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 Validation – Login form</vt:lpstr>
      <vt:lpstr>Form Validation – Login form</vt:lpstr>
      <vt:lpstr>Form Validation – Login form</vt:lpstr>
      <vt:lpstr>Simple calculator program</vt:lpstr>
      <vt:lpstr>Simple Calculator</vt:lpstr>
      <vt:lpstr>Cookies and Session</vt:lpstr>
      <vt:lpstr>Cookies and Session</vt:lpstr>
      <vt:lpstr>Cookies and Session</vt:lpstr>
      <vt:lpstr>Cookies and Session</vt:lpstr>
      <vt:lpstr>Cookies and Session</vt:lpstr>
      <vt:lpstr>Cookies and Session</vt:lpstr>
      <vt:lpstr>Cookies and Session</vt:lpstr>
      <vt:lpstr>Create cookie using form data</vt:lpstr>
      <vt:lpstr>Create cookie using form data</vt:lpstr>
      <vt:lpstr>Session</vt:lpstr>
      <vt:lpstr>Session</vt:lpstr>
      <vt:lpstr>Session</vt:lpstr>
      <vt:lpstr>Session – destroy a session</vt:lpstr>
      <vt:lpstr>MySQL Integration-Connecting to MySQL with PHP</vt:lpstr>
      <vt:lpstr>MySQL Integration-Connecting to MySQL with PHP</vt:lpstr>
      <vt:lpstr>MySQL Integration-Connecting to MySQL with PHP</vt:lpstr>
      <vt:lpstr>MySQL Integration-Connecting to MySQL with PHP</vt:lpstr>
      <vt:lpstr>MySQL Integration-Connecting to MySQL with PHP</vt:lpstr>
      <vt:lpstr>Registration form</vt:lpstr>
      <vt:lpstr>Registration form</vt:lpstr>
      <vt:lpstr>Registration form</vt:lpstr>
      <vt:lpstr>Registration form</vt:lpstr>
      <vt:lpstr>Select Data From a MySQL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 Content</vt:lpstr>
      <vt:lpstr>Dynamic 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KTU CS463 Web Programming</dc:title>
  <dc:creator>Microsoft account</dc:creator>
  <cp:lastModifiedBy>Microsoft account</cp:lastModifiedBy>
  <cp:revision>26</cp:revision>
  <dcterms:created xsi:type="dcterms:W3CDTF">2023-01-10T12:24:22Z</dcterms:created>
  <dcterms:modified xsi:type="dcterms:W3CDTF">2023-01-12T16:15:31Z</dcterms:modified>
</cp:coreProperties>
</file>