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19" r:id="rId3"/>
    <p:sldId id="257" r:id="rId4"/>
    <p:sldId id="316" r:id="rId5"/>
    <p:sldId id="298" r:id="rId6"/>
    <p:sldId id="313" r:id="rId7"/>
    <p:sldId id="310" r:id="rId8"/>
    <p:sldId id="311" r:id="rId9"/>
    <p:sldId id="300" r:id="rId10"/>
    <p:sldId id="315" r:id="rId11"/>
    <p:sldId id="301" r:id="rId12"/>
    <p:sldId id="302" r:id="rId13"/>
    <p:sldId id="322" r:id="rId14"/>
    <p:sldId id="323" r:id="rId15"/>
    <p:sldId id="325" r:id="rId16"/>
    <p:sldId id="288" r:id="rId17"/>
    <p:sldId id="289" r:id="rId18"/>
    <p:sldId id="291" r:id="rId19"/>
    <p:sldId id="303" r:id="rId20"/>
    <p:sldId id="305" r:id="rId21"/>
    <p:sldId id="307" r:id="rId22"/>
    <p:sldId id="308" r:id="rId23"/>
    <p:sldId id="293" r:id="rId24"/>
    <p:sldId id="317" r:id="rId25"/>
    <p:sldId id="294" r:id="rId26"/>
    <p:sldId id="295" r:id="rId27"/>
    <p:sldId id="318" r:id="rId28"/>
    <p:sldId id="297" r:id="rId29"/>
    <p:sldId id="312" r:id="rId30"/>
    <p:sldId id="326" r:id="rId31"/>
    <p:sldId id="32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sorterViewPr>
    <p:cViewPr>
      <p:scale>
        <a:sx n="100" d="100"/>
        <a:sy n="100" d="100"/>
      </p:scale>
      <p:origin x="0" y="-27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p:push dir="u"/>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GB" b="1"/>
              <a:t>WEEK 13 </a:t>
            </a:r>
            <a:br>
              <a:rPr lang="en-GB" b="1" dirty="0"/>
            </a:br>
            <a:r>
              <a:rPr lang="en-GB" b="1" dirty="0"/>
              <a:t>MIXED METHODS RESEARCH</a:t>
            </a:r>
            <a:endParaRPr lang="en-US" b="1" dirty="0"/>
          </a:p>
        </p:txBody>
      </p:sp>
    </p:spTree>
    <p:extLst>
      <p:ext uri="{BB962C8B-B14F-4D97-AF65-F5344CB8AC3E}">
        <p14:creationId xmlns:p14="http://schemas.microsoft.com/office/powerpoint/2010/main" val="31210357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Collecting both quantitative and qualitative data </a:t>
            </a:r>
            <a:endParaRPr lang="en-US" dirty="0"/>
          </a:p>
        </p:txBody>
      </p:sp>
      <p:sp>
        <p:nvSpPr>
          <p:cNvPr id="3" name="Content Placeholder 2"/>
          <p:cNvSpPr>
            <a:spLocks noGrp="1"/>
          </p:cNvSpPr>
          <p:nvPr>
            <p:ph idx="1"/>
          </p:nvPr>
        </p:nvSpPr>
        <p:spPr/>
        <p:txBody>
          <a:bodyPr/>
          <a:lstStyle/>
          <a:p>
            <a:pPr>
              <a:lnSpc>
                <a:spcPct val="80000"/>
              </a:lnSpc>
            </a:pPr>
            <a:r>
              <a:rPr lang="en-US" altLang="en-US" sz="2000" b="1" dirty="0"/>
              <a:t>Qualitative data</a:t>
            </a:r>
          </a:p>
          <a:p>
            <a:pPr lvl="1">
              <a:lnSpc>
                <a:spcPct val="80000"/>
              </a:lnSpc>
            </a:pPr>
            <a:r>
              <a:rPr lang="en-US" altLang="en-US" sz="2000" dirty="0"/>
              <a:t>Interviews</a:t>
            </a:r>
          </a:p>
          <a:p>
            <a:pPr lvl="1">
              <a:lnSpc>
                <a:spcPct val="80000"/>
              </a:lnSpc>
            </a:pPr>
            <a:r>
              <a:rPr lang="en-US" altLang="en-US" sz="2000" dirty="0"/>
              <a:t>Observations</a:t>
            </a:r>
          </a:p>
          <a:p>
            <a:pPr lvl="1">
              <a:lnSpc>
                <a:spcPct val="80000"/>
              </a:lnSpc>
            </a:pPr>
            <a:r>
              <a:rPr lang="en-US" altLang="en-US" sz="2000" dirty="0"/>
              <a:t>Documents</a:t>
            </a:r>
          </a:p>
          <a:p>
            <a:pPr lvl="1">
              <a:lnSpc>
                <a:spcPct val="80000"/>
              </a:lnSpc>
            </a:pPr>
            <a:r>
              <a:rPr lang="en-US" altLang="en-US" sz="2000" dirty="0"/>
              <a:t>Audio-visual materials</a:t>
            </a:r>
          </a:p>
          <a:p>
            <a:pPr lvl="1">
              <a:lnSpc>
                <a:spcPct val="80000"/>
              </a:lnSpc>
              <a:buNone/>
            </a:pPr>
            <a:endParaRPr lang="en-US" altLang="en-US" sz="2000" dirty="0"/>
          </a:p>
          <a:p>
            <a:endParaRPr lang="en-US" dirty="0"/>
          </a:p>
        </p:txBody>
      </p:sp>
    </p:spTree>
    <p:extLst>
      <p:ext uri="{BB962C8B-B14F-4D97-AF65-F5344CB8AC3E}">
        <p14:creationId xmlns:p14="http://schemas.microsoft.com/office/powerpoint/2010/main" val="2745478907"/>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Quantitative and qualitative data analysis </a:t>
            </a:r>
            <a:endParaRPr lang="en-US" dirty="0"/>
          </a:p>
        </p:txBody>
      </p:sp>
      <p:sp>
        <p:nvSpPr>
          <p:cNvPr id="3" name="Content Placeholder 2"/>
          <p:cNvSpPr>
            <a:spLocks noGrp="1"/>
          </p:cNvSpPr>
          <p:nvPr>
            <p:ph idx="1"/>
          </p:nvPr>
        </p:nvSpPr>
        <p:spPr/>
        <p:txBody>
          <a:bodyPr/>
          <a:lstStyle/>
          <a:p>
            <a:r>
              <a:rPr lang="en-US" altLang="en-US" sz="2000" dirty="0">
                <a:latin typeface="+mj-lt"/>
              </a:rPr>
              <a:t>Quantitative analysis</a:t>
            </a:r>
          </a:p>
          <a:p>
            <a:pPr lvl="1"/>
            <a:r>
              <a:rPr lang="en-US" altLang="en-US" sz="2000" dirty="0">
                <a:latin typeface="+mj-lt"/>
              </a:rPr>
              <a:t>Use statistical analysis,</a:t>
            </a:r>
          </a:p>
          <a:p>
            <a:pPr lvl="1"/>
            <a:r>
              <a:rPr lang="en-US" altLang="en-US" sz="2000" dirty="0">
                <a:latin typeface="+mj-lt"/>
              </a:rPr>
              <a:t>For description</a:t>
            </a:r>
          </a:p>
          <a:p>
            <a:pPr lvl="1"/>
            <a:r>
              <a:rPr lang="en-US" altLang="en-US" sz="2000" dirty="0">
                <a:latin typeface="+mj-lt"/>
              </a:rPr>
              <a:t>For comparing groups</a:t>
            </a:r>
          </a:p>
          <a:p>
            <a:pPr lvl="1"/>
            <a:r>
              <a:rPr lang="en-US" altLang="en-US" sz="2000" dirty="0">
                <a:latin typeface="+mj-lt"/>
              </a:rPr>
              <a:t>For relating variables</a:t>
            </a:r>
          </a:p>
          <a:p>
            <a:endParaRPr lang="en-US" dirty="0">
              <a:latin typeface="+mj-lt"/>
            </a:endParaRPr>
          </a:p>
        </p:txBody>
      </p:sp>
    </p:spTree>
    <p:extLst>
      <p:ext uri="{BB962C8B-B14F-4D97-AF65-F5344CB8AC3E}">
        <p14:creationId xmlns:p14="http://schemas.microsoft.com/office/powerpoint/2010/main" val="1028960146"/>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Quantitative and qualitative data analysis </a:t>
            </a:r>
            <a:endParaRPr lang="en-US" dirty="0"/>
          </a:p>
        </p:txBody>
      </p:sp>
      <p:sp>
        <p:nvSpPr>
          <p:cNvPr id="3" name="Content Placeholder 2"/>
          <p:cNvSpPr>
            <a:spLocks noGrp="1"/>
          </p:cNvSpPr>
          <p:nvPr>
            <p:ph idx="1"/>
          </p:nvPr>
        </p:nvSpPr>
        <p:spPr/>
        <p:txBody>
          <a:bodyPr/>
          <a:lstStyle/>
          <a:p>
            <a:r>
              <a:rPr lang="en-US" altLang="en-US" sz="2000" dirty="0">
                <a:latin typeface="+mj-lt"/>
              </a:rPr>
              <a:t>Qualitative analysis</a:t>
            </a:r>
          </a:p>
          <a:p>
            <a:pPr lvl="1"/>
            <a:r>
              <a:rPr lang="en-US" altLang="en-US" sz="2000" dirty="0">
                <a:latin typeface="+mj-lt"/>
              </a:rPr>
              <a:t>Use text and images,</a:t>
            </a:r>
          </a:p>
          <a:p>
            <a:pPr lvl="1"/>
            <a:r>
              <a:rPr lang="en-US" altLang="en-US" sz="2000" dirty="0">
                <a:latin typeface="+mj-lt"/>
              </a:rPr>
              <a:t>For coding</a:t>
            </a:r>
          </a:p>
          <a:p>
            <a:pPr lvl="1"/>
            <a:r>
              <a:rPr lang="en-US" altLang="en-US" sz="2000" dirty="0">
                <a:latin typeface="+mj-lt"/>
              </a:rPr>
              <a:t>For theme development</a:t>
            </a:r>
          </a:p>
          <a:p>
            <a:pPr lvl="1"/>
            <a:r>
              <a:rPr lang="en-US" altLang="en-US" sz="2000" dirty="0">
                <a:latin typeface="+mj-lt"/>
              </a:rPr>
              <a:t>For relating themes</a:t>
            </a:r>
          </a:p>
          <a:p>
            <a:endParaRPr lang="en-US" dirty="0">
              <a:latin typeface="+mj-lt"/>
            </a:endParaRPr>
          </a:p>
        </p:txBody>
      </p:sp>
    </p:spTree>
    <p:extLst>
      <p:ext uri="{BB962C8B-B14F-4D97-AF65-F5344CB8AC3E}">
        <p14:creationId xmlns:p14="http://schemas.microsoft.com/office/powerpoint/2010/main" val="445413667"/>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
          </p:nvPr>
        </p:nvSpPr>
        <p:spPr/>
        <p:txBody>
          <a:bodyPr/>
          <a:lstStyle/>
          <a:p>
            <a:r>
              <a:rPr lang="en-US" altLang="en-US" dirty="0"/>
              <a:t>Procedures for handling your qualitative and quantitative data</a:t>
            </a:r>
          </a:p>
          <a:p>
            <a:pPr>
              <a:buNone/>
            </a:pPr>
            <a:endParaRPr lang="en-US" altLang="en-US" dirty="0"/>
          </a:p>
          <a:p>
            <a:r>
              <a:rPr lang="en-US" altLang="en-US" dirty="0"/>
              <a:t>Sequence – concurrent or sequential or both</a:t>
            </a:r>
          </a:p>
          <a:p>
            <a:r>
              <a:rPr lang="en-US" altLang="en-US" dirty="0"/>
              <a:t>Emphasis – emphasis on qualitative or quantitative</a:t>
            </a:r>
          </a:p>
          <a:p>
            <a:r>
              <a:rPr lang="en-US" altLang="en-US" dirty="0"/>
              <a:t>Sometimes both concurrent and sequential phases are used</a:t>
            </a:r>
          </a:p>
          <a:p>
            <a:r>
              <a:rPr lang="en-US" altLang="en-US" dirty="0"/>
              <a:t>Designs may include more than two phases</a:t>
            </a:r>
          </a:p>
          <a:p>
            <a:r>
              <a:rPr lang="en-US" altLang="en-US" dirty="0"/>
              <a:t>Think about using a simple, elegant design</a:t>
            </a:r>
          </a:p>
          <a:p>
            <a:endParaRPr lang="en-US" altLang="en-US" dirty="0"/>
          </a:p>
        </p:txBody>
      </p:sp>
    </p:spTree>
    <p:extLst>
      <p:ext uri="{BB962C8B-B14F-4D97-AF65-F5344CB8AC3E}">
        <p14:creationId xmlns:p14="http://schemas.microsoft.com/office/powerpoint/2010/main" val="1410957476"/>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a:t>
            </a:r>
          </a:p>
        </p:txBody>
      </p:sp>
      <p:sp>
        <p:nvSpPr>
          <p:cNvPr id="3" name="Content Placeholder 2"/>
          <p:cNvSpPr>
            <a:spLocks noGrp="1"/>
          </p:cNvSpPr>
          <p:nvPr>
            <p:ph idx="1"/>
          </p:nvPr>
        </p:nvSpPr>
        <p:spPr/>
        <p:txBody>
          <a:bodyPr/>
          <a:lstStyle/>
          <a:p>
            <a:r>
              <a:rPr lang="en-US" altLang="en-US" dirty="0"/>
              <a:t>To compare results from quantitative and qualitative research</a:t>
            </a:r>
          </a:p>
          <a:p>
            <a:r>
              <a:rPr lang="en-US" altLang="en-US" dirty="0"/>
              <a:t> To use qualitative research to help explain quantitative findings</a:t>
            </a:r>
          </a:p>
          <a:p>
            <a:r>
              <a:rPr lang="en-US" altLang="en-US" dirty="0"/>
              <a:t> To explore using qualitative research and then to generalize findings to a large population using quantitative research</a:t>
            </a:r>
          </a:p>
          <a:p>
            <a:r>
              <a:rPr lang="en-US" altLang="en-US" dirty="0"/>
              <a:t> To develop an instrument because none are available or useful</a:t>
            </a:r>
          </a:p>
          <a:p>
            <a:r>
              <a:rPr lang="en-US" altLang="en-US" dirty="0"/>
              <a:t>To augment an experiment with qualitative data</a:t>
            </a:r>
          </a:p>
          <a:p>
            <a:endParaRPr lang="en-US" dirty="0"/>
          </a:p>
        </p:txBody>
      </p:sp>
    </p:spTree>
    <p:extLst>
      <p:ext uri="{BB962C8B-B14F-4D97-AF65-F5344CB8AC3E}">
        <p14:creationId xmlns:p14="http://schemas.microsoft.com/office/powerpoint/2010/main" val="738435045"/>
      </p:ext>
    </p:extLst>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Use</a:t>
            </a:r>
          </a:p>
        </p:txBody>
      </p:sp>
      <p:sp>
        <p:nvSpPr>
          <p:cNvPr id="3" name="Content Placeholder 2"/>
          <p:cNvSpPr>
            <a:spLocks noGrp="1"/>
          </p:cNvSpPr>
          <p:nvPr>
            <p:ph idx="1"/>
          </p:nvPr>
        </p:nvSpPr>
        <p:spPr/>
        <p:txBody>
          <a:bodyPr/>
          <a:lstStyle/>
          <a:p>
            <a:r>
              <a:rPr lang="en-US" altLang="en-US" dirty="0">
                <a:latin typeface="Arial" panose="020B0604020202020204" pitchFamily="34" charset="0"/>
              </a:rPr>
              <a:t>The insufficient argument </a:t>
            </a:r>
            <a:r>
              <a:rPr lang="en-US" altLang="en-US" dirty="0"/>
              <a:t>–</a:t>
            </a:r>
            <a:r>
              <a:rPr lang="en-US" altLang="en-US" dirty="0">
                <a:latin typeface="Arial" panose="020B0604020202020204" pitchFamily="34" charset="0"/>
              </a:rPr>
              <a:t> either quantitative or qualitative may be insufficient by itself</a:t>
            </a:r>
          </a:p>
          <a:p>
            <a:r>
              <a:rPr lang="en-US" altLang="en-US" dirty="0">
                <a:latin typeface="Arial" panose="020B0604020202020204" pitchFamily="34" charset="0"/>
              </a:rPr>
              <a:t>Multiple angles argument </a:t>
            </a:r>
            <a:r>
              <a:rPr lang="en-US" altLang="en-US" dirty="0"/>
              <a:t>–</a:t>
            </a:r>
            <a:r>
              <a:rPr lang="en-US" altLang="en-US" dirty="0">
                <a:latin typeface="Arial" panose="020B0604020202020204" pitchFamily="34" charset="0"/>
              </a:rPr>
              <a:t> quantitative and qualitative approaches provide different </a:t>
            </a:r>
            <a:r>
              <a:rPr lang="en-US" altLang="en-US" dirty="0"/>
              <a:t>“</a:t>
            </a:r>
            <a:r>
              <a:rPr lang="en-US" altLang="en-US" dirty="0">
                <a:latin typeface="Arial" panose="020B0604020202020204" pitchFamily="34" charset="0"/>
              </a:rPr>
              <a:t>pictures</a:t>
            </a:r>
            <a:r>
              <a:rPr lang="en-US" altLang="en-US" dirty="0"/>
              <a:t>”</a:t>
            </a:r>
            <a:endParaRPr lang="en-US" altLang="en-US" dirty="0">
              <a:latin typeface="Arial" panose="020B0604020202020204" pitchFamily="34" charset="0"/>
            </a:endParaRPr>
          </a:p>
          <a:p>
            <a:r>
              <a:rPr lang="en-US" altLang="en-US" dirty="0">
                <a:latin typeface="Arial" panose="020B0604020202020204" pitchFamily="34" charset="0"/>
              </a:rPr>
              <a:t>The more-evidence-the-better argument </a:t>
            </a:r>
            <a:r>
              <a:rPr lang="en-US" altLang="en-US" dirty="0"/>
              <a:t>–</a:t>
            </a:r>
            <a:r>
              <a:rPr lang="en-US" altLang="en-US" dirty="0">
                <a:latin typeface="Arial" panose="020B0604020202020204" pitchFamily="34" charset="0"/>
              </a:rPr>
              <a:t> combined quantitative and qualitative provides more evidence</a:t>
            </a:r>
          </a:p>
          <a:p>
            <a:r>
              <a:rPr lang="en-US" altLang="en-US" dirty="0">
                <a:latin typeface="Arial" panose="020B0604020202020204" pitchFamily="34" charset="0"/>
              </a:rPr>
              <a:t>Community of practice argument </a:t>
            </a:r>
            <a:r>
              <a:rPr lang="en-US" altLang="en-US" dirty="0"/>
              <a:t>–</a:t>
            </a:r>
            <a:r>
              <a:rPr lang="en-US" altLang="en-US" dirty="0">
                <a:latin typeface="Arial" panose="020B0604020202020204" pitchFamily="34" charset="0"/>
              </a:rPr>
              <a:t> mixed methods may be the preferred approach within a scholarly community</a:t>
            </a:r>
          </a:p>
          <a:p>
            <a:r>
              <a:rPr lang="en-US" altLang="en-US" dirty="0">
                <a:latin typeface="Arial" panose="020B0604020202020204" pitchFamily="34" charset="0"/>
              </a:rPr>
              <a:t>Eager-to-learn argument </a:t>
            </a:r>
            <a:r>
              <a:rPr lang="en-US" altLang="en-US" dirty="0"/>
              <a:t>–</a:t>
            </a:r>
            <a:r>
              <a:rPr lang="en-US" altLang="en-US" dirty="0">
                <a:latin typeface="Arial" panose="020B0604020202020204" pitchFamily="34" charset="0"/>
              </a:rPr>
              <a:t> it is the latest methodology</a:t>
            </a:r>
          </a:p>
          <a:p>
            <a:r>
              <a:rPr lang="en-US" altLang="en-US" dirty="0"/>
              <a:t>“</a:t>
            </a:r>
            <a:r>
              <a:rPr lang="en-US" altLang="en-US" dirty="0">
                <a:latin typeface="Arial" panose="020B0604020202020204" pitchFamily="34" charset="0"/>
              </a:rPr>
              <a:t>Its intuitive</a:t>
            </a:r>
            <a:r>
              <a:rPr lang="en-US" altLang="en-US" dirty="0"/>
              <a:t>”</a:t>
            </a:r>
            <a:r>
              <a:rPr lang="en-US" altLang="en-US" dirty="0">
                <a:latin typeface="Arial" panose="020B0604020202020204" pitchFamily="34" charset="0"/>
              </a:rPr>
              <a:t> argument </a:t>
            </a:r>
            <a:r>
              <a:rPr lang="en-US" altLang="en-US" dirty="0"/>
              <a:t>–</a:t>
            </a:r>
            <a:r>
              <a:rPr lang="en-US" altLang="en-US" dirty="0">
                <a:latin typeface="Arial" panose="020B0604020202020204" pitchFamily="34" charset="0"/>
              </a:rPr>
              <a:t> it mirrors </a:t>
            </a:r>
            <a:r>
              <a:rPr lang="en-US" altLang="en-US" dirty="0"/>
              <a:t>“</a:t>
            </a:r>
            <a:r>
              <a:rPr lang="en-US" altLang="en-US" dirty="0">
                <a:latin typeface="Arial" panose="020B0604020202020204" pitchFamily="34" charset="0"/>
              </a:rPr>
              <a:t>real life</a:t>
            </a:r>
            <a:r>
              <a:rPr lang="en-US" altLang="en-US" dirty="0"/>
              <a:t>”</a:t>
            </a:r>
            <a:endParaRPr lang="en-US" altLang="en-US" dirty="0">
              <a:latin typeface="Arial" panose="020B0604020202020204" pitchFamily="34" charset="0"/>
            </a:endParaRPr>
          </a:p>
          <a:p>
            <a:endParaRPr lang="en-US" dirty="0"/>
          </a:p>
        </p:txBody>
      </p:sp>
    </p:spTree>
    <p:extLst>
      <p:ext uri="{BB962C8B-B14F-4D97-AF65-F5344CB8AC3E}">
        <p14:creationId xmlns:p14="http://schemas.microsoft.com/office/powerpoint/2010/main" val="3559861022"/>
      </p:ext>
    </p:extLst>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1790"/>
          </a:xfrm>
        </p:spPr>
        <p:txBody>
          <a:bodyPr/>
          <a:lstStyle/>
          <a:p>
            <a:r>
              <a:rPr lang="en-US" b="1" dirty="0"/>
              <a:t>Uses</a:t>
            </a:r>
          </a:p>
        </p:txBody>
      </p:sp>
      <p:sp>
        <p:nvSpPr>
          <p:cNvPr id="3" name="Content Placeholder 2"/>
          <p:cNvSpPr>
            <a:spLocks noGrp="1"/>
          </p:cNvSpPr>
          <p:nvPr>
            <p:ph idx="1"/>
          </p:nvPr>
        </p:nvSpPr>
        <p:spPr>
          <a:xfrm>
            <a:off x="2589212" y="1485900"/>
            <a:ext cx="8915400" cy="4914900"/>
          </a:xfrm>
        </p:spPr>
        <p:txBody>
          <a:bodyPr>
            <a:noAutofit/>
          </a:bodyPr>
          <a:lstStyle/>
          <a:p>
            <a:r>
              <a:rPr lang="en-US" sz="2000" b="1" dirty="0"/>
              <a:t>Validate findings using quantitative and qualitative data sources. </a:t>
            </a:r>
          </a:p>
          <a:p>
            <a:pPr marL="0" indent="0">
              <a:buNone/>
            </a:pPr>
            <a:r>
              <a:rPr lang="en-US" sz="2000" dirty="0"/>
              <a:t>To compare findings from qualitative and quantitative data sources. </a:t>
            </a:r>
          </a:p>
          <a:p>
            <a:pPr marL="0" indent="0">
              <a:buNone/>
            </a:pPr>
            <a:r>
              <a:rPr lang="en-US" sz="2000" dirty="0"/>
              <a:t>It involves collecting both types of data at roughly the same time; </a:t>
            </a:r>
          </a:p>
          <a:p>
            <a:pPr marL="0" indent="0">
              <a:buNone/>
            </a:pPr>
            <a:r>
              <a:rPr lang="en-US" sz="2000" dirty="0"/>
              <a:t>Assessing information using parallel constructs for both types of data; separately analyzing both types of data; </a:t>
            </a:r>
          </a:p>
          <a:p>
            <a:pPr marL="0" indent="0">
              <a:buNone/>
            </a:pPr>
            <a:r>
              <a:rPr lang="en-US" sz="2000" dirty="0"/>
              <a:t>Comparing results through procedures such as a side-by-side comparison in a discussion, transforming the qualitative data set into quantitative scores, or jointly displaying both forms of data.</a:t>
            </a:r>
          </a:p>
          <a:p>
            <a:pPr marL="0" indent="0">
              <a:buNone/>
            </a:pPr>
            <a:r>
              <a:rPr lang="en-US" sz="2000" dirty="0"/>
              <a:t>For example, the investigator can gather qualitative data to assess the personal experiences of patients while also gathering data from survey instruments measuring the quality of care. The two types of data can provide validation for each other and also create a solid foundation for drawing conclusions about the intervention. </a:t>
            </a:r>
          </a:p>
        </p:txBody>
      </p:sp>
    </p:spTree>
    <p:extLst>
      <p:ext uri="{BB962C8B-B14F-4D97-AF65-F5344CB8AC3E}">
        <p14:creationId xmlns:p14="http://schemas.microsoft.com/office/powerpoint/2010/main" val="1437218255"/>
      </p:ext>
    </p:extLst>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76090"/>
          </a:xfrm>
        </p:spPr>
        <p:txBody>
          <a:bodyPr/>
          <a:lstStyle/>
          <a:p>
            <a:r>
              <a:rPr lang="en-US" b="1" dirty="0"/>
              <a:t>Uses</a:t>
            </a:r>
            <a:r>
              <a:rPr lang="en-US" dirty="0"/>
              <a:t> </a:t>
            </a:r>
          </a:p>
        </p:txBody>
      </p:sp>
      <p:sp>
        <p:nvSpPr>
          <p:cNvPr id="3" name="Content Placeholder 2"/>
          <p:cNvSpPr>
            <a:spLocks noGrp="1"/>
          </p:cNvSpPr>
          <p:nvPr>
            <p:ph idx="1"/>
          </p:nvPr>
        </p:nvSpPr>
        <p:spPr>
          <a:xfrm>
            <a:off x="2703512" y="1290637"/>
            <a:ext cx="8915400" cy="4695825"/>
          </a:xfrm>
        </p:spPr>
        <p:txBody>
          <a:bodyPr>
            <a:noAutofit/>
          </a:bodyPr>
          <a:lstStyle/>
          <a:p>
            <a:r>
              <a:rPr lang="en-US" sz="2000" b="1" dirty="0"/>
              <a:t>Use qualitative data to explore quantitative findings. </a:t>
            </a:r>
          </a:p>
          <a:p>
            <a:r>
              <a:rPr lang="en-US" sz="2000" b="1" dirty="0"/>
              <a:t>T</a:t>
            </a:r>
            <a:r>
              <a:rPr lang="en-US" sz="2000" dirty="0"/>
              <a:t>wo phases: </a:t>
            </a:r>
          </a:p>
          <a:p>
            <a:pPr lvl="1"/>
            <a:r>
              <a:rPr lang="en-US" sz="2000" dirty="0"/>
              <a:t>an initial quantitative instrument phase, followed by (</a:t>
            </a:r>
          </a:p>
          <a:p>
            <a:pPr lvl="1"/>
            <a:r>
              <a:rPr lang="en-US" sz="2000" dirty="0"/>
              <a:t>a qualitative data collection phase, in which the qualitative phase builds directly on the results from the quantitative phase. In this way, the quantitative results are explained in more detail through the qualitative data. </a:t>
            </a:r>
          </a:p>
          <a:p>
            <a:pPr lvl="1"/>
            <a:r>
              <a:rPr lang="en-US" sz="2000" dirty="0"/>
              <a:t>For example, findings from instrument data about costs can be explored further with qualitative focus groups to better understand how the personal experiences of individuals match up to the instrument results. This kind of study illustrates the use of mixed methods to explain qualitatively how the quantitative mechanisms might work. </a:t>
            </a:r>
          </a:p>
        </p:txBody>
      </p:sp>
    </p:spTree>
    <p:extLst>
      <p:ext uri="{BB962C8B-B14F-4D97-AF65-F5344CB8AC3E}">
        <p14:creationId xmlns:p14="http://schemas.microsoft.com/office/powerpoint/2010/main" val="4009226692"/>
      </p:ext>
    </p:extLst>
  </p:cSld>
  <p:clrMapOvr>
    <a:masterClrMapping/>
  </p:clrMapOvr>
  <p:transition>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Uses</a:t>
            </a:r>
          </a:p>
        </p:txBody>
      </p:sp>
      <p:sp>
        <p:nvSpPr>
          <p:cNvPr id="3" name="Content Placeholder 2"/>
          <p:cNvSpPr>
            <a:spLocks noGrp="1"/>
          </p:cNvSpPr>
          <p:nvPr>
            <p:ph idx="1"/>
          </p:nvPr>
        </p:nvSpPr>
        <p:spPr>
          <a:xfrm>
            <a:off x="2589212" y="1090613"/>
            <a:ext cx="8915400" cy="4938712"/>
          </a:xfrm>
        </p:spPr>
        <p:txBody>
          <a:bodyPr>
            <a:noAutofit/>
          </a:bodyPr>
          <a:lstStyle/>
          <a:p>
            <a:r>
              <a:rPr lang="en-US" sz="2000" b="1" dirty="0"/>
              <a:t>Develop survey instruments. </a:t>
            </a:r>
          </a:p>
          <a:p>
            <a:pPr lvl="1"/>
            <a:r>
              <a:rPr lang="en-US" sz="2000" dirty="0"/>
              <a:t>S</a:t>
            </a:r>
            <a:r>
              <a:rPr lang="en-US" sz="2000" i="1" dirty="0"/>
              <a:t>equential design </a:t>
            </a:r>
            <a:r>
              <a:rPr lang="en-US" sz="2000" dirty="0"/>
              <a:t>involves first collecting qualitative exploratory data, analyzing the information, and using the findings to develop a psychometric instrument well adapted to the sample under study. </a:t>
            </a:r>
          </a:p>
          <a:p>
            <a:pPr lvl="1"/>
            <a:r>
              <a:rPr lang="en-US" sz="2000" dirty="0"/>
              <a:t>Instrument is then, in turn, administered to a sample of a population. </a:t>
            </a:r>
          </a:p>
          <a:p>
            <a:r>
              <a:rPr lang="en-US" sz="2000" b="1" dirty="0"/>
              <a:t>Use qualitative data to augment a quantitative outcomes study.</a:t>
            </a:r>
          </a:p>
          <a:p>
            <a:pPr lvl="1"/>
            <a:r>
              <a:rPr lang="en-US" sz="2000" dirty="0"/>
              <a:t>An outcomes study, for example a randomized, controlled trial, with qualitative data collection and analysis added, is called an </a:t>
            </a:r>
            <a:r>
              <a:rPr lang="en-US" sz="2000" i="1" dirty="0"/>
              <a:t>embedded design</a:t>
            </a:r>
            <a:r>
              <a:rPr lang="en-US" sz="2000" dirty="0"/>
              <a:t>. </a:t>
            </a:r>
          </a:p>
          <a:p>
            <a:pPr lvl="1"/>
            <a:r>
              <a:rPr lang="en-US" sz="2000" dirty="0"/>
              <a:t>Within this type of an outcomes study, the researcher collects and analyzes both quantitative and qualitative data. </a:t>
            </a:r>
          </a:p>
        </p:txBody>
      </p:sp>
    </p:spTree>
    <p:extLst>
      <p:ext uri="{BB962C8B-B14F-4D97-AF65-F5344CB8AC3E}">
        <p14:creationId xmlns:p14="http://schemas.microsoft.com/office/powerpoint/2010/main" val="3866801788"/>
      </p:ext>
    </p:extLst>
  </p:cSld>
  <p:clrMapOvr>
    <a:masterClrMapping/>
  </p:clrMapOvr>
  <p:transition>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a:t>
            </a:r>
          </a:p>
        </p:txBody>
      </p:sp>
      <p:sp>
        <p:nvSpPr>
          <p:cNvPr id="3" name="Content Placeholder 2"/>
          <p:cNvSpPr>
            <a:spLocks noGrp="1"/>
          </p:cNvSpPr>
          <p:nvPr>
            <p:ph idx="1"/>
          </p:nvPr>
        </p:nvSpPr>
        <p:spPr>
          <a:xfrm>
            <a:off x="2589212" y="1243013"/>
            <a:ext cx="8915400" cy="4668209"/>
          </a:xfrm>
        </p:spPr>
        <p:txBody>
          <a:bodyPr>
            <a:normAutofit/>
          </a:bodyPr>
          <a:lstStyle/>
          <a:p>
            <a:r>
              <a:rPr lang="en-US" sz="2000" b="1" dirty="0"/>
              <a:t>Involve community-based stakeholders. </a:t>
            </a:r>
          </a:p>
          <a:p>
            <a:r>
              <a:rPr lang="en-US" sz="2000" dirty="0"/>
              <a:t>A community-based participatory approach is an example of a </a:t>
            </a:r>
            <a:r>
              <a:rPr lang="en-US" sz="2000" i="1" dirty="0"/>
              <a:t>multiphase design</a:t>
            </a:r>
            <a:r>
              <a:rPr lang="en-US" sz="2000" dirty="0"/>
              <a:t>. This advanced mixed methods approach involves community participants in many quantitative and qualitative phases of research to bring about change. </a:t>
            </a:r>
          </a:p>
          <a:p>
            <a:r>
              <a:rPr lang="en-US" altLang="en-US" sz="2000" dirty="0"/>
              <a:t>To compare results from quantitative and qualitative research</a:t>
            </a:r>
          </a:p>
          <a:p>
            <a:r>
              <a:rPr lang="en-US" altLang="en-US" sz="2000" dirty="0"/>
              <a:t> To use qualitative research to help explain quantitative findings</a:t>
            </a:r>
          </a:p>
          <a:p>
            <a:r>
              <a:rPr lang="en-US" altLang="en-US" sz="2000" dirty="0"/>
              <a:t> To explore using qualitative research and then to generalize findings to a large population using quantitative research</a:t>
            </a:r>
          </a:p>
          <a:p>
            <a:r>
              <a:rPr lang="en-US" altLang="en-US" sz="2000" dirty="0"/>
              <a:t> To develop an instrument because none are available or useful</a:t>
            </a:r>
          </a:p>
          <a:p>
            <a:r>
              <a:rPr lang="en-US" altLang="en-US" sz="2000" dirty="0"/>
              <a:t>To augment an experiment with qualitative </a:t>
            </a:r>
            <a:r>
              <a:rPr lang="en-US" altLang="en-US" sz="2000" dirty="0" err="1"/>
              <a:t>dat</a:t>
            </a:r>
            <a:endParaRPr lang="en-US" altLang="en-US" sz="2000" dirty="0"/>
          </a:p>
        </p:txBody>
      </p:sp>
    </p:spTree>
    <p:extLst>
      <p:ext uri="{BB962C8B-B14F-4D97-AF65-F5344CB8AC3E}">
        <p14:creationId xmlns:p14="http://schemas.microsoft.com/office/powerpoint/2010/main" val="2766187773"/>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a:t>Notes Based on</a:t>
            </a:r>
            <a:br>
              <a:rPr lang="en-US" dirty="0"/>
            </a:br>
            <a:r>
              <a:rPr lang="en-US" dirty="0"/>
              <a:t>Mixed Methods Research: Design and Procedures</a:t>
            </a:r>
          </a:p>
        </p:txBody>
      </p:sp>
      <p:sp>
        <p:nvSpPr>
          <p:cNvPr id="3" name="Content Placeholder 2"/>
          <p:cNvSpPr>
            <a:spLocks noGrp="1"/>
          </p:cNvSpPr>
          <p:nvPr>
            <p:ph idx="1"/>
          </p:nvPr>
        </p:nvSpPr>
        <p:spPr/>
        <p:txBody>
          <a:bodyPr>
            <a:normAutofit/>
          </a:bodyPr>
          <a:lstStyle/>
          <a:p>
            <a:pPr marL="0" indent="0">
              <a:lnSpc>
                <a:spcPct val="70000"/>
              </a:lnSpc>
              <a:buNone/>
            </a:pPr>
            <a:r>
              <a:rPr lang="en-US" altLang="en-US" sz="2000" dirty="0"/>
              <a:t>by John W. Creswell, Ph.D. </a:t>
            </a:r>
          </a:p>
          <a:p>
            <a:pPr marL="0" indent="0">
              <a:lnSpc>
                <a:spcPct val="70000"/>
              </a:lnSpc>
              <a:buNone/>
            </a:pPr>
            <a:r>
              <a:rPr lang="en-US" altLang="en-US" sz="2000" dirty="0"/>
              <a:t>Department of Educational Psychology,  </a:t>
            </a:r>
          </a:p>
          <a:p>
            <a:pPr marL="0" indent="0">
              <a:lnSpc>
                <a:spcPct val="70000"/>
              </a:lnSpc>
              <a:buNone/>
            </a:pPr>
            <a:r>
              <a:rPr lang="en-US" altLang="en-US" sz="2000" dirty="0"/>
              <a:t>University of Nebraska-Lincoln, and Founding Co-Editor, </a:t>
            </a:r>
          </a:p>
          <a:p>
            <a:pPr marL="0" indent="0">
              <a:lnSpc>
                <a:spcPct val="70000"/>
              </a:lnSpc>
              <a:buNone/>
            </a:pPr>
            <a:r>
              <a:rPr lang="en-US" altLang="en-US" sz="2000" dirty="0"/>
              <a:t>Journal of Mixed Methods Research</a:t>
            </a:r>
          </a:p>
          <a:p>
            <a:pPr>
              <a:lnSpc>
                <a:spcPct val="70000"/>
              </a:lnSpc>
            </a:pPr>
            <a:endParaRPr lang="en-US" altLang="en-US" sz="2000" dirty="0"/>
          </a:p>
          <a:p>
            <a:pPr>
              <a:lnSpc>
                <a:spcPct val="70000"/>
              </a:lnSpc>
            </a:pPr>
            <a:r>
              <a:rPr lang="en-US" sz="2000">
                <a:latin typeface="Arial" charset="0"/>
              </a:rPr>
              <a:t>University of Pretoria, October 21, 2008</a:t>
            </a:r>
          </a:p>
          <a:p>
            <a:pPr marL="0" indent="0">
              <a:lnSpc>
                <a:spcPct val="70000"/>
              </a:lnSpc>
              <a:buNone/>
            </a:pPr>
            <a:endParaRPr lang="en-US" altLang="en-US" sz="2000" dirty="0"/>
          </a:p>
        </p:txBody>
      </p:sp>
    </p:spTree>
    <p:extLst>
      <p:ext uri="{BB962C8B-B14F-4D97-AF65-F5344CB8AC3E}">
        <p14:creationId xmlns:p14="http://schemas.microsoft.com/office/powerpoint/2010/main" val="723086566"/>
      </p:ext>
    </p:extLst>
  </p:cSld>
  <p:clrMapOvr>
    <a:masterClrMapping/>
  </p:clrMapOvr>
  <p:transition>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a:t>
            </a:r>
          </a:p>
        </p:txBody>
      </p:sp>
      <p:sp>
        <p:nvSpPr>
          <p:cNvPr id="3" name="Content Placeholder 2"/>
          <p:cNvSpPr>
            <a:spLocks noGrp="1"/>
          </p:cNvSpPr>
          <p:nvPr>
            <p:ph idx="1"/>
          </p:nvPr>
        </p:nvSpPr>
        <p:spPr>
          <a:xfrm>
            <a:off x="2261666" y="1396621"/>
            <a:ext cx="8915400" cy="4110038"/>
          </a:xfrm>
        </p:spPr>
        <p:txBody>
          <a:bodyPr>
            <a:noAutofit/>
          </a:bodyPr>
          <a:lstStyle/>
          <a:p>
            <a:pPr>
              <a:lnSpc>
                <a:spcPct val="90000"/>
              </a:lnSpc>
            </a:pPr>
            <a:r>
              <a:rPr lang="en-US" altLang="en-US" sz="2400" dirty="0"/>
              <a:t>Preliminary considerations</a:t>
            </a:r>
          </a:p>
          <a:p>
            <a:pPr>
              <a:lnSpc>
                <a:spcPct val="90000"/>
              </a:lnSpc>
            </a:pPr>
            <a:r>
              <a:rPr lang="en-US" altLang="en-US" sz="2400" dirty="0"/>
              <a:t>Creating a title</a:t>
            </a:r>
          </a:p>
          <a:p>
            <a:pPr>
              <a:lnSpc>
                <a:spcPct val="90000"/>
              </a:lnSpc>
            </a:pPr>
            <a:r>
              <a:rPr lang="en-US" altLang="en-US" sz="2400" dirty="0"/>
              <a:t>Posing a general question</a:t>
            </a:r>
          </a:p>
          <a:p>
            <a:pPr>
              <a:lnSpc>
                <a:spcPct val="90000"/>
              </a:lnSpc>
            </a:pPr>
            <a:r>
              <a:rPr lang="en-US" altLang="en-US" sz="2400" dirty="0"/>
              <a:t>Listing the types of data collection and analysis</a:t>
            </a:r>
          </a:p>
          <a:p>
            <a:pPr>
              <a:lnSpc>
                <a:spcPct val="90000"/>
              </a:lnSpc>
            </a:pPr>
            <a:r>
              <a:rPr lang="en-US" altLang="en-US" sz="2400" dirty="0"/>
              <a:t>Making explicit your worldview</a:t>
            </a:r>
          </a:p>
          <a:p>
            <a:pPr>
              <a:lnSpc>
                <a:spcPct val="90000"/>
              </a:lnSpc>
            </a:pPr>
            <a:r>
              <a:rPr lang="en-US" altLang="en-US" sz="2400" dirty="0"/>
              <a:t>Identifying your research design</a:t>
            </a:r>
          </a:p>
          <a:p>
            <a:pPr>
              <a:lnSpc>
                <a:spcPct val="90000"/>
              </a:lnSpc>
            </a:pPr>
            <a:r>
              <a:rPr lang="en-US" altLang="en-US" sz="2400" dirty="0"/>
              <a:t>Drawing a figure of your design</a:t>
            </a:r>
          </a:p>
          <a:p>
            <a:pPr>
              <a:lnSpc>
                <a:spcPct val="90000"/>
              </a:lnSpc>
            </a:pPr>
            <a:r>
              <a:rPr lang="en-US" altLang="en-US" sz="2400" dirty="0"/>
              <a:t>Writing a purpose statement</a:t>
            </a:r>
          </a:p>
          <a:p>
            <a:pPr>
              <a:lnSpc>
                <a:spcPct val="90000"/>
              </a:lnSpc>
            </a:pPr>
            <a:r>
              <a:rPr lang="en-US" altLang="en-US" sz="2400" dirty="0"/>
              <a:t>Writing research questions</a:t>
            </a:r>
          </a:p>
          <a:p>
            <a:pPr>
              <a:lnSpc>
                <a:spcPct val="90000"/>
              </a:lnSpc>
            </a:pPr>
            <a:r>
              <a:rPr lang="en-US" altLang="en-US" sz="2400" dirty="0"/>
              <a:t>Completing a research plan</a:t>
            </a:r>
          </a:p>
          <a:p>
            <a:endParaRPr lang="en-US" sz="2000" dirty="0"/>
          </a:p>
        </p:txBody>
      </p:sp>
    </p:spTree>
    <p:extLst>
      <p:ext uri="{BB962C8B-B14F-4D97-AF65-F5344CB8AC3E}">
        <p14:creationId xmlns:p14="http://schemas.microsoft.com/office/powerpoint/2010/main" val="3588838571"/>
      </p:ext>
    </p:extLst>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Approach to data analysis </a:t>
            </a:r>
            <a:endParaRPr lang="en-US" dirty="0"/>
          </a:p>
        </p:txBody>
      </p:sp>
      <p:sp>
        <p:nvSpPr>
          <p:cNvPr id="3" name="Content Placeholder 2"/>
          <p:cNvSpPr>
            <a:spLocks noGrp="1"/>
          </p:cNvSpPr>
          <p:nvPr>
            <p:ph idx="1"/>
          </p:nvPr>
        </p:nvSpPr>
        <p:spPr/>
        <p:txBody>
          <a:bodyPr>
            <a:normAutofit/>
          </a:bodyPr>
          <a:lstStyle/>
          <a:p>
            <a:pPr marL="274320" indent="-274320">
              <a:buClr>
                <a:schemeClr val="accent3"/>
              </a:buClr>
              <a:buFont typeface="Wingdings 2"/>
              <a:buChar char=""/>
              <a:defRPr/>
            </a:pPr>
            <a:r>
              <a:rPr lang="en-US" sz="2000" dirty="0"/>
              <a:t>Qualitative analysis</a:t>
            </a:r>
          </a:p>
          <a:p>
            <a:pPr marL="640080" lvl="1" indent="-246888">
              <a:buFont typeface="Wingdings 2"/>
              <a:buChar char=""/>
              <a:defRPr/>
            </a:pPr>
            <a:r>
              <a:rPr lang="en-US" sz="2000" dirty="0"/>
              <a:t>Use text and images,</a:t>
            </a:r>
          </a:p>
          <a:p>
            <a:pPr marL="640080" lvl="1" indent="-246888">
              <a:buFont typeface="Wingdings 2"/>
              <a:buChar char=""/>
              <a:defRPr/>
            </a:pPr>
            <a:r>
              <a:rPr lang="en-US" sz="2000" dirty="0"/>
              <a:t>For coding</a:t>
            </a:r>
          </a:p>
          <a:p>
            <a:pPr marL="640080" lvl="1" indent="-246888">
              <a:buFont typeface="Wingdings 2"/>
              <a:buChar char=""/>
              <a:defRPr/>
            </a:pPr>
            <a:r>
              <a:rPr lang="en-US" sz="2000" dirty="0"/>
              <a:t>For theme development</a:t>
            </a:r>
          </a:p>
          <a:p>
            <a:pPr marL="640080" lvl="1" indent="-246888">
              <a:buFont typeface="Wingdings 2"/>
              <a:buChar char=""/>
              <a:defRPr/>
            </a:pPr>
            <a:r>
              <a:rPr lang="en-US" sz="2000" dirty="0"/>
              <a:t>For relating themes</a:t>
            </a:r>
          </a:p>
          <a:p>
            <a:pPr marL="640080" lvl="1" indent="-246888">
              <a:buFont typeface="Wingdings 2"/>
              <a:buChar char=""/>
              <a:defRPr/>
            </a:pPr>
            <a:r>
              <a:rPr lang="en-US" sz="2000" dirty="0"/>
              <a:t>Design-type</a:t>
            </a:r>
          </a:p>
        </p:txBody>
      </p:sp>
    </p:spTree>
    <p:extLst>
      <p:ext uri="{BB962C8B-B14F-4D97-AF65-F5344CB8AC3E}">
        <p14:creationId xmlns:p14="http://schemas.microsoft.com/office/powerpoint/2010/main" val="2592154968"/>
      </p:ext>
    </p:extLst>
  </p:cSld>
  <p:clrMapOvr>
    <a:masterClrMapping/>
  </p:clrMapOvr>
  <p:transition>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537" y="524097"/>
            <a:ext cx="8911687" cy="1280890"/>
          </a:xfrm>
        </p:spPr>
        <p:txBody>
          <a:bodyPr/>
          <a:lstStyle/>
          <a:p>
            <a:r>
              <a:rPr lang="en-US" altLang="en-US" dirty="0"/>
              <a:t>Approach to data analysis </a:t>
            </a:r>
            <a:endParaRPr lang="en-US" dirty="0"/>
          </a:p>
        </p:txBody>
      </p:sp>
      <p:sp>
        <p:nvSpPr>
          <p:cNvPr id="3" name="Content Placeholder 2"/>
          <p:cNvSpPr>
            <a:spLocks noGrp="1"/>
          </p:cNvSpPr>
          <p:nvPr>
            <p:ph idx="1"/>
          </p:nvPr>
        </p:nvSpPr>
        <p:spPr/>
        <p:txBody>
          <a:bodyPr/>
          <a:lstStyle/>
          <a:p>
            <a:pPr marL="274320" indent="-274320">
              <a:buClr>
                <a:schemeClr val="accent3"/>
              </a:buClr>
              <a:buFont typeface="Wingdings 2"/>
              <a:buChar char=""/>
              <a:defRPr/>
            </a:pPr>
            <a:r>
              <a:rPr lang="en-US" sz="2000" dirty="0">
                <a:ea typeface="SimSun" panose="02010600030101010101" pitchFamily="2" charset="-122"/>
              </a:rPr>
              <a:t>Qualitative analysis</a:t>
            </a:r>
          </a:p>
          <a:p>
            <a:pPr marL="640080" lvl="1" indent="-246888">
              <a:buFont typeface="Wingdings 2"/>
              <a:buChar char=""/>
              <a:defRPr/>
            </a:pPr>
            <a:r>
              <a:rPr lang="en-US" sz="2000" dirty="0">
                <a:ea typeface="SimSun" panose="02010600030101010101" pitchFamily="2" charset="-122"/>
              </a:rPr>
              <a:t>Use text and images,</a:t>
            </a:r>
          </a:p>
          <a:p>
            <a:pPr marL="640080" lvl="1" indent="-246888">
              <a:buFont typeface="Wingdings 2"/>
              <a:buChar char=""/>
              <a:defRPr/>
            </a:pPr>
            <a:r>
              <a:rPr lang="en-US" sz="2000" dirty="0">
                <a:ea typeface="SimSun" panose="02010600030101010101" pitchFamily="2" charset="-122"/>
              </a:rPr>
              <a:t>For coding</a:t>
            </a:r>
          </a:p>
          <a:p>
            <a:pPr marL="640080" lvl="1" indent="-246888">
              <a:buFont typeface="Wingdings 2"/>
              <a:buChar char=""/>
              <a:defRPr/>
            </a:pPr>
            <a:r>
              <a:rPr lang="en-US" sz="2000" dirty="0">
                <a:ea typeface="SimSun" panose="02010600030101010101" pitchFamily="2" charset="-122"/>
              </a:rPr>
              <a:t>For theme development</a:t>
            </a:r>
          </a:p>
          <a:p>
            <a:pPr marL="640080" lvl="1" indent="-246888">
              <a:buFont typeface="Wingdings 2"/>
              <a:buChar char=""/>
              <a:defRPr/>
            </a:pPr>
            <a:r>
              <a:rPr lang="en-US" sz="2000" dirty="0">
                <a:ea typeface="SimSun" panose="02010600030101010101" pitchFamily="2" charset="-122"/>
              </a:rPr>
              <a:t>For relating themes</a:t>
            </a:r>
          </a:p>
          <a:p>
            <a:pPr marL="640080" lvl="1" indent="-246888">
              <a:buFont typeface="Wingdings 2"/>
              <a:buChar char=""/>
              <a:defRPr/>
            </a:pPr>
            <a:r>
              <a:rPr lang="en-US" sz="2000" dirty="0">
                <a:ea typeface="SimSun" panose="02010600030101010101" pitchFamily="2" charset="-122"/>
              </a:rPr>
              <a:t>Design-type</a:t>
            </a:r>
          </a:p>
          <a:p>
            <a:endParaRPr lang="en-US" dirty="0"/>
          </a:p>
        </p:txBody>
      </p:sp>
    </p:spTree>
    <p:extLst>
      <p:ext uri="{BB962C8B-B14F-4D97-AF65-F5344CB8AC3E}">
        <p14:creationId xmlns:p14="http://schemas.microsoft.com/office/powerpoint/2010/main" val="4176512590"/>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18940"/>
          </a:xfrm>
        </p:spPr>
        <p:txBody>
          <a:bodyPr/>
          <a:lstStyle/>
          <a:p>
            <a:r>
              <a:rPr lang="en-US" dirty="0"/>
              <a:t>Advantages</a:t>
            </a:r>
          </a:p>
        </p:txBody>
      </p:sp>
      <p:sp>
        <p:nvSpPr>
          <p:cNvPr id="3" name="Content Placeholder 2"/>
          <p:cNvSpPr>
            <a:spLocks noGrp="1"/>
          </p:cNvSpPr>
          <p:nvPr>
            <p:ph idx="1"/>
          </p:nvPr>
        </p:nvSpPr>
        <p:spPr>
          <a:xfrm>
            <a:off x="2760662" y="1328737"/>
            <a:ext cx="8915400" cy="4400549"/>
          </a:xfrm>
        </p:spPr>
        <p:txBody>
          <a:bodyPr>
            <a:noAutofit/>
          </a:bodyPr>
          <a:lstStyle/>
          <a:p>
            <a:r>
              <a:rPr lang="en-US" b="1" dirty="0"/>
              <a:t>Compares quantitative and qualitative data. </a:t>
            </a:r>
          </a:p>
          <a:p>
            <a:pPr lvl="1"/>
            <a:r>
              <a:rPr lang="en-US" sz="1800" dirty="0"/>
              <a:t>Mixed methods are especially useful in understanding contradictions between quantitative results and qualitative findings. </a:t>
            </a:r>
          </a:p>
          <a:p>
            <a:r>
              <a:rPr lang="en-US" b="1" dirty="0"/>
              <a:t>Reflects participants’ point of view. </a:t>
            </a:r>
          </a:p>
          <a:p>
            <a:pPr lvl="1"/>
            <a:r>
              <a:rPr lang="en-US" sz="1800" dirty="0"/>
              <a:t>Mixed methods give a voice to study participants and ensure that study findings are grounded in participants’ experiences. </a:t>
            </a:r>
          </a:p>
          <a:p>
            <a:r>
              <a:rPr lang="en-US" b="1" dirty="0"/>
              <a:t>Fosters scholarly interaction. </a:t>
            </a:r>
          </a:p>
          <a:p>
            <a:pPr lvl="1"/>
            <a:r>
              <a:rPr lang="en-US" sz="1800" dirty="0"/>
              <a:t>Such studies add breadth to multidisciplinary team research by encouraging the interaction of quantitative, qualitative, and mixed methods scholars. </a:t>
            </a:r>
          </a:p>
        </p:txBody>
      </p:sp>
    </p:spTree>
    <p:extLst>
      <p:ext uri="{BB962C8B-B14F-4D97-AF65-F5344CB8AC3E}">
        <p14:creationId xmlns:p14="http://schemas.microsoft.com/office/powerpoint/2010/main" val="2504526993"/>
      </p:ext>
    </p:extLst>
  </p:cSld>
  <p:clrMapOvr>
    <a:masterClrMapping/>
  </p:clrMapOvr>
  <p:transition>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8928"/>
          </a:xfrm>
        </p:spPr>
        <p:txBody>
          <a:bodyPr/>
          <a:lstStyle/>
          <a:p>
            <a:r>
              <a:rPr lang="en-US" dirty="0"/>
              <a:t>Advantages</a:t>
            </a:r>
          </a:p>
        </p:txBody>
      </p:sp>
      <p:sp>
        <p:nvSpPr>
          <p:cNvPr id="3" name="Content Placeholder 2"/>
          <p:cNvSpPr>
            <a:spLocks noGrp="1"/>
          </p:cNvSpPr>
          <p:nvPr>
            <p:ph idx="1"/>
          </p:nvPr>
        </p:nvSpPr>
        <p:spPr>
          <a:xfrm>
            <a:off x="2589212" y="1443038"/>
            <a:ext cx="8915400" cy="4468184"/>
          </a:xfrm>
        </p:spPr>
        <p:txBody>
          <a:bodyPr/>
          <a:lstStyle/>
          <a:p>
            <a:r>
              <a:rPr lang="en-US" sz="2000" b="1" dirty="0"/>
              <a:t>Provides methodological flexibility. </a:t>
            </a:r>
          </a:p>
          <a:p>
            <a:pPr lvl="1"/>
            <a:r>
              <a:rPr lang="en-US" sz="2000" dirty="0"/>
              <a:t>Mixed methods have great flexibility and are adaptable to many study designs, such as observational studies and randomized trials, to elucidate more information than can be obtained in only quantitative research. </a:t>
            </a:r>
          </a:p>
          <a:p>
            <a:r>
              <a:rPr lang="en-US" sz="2000" b="1" dirty="0"/>
              <a:t>Collects rich, comprehensive data. </a:t>
            </a:r>
          </a:p>
          <a:p>
            <a:pPr lvl="1"/>
            <a:r>
              <a:rPr lang="en-US" sz="2000" dirty="0"/>
              <a:t>Mixed methods also mirror the way individuals naturally collect information—by integrating quantitative and qualitative data. For example, sports stories frequently integrate quantitative data (scores or number of errors) with qualitative data (descriptions and images of highlights) to provide a more complete story than either method would alone. </a:t>
            </a:r>
          </a:p>
          <a:p>
            <a:endParaRPr lang="en-US" dirty="0"/>
          </a:p>
        </p:txBody>
      </p:sp>
    </p:spTree>
    <p:extLst>
      <p:ext uri="{BB962C8B-B14F-4D97-AF65-F5344CB8AC3E}">
        <p14:creationId xmlns:p14="http://schemas.microsoft.com/office/powerpoint/2010/main" val="3735348806"/>
      </p:ext>
    </p:extLst>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Limitations</a:t>
            </a:r>
          </a:p>
        </p:txBody>
      </p:sp>
      <p:sp>
        <p:nvSpPr>
          <p:cNvPr id="3" name="Content Placeholder 2"/>
          <p:cNvSpPr>
            <a:spLocks noGrp="1"/>
          </p:cNvSpPr>
          <p:nvPr>
            <p:ph idx="1"/>
          </p:nvPr>
        </p:nvSpPr>
        <p:spPr/>
        <p:txBody>
          <a:bodyPr>
            <a:normAutofit/>
          </a:bodyPr>
          <a:lstStyle/>
          <a:p>
            <a:r>
              <a:rPr lang="en-US" sz="2000" b="1" dirty="0"/>
              <a:t>Increases the complexity of evaluations. </a:t>
            </a:r>
          </a:p>
          <a:p>
            <a:pPr lvl="1"/>
            <a:r>
              <a:rPr lang="en-US" sz="2000" dirty="0"/>
              <a:t>Mixed methods studies are complex to plan and conduct. They require careful planning to describe all aspects of research, including the study sample for qualitative and quantitative portions (identical, embedded, or parallel); timing (the sequence of qualitative and quantitative portions); and the plan for integrating data. Integrating qualitative and quantitative data during analysis is often a challenging phase for many researchers. </a:t>
            </a:r>
          </a:p>
        </p:txBody>
      </p:sp>
    </p:spTree>
    <p:extLst>
      <p:ext uri="{BB962C8B-B14F-4D97-AF65-F5344CB8AC3E}">
        <p14:creationId xmlns:p14="http://schemas.microsoft.com/office/powerpoint/2010/main" val="2435006071"/>
      </p:ext>
    </p:extLst>
  </p:cSld>
  <p:clrMapOvr>
    <a:masterClrMapping/>
  </p:clrMapOvr>
  <p:transition>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7478"/>
          </a:xfrm>
        </p:spPr>
        <p:txBody>
          <a:bodyPr/>
          <a:lstStyle/>
          <a:p>
            <a:r>
              <a:rPr lang="en-US" b="1" dirty="0"/>
              <a:t>Limitations</a:t>
            </a:r>
          </a:p>
        </p:txBody>
      </p:sp>
      <p:sp>
        <p:nvSpPr>
          <p:cNvPr id="3" name="Content Placeholder 2"/>
          <p:cNvSpPr>
            <a:spLocks noGrp="1"/>
          </p:cNvSpPr>
          <p:nvPr>
            <p:ph idx="1"/>
          </p:nvPr>
        </p:nvSpPr>
        <p:spPr>
          <a:xfrm>
            <a:off x="5525311" y="-1077803"/>
            <a:ext cx="8915400" cy="4667250"/>
          </a:xfrm>
        </p:spPr>
        <p:txBody>
          <a:bodyPr>
            <a:noAutofit/>
          </a:bodyPr>
          <a:lstStyle/>
          <a:p>
            <a:r>
              <a:rPr lang="en-US" sz="2000" b="1" dirty="0"/>
              <a:t>Relies on a multidisciplinary team of researchers. </a:t>
            </a:r>
          </a:p>
          <a:p>
            <a:pPr lvl="1"/>
            <a:r>
              <a:rPr lang="en-US" sz="2000" dirty="0"/>
              <a:t>Conducting high-quality mixed methods studies requires a multidisciplinary team of researchers who, in the service of the larger study, must be open to methods that may not be their area of expertise. </a:t>
            </a:r>
          </a:p>
          <a:p>
            <a:pPr lvl="1"/>
            <a:r>
              <a:rPr lang="en-US" sz="2000" dirty="0"/>
              <a:t>Finding qualitative experts who are also comfortable discussing quantitative analyses and vice versa can be challenging in many environments. Given that each method must adhere to its own standards for rigor, ensuring appropriate quality of each component of a mixed methods study can be difficult (Wisdom, </a:t>
            </a:r>
            <a:r>
              <a:rPr lang="en-US" sz="2000" dirty="0" err="1"/>
              <a:t>Cavaleri</a:t>
            </a:r>
            <a:r>
              <a:rPr lang="en-US" sz="2000" dirty="0"/>
              <a:t>, </a:t>
            </a:r>
            <a:r>
              <a:rPr lang="en-US" sz="2000" dirty="0" err="1"/>
              <a:t>Onwuegbuzie</a:t>
            </a:r>
            <a:r>
              <a:rPr lang="en-US" sz="2000" dirty="0"/>
              <a:t>, et al., 2011).</a:t>
            </a:r>
          </a:p>
        </p:txBody>
      </p:sp>
    </p:spTree>
    <p:extLst>
      <p:ext uri="{BB962C8B-B14F-4D97-AF65-F5344CB8AC3E}">
        <p14:creationId xmlns:p14="http://schemas.microsoft.com/office/powerpoint/2010/main" val="349365449"/>
      </p:ext>
    </p:extLst>
  </p:cSld>
  <p:clrMapOvr>
    <a:masterClrMapping/>
  </p:clrMapOvr>
  <p:transition>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4640"/>
          </a:xfrm>
        </p:spPr>
        <p:txBody>
          <a:bodyPr/>
          <a:lstStyle/>
          <a:p>
            <a:r>
              <a:rPr lang="en-US" b="1" dirty="0"/>
              <a:t>Limitations</a:t>
            </a:r>
            <a:endParaRPr lang="en-US" dirty="0"/>
          </a:p>
        </p:txBody>
      </p:sp>
      <p:sp>
        <p:nvSpPr>
          <p:cNvPr id="3" name="Content Placeholder 2"/>
          <p:cNvSpPr>
            <a:spLocks noGrp="1"/>
          </p:cNvSpPr>
          <p:nvPr>
            <p:ph idx="1"/>
          </p:nvPr>
        </p:nvSpPr>
        <p:spPr/>
        <p:txBody>
          <a:bodyPr>
            <a:normAutofit/>
          </a:bodyPr>
          <a:lstStyle/>
          <a:p>
            <a:r>
              <a:rPr lang="en-US" sz="2000" dirty="0"/>
              <a:t>For example, quantitative analyses require much larger sample sizes to obtain statistical significance than do qualitative analyses, which require meeting goals of saturation (not uncovering new information from conducting more interviews) and relevance. Embedded samples, in which a qualitative subsample is embedded within a larger quantitative sample, can be useful in cases of inadequate statistical power. </a:t>
            </a:r>
          </a:p>
          <a:p>
            <a:r>
              <a:rPr lang="en-US" sz="2000" b="1" dirty="0"/>
              <a:t>Requires increased resources. </a:t>
            </a:r>
          </a:p>
          <a:p>
            <a:r>
              <a:rPr lang="en-US" sz="2000" dirty="0"/>
              <a:t>Mixed methods studies are labor intensive and require greater resources and time than those needed to conduct a single method study. </a:t>
            </a:r>
          </a:p>
        </p:txBody>
      </p:sp>
    </p:spTree>
    <p:extLst>
      <p:ext uri="{BB962C8B-B14F-4D97-AF65-F5344CB8AC3E}">
        <p14:creationId xmlns:p14="http://schemas.microsoft.com/office/powerpoint/2010/main" val="1308597084"/>
      </p:ext>
    </p:extLst>
  </p:cSld>
  <p:clrMapOvr>
    <a:masterClrMapping/>
  </p:clrMapOvr>
  <p:transition>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a:t>
            </a:r>
          </a:p>
        </p:txBody>
      </p:sp>
      <p:sp>
        <p:nvSpPr>
          <p:cNvPr id="3" name="Content Placeholder 2"/>
          <p:cNvSpPr>
            <a:spLocks noGrp="1"/>
          </p:cNvSpPr>
          <p:nvPr>
            <p:ph idx="1"/>
          </p:nvPr>
        </p:nvSpPr>
        <p:spPr/>
        <p:txBody>
          <a:bodyPr>
            <a:normAutofit/>
          </a:bodyPr>
          <a:lstStyle/>
          <a:p>
            <a:pPr marL="274320" indent="-274320">
              <a:buClr>
                <a:schemeClr val="accent3"/>
              </a:buClr>
              <a:buFont typeface="Wingdings 2"/>
              <a:buChar char=""/>
              <a:defRPr/>
            </a:pPr>
            <a:r>
              <a:rPr lang="en-US" sz="2000" dirty="0"/>
              <a:t>Title</a:t>
            </a:r>
          </a:p>
          <a:p>
            <a:pPr marL="274320" indent="-274320">
              <a:buClr>
                <a:schemeClr val="accent3"/>
              </a:buClr>
              <a:buFont typeface="Wingdings 2"/>
              <a:buChar char=""/>
              <a:defRPr/>
            </a:pPr>
            <a:r>
              <a:rPr lang="en-US" sz="2000" dirty="0"/>
              <a:t>Introduction</a:t>
            </a:r>
          </a:p>
          <a:p>
            <a:pPr marL="640080" lvl="1" indent="-246888">
              <a:buFont typeface="Wingdings 2"/>
              <a:buChar char=""/>
              <a:defRPr/>
            </a:pPr>
            <a:r>
              <a:rPr lang="en-US" sz="2000" dirty="0"/>
              <a:t>(Problem)</a:t>
            </a:r>
          </a:p>
          <a:p>
            <a:pPr marL="640080" lvl="1" indent="-246888">
              <a:buFont typeface="Wingdings 2"/>
              <a:buChar char=""/>
              <a:defRPr/>
            </a:pPr>
            <a:r>
              <a:rPr lang="en-US" sz="2000" dirty="0"/>
              <a:t>Worldview/theoretical lens</a:t>
            </a:r>
          </a:p>
          <a:p>
            <a:pPr marL="640080" lvl="1" indent="-246888">
              <a:buFont typeface="Wingdings 2"/>
              <a:buChar char=""/>
              <a:defRPr/>
            </a:pPr>
            <a:r>
              <a:rPr lang="en-US" sz="2000" dirty="0"/>
              <a:t>Audience</a:t>
            </a:r>
          </a:p>
          <a:p>
            <a:pPr marL="640080" lvl="1" indent="-246888">
              <a:buFont typeface="Wingdings 2"/>
              <a:buChar char=""/>
              <a:defRPr/>
            </a:pPr>
            <a:r>
              <a:rPr lang="en-US" sz="2000" dirty="0"/>
              <a:t>Purpose Statement</a:t>
            </a:r>
          </a:p>
          <a:p>
            <a:pPr marL="640080" lvl="1" indent="-246888">
              <a:buFont typeface="Wingdings 2"/>
              <a:buChar char=""/>
              <a:defRPr/>
            </a:pPr>
            <a:r>
              <a:rPr lang="en-US" sz="2000" dirty="0"/>
              <a:t>Research Questions</a:t>
            </a:r>
          </a:p>
          <a:p>
            <a:pPr marL="274320" indent="-274320">
              <a:buClr>
                <a:schemeClr val="accent3"/>
              </a:buClr>
              <a:buFont typeface="Wingdings 2"/>
              <a:buChar char=""/>
              <a:defRPr/>
            </a:pPr>
            <a:r>
              <a:rPr lang="en-US" sz="2000" dirty="0"/>
              <a:t>(Literature Review)</a:t>
            </a:r>
          </a:p>
          <a:p>
            <a:endParaRPr lang="en-US" sz="2000" dirty="0"/>
          </a:p>
        </p:txBody>
      </p:sp>
    </p:spTree>
    <p:extLst>
      <p:ext uri="{BB962C8B-B14F-4D97-AF65-F5344CB8AC3E}">
        <p14:creationId xmlns:p14="http://schemas.microsoft.com/office/powerpoint/2010/main" val="4215026368"/>
      </p:ext>
    </p:extLst>
  </p:cSld>
  <p:clrMapOvr>
    <a:masterClrMapping/>
  </p:clrMapOvr>
  <p:transition>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3203"/>
          </a:xfrm>
        </p:spPr>
        <p:txBody>
          <a:bodyPr/>
          <a:lstStyle/>
          <a:p>
            <a:r>
              <a:rPr lang="en-US" dirty="0"/>
              <a:t>Order</a:t>
            </a:r>
          </a:p>
        </p:txBody>
      </p:sp>
      <p:sp>
        <p:nvSpPr>
          <p:cNvPr id="3" name="Content Placeholder 2"/>
          <p:cNvSpPr>
            <a:spLocks noGrp="1"/>
          </p:cNvSpPr>
          <p:nvPr>
            <p:ph idx="1"/>
          </p:nvPr>
        </p:nvSpPr>
        <p:spPr>
          <a:xfrm>
            <a:off x="2703512" y="1357312"/>
            <a:ext cx="8915400" cy="5057775"/>
          </a:xfrm>
        </p:spPr>
        <p:txBody>
          <a:bodyPr>
            <a:noAutofit/>
          </a:bodyPr>
          <a:lstStyle/>
          <a:p>
            <a:pPr marL="274320" indent="-274320">
              <a:buClr>
                <a:schemeClr val="accent3"/>
              </a:buClr>
              <a:buFont typeface="Wingdings 2"/>
              <a:buChar char=""/>
              <a:defRPr/>
            </a:pPr>
            <a:r>
              <a:rPr lang="en-US" sz="2000" dirty="0"/>
              <a:t>Methods</a:t>
            </a:r>
          </a:p>
          <a:p>
            <a:pPr marL="640080" lvl="1" indent="-246888">
              <a:buFont typeface="Wingdings 2"/>
              <a:buChar char=""/>
              <a:defRPr/>
            </a:pPr>
            <a:r>
              <a:rPr lang="en-US" sz="2000" dirty="0"/>
              <a:t>Type of Mixed Methods Design (also add definition of mixed methods)</a:t>
            </a:r>
          </a:p>
          <a:p>
            <a:pPr marL="640080" lvl="1" indent="-246888">
              <a:buFont typeface="Wingdings 2"/>
              <a:buChar char=""/>
              <a:defRPr/>
            </a:pPr>
            <a:r>
              <a:rPr lang="en-US" sz="2000" dirty="0"/>
              <a:t>Types of Data Collection</a:t>
            </a:r>
          </a:p>
          <a:p>
            <a:pPr marL="640080" lvl="1" indent="-246888">
              <a:buFont typeface="Wingdings 2"/>
              <a:buChar char=""/>
              <a:defRPr/>
            </a:pPr>
            <a:r>
              <a:rPr lang="en-US" sz="2000" dirty="0"/>
              <a:t>Types of Data Analysis</a:t>
            </a:r>
          </a:p>
          <a:p>
            <a:pPr marL="640080" lvl="1" indent="-246888">
              <a:buFont typeface="Wingdings 2"/>
              <a:buChar char=""/>
              <a:defRPr/>
            </a:pPr>
            <a:r>
              <a:rPr lang="en-US" sz="2000" dirty="0"/>
              <a:t> Sequence/Emphasis/ Mixing Procedures</a:t>
            </a:r>
          </a:p>
          <a:p>
            <a:pPr marL="640080" lvl="1" indent="-246888">
              <a:buFont typeface="Wingdings 2"/>
              <a:buChar char=""/>
              <a:defRPr/>
            </a:pPr>
            <a:r>
              <a:rPr lang="en-US" sz="2000" dirty="0"/>
              <a:t> Figure of procedures</a:t>
            </a:r>
          </a:p>
          <a:p>
            <a:pPr marL="640080" lvl="1" indent="-246888">
              <a:buFont typeface="Wingdings 2"/>
              <a:buChar char=""/>
              <a:defRPr/>
            </a:pPr>
            <a:r>
              <a:rPr lang="en-US" sz="2000" dirty="0"/>
              <a:t>Anticipated methodological issues</a:t>
            </a:r>
          </a:p>
          <a:p>
            <a:pPr marL="274320" indent="-274320">
              <a:buClr>
                <a:schemeClr val="accent3"/>
              </a:buClr>
              <a:buFont typeface="Wingdings 2"/>
              <a:buChar char=""/>
              <a:defRPr/>
            </a:pPr>
            <a:r>
              <a:rPr lang="en-US" sz="2000" dirty="0"/>
              <a:t>Ethical issues anticipated</a:t>
            </a:r>
          </a:p>
          <a:p>
            <a:pPr marL="274320" indent="-274320">
              <a:buClr>
                <a:schemeClr val="accent3"/>
              </a:buClr>
              <a:buFont typeface="Wingdings 2"/>
              <a:buChar char=""/>
              <a:defRPr/>
            </a:pPr>
            <a:r>
              <a:rPr lang="en-US" sz="2000" dirty="0"/>
              <a:t> Validity issues</a:t>
            </a:r>
          </a:p>
          <a:p>
            <a:pPr marL="274320" indent="-274320">
              <a:buClr>
                <a:schemeClr val="accent3"/>
              </a:buClr>
              <a:buFont typeface="Wingdings 2"/>
              <a:buChar char=""/>
              <a:defRPr/>
            </a:pPr>
            <a:r>
              <a:rPr lang="en-US" sz="2000" dirty="0"/>
              <a:t>Researcher resources and skills</a:t>
            </a:r>
          </a:p>
          <a:p>
            <a:pPr marL="274320" indent="-274320">
              <a:buClr>
                <a:schemeClr val="accent3"/>
              </a:buClr>
              <a:buFont typeface="Wingdings 2"/>
              <a:buChar char=""/>
              <a:defRPr/>
            </a:pPr>
            <a:r>
              <a:rPr lang="en-US" sz="2000" dirty="0"/>
              <a:t>References, Appendices</a:t>
            </a:r>
          </a:p>
        </p:txBody>
      </p:sp>
    </p:spTree>
    <p:extLst>
      <p:ext uri="{BB962C8B-B14F-4D97-AF65-F5344CB8AC3E}">
        <p14:creationId xmlns:p14="http://schemas.microsoft.com/office/powerpoint/2010/main" val="1333353573"/>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OUTLINE</a:t>
            </a:r>
          </a:p>
        </p:txBody>
      </p:sp>
      <p:sp>
        <p:nvSpPr>
          <p:cNvPr id="3" name="Content Placeholder 2"/>
          <p:cNvSpPr>
            <a:spLocks noGrp="1"/>
          </p:cNvSpPr>
          <p:nvPr>
            <p:ph idx="1"/>
          </p:nvPr>
        </p:nvSpPr>
        <p:spPr>
          <a:xfrm>
            <a:off x="2278966" y="2166425"/>
            <a:ext cx="9425354" cy="4557932"/>
          </a:xfrm>
        </p:spPr>
        <p:txBody>
          <a:bodyPr>
            <a:normAutofit/>
          </a:bodyPr>
          <a:lstStyle/>
          <a:p>
            <a:r>
              <a:rPr lang="en-GB" sz="2800" dirty="0">
                <a:solidFill>
                  <a:schemeClr val="tx1"/>
                </a:solidFill>
              </a:rPr>
              <a:t>Definitions</a:t>
            </a:r>
          </a:p>
          <a:p>
            <a:r>
              <a:rPr lang="en-GB" sz="2800" dirty="0">
                <a:solidFill>
                  <a:schemeClr val="tx1"/>
                </a:solidFill>
              </a:rPr>
              <a:t>Design</a:t>
            </a:r>
          </a:p>
          <a:p>
            <a:r>
              <a:rPr lang="en-GB" sz="2800" dirty="0">
                <a:solidFill>
                  <a:schemeClr val="tx1"/>
                </a:solidFill>
              </a:rPr>
              <a:t>Uses</a:t>
            </a:r>
          </a:p>
          <a:p>
            <a:r>
              <a:rPr lang="en-GB" sz="2800" dirty="0">
                <a:solidFill>
                  <a:schemeClr val="tx1"/>
                </a:solidFill>
              </a:rPr>
              <a:t>Advantages</a:t>
            </a:r>
          </a:p>
          <a:p>
            <a:r>
              <a:rPr lang="en-GB" sz="2800" dirty="0">
                <a:solidFill>
                  <a:schemeClr val="tx1"/>
                </a:solidFill>
              </a:rPr>
              <a:t>Limitations</a:t>
            </a:r>
          </a:p>
          <a:p>
            <a:r>
              <a:rPr lang="en-GB" sz="2800" dirty="0">
                <a:solidFill>
                  <a:schemeClr val="tx1"/>
                </a:solidFill>
              </a:rPr>
              <a:t>Proposals</a:t>
            </a:r>
          </a:p>
        </p:txBody>
      </p:sp>
    </p:spTree>
    <p:extLst>
      <p:ext uri="{BB962C8B-B14F-4D97-AF65-F5344CB8AC3E}">
        <p14:creationId xmlns:p14="http://schemas.microsoft.com/office/powerpoint/2010/main" val="273685267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61815"/>
          </a:xfrm>
        </p:spPr>
        <p:txBody>
          <a:bodyPr/>
          <a:lstStyle/>
          <a:p>
            <a:r>
              <a:rPr lang="en-US" altLang="en-US" dirty="0"/>
              <a:t>Methodological issues</a:t>
            </a:r>
            <a:endParaRPr lang="en-US" dirty="0"/>
          </a:p>
        </p:txBody>
      </p:sp>
      <p:sp>
        <p:nvSpPr>
          <p:cNvPr id="3" name="Content Placeholder 2"/>
          <p:cNvSpPr>
            <a:spLocks noGrp="1"/>
          </p:cNvSpPr>
          <p:nvPr>
            <p:ph idx="1"/>
          </p:nvPr>
        </p:nvSpPr>
        <p:spPr>
          <a:xfrm>
            <a:off x="2589212" y="2133599"/>
            <a:ext cx="8915400" cy="4181475"/>
          </a:xfrm>
        </p:spPr>
        <p:txBody>
          <a:bodyPr>
            <a:normAutofit/>
          </a:bodyPr>
          <a:lstStyle/>
          <a:p>
            <a:pPr marL="274320" indent="-274320">
              <a:buClr>
                <a:schemeClr val="accent3"/>
              </a:buClr>
              <a:buFont typeface="Wingdings 2"/>
              <a:buChar char=""/>
              <a:defRPr/>
            </a:pPr>
            <a:r>
              <a:rPr lang="en-US" dirty="0"/>
              <a:t>Concurrent Designs</a:t>
            </a:r>
          </a:p>
          <a:p>
            <a:pPr marL="640080" lvl="1" indent="-246888">
              <a:buFont typeface="Wingdings 2"/>
              <a:buChar char=""/>
              <a:defRPr/>
            </a:pPr>
            <a:r>
              <a:rPr lang="en-US" sz="1800" dirty="0"/>
              <a:t>Use strategies to explore contradictory findings</a:t>
            </a:r>
          </a:p>
          <a:p>
            <a:pPr marL="640080" lvl="1" indent="-246888">
              <a:buFont typeface="Wingdings 2"/>
              <a:buChar char=""/>
              <a:defRPr/>
            </a:pPr>
            <a:r>
              <a:rPr lang="en-US" sz="1800" dirty="0"/>
              <a:t>Use parallel questions</a:t>
            </a:r>
          </a:p>
          <a:p>
            <a:pPr marL="640080" lvl="1" indent="-246888">
              <a:buFont typeface="Wingdings 2"/>
              <a:buChar char=""/>
              <a:defRPr/>
            </a:pPr>
            <a:r>
              <a:rPr lang="en-US" sz="1800" dirty="0"/>
              <a:t>Select sub-sample of quantitative for qualitative</a:t>
            </a:r>
          </a:p>
          <a:p>
            <a:pPr marL="640080" lvl="1" indent="-246888">
              <a:buFont typeface="Wingdings 2"/>
              <a:buChar char=""/>
              <a:defRPr/>
            </a:pPr>
            <a:r>
              <a:rPr lang="en-US" sz="1800" dirty="0"/>
              <a:t>Be sensitive to bias from one data collection to the other</a:t>
            </a:r>
          </a:p>
        </p:txBody>
      </p:sp>
    </p:spTree>
    <p:extLst>
      <p:ext uri="{BB962C8B-B14F-4D97-AF65-F5344CB8AC3E}">
        <p14:creationId xmlns:p14="http://schemas.microsoft.com/office/powerpoint/2010/main" val="1886875668"/>
      </p:ext>
    </p:extLst>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Methodological issues</a:t>
            </a:r>
            <a:endParaRPr lang="en-US" dirty="0"/>
          </a:p>
        </p:txBody>
      </p:sp>
      <p:sp>
        <p:nvSpPr>
          <p:cNvPr id="3" name="Content Placeholder 2"/>
          <p:cNvSpPr>
            <a:spLocks noGrp="1"/>
          </p:cNvSpPr>
          <p:nvPr>
            <p:ph idx="1"/>
          </p:nvPr>
        </p:nvSpPr>
        <p:spPr/>
        <p:txBody>
          <a:bodyPr/>
          <a:lstStyle/>
          <a:p>
            <a:pPr marL="274320" indent="-274320">
              <a:buClr>
                <a:schemeClr val="accent3"/>
              </a:buClr>
              <a:buFont typeface="Wingdings 2"/>
              <a:buChar char=""/>
              <a:defRPr/>
            </a:pPr>
            <a:r>
              <a:rPr lang="en-US" dirty="0"/>
              <a:t>Sequential designs</a:t>
            </a:r>
          </a:p>
          <a:p>
            <a:pPr marL="640080" lvl="1" indent="-246888">
              <a:buFont typeface="Wingdings 2"/>
              <a:buChar char=""/>
              <a:defRPr/>
            </a:pPr>
            <a:r>
              <a:rPr lang="en-US" dirty="0"/>
              <a:t>In Explanatory Design,  select </a:t>
            </a:r>
            <a:r>
              <a:rPr lang="en-US" dirty="0" err="1"/>
              <a:t>qual</a:t>
            </a:r>
            <a:r>
              <a:rPr lang="en-US" dirty="0"/>
              <a:t> sub-sample from </a:t>
            </a:r>
            <a:r>
              <a:rPr lang="en-US" dirty="0" err="1"/>
              <a:t>quan</a:t>
            </a:r>
            <a:r>
              <a:rPr lang="en-US" dirty="0"/>
              <a:t> sample</a:t>
            </a:r>
          </a:p>
          <a:p>
            <a:pPr marL="640080" lvl="1" indent="-246888">
              <a:buFont typeface="Wingdings 2"/>
              <a:buChar char=""/>
              <a:defRPr/>
            </a:pPr>
            <a:r>
              <a:rPr lang="en-US" dirty="0"/>
              <a:t>In Explanatory Design, consider alternatives for </a:t>
            </a:r>
            <a:r>
              <a:rPr lang="en-US" dirty="0" err="1"/>
              <a:t>followup</a:t>
            </a:r>
            <a:r>
              <a:rPr lang="en-US" dirty="0"/>
              <a:t> </a:t>
            </a:r>
            <a:r>
              <a:rPr lang="en-US" dirty="0" err="1"/>
              <a:t>qual</a:t>
            </a:r>
            <a:r>
              <a:rPr lang="en-US" dirty="0"/>
              <a:t> sampling</a:t>
            </a:r>
          </a:p>
          <a:p>
            <a:pPr marL="640080" lvl="1" indent="-246888">
              <a:buFont typeface="Wingdings 2"/>
              <a:buChar char=""/>
              <a:defRPr/>
            </a:pPr>
            <a:r>
              <a:rPr lang="en-US" dirty="0"/>
              <a:t> In Exploratory Design, samples can differ</a:t>
            </a:r>
          </a:p>
          <a:p>
            <a:pPr marL="640080" lvl="1" indent="-246888">
              <a:buFont typeface="Wingdings 2"/>
              <a:buChar char=""/>
              <a:defRPr/>
            </a:pPr>
            <a:r>
              <a:rPr lang="en-US" dirty="0"/>
              <a:t>In Exploratory Instrument Design, consider </a:t>
            </a:r>
            <a:r>
              <a:rPr lang="en-US" dirty="0" err="1"/>
              <a:t>qual</a:t>
            </a:r>
            <a:r>
              <a:rPr lang="en-US" dirty="0"/>
              <a:t> data analysis  approaches for developing instrument </a:t>
            </a:r>
          </a:p>
          <a:p>
            <a:endParaRPr lang="en-US" dirty="0"/>
          </a:p>
        </p:txBody>
      </p:sp>
    </p:spTree>
    <p:extLst>
      <p:ext uri="{BB962C8B-B14F-4D97-AF65-F5344CB8AC3E}">
        <p14:creationId xmlns:p14="http://schemas.microsoft.com/office/powerpoint/2010/main" val="2891683088"/>
      </p:ext>
    </p:extLst>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a:t>
            </a:r>
            <a:endParaRPr lang="en-US" dirty="0"/>
          </a:p>
        </p:txBody>
      </p:sp>
      <p:sp>
        <p:nvSpPr>
          <p:cNvPr id="3" name="Content Placeholder 2"/>
          <p:cNvSpPr>
            <a:spLocks noGrp="1"/>
          </p:cNvSpPr>
          <p:nvPr>
            <p:ph idx="1"/>
          </p:nvPr>
        </p:nvSpPr>
        <p:spPr/>
        <p:txBody>
          <a:bodyPr>
            <a:normAutofit/>
          </a:bodyPr>
          <a:lstStyle/>
          <a:p>
            <a:r>
              <a:rPr lang="en-US" altLang="en-US" sz="2800" dirty="0">
                <a:latin typeface="Perpetua" panose="02020502060401020303" pitchFamily="18" charset="0"/>
              </a:rPr>
              <a:t>Mixed methods research is both a method and methodology for conducting research that involves collecting, analyzing, and integrating quantitative and qualitative research in a single study or a longitudinal program of inquiry. </a:t>
            </a:r>
          </a:p>
          <a:p>
            <a:r>
              <a:rPr lang="en-US" altLang="en-US" sz="2800" dirty="0">
                <a:latin typeface="Perpetua" panose="02020502060401020303" pitchFamily="18" charset="0"/>
              </a:rPr>
              <a:t>The purpose of this form of research is that both qualitative and quantitative research, in combination, provide a better understanding of a research problem or issue than either research approach alone. </a:t>
            </a:r>
          </a:p>
          <a:p>
            <a:pPr marL="0" indent="0">
              <a:buNone/>
            </a:pPr>
            <a:endParaRPr lang="en-US" altLang="en-US" sz="2800" dirty="0">
              <a:latin typeface="Perpetua" panose="02020502060401020303" pitchFamily="18" charset="0"/>
            </a:endParaRPr>
          </a:p>
          <a:p>
            <a:pPr marL="0" indent="0">
              <a:buNone/>
            </a:pPr>
            <a:endParaRPr lang="en-US" sz="2800" dirty="0"/>
          </a:p>
        </p:txBody>
      </p:sp>
    </p:spTree>
    <p:extLst>
      <p:ext uri="{BB962C8B-B14F-4D97-AF65-F5344CB8AC3E}">
        <p14:creationId xmlns:p14="http://schemas.microsoft.com/office/powerpoint/2010/main" val="3497425861"/>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 of Definition</a:t>
            </a:r>
          </a:p>
        </p:txBody>
      </p:sp>
      <p:sp>
        <p:nvSpPr>
          <p:cNvPr id="3" name="Content Placeholder 2"/>
          <p:cNvSpPr>
            <a:spLocks noGrp="1"/>
          </p:cNvSpPr>
          <p:nvPr>
            <p:ph idx="1"/>
          </p:nvPr>
        </p:nvSpPr>
        <p:spPr/>
        <p:txBody>
          <a:bodyPr>
            <a:normAutofit/>
          </a:bodyPr>
          <a:lstStyle/>
          <a:p>
            <a:pPr lvl="1"/>
            <a:r>
              <a:rPr lang="en-US" altLang="en-US" sz="2000" dirty="0"/>
              <a:t>Collects both quantitative and qualitative data</a:t>
            </a:r>
          </a:p>
          <a:p>
            <a:pPr lvl="1"/>
            <a:r>
              <a:rPr lang="en-US" altLang="en-US" sz="2000" dirty="0"/>
              <a:t>“Mixes” them </a:t>
            </a:r>
          </a:p>
          <a:p>
            <a:pPr lvl="2"/>
            <a:r>
              <a:rPr lang="en-US" altLang="en-US" sz="2000" dirty="0"/>
              <a:t>at the same time (concurrently) or</a:t>
            </a:r>
          </a:p>
          <a:p>
            <a:pPr lvl="2"/>
            <a:r>
              <a:rPr lang="en-US" altLang="en-US" sz="2000" dirty="0"/>
              <a:t> one after the other (sequentially)</a:t>
            </a:r>
          </a:p>
          <a:p>
            <a:pPr lvl="1"/>
            <a:r>
              <a:rPr lang="en-US" altLang="en-US" sz="2000" dirty="0"/>
              <a:t>Emphasizes both equally or unequally</a:t>
            </a:r>
          </a:p>
          <a:p>
            <a:endParaRPr lang="en-US" sz="2400" dirty="0"/>
          </a:p>
        </p:txBody>
      </p:sp>
    </p:spTree>
    <p:extLst>
      <p:ext uri="{BB962C8B-B14F-4D97-AF65-F5344CB8AC3E}">
        <p14:creationId xmlns:p14="http://schemas.microsoft.com/office/powerpoint/2010/main" val="3122463561"/>
      </p:ext>
    </p:extLst>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Core Characteristics</a:t>
            </a:r>
          </a:p>
        </p:txBody>
      </p:sp>
      <p:sp>
        <p:nvSpPr>
          <p:cNvPr id="3" name="Content Placeholder 2"/>
          <p:cNvSpPr>
            <a:spLocks noGrp="1"/>
          </p:cNvSpPr>
          <p:nvPr>
            <p:ph idx="1"/>
          </p:nvPr>
        </p:nvSpPr>
        <p:spPr>
          <a:xfrm>
            <a:off x="2592925" y="1533525"/>
            <a:ext cx="8915400" cy="4967288"/>
          </a:xfrm>
        </p:spPr>
        <p:txBody>
          <a:bodyPr>
            <a:noAutofit/>
          </a:bodyPr>
          <a:lstStyle/>
          <a:p>
            <a:r>
              <a:rPr lang="en-US" sz="2000" dirty="0"/>
              <a:t>Collecting and analyzing both quantitative (closed-ended) and qualitative (open-ended) data. </a:t>
            </a:r>
          </a:p>
          <a:p>
            <a:r>
              <a:rPr lang="en-US" sz="2000" dirty="0"/>
              <a:t>Using rigorous procedures in collecting and analyzing data appropriate to each method’s tradition, such as ensuring the appropriate sample size for quantitative and qualitative analysis. </a:t>
            </a:r>
          </a:p>
          <a:p>
            <a:r>
              <a:rPr lang="en-US" sz="2000" dirty="0"/>
              <a:t>Integrating the data during data collection, analysis, or discussion. </a:t>
            </a:r>
          </a:p>
          <a:p>
            <a:r>
              <a:rPr lang="en-US" sz="2000" dirty="0"/>
              <a:t>Using procedures that implement qualitative and quantitative components either concurrently or sequentially, with the same sample or with different samples</a:t>
            </a:r>
          </a:p>
          <a:p>
            <a:r>
              <a:rPr lang="en-US" sz="2000" dirty="0"/>
              <a:t>Framing the procedures within philosophical/theoretical models of research, such as within a social constructionist model that seeks to understand multiple perspectives on a single issue. </a:t>
            </a:r>
          </a:p>
        </p:txBody>
      </p:sp>
    </p:spTree>
    <p:extLst>
      <p:ext uri="{BB962C8B-B14F-4D97-AF65-F5344CB8AC3E}">
        <p14:creationId xmlns:p14="http://schemas.microsoft.com/office/powerpoint/2010/main" val="3247766944"/>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Central Questions</a:t>
            </a:r>
          </a:p>
        </p:txBody>
      </p:sp>
      <p:sp>
        <p:nvSpPr>
          <p:cNvPr id="3" name="Content Placeholder 2"/>
          <p:cNvSpPr>
            <a:spLocks noGrp="1"/>
          </p:cNvSpPr>
          <p:nvPr>
            <p:ph idx="1"/>
          </p:nvPr>
        </p:nvSpPr>
        <p:spPr/>
        <p:txBody>
          <a:bodyPr>
            <a:normAutofit/>
          </a:bodyPr>
          <a:lstStyle/>
          <a:p>
            <a:r>
              <a:rPr lang="en-US" altLang="en-US" sz="2000" dirty="0"/>
              <a:t>Begin with “why’ or “what” or “how”</a:t>
            </a:r>
          </a:p>
          <a:p>
            <a:r>
              <a:rPr lang="en-US" altLang="en-US" sz="2000" dirty="0"/>
              <a:t>Focus on single phenomenon</a:t>
            </a:r>
          </a:p>
          <a:p>
            <a:r>
              <a:rPr lang="en-US" altLang="en-US" sz="2000" dirty="0"/>
              <a:t>Use exploratory verbs (discover, understand, explore)</a:t>
            </a:r>
          </a:p>
          <a:p>
            <a:r>
              <a:rPr lang="en-US" altLang="en-US" sz="2000" dirty="0"/>
              <a:t>Non-directional language</a:t>
            </a:r>
          </a:p>
          <a:p>
            <a:r>
              <a:rPr lang="en-US" altLang="en-US" sz="2000" dirty="0"/>
              <a:t>A general question (allowing participants’ perspectives to emerge)</a:t>
            </a:r>
          </a:p>
          <a:p>
            <a:endParaRPr lang="en-US" sz="2000" dirty="0"/>
          </a:p>
        </p:txBody>
      </p:sp>
    </p:spTree>
    <p:extLst>
      <p:ext uri="{BB962C8B-B14F-4D97-AF65-F5344CB8AC3E}">
        <p14:creationId xmlns:p14="http://schemas.microsoft.com/office/powerpoint/2010/main" val="4087175998"/>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Central Questions</a:t>
            </a:r>
          </a:p>
        </p:txBody>
      </p:sp>
      <p:sp>
        <p:nvSpPr>
          <p:cNvPr id="3" name="Content Placeholder 2"/>
          <p:cNvSpPr>
            <a:spLocks noGrp="1"/>
          </p:cNvSpPr>
          <p:nvPr>
            <p:ph idx="1"/>
          </p:nvPr>
        </p:nvSpPr>
        <p:spPr/>
        <p:txBody>
          <a:bodyPr/>
          <a:lstStyle/>
          <a:p>
            <a:r>
              <a:rPr lang="en-US" altLang="en-US" dirty="0"/>
              <a:t>Can be hypotheses or questions</a:t>
            </a:r>
          </a:p>
          <a:p>
            <a:r>
              <a:rPr lang="en-US" altLang="en-US" dirty="0"/>
              <a:t>State variables – independent, dependent, mediating, covariates</a:t>
            </a:r>
          </a:p>
          <a:p>
            <a:r>
              <a:rPr lang="en-US" altLang="en-US" dirty="0"/>
              <a:t>Develop from theory </a:t>
            </a:r>
          </a:p>
          <a:p>
            <a:r>
              <a:rPr lang="en-US" altLang="en-US" dirty="0"/>
              <a:t>Use distinct measures for independent and dependent variables </a:t>
            </a:r>
          </a:p>
          <a:p>
            <a:r>
              <a:rPr lang="en-US" altLang="en-US" dirty="0"/>
              <a:t>Order variables from independent to dependent</a:t>
            </a:r>
          </a:p>
          <a:p>
            <a:endParaRPr lang="en-US" dirty="0"/>
          </a:p>
        </p:txBody>
      </p:sp>
    </p:spTree>
    <p:extLst>
      <p:ext uri="{BB962C8B-B14F-4D97-AF65-F5344CB8AC3E}">
        <p14:creationId xmlns:p14="http://schemas.microsoft.com/office/powerpoint/2010/main" val="2202584728"/>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Collecting both quantitative and qualitative data </a:t>
            </a:r>
            <a:endParaRPr lang="en-US" dirty="0"/>
          </a:p>
        </p:txBody>
      </p:sp>
      <p:sp>
        <p:nvSpPr>
          <p:cNvPr id="3" name="Content Placeholder 2"/>
          <p:cNvSpPr>
            <a:spLocks noGrp="1"/>
          </p:cNvSpPr>
          <p:nvPr>
            <p:ph idx="1"/>
          </p:nvPr>
        </p:nvSpPr>
        <p:spPr/>
        <p:txBody>
          <a:bodyPr>
            <a:normAutofit/>
          </a:bodyPr>
          <a:lstStyle/>
          <a:p>
            <a:r>
              <a:rPr lang="en-US" altLang="en-US" sz="2000" b="1" dirty="0">
                <a:latin typeface="+mj-lt"/>
              </a:rPr>
              <a:t>Quantitative data</a:t>
            </a:r>
          </a:p>
          <a:p>
            <a:pPr lvl="2"/>
            <a:r>
              <a:rPr lang="en-US" altLang="en-US" sz="2000" dirty="0">
                <a:latin typeface="+mj-lt"/>
              </a:rPr>
              <a:t>Instruments</a:t>
            </a:r>
          </a:p>
          <a:p>
            <a:pPr lvl="2"/>
            <a:r>
              <a:rPr lang="en-US" altLang="en-US" sz="2000" dirty="0">
                <a:latin typeface="+mj-lt"/>
              </a:rPr>
              <a:t>Behavioral checklists</a:t>
            </a:r>
          </a:p>
          <a:p>
            <a:pPr lvl="2"/>
            <a:r>
              <a:rPr lang="en-US" altLang="en-US" sz="2000" dirty="0">
                <a:latin typeface="+mj-lt"/>
              </a:rPr>
              <a:t>Records</a:t>
            </a:r>
          </a:p>
        </p:txBody>
      </p:sp>
    </p:spTree>
    <p:extLst>
      <p:ext uri="{BB962C8B-B14F-4D97-AF65-F5344CB8AC3E}">
        <p14:creationId xmlns:p14="http://schemas.microsoft.com/office/powerpoint/2010/main" val="3185244619"/>
      </p:ext>
    </p:extLst>
  </p:cSld>
  <p:clrMapOvr>
    <a:masterClrMapping/>
  </p:clrMapOvr>
  <p:transition>
    <p:push dir="u"/>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722</TotalTime>
  <Words>1707</Words>
  <Application>Microsoft Office PowerPoint</Application>
  <PresentationFormat>Widescreen</PresentationFormat>
  <Paragraphs>195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Century Gothic</vt:lpstr>
      <vt:lpstr>Perpetua</vt:lpstr>
      <vt:lpstr>Wingdings 2</vt:lpstr>
      <vt:lpstr>Wingdings 3</vt:lpstr>
      <vt:lpstr>Wisp</vt:lpstr>
      <vt:lpstr>WEEK 13  MIXED METHODS RESEARCH</vt:lpstr>
      <vt:lpstr>Notes Based on Mixed Methods Research: Design and Procedures</vt:lpstr>
      <vt:lpstr>OUTLINE</vt:lpstr>
      <vt:lpstr>Definition</vt:lpstr>
      <vt:lpstr>Implication of Definition</vt:lpstr>
      <vt:lpstr>Core Characteristics</vt:lpstr>
      <vt:lpstr>Qualitative Central Questions</vt:lpstr>
      <vt:lpstr>Quantitative Central Questions</vt:lpstr>
      <vt:lpstr>Collecting both quantitative and qualitative data </vt:lpstr>
      <vt:lpstr>Collecting both quantitative and qualitative data </vt:lpstr>
      <vt:lpstr>Quantitative and qualitative data analysis </vt:lpstr>
      <vt:lpstr>Quantitative and qualitative data analysis </vt:lpstr>
      <vt:lpstr>Procedure</vt:lpstr>
      <vt:lpstr>Uses</vt:lpstr>
      <vt:lpstr>Reasons for Use</vt:lpstr>
      <vt:lpstr>Uses</vt:lpstr>
      <vt:lpstr>Uses </vt:lpstr>
      <vt:lpstr>Uses</vt:lpstr>
      <vt:lpstr>Uses</vt:lpstr>
      <vt:lpstr>Designing</vt:lpstr>
      <vt:lpstr>Approach to data analysis </vt:lpstr>
      <vt:lpstr>Approach to data analysis </vt:lpstr>
      <vt:lpstr>Advantages</vt:lpstr>
      <vt:lpstr>Advantages</vt:lpstr>
      <vt:lpstr>Limitations</vt:lpstr>
      <vt:lpstr>Limitations</vt:lpstr>
      <vt:lpstr>Limitations</vt:lpstr>
      <vt:lpstr>Order</vt:lpstr>
      <vt:lpstr>Order</vt:lpstr>
      <vt:lpstr>Methodological issues</vt:lpstr>
      <vt:lpstr>Methodological issues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QUALITATIVE RESEARCH I</dc:title>
  <dc:creator>cek</dc:creator>
  <cp:lastModifiedBy>Benony Kwaku Gordor</cp:lastModifiedBy>
  <cp:revision>74</cp:revision>
  <dcterms:created xsi:type="dcterms:W3CDTF">2016-10-09T05:26:49Z</dcterms:created>
  <dcterms:modified xsi:type="dcterms:W3CDTF">2020-11-24T07:26:51Z</dcterms:modified>
</cp:coreProperties>
</file>