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8" r:id="rId2"/>
    <p:sldId id="257" r:id="rId3"/>
    <p:sldId id="260" r:id="rId4"/>
    <p:sldId id="263" r:id="rId5"/>
    <p:sldId id="264" r:id="rId6"/>
    <p:sldId id="261" r:id="rId7"/>
    <p:sldId id="265" r:id="rId8"/>
    <p:sldId id="266" r:id="rId9"/>
  </p:sldIdLst>
  <p:sldSz cx="18288000" cy="10287000"/>
  <p:notesSz cx="6858000" cy="9144000"/>
  <p:embeddedFontLst>
    <p:embeddedFont>
      <p:font typeface="Lato" panose="020F0502020204030203" pitchFamily="34" charset="0"/>
      <p:regular r:id="rId11"/>
      <p:bold r:id="rId12"/>
      <p:italic r:id="rId13"/>
      <p:boldItalic r:id="rId14"/>
    </p:embeddedFont>
    <p:embeddedFont>
      <p:font typeface="Lato Bold" panose="020F0502020204030203"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95033" autoAdjust="0"/>
  </p:normalViewPr>
  <p:slideViewPr>
    <p:cSldViewPr>
      <p:cViewPr varScale="1">
        <p:scale>
          <a:sx n="52" d="100"/>
          <a:sy n="52" d="100"/>
        </p:scale>
        <p:origin x="99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9C36F7-105C-4EFC-89BD-2E3CC08C2B36}" type="datetimeFigureOut">
              <a:rPr lang="en-US" smtClean="0"/>
              <a:t>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CED3B0-469C-4FBF-B69B-29A7F3371F4B}" type="slidenum">
              <a:rPr lang="en-US" smtClean="0"/>
              <a:t>‹#›</a:t>
            </a:fld>
            <a:endParaRPr lang="en-US"/>
          </a:p>
        </p:txBody>
      </p:sp>
    </p:spTree>
    <p:extLst>
      <p:ext uri="{BB962C8B-B14F-4D97-AF65-F5344CB8AC3E}">
        <p14:creationId xmlns:p14="http://schemas.microsoft.com/office/powerpoint/2010/main" val="526535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CED3B0-469C-4FBF-B69B-29A7F3371F4B}" type="slidenum">
              <a:rPr lang="en-US" smtClean="0"/>
              <a:t>7</a:t>
            </a:fld>
            <a:endParaRPr lang="en-US"/>
          </a:p>
        </p:txBody>
      </p:sp>
    </p:spTree>
    <p:extLst>
      <p:ext uri="{BB962C8B-B14F-4D97-AF65-F5344CB8AC3E}">
        <p14:creationId xmlns:p14="http://schemas.microsoft.com/office/powerpoint/2010/main" val="2909127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3355712">
            <a:off x="-846365" y="1940993"/>
            <a:ext cx="8949798" cy="10324232"/>
            <a:chOff x="0" y="0"/>
            <a:chExt cx="2357148" cy="2719139"/>
          </a:xfrm>
        </p:grpSpPr>
        <p:sp>
          <p:nvSpPr>
            <p:cNvPr id="3" name="Freeform 3"/>
            <p:cNvSpPr/>
            <p:nvPr/>
          </p:nvSpPr>
          <p:spPr>
            <a:xfrm>
              <a:off x="0" y="0"/>
              <a:ext cx="2357149" cy="2719139"/>
            </a:xfrm>
            <a:custGeom>
              <a:avLst/>
              <a:gdLst/>
              <a:ahLst/>
              <a:cxnLst/>
              <a:rect l="l" t="t" r="r" b="b"/>
              <a:pathLst>
                <a:path w="2357149" h="2719139">
                  <a:moveTo>
                    <a:pt x="44117" y="0"/>
                  </a:moveTo>
                  <a:lnTo>
                    <a:pt x="2313032" y="0"/>
                  </a:lnTo>
                  <a:cubicBezTo>
                    <a:pt x="2324732" y="0"/>
                    <a:pt x="2335954" y="4648"/>
                    <a:pt x="2344227" y="12922"/>
                  </a:cubicBezTo>
                  <a:cubicBezTo>
                    <a:pt x="2352501" y="21195"/>
                    <a:pt x="2357149" y="32416"/>
                    <a:pt x="2357149" y="44117"/>
                  </a:cubicBezTo>
                  <a:lnTo>
                    <a:pt x="2357149" y="2675022"/>
                  </a:lnTo>
                  <a:cubicBezTo>
                    <a:pt x="2357149" y="2699387"/>
                    <a:pt x="2337397" y="2719139"/>
                    <a:pt x="2313032" y="2719139"/>
                  </a:cubicBezTo>
                  <a:lnTo>
                    <a:pt x="44117" y="2719139"/>
                  </a:lnTo>
                  <a:cubicBezTo>
                    <a:pt x="32416" y="2719139"/>
                    <a:pt x="21195" y="2714491"/>
                    <a:pt x="12922" y="2706218"/>
                  </a:cubicBezTo>
                  <a:cubicBezTo>
                    <a:pt x="4648" y="2697944"/>
                    <a:pt x="0" y="2686723"/>
                    <a:pt x="0" y="2675022"/>
                  </a:cubicBezTo>
                  <a:lnTo>
                    <a:pt x="0" y="44117"/>
                  </a:lnTo>
                  <a:cubicBezTo>
                    <a:pt x="0" y="19752"/>
                    <a:pt x="19752" y="0"/>
                    <a:pt x="44117" y="0"/>
                  </a:cubicBezTo>
                  <a:close/>
                </a:path>
              </a:pathLst>
            </a:custGeom>
            <a:solidFill>
              <a:srgbClr val="0D213B"/>
            </a:solidFill>
          </p:spPr>
        </p:sp>
        <p:sp>
          <p:nvSpPr>
            <p:cNvPr id="4" name="TextBox 4"/>
            <p:cNvSpPr txBox="1"/>
            <p:nvPr/>
          </p:nvSpPr>
          <p:spPr>
            <a:xfrm>
              <a:off x="0" y="-47625"/>
              <a:ext cx="2357148" cy="2766764"/>
            </a:xfrm>
            <a:prstGeom prst="rect">
              <a:avLst/>
            </a:prstGeom>
          </p:spPr>
          <p:txBody>
            <a:bodyPr lIns="50800" tIns="50800" rIns="50800" bIns="50800" rtlCol="0" anchor="ctr"/>
            <a:lstStyle/>
            <a:p>
              <a:pPr algn="ctr">
                <a:lnSpc>
                  <a:spcPts val="3499"/>
                </a:lnSpc>
              </a:pPr>
              <a:endParaRPr/>
            </a:p>
          </p:txBody>
        </p:sp>
      </p:grpSp>
      <p:sp>
        <p:nvSpPr>
          <p:cNvPr id="5" name="TextBox 5"/>
          <p:cNvSpPr txBox="1"/>
          <p:nvPr/>
        </p:nvSpPr>
        <p:spPr>
          <a:xfrm>
            <a:off x="2569885" y="4411377"/>
            <a:ext cx="4146114" cy="971804"/>
          </a:xfrm>
          <a:prstGeom prst="rect">
            <a:avLst/>
          </a:prstGeom>
        </p:spPr>
        <p:txBody>
          <a:bodyPr lIns="0" tIns="0" rIns="0" bIns="0" rtlCol="0" anchor="t">
            <a:spAutoFit/>
          </a:bodyPr>
          <a:lstStyle/>
          <a:p>
            <a:pPr>
              <a:lnSpc>
                <a:spcPts val="8400"/>
              </a:lnSpc>
              <a:spcBef>
                <a:spcPct val="0"/>
              </a:spcBef>
            </a:pPr>
            <a:r>
              <a:rPr lang="en-US" sz="6000" dirty="0">
                <a:solidFill>
                  <a:srgbClr val="FF1616"/>
                </a:solidFill>
                <a:latin typeface="Lato Bold"/>
              </a:rPr>
              <a:t>TITLE</a:t>
            </a:r>
          </a:p>
        </p:txBody>
      </p:sp>
      <p:sp>
        <p:nvSpPr>
          <p:cNvPr id="7" name="TextBox 7"/>
          <p:cNvSpPr txBox="1"/>
          <p:nvPr/>
        </p:nvSpPr>
        <p:spPr>
          <a:xfrm>
            <a:off x="457200" y="5612927"/>
            <a:ext cx="8371485" cy="984885"/>
          </a:xfrm>
          <a:prstGeom prst="rect">
            <a:avLst/>
          </a:prstGeom>
        </p:spPr>
        <p:txBody>
          <a:bodyPr wrap="square" lIns="0" tIns="0" rIns="0" bIns="0" rtlCol="0" anchor="t">
            <a:spAutoFit/>
          </a:bodyPr>
          <a:lstStyle/>
          <a:p>
            <a:r>
              <a:rPr lang="en-US" sz="3200" b="1" dirty="0">
                <a:solidFill>
                  <a:schemeClr val="bg1"/>
                </a:solidFill>
                <a:effectLst/>
                <a:latin typeface="system-ui"/>
              </a:rPr>
              <a:t>Multi-disease detection system with X-ray images using Deep Learning Techniques</a:t>
            </a:r>
          </a:p>
        </p:txBody>
      </p:sp>
      <p:grpSp>
        <p:nvGrpSpPr>
          <p:cNvPr id="10" name="Group 10"/>
          <p:cNvGrpSpPr/>
          <p:nvPr/>
        </p:nvGrpSpPr>
        <p:grpSpPr>
          <a:xfrm rot="3355712">
            <a:off x="29163" y="-3509532"/>
            <a:ext cx="3498050" cy="8001884"/>
            <a:chOff x="0" y="0"/>
            <a:chExt cx="921297" cy="2107492"/>
          </a:xfrm>
        </p:grpSpPr>
        <p:sp>
          <p:nvSpPr>
            <p:cNvPr id="11" name="Freeform 11"/>
            <p:cNvSpPr/>
            <p:nvPr/>
          </p:nvSpPr>
          <p:spPr>
            <a:xfrm>
              <a:off x="0" y="0"/>
              <a:ext cx="921297" cy="2107492"/>
            </a:xfrm>
            <a:custGeom>
              <a:avLst/>
              <a:gdLst/>
              <a:ahLst/>
              <a:cxnLst/>
              <a:rect l="l" t="t" r="r" b="b"/>
              <a:pathLst>
                <a:path w="921297" h="2107492">
                  <a:moveTo>
                    <a:pt x="112874" y="0"/>
                  </a:moveTo>
                  <a:lnTo>
                    <a:pt x="808423" y="0"/>
                  </a:lnTo>
                  <a:cubicBezTo>
                    <a:pt x="870762" y="0"/>
                    <a:pt x="921297" y="50535"/>
                    <a:pt x="921297" y="112874"/>
                  </a:cubicBezTo>
                  <a:lnTo>
                    <a:pt x="921297" y="1994618"/>
                  </a:lnTo>
                  <a:cubicBezTo>
                    <a:pt x="921297" y="2056957"/>
                    <a:pt x="870762" y="2107492"/>
                    <a:pt x="808423" y="2107492"/>
                  </a:cubicBezTo>
                  <a:lnTo>
                    <a:pt x="112874" y="2107492"/>
                  </a:lnTo>
                  <a:cubicBezTo>
                    <a:pt x="82938" y="2107492"/>
                    <a:pt x="54228" y="2095600"/>
                    <a:pt x="33060" y="2074432"/>
                  </a:cubicBezTo>
                  <a:cubicBezTo>
                    <a:pt x="11892" y="2053264"/>
                    <a:pt x="0" y="2024554"/>
                    <a:pt x="0" y="1994618"/>
                  </a:cubicBezTo>
                  <a:lnTo>
                    <a:pt x="0" y="112874"/>
                  </a:lnTo>
                  <a:cubicBezTo>
                    <a:pt x="0" y="50535"/>
                    <a:pt x="50535" y="0"/>
                    <a:pt x="112874" y="0"/>
                  </a:cubicBezTo>
                  <a:close/>
                </a:path>
              </a:pathLst>
            </a:custGeom>
            <a:solidFill>
              <a:srgbClr val="FF1616"/>
            </a:solidFill>
          </p:spPr>
        </p:sp>
        <p:sp>
          <p:nvSpPr>
            <p:cNvPr id="12" name="TextBox 12"/>
            <p:cNvSpPr txBox="1"/>
            <p:nvPr/>
          </p:nvSpPr>
          <p:spPr>
            <a:xfrm>
              <a:off x="0" y="-47625"/>
              <a:ext cx="921297" cy="2155117"/>
            </a:xfrm>
            <a:prstGeom prst="rect">
              <a:avLst/>
            </a:prstGeom>
          </p:spPr>
          <p:txBody>
            <a:bodyPr lIns="50800" tIns="50800" rIns="50800" bIns="50800" rtlCol="0" anchor="ctr"/>
            <a:lstStyle/>
            <a:p>
              <a:pPr algn="ctr">
                <a:lnSpc>
                  <a:spcPts val="3499"/>
                </a:lnSpc>
              </a:pPr>
              <a:endParaRPr/>
            </a:p>
          </p:txBody>
        </p:sp>
      </p:grpSp>
      <p:sp>
        <p:nvSpPr>
          <p:cNvPr id="16" name="TextBox 15">
            <a:extLst>
              <a:ext uri="{FF2B5EF4-FFF2-40B4-BE49-F238E27FC236}">
                <a16:creationId xmlns:a16="http://schemas.microsoft.com/office/drawing/2014/main" id="{52664223-E3F8-4AA6-40CA-7741E4153684}"/>
              </a:ext>
            </a:extLst>
          </p:cNvPr>
          <p:cNvSpPr txBox="1"/>
          <p:nvPr/>
        </p:nvSpPr>
        <p:spPr>
          <a:xfrm>
            <a:off x="10803057" y="1409700"/>
            <a:ext cx="3988097" cy="2554545"/>
          </a:xfrm>
          <a:prstGeom prst="rect">
            <a:avLst/>
          </a:prstGeom>
          <a:noFill/>
        </p:spPr>
        <p:txBody>
          <a:bodyPr wrap="square">
            <a:spAutoFit/>
          </a:bodyPr>
          <a:lstStyle/>
          <a:p>
            <a:pPr algn="ctr"/>
            <a:r>
              <a:rPr lang="en-US" sz="3200" b="1" dirty="0">
                <a:solidFill>
                  <a:srgbClr val="212529"/>
                </a:solidFill>
                <a:latin typeface="system-ui"/>
              </a:rPr>
              <a:t>Supervisor:                                               </a:t>
            </a:r>
          </a:p>
          <a:p>
            <a:pPr algn="ctr"/>
            <a:r>
              <a:rPr lang="en-US" sz="3200" dirty="0">
                <a:solidFill>
                  <a:srgbClr val="212529"/>
                </a:solidFill>
                <a:latin typeface="system-ui"/>
              </a:rPr>
              <a:t>Dr. M. Suleman Basha,</a:t>
            </a:r>
          </a:p>
          <a:p>
            <a:pPr algn="ctr"/>
            <a:r>
              <a:rPr lang="en-US" sz="3200" dirty="0">
                <a:solidFill>
                  <a:srgbClr val="212529"/>
                </a:solidFill>
                <a:latin typeface="system-ui"/>
              </a:rPr>
              <a:t>Associate Professor,</a:t>
            </a:r>
          </a:p>
          <a:p>
            <a:pPr algn="ctr"/>
            <a:r>
              <a:rPr lang="en-US" sz="3200" dirty="0">
                <a:solidFill>
                  <a:srgbClr val="212529"/>
                </a:solidFill>
                <a:latin typeface="system-ui"/>
              </a:rPr>
              <a:t>CSE(DS)</a:t>
            </a:r>
          </a:p>
          <a:p>
            <a:pPr algn="ctr"/>
            <a:endParaRPr lang="en-US" sz="3200" b="1" dirty="0">
              <a:solidFill>
                <a:srgbClr val="212529"/>
              </a:solidFill>
              <a:effectLst/>
              <a:latin typeface="system-ui"/>
            </a:endParaRPr>
          </a:p>
        </p:txBody>
      </p:sp>
      <p:sp>
        <p:nvSpPr>
          <p:cNvPr id="17" name="TextBox 16">
            <a:extLst>
              <a:ext uri="{FF2B5EF4-FFF2-40B4-BE49-F238E27FC236}">
                <a16:creationId xmlns:a16="http://schemas.microsoft.com/office/drawing/2014/main" id="{6BAD01CA-48CC-8B2C-64BC-1A5B62DB010E}"/>
              </a:ext>
            </a:extLst>
          </p:cNvPr>
          <p:cNvSpPr txBox="1"/>
          <p:nvPr/>
        </p:nvSpPr>
        <p:spPr>
          <a:xfrm>
            <a:off x="11271702" y="5185746"/>
            <a:ext cx="3516994" cy="2554545"/>
          </a:xfrm>
          <a:prstGeom prst="rect">
            <a:avLst/>
          </a:prstGeom>
          <a:noFill/>
        </p:spPr>
        <p:txBody>
          <a:bodyPr wrap="square">
            <a:spAutoFit/>
          </a:bodyPr>
          <a:lstStyle/>
          <a:p>
            <a:pPr algn="ctr"/>
            <a:r>
              <a:rPr lang="en-US" sz="3200" b="1" dirty="0">
                <a:solidFill>
                  <a:srgbClr val="212529"/>
                </a:solidFill>
                <a:latin typeface="system-ui"/>
              </a:rPr>
              <a:t>Co-Supervisor:                                               </a:t>
            </a:r>
          </a:p>
          <a:p>
            <a:pPr algn="ctr"/>
            <a:r>
              <a:rPr lang="en-US" sz="3200" dirty="0">
                <a:solidFill>
                  <a:srgbClr val="212529"/>
                </a:solidFill>
                <a:latin typeface="system-ui"/>
              </a:rPr>
              <a:t>Ms. A. Annapurna,</a:t>
            </a:r>
          </a:p>
          <a:p>
            <a:pPr algn="ctr"/>
            <a:r>
              <a:rPr lang="en-US" sz="3200" dirty="0">
                <a:solidFill>
                  <a:srgbClr val="212529"/>
                </a:solidFill>
                <a:latin typeface="system-ui"/>
              </a:rPr>
              <a:t>Assistant Professor,</a:t>
            </a:r>
          </a:p>
          <a:p>
            <a:pPr algn="ctr"/>
            <a:r>
              <a:rPr lang="en-US" sz="3200" dirty="0">
                <a:solidFill>
                  <a:srgbClr val="212529"/>
                </a:solidFill>
                <a:latin typeface="system-ui"/>
              </a:rPr>
              <a:t>CSE(DS)</a:t>
            </a:r>
          </a:p>
          <a:p>
            <a:pPr algn="ctr"/>
            <a:endParaRPr lang="en-US" sz="3200" b="1" dirty="0">
              <a:solidFill>
                <a:srgbClr val="212529"/>
              </a:solidFill>
              <a:effectLst/>
              <a:latin typeface="system-u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3355712">
            <a:off x="-3017910" y="1028394"/>
            <a:ext cx="8949798" cy="11034127"/>
            <a:chOff x="0" y="0"/>
            <a:chExt cx="2357148" cy="2906107"/>
          </a:xfrm>
        </p:grpSpPr>
        <p:sp>
          <p:nvSpPr>
            <p:cNvPr id="3" name="Freeform 3"/>
            <p:cNvSpPr/>
            <p:nvPr/>
          </p:nvSpPr>
          <p:spPr>
            <a:xfrm>
              <a:off x="0" y="0"/>
              <a:ext cx="2357149" cy="2906107"/>
            </a:xfrm>
            <a:custGeom>
              <a:avLst/>
              <a:gdLst/>
              <a:ahLst/>
              <a:cxnLst/>
              <a:rect l="l" t="t" r="r" b="b"/>
              <a:pathLst>
                <a:path w="2357149" h="2906107">
                  <a:moveTo>
                    <a:pt x="44117" y="0"/>
                  </a:moveTo>
                  <a:lnTo>
                    <a:pt x="2313032" y="0"/>
                  </a:lnTo>
                  <a:cubicBezTo>
                    <a:pt x="2324732" y="0"/>
                    <a:pt x="2335954" y="4648"/>
                    <a:pt x="2344227" y="12922"/>
                  </a:cubicBezTo>
                  <a:cubicBezTo>
                    <a:pt x="2352501" y="21195"/>
                    <a:pt x="2357149" y="32416"/>
                    <a:pt x="2357149" y="44117"/>
                  </a:cubicBezTo>
                  <a:lnTo>
                    <a:pt x="2357149" y="2861991"/>
                  </a:lnTo>
                  <a:cubicBezTo>
                    <a:pt x="2357149" y="2886356"/>
                    <a:pt x="2337397" y="2906107"/>
                    <a:pt x="2313032" y="2906107"/>
                  </a:cubicBezTo>
                  <a:lnTo>
                    <a:pt x="44117" y="2906107"/>
                  </a:lnTo>
                  <a:cubicBezTo>
                    <a:pt x="19752" y="2906107"/>
                    <a:pt x="0" y="2886356"/>
                    <a:pt x="0" y="2861991"/>
                  </a:cubicBezTo>
                  <a:lnTo>
                    <a:pt x="0" y="44117"/>
                  </a:lnTo>
                  <a:cubicBezTo>
                    <a:pt x="0" y="19752"/>
                    <a:pt x="19752" y="0"/>
                    <a:pt x="44117" y="0"/>
                  </a:cubicBezTo>
                  <a:close/>
                </a:path>
              </a:pathLst>
            </a:custGeom>
            <a:solidFill>
              <a:srgbClr val="FF1616"/>
            </a:solidFill>
          </p:spPr>
        </p:sp>
        <p:sp>
          <p:nvSpPr>
            <p:cNvPr id="4" name="TextBox 4"/>
            <p:cNvSpPr txBox="1"/>
            <p:nvPr/>
          </p:nvSpPr>
          <p:spPr>
            <a:xfrm>
              <a:off x="0" y="-47625"/>
              <a:ext cx="2357148" cy="2953732"/>
            </a:xfrm>
            <a:prstGeom prst="rect">
              <a:avLst/>
            </a:prstGeom>
          </p:spPr>
          <p:txBody>
            <a:bodyPr lIns="50800" tIns="50800" rIns="50800" bIns="50800" rtlCol="0" anchor="ctr"/>
            <a:lstStyle/>
            <a:p>
              <a:pPr algn="ctr">
                <a:lnSpc>
                  <a:spcPts val="3499"/>
                </a:lnSpc>
              </a:pPr>
              <a:endParaRPr/>
            </a:p>
          </p:txBody>
        </p:sp>
      </p:grpSp>
      <p:grpSp>
        <p:nvGrpSpPr>
          <p:cNvPr id="5" name="Group 5"/>
          <p:cNvGrpSpPr/>
          <p:nvPr/>
        </p:nvGrpSpPr>
        <p:grpSpPr>
          <a:xfrm rot="3355712">
            <a:off x="538090" y="-4453710"/>
            <a:ext cx="8949798" cy="11034127"/>
            <a:chOff x="0" y="0"/>
            <a:chExt cx="2357148" cy="2906107"/>
          </a:xfrm>
        </p:grpSpPr>
        <p:sp>
          <p:nvSpPr>
            <p:cNvPr id="6" name="Freeform 6"/>
            <p:cNvSpPr/>
            <p:nvPr/>
          </p:nvSpPr>
          <p:spPr>
            <a:xfrm>
              <a:off x="0" y="0"/>
              <a:ext cx="2357149" cy="2906107"/>
            </a:xfrm>
            <a:custGeom>
              <a:avLst/>
              <a:gdLst/>
              <a:ahLst/>
              <a:cxnLst/>
              <a:rect l="l" t="t" r="r" b="b"/>
              <a:pathLst>
                <a:path w="2357149" h="2906107">
                  <a:moveTo>
                    <a:pt x="44117" y="0"/>
                  </a:moveTo>
                  <a:lnTo>
                    <a:pt x="2313032" y="0"/>
                  </a:lnTo>
                  <a:cubicBezTo>
                    <a:pt x="2324732" y="0"/>
                    <a:pt x="2335954" y="4648"/>
                    <a:pt x="2344227" y="12922"/>
                  </a:cubicBezTo>
                  <a:cubicBezTo>
                    <a:pt x="2352501" y="21195"/>
                    <a:pt x="2357149" y="32416"/>
                    <a:pt x="2357149" y="44117"/>
                  </a:cubicBezTo>
                  <a:lnTo>
                    <a:pt x="2357149" y="2861991"/>
                  </a:lnTo>
                  <a:cubicBezTo>
                    <a:pt x="2357149" y="2886356"/>
                    <a:pt x="2337397" y="2906107"/>
                    <a:pt x="2313032" y="2906107"/>
                  </a:cubicBezTo>
                  <a:lnTo>
                    <a:pt x="44117" y="2906107"/>
                  </a:lnTo>
                  <a:cubicBezTo>
                    <a:pt x="19752" y="2906107"/>
                    <a:pt x="0" y="2886356"/>
                    <a:pt x="0" y="2861991"/>
                  </a:cubicBezTo>
                  <a:lnTo>
                    <a:pt x="0" y="44117"/>
                  </a:lnTo>
                  <a:cubicBezTo>
                    <a:pt x="0" y="19752"/>
                    <a:pt x="19752" y="0"/>
                    <a:pt x="44117" y="0"/>
                  </a:cubicBezTo>
                  <a:close/>
                </a:path>
              </a:pathLst>
            </a:custGeom>
            <a:solidFill>
              <a:srgbClr val="0D213B"/>
            </a:solidFill>
          </p:spPr>
          <p:txBody>
            <a:bodyPr/>
            <a:lstStyle/>
            <a:p>
              <a:endParaRPr lang="en-US" dirty="0"/>
            </a:p>
          </p:txBody>
        </p:sp>
        <p:sp>
          <p:nvSpPr>
            <p:cNvPr id="7" name="TextBox 7"/>
            <p:cNvSpPr txBox="1"/>
            <p:nvPr/>
          </p:nvSpPr>
          <p:spPr>
            <a:xfrm>
              <a:off x="0" y="-47625"/>
              <a:ext cx="2357148" cy="2953732"/>
            </a:xfrm>
            <a:prstGeom prst="rect">
              <a:avLst/>
            </a:prstGeom>
          </p:spPr>
          <p:txBody>
            <a:bodyPr lIns="50800" tIns="50800" rIns="50800" bIns="50800" rtlCol="0" anchor="ctr"/>
            <a:lstStyle/>
            <a:p>
              <a:pPr algn="ctr">
                <a:lnSpc>
                  <a:spcPts val="3499"/>
                </a:lnSpc>
              </a:pPr>
              <a:endParaRPr/>
            </a:p>
          </p:txBody>
        </p:sp>
      </p:grpSp>
      <p:sp>
        <p:nvSpPr>
          <p:cNvPr id="8" name="TextBox 8"/>
          <p:cNvSpPr txBox="1"/>
          <p:nvPr/>
        </p:nvSpPr>
        <p:spPr>
          <a:xfrm>
            <a:off x="679999" y="3002115"/>
            <a:ext cx="7775468" cy="1117550"/>
          </a:xfrm>
          <a:prstGeom prst="rect">
            <a:avLst/>
          </a:prstGeom>
        </p:spPr>
        <p:txBody>
          <a:bodyPr wrap="square" lIns="0" tIns="0" rIns="0" bIns="0" rtlCol="0" anchor="t">
            <a:spAutoFit/>
          </a:bodyPr>
          <a:lstStyle/>
          <a:p>
            <a:pPr>
              <a:lnSpc>
                <a:spcPts val="7699"/>
              </a:lnSpc>
            </a:pPr>
            <a:r>
              <a:rPr lang="en-US" sz="13800" dirty="0">
                <a:solidFill>
                  <a:srgbClr val="FFFFFF"/>
                </a:solidFill>
                <a:latin typeface="Lato Bold"/>
              </a:rPr>
              <a:t>Overview</a:t>
            </a:r>
          </a:p>
        </p:txBody>
      </p:sp>
      <p:sp>
        <p:nvSpPr>
          <p:cNvPr id="11" name="TextBox 11"/>
          <p:cNvSpPr txBox="1"/>
          <p:nvPr/>
        </p:nvSpPr>
        <p:spPr>
          <a:xfrm>
            <a:off x="11446753" y="3467100"/>
            <a:ext cx="5689919" cy="3385542"/>
          </a:xfrm>
          <a:prstGeom prst="rect">
            <a:avLst/>
          </a:prstGeom>
        </p:spPr>
        <p:txBody>
          <a:bodyPr wrap="square" lIns="0" tIns="0" rIns="0" bIns="0" rtlCol="0" anchor="t">
            <a:spAutoFit/>
          </a:bodyPr>
          <a:lstStyle/>
          <a:p>
            <a:pPr marL="571500" indent="-571500">
              <a:buFont typeface="Wingdings" panose="05000000000000000000" pitchFamily="2" charset="2"/>
              <a:buChar char="Ø"/>
            </a:pPr>
            <a:r>
              <a:rPr lang="en-US" sz="4400" dirty="0">
                <a:solidFill>
                  <a:srgbClr val="212529"/>
                </a:solidFill>
                <a:latin typeface="system-ui"/>
              </a:rPr>
              <a:t>Abstract</a:t>
            </a:r>
          </a:p>
          <a:p>
            <a:pPr marL="571500" indent="-571500">
              <a:buFont typeface="Wingdings" panose="05000000000000000000" pitchFamily="2" charset="2"/>
              <a:buChar char="Ø"/>
            </a:pPr>
            <a:r>
              <a:rPr lang="en-US" sz="4400" dirty="0">
                <a:solidFill>
                  <a:srgbClr val="212529"/>
                </a:solidFill>
                <a:effectLst/>
                <a:latin typeface="system-ui"/>
              </a:rPr>
              <a:t>Objective</a:t>
            </a:r>
          </a:p>
          <a:p>
            <a:pPr marL="571500" indent="-571500">
              <a:buFont typeface="Wingdings" panose="05000000000000000000" pitchFamily="2" charset="2"/>
              <a:buChar char="Ø"/>
            </a:pPr>
            <a:r>
              <a:rPr lang="en-US" sz="4400" dirty="0">
                <a:solidFill>
                  <a:srgbClr val="212529"/>
                </a:solidFill>
                <a:latin typeface="system-ui"/>
              </a:rPr>
              <a:t>Existing Methods</a:t>
            </a:r>
          </a:p>
          <a:p>
            <a:pPr marL="571500" indent="-571500">
              <a:buFont typeface="Wingdings" panose="05000000000000000000" pitchFamily="2" charset="2"/>
              <a:buChar char="Ø"/>
            </a:pPr>
            <a:r>
              <a:rPr lang="en-US" sz="4400" dirty="0">
                <a:solidFill>
                  <a:srgbClr val="212529"/>
                </a:solidFill>
                <a:effectLst/>
                <a:latin typeface="system-ui"/>
              </a:rPr>
              <a:t>Software Tools</a:t>
            </a:r>
          </a:p>
          <a:p>
            <a:pPr marL="571500" indent="-571500">
              <a:buFont typeface="Wingdings" panose="05000000000000000000" pitchFamily="2" charset="2"/>
              <a:buChar char="Ø"/>
            </a:pPr>
            <a:r>
              <a:rPr lang="en-US" sz="4400" dirty="0">
                <a:solidFill>
                  <a:srgbClr val="212529"/>
                </a:solidFill>
                <a:latin typeface="system-ui"/>
              </a:rPr>
              <a:t>Conclusion</a:t>
            </a:r>
            <a:endParaRPr lang="en-US" sz="4400" dirty="0">
              <a:solidFill>
                <a:srgbClr val="212529"/>
              </a:solidFill>
              <a:effectLst/>
              <a:latin typeface="system-u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rot="3355712">
            <a:off x="2510905" y="-3829859"/>
            <a:ext cx="6159948" cy="11534432"/>
            <a:chOff x="0" y="0"/>
            <a:chExt cx="1622373" cy="3037875"/>
          </a:xfrm>
        </p:grpSpPr>
        <p:sp>
          <p:nvSpPr>
            <p:cNvPr id="5" name="Freeform 5"/>
            <p:cNvSpPr/>
            <p:nvPr/>
          </p:nvSpPr>
          <p:spPr>
            <a:xfrm>
              <a:off x="0" y="0"/>
              <a:ext cx="1622373" cy="3037875"/>
            </a:xfrm>
            <a:custGeom>
              <a:avLst/>
              <a:gdLst/>
              <a:ahLst/>
              <a:cxnLst/>
              <a:rect l="l" t="t" r="r" b="b"/>
              <a:pathLst>
                <a:path w="1622373" h="3037875">
                  <a:moveTo>
                    <a:pt x="64098" y="0"/>
                  </a:moveTo>
                  <a:lnTo>
                    <a:pt x="1558276" y="0"/>
                  </a:lnTo>
                  <a:cubicBezTo>
                    <a:pt x="1593676" y="0"/>
                    <a:pt x="1622373" y="28697"/>
                    <a:pt x="1622373" y="64098"/>
                  </a:cubicBezTo>
                  <a:lnTo>
                    <a:pt x="1622373" y="2973778"/>
                  </a:lnTo>
                  <a:cubicBezTo>
                    <a:pt x="1622373" y="2990777"/>
                    <a:pt x="1615620" y="3007081"/>
                    <a:pt x="1603600" y="3019102"/>
                  </a:cubicBezTo>
                  <a:cubicBezTo>
                    <a:pt x="1591579" y="3031122"/>
                    <a:pt x="1575275" y="3037875"/>
                    <a:pt x="1558276" y="3037875"/>
                  </a:cubicBezTo>
                  <a:lnTo>
                    <a:pt x="64098" y="3037875"/>
                  </a:lnTo>
                  <a:cubicBezTo>
                    <a:pt x="28697" y="3037875"/>
                    <a:pt x="0" y="3009178"/>
                    <a:pt x="0" y="2973778"/>
                  </a:cubicBezTo>
                  <a:lnTo>
                    <a:pt x="0" y="64098"/>
                  </a:lnTo>
                  <a:cubicBezTo>
                    <a:pt x="0" y="47098"/>
                    <a:pt x="6753" y="30794"/>
                    <a:pt x="18774" y="18774"/>
                  </a:cubicBezTo>
                  <a:cubicBezTo>
                    <a:pt x="30794" y="6753"/>
                    <a:pt x="47098" y="0"/>
                    <a:pt x="64098" y="0"/>
                  </a:cubicBezTo>
                  <a:close/>
                </a:path>
              </a:pathLst>
            </a:custGeom>
            <a:solidFill>
              <a:srgbClr val="FF1616"/>
            </a:solidFill>
          </p:spPr>
        </p:sp>
        <p:sp>
          <p:nvSpPr>
            <p:cNvPr id="6" name="TextBox 6"/>
            <p:cNvSpPr txBox="1"/>
            <p:nvPr/>
          </p:nvSpPr>
          <p:spPr>
            <a:xfrm>
              <a:off x="0" y="-47625"/>
              <a:ext cx="1622373" cy="3085500"/>
            </a:xfrm>
            <a:prstGeom prst="rect">
              <a:avLst/>
            </a:prstGeom>
          </p:spPr>
          <p:txBody>
            <a:bodyPr lIns="50800" tIns="50800" rIns="50800" bIns="50800" rtlCol="0" anchor="ctr"/>
            <a:lstStyle/>
            <a:p>
              <a:pPr algn="ctr">
                <a:lnSpc>
                  <a:spcPts val="3499"/>
                </a:lnSpc>
              </a:pPr>
              <a:endParaRPr/>
            </a:p>
          </p:txBody>
        </p:sp>
      </p:grpSp>
      <p:grpSp>
        <p:nvGrpSpPr>
          <p:cNvPr id="7" name="Group 7"/>
          <p:cNvGrpSpPr/>
          <p:nvPr/>
        </p:nvGrpSpPr>
        <p:grpSpPr>
          <a:xfrm rot="3355712">
            <a:off x="-2868688" y="-1422898"/>
            <a:ext cx="10167513" cy="11534432"/>
            <a:chOff x="0" y="0"/>
            <a:chExt cx="2677863" cy="3037875"/>
          </a:xfrm>
        </p:grpSpPr>
        <p:sp>
          <p:nvSpPr>
            <p:cNvPr id="8" name="Freeform 8"/>
            <p:cNvSpPr/>
            <p:nvPr/>
          </p:nvSpPr>
          <p:spPr>
            <a:xfrm>
              <a:off x="0" y="0"/>
              <a:ext cx="2677863" cy="3037875"/>
            </a:xfrm>
            <a:custGeom>
              <a:avLst/>
              <a:gdLst/>
              <a:ahLst/>
              <a:cxnLst/>
              <a:rect l="l" t="t" r="r" b="b"/>
              <a:pathLst>
                <a:path w="2677863" h="3037875">
                  <a:moveTo>
                    <a:pt x="38833" y="0"/>
                  </a:moveTo>
                  <a:lnTo>
                    <a:pt x="2639030" y="0"/>
                  </a:lnTo>
                  <a:cubicBezTo>
                    <a:pt x="2649329" y="0"/>
                    <a:pt x="2659207" y="4091"/>
                    <a:pt x="2666490" y="11374"/>
                  </a:cubicBezTo>
                  <a:cubicBezTo>
                    <a:pt x="2673772" y="18657"/>
                    <a:pt x="2677863" y="28534"/>
                    <a:pt x="2677863" y="38833"/>
                  </a:cubicBezTo>
                  <a:lnTo>
                    <a:pt x="2677863" y="2999042"/>
                  </a:lnTo>
                  <a:cubicBezTo>
                    <a:pt x="2677863" y="3020489"/>
                    <a:pt x="2660477" y="3037875"/>
                    <a:pt x="2639030" y="3037875"/>
                  </a:cubicBezTo>
                  <a:lnTo>
                    <a:pt x="38833" y="3037875"/>
                  </a:lnTo>
                  <a:cubicBezTo>
                    <a:pt x="17386" y="3037875"/>
                    <a:pt x="0" y="3020489"/>
                    <a:pt x="0" y="2999042"/>
                  </a:cubicBezTo>
                  <a:lnTo>
                    <a:pt x="0" y="38833"/>
                  </a:lnTo>
                  <a:cubicBezTo>
                    <a:pt x="0" y="17386"/>
                    <a:pt x="17386" y="0"/>
                    <a:pt x="38833" y="0"/>
                  </a:cubicBezTo>
                  <a:close/>
                </a:path>
              </a:pathLst>
            </a:custGeom>
            <a:solidFill>
              <a:srgbClr val="0D213B"/>
            </a:solidFill>
          </p:spPr>
        </p:sp>
        <p:sp>
          <p:nvSpPr>
            <p:cNvPr id="9" name="TextBox 9"/>
            <p:cNvSpPr txBox="1"/>
            <p:nvPr/>
          </p:nvSpPr>
          <p:spPr>
            <a:xfrm>
              <a:off x="0" y="-47625"/>
              <a:ext cx="2677863" cy="3085500"/>
            </a:xfrm>
            <a:prstGeom prst="rect">
              <a:avLst/>
            </a:prstGeom>
          </p:spPr>
          <p:txBody>
            <a:bodyPr lIns="50800" tIns="50800" rIns="50800" bIns="50800" rtlCol="0" anchor="ctr"/>
            <a:lstStyle/>
            <a:p>
              <a:pPr algn="ctr">
                <a:lnSpc>
                  <a:spcPts val="3499"/>
                </a:lnSpc>
              </a:pPr>
              <a:endParaRPr/>
            </a:p>
          </p:txBody>
        </p:sp>
      </p:grpSp>
      <p:sp>
        <p:nvSpPr>
          <p:cNvPr id="10" name="TextBox 10"/>
          <p:cNvSpPr txBox="1"/>
          <p:nvPr/>
        </p:nvSpPr>
        <p:spPr>
          <a:xfrm>
            <a:off x="9840337" y="2781300"/>
            <a:ext cx="7916898" cy="4909614"/>
          </a:xfrm>
          <a:prstGeom prst="rect">
            <a:avLst/>
          </a:prstGeom>
        </p:spPr>
        <p:txBody>
          <a:bodyPr wrap="square" lIns="0" tIns="0" rIns="0" bIns="0" rtlCol="0" anchor="t">
            <a:spAutoFit/>
          </a:bodyPr>
          <a:lstStyle/>
          <a:p>
            <a:pPr algn="just">
              <a:lnSpc>
                <a:spcPts val="3499"/>
              </a:lnSpc>
            </a:pPr>
            <a:r>
              <a:rPr lang="en-US" sz="2499" dirty="0"/>
              <a:t>COV-VGX, a deep learning-based COVID-19 detection system, utilizing chest X-ray images. The system employs a multiclass classifier for automatic prediction of coronavirus, pneumonia, and normal classes, along with a binary classifier for coronavirus and pneumonia. Through transfer learning with the VGG-16 pre-trained model, a convolutional neural network (CNN) extracts distinctive features from X-ray images. The proposed system focuses on predicting multiple diseases. It implements deep learning models, specifically Convolutional Neural Networks (CNN), for Pneumonia predictions.</a:t>
            </a:r>
          </a:p>
        </p:txBody>
      </p:sp>
      <p:sp>
        <p:nvSpPr>
          <p:cNvPr id="11" name="TextBox 11"/>
          <p:cNvSpPr txBox="1"/>
          <p:nvPr/>
        </p:nvSpPr>
        <p:spPr>
          <a:xfrm>
            <a:off x="1918148" y="3805709"/>
            <a:ext cx="5791200" cy="1077218"/>
          </a:xfrm>
          <a:prstGeom prst="rect">
            <a:avLst/>
          </a:prstGeom>
        </p:spPr>
        <p:txBody>
          <a:bodyPr wrap="square" lIns="0" tIns="0" rIns="0" bIns="0" rtlCol="0" anchor="t">
            <a:spAutoFit/>
          </a:bodyPr>
          <a:lstStyle/>
          <a:p>
            <a:pPr>
              <a:lnSpc>
                <a:spcPts val="8399"/>
              </a:lnSpc>
            </a:pPr>
            <a:r>
              <a:rPr lang="en-US" sz="9600" dirty="0">
                <a:solidFill>
                  <a:srgbClr val="FFFFFF"/>
                </a:solidFill>
                <a:latin typeface="Lato Bold"/>
              </a:rPr>
              <a:t>Abstract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3355712">
            <a:off x="14604729" y="3543632"/>
            <a:ext cx="4140237" cy="5532799"/>
            <a:chOff x="0" y="0"/>
            <a:chExt cx="1090433" cy="1457198"/>
          </a:xfrm>
        </p:grpSpPr>
        <p:sp>
          <p:nvSpPr>
            <p:cNvPr id="3" name="Freeform 3"/>
            <p:cNvSpPr/>
            <p:nvPr/>
          </p:nvSpPr>
          <p:spPr>
            <a:xfrm>
              <a:off x="0" y="0"/>
              <a:ext cx="1090433" cy="1457198"/>
            </a:xfrm>
            <a:custGeom>
              <a:avLst/>
              <a:gdLst/>
              <a:ahLst/>
              <a:cxnLst/>
              <a:rect l="l" t="t" r="r" b="b"/>
              <a:pathLst>
                <a:path w="1090433" h="1457198">
                  <a:moveTo>
                    <a:pt x="95366" y="0"/>
                  </a:moveTo>
                  <a:lnTo>
                    <a:pt x="995067" y="0"/>
                  </a:lnTo>
                  <a:cubicBezTo>
                    <a:pt x="1047736" y="0"/>
                    <a:pt x="1090433" y="42697"/>
                    <a:pt x="1090433" y="95366"/>
                  </a:cubicBezTo>
                  <a:lnTo>
                    <a:pt x="1090433" y="1361832"/>
                  </a:lnTo>
                  <a:cubicBezTo>
                    <a:pt x="1090433" y="1414501"/>
                    <a:pt x="1047736" y="1457198"/>
                    <a:pt x="995067" y="1457198"/>
                  </a:cubicBezTo>
                  <a:lnTo>
                    <a:pt x="95366" y="1457198"/>
                  </a:lnTo>
                  <a:cubicBezTo>
                    <a:pt x="42697" y="1457198"/>
                    <a:pt x="0" y="1414501"/>
                    <a:pt x="0" y="1361832"/>
                  </a:cubicBezTo>
                  <a:lnTo>
                    <a:pt x="0" y="95366"/>
                  </a:lnTo>
                  <a:cubicBezTo>
                    <a:pt x="0" y="42697"/>
                    <a:pt x="42697" y="0"/>
                    <a:pt x="95366" y="0"/>
                  </a:cubicBezTo>
                  <a:close/>
                </a:path>
              </a:pathLst>
            </a:custGeom>
            <a:solidFill>
              <a:srgbClr val="FF1616"/>
            </a:solidFill>
          </p:spPr>
        </p:sp>
        <p:sp>
          <p:nvSpPr>
            <p:cNvPr id="4" name="TextBox 4"/>
            <p:cNvSpPr txBox="1"/>
            <p:nvPr/>
          </p:nvSpPr>
          <p:spPr>
            <a:xfrm>
              <a:off x="0" y="-47625"/>
              <a:ext cx="1090433" cy="1504823"/>
            </a:xfrm>
            <a:prstGeom prst="rect">
              <a:avLst/>
            </a:prstGeom>
          </p:spPr>
          <p:txBody>
            <a:bodyPr lIns="50800" tIns="50800" rIns="50800" bIns="50800" rtlCol="0" anchor="ctr"/>
            <a:lstStyle/>
            <a:p>
              <a:pPr algn="ctr">
                <a:lnSpc>
                  <a:spcPts val="3499"/>
                </a:lnSpc>
              </a:pPr>
              <a:endParaRPr/>
            </a:p>
          </p:txBody>
        </p:sp>
      </p:grpSp>
      <p:grpSp>
        <p:nvGrpSpPr>
          <p:cNvPr id="5" name="Group 5"/>
          <p:cNvGrpSpPr/>
          <p:nvPr/>
        </p:nvGrpSpPr>
        <p:grpSpPr>
          <a:xfrm rot="3355712">
            <a:off x="9918627" y="-3601660"/>
            <a:ext cx="9520207" cy="11089520"/>
            <a:chOff x="0" y="0"/>
            <a:chExt cx="2507380" cy="2920697"/>
          </a:xfrm>
        </p:grpSpPr>
        <p:sp>
          <p:nvSpPr>
            <p:cNvPr id="6" name="Freeform 6"/>
            <p:cNvSpPr/>
            <p:nvPr/>
          </p:nvSpPr>
          <p:spPr>
            <a:xfrm>
              <a:off x="0" y="0"/>
              <a:ext cx="2507380" cy="2920697"/>
            </a:xfrm>
            <a:custGeom>
              <a:avLst/>
              <a:gdLst/>
              <a:ahLst/>
              <a:cxnLst/>
              <a:rect l="l" t="t" r="r" b="b"/>
              <a:pathLst>
                <a:path w="2507380" h="2920697">
                  <a:moveTo>
                    <a:pt x="41474" y="0"/>
                  </a:moveTo>
                  <a:lnTo>
                    <a:pt x="2465906" y="0"/>
                  </a:lnTo>
                  <a:cubicBezTo>
                    <a:pt x="2476906" y="0"/>
                    <a:pt x="2487455" y="4370"/>
                    <a:pt x="2495232" y="12147"/>
                  </a:cubicBezTo>
                  <a:cubicBezTo>
                    <a:pt x="2503010" y="19925"/>
                    <a:pt x="2507380" y="30474"/>
                    <a:pt x="2507380" y="41474"/>
                  </a:cubicBezTo>
                  <a:lnTo>
                    <a:pt x="2507380" y="2879223"/>
                  </a:lnTo>
                  <a:cubicBezTo>
                    <a:pt x="2507380" y="2890222"/>
                    <a:pt x="2503010" y="2900771"/>
                    <a:pt x="2495232" y="2908549"/>
                  </a:cubicBezTo>
                  <a:cubicBezTo>
                    <a:pt x="2487455" y="2916327"/>
                    <a:pt x="2476906" y="2920697"/>
                    <a:pt x="2465906" y="2920697"/>
                  </a:cubicBezTo>
                  <a:lnTo>
                    <a:pt x="41474" y="2920697"/>
                  </a:lnTo>
                  <a:cubicBezTo>
                    <a:pt x="30474" y="2920697"/>
                    <a:pt x="19925" y="2916327"/>
                    <a:pt x="12147" y="2908549"/>
                  </a:cubicBezTo>
                  <a:cubicBezTo>
                    <a:pt x="4370" y="2900771"/>
                    <a:pt x="0" y="2890222"/>
                    <a:pt x="0" y="2879223"/>
                  </a:cubicBezTo>
                  <a:lnTo>
                    <a:pt x="0" y="41474"/>
                  </a:lnTo>
                  <a:cubicBezTo>
                    <a:pt x="0" y="30474"/>
                    <a:pt x="4370" y="19925"/>
                    <a:pt x="12147" y="12147"/>
                  </a:cubicBezTo>
                  <a:cubicBezTo>
                    <a:pt x="19925" y="4370"/>
                    <a:pt x="30474" y="0"/>
                    <a:pt x="41474" y="0"/>
                  </a:cubicBezTo>
                  <a:close/>
                </a:path>
              </a:pathLst>
            </a:custGeom>
            <a:solidFill>
              <a:srgbClr val="0D213B"/>
            </a:solidFill>
          </p:spPr>
        </p:sp>
        <p:sp>
          <p:nvSpPr>
            <p:cNvPr id="7" name="TextBox 7"/>
            <p:cNvSpPr txBox="1"/>
            <p:nvPr/>
          </p:nvSpPr>
          <p:spPr>
            <a:xfrm>
              <a:off x="0" y="-47625"/>
              <a:ext cx="2507380" cy="2968322"/>
            </a:xfrm>
            <a:prstGeom prst="rect">
              <a:avLst/>
            </a:prstGeom>
          </p:spPr>
          <p:txBody>
            <a:bodyPr lIns="50800" tIns="50800" rIns="50800" bIns="50800" rtlCol="0" anchor="ctr"/>
            <a:lstStyle/>
            <a:p>
              <a:pPr algn="ctr">
                <a:lnSpc>
                  <a:spcPts val="3499"/>
                </a:lnSpc>
              </a:pPr>
              <a:endParaRPr/>
            </a:p>
          </p:txBody>
        </p:sp>
      </p:grpSp>
      <p:sp>
        <p:nvSpPr>
          <p:cNvPr id="8" name="TextBox 8"/>
          <p:cNvSpPr txBox="1"/>
          <p:nvPr/>
        </p:nvSpPr>
        <p:spPr>
          <a:xfrm>
            <a:off x="10986797" y="3045460"/>
            <a:ext cx="6451600" cy="993775"/>
          </a:xfrm>
          <a:prstGeom prst="rect">
            <a:avLst/>
          </a:prstGeom>
        </p:spPr>
        <p:txBody>
          <a:bodyPr lIns="0" tIns="0" rIns="0" bIns="0" rtlCol="0" anchor="t">
            <a:spAutoFit/>
          </a:bodyPr>
          <a:lstStyle/>
          <a:p>
            <a:pPr algn="ctr">
              <a:lnSpc>
                <a:spcPts val="7699"/>
              </a:lnSpc>
            </a:pPr>
            <a:r>
              <a:rPr lang="en-US" sz="8000" dirty="0">
                <a:solidFill>
                  <a:srgbClr val="FFFFFF"/>
                </a:solidFill>
                <a:latin typeface="Lato Bold"/>
              </a:rPr>
              <a:t>Objectives</a:t>
            </a:r>
          </a:p>
        </p:txBody>
      </p:sp>
      <p:sp>
        <p:nvSpPr>
          <p:cNvPr id="13" name="TextBox 12">
            <a:extLst>
              <a:ext uri="{FF2B5EF4-FFF2-40B4-BE49-F238E27FC236}">
                <a16:creationId xmlns:a16="http://schemas.microsoft.com/office/drawing/2014/main" id="{F3E52577-3362-D8CF-76F8-5968683875C1}"/>
              </a:ext>
            </a:extLst>
          </p:cNvPr>
          <p:cNvSpPr txBox="1"/>
          <p:nvPr/>
        </p:nvSpPr>
        <p:spPr>
          <a:xfrm>
            <a:off x="380999" y="266700"/>
            <a:ext cx="7038049" cy="11889986"/>
          </a:xfrm>
          <a:prstGeom prst="rect">
            <a:avLst/>
          </a:prstGeom>
          <a:noFill/>
        </p:spPr>
        <p:txBody>
          <a:bodyPr wrap="square">
            <a:spAutoFit/>
          </a:bodyPr>
          <a:lstStyle/>
          <a:p>
            <a:pPr>
              <a:lnSpc>
                <a:spcPts val="7699"/>
              </a:lnSpc>
            </a:pPr>
            <a:r>
              <a:rPr lang="en-US" sz="3200" b="1" dirty="0"/>
              <a:t>Aim of the Project:</a:t>
            </a:r>
          </a:p>
          <a:p>
            <a:pPr marL="342900" indent="-342900" algn="just">
              <a:buFont typeface="Arial" panose="020B0604020202020204" pitchFamily="34" charset="0"/>
              <a:buChar char="•"/>
            </a:pPr>
            <a:r>
              <a:rPr lang="en-US" sz="2400" dirty="0"/>
              <a:t>The analysis accuracy is reduced when the quality of</a:t>
            </a:r>
          </a:p>
          <a:p>
            <a:pPr algn="just"/>
            <a:r>
              <a:rPr lang="en-US" sz="2400" dirty="0"/>
              <a:t>      medical data is incomplete. </a:t>
            </a:r>
          </a:p>
          <a:p>
            <a:pPr marL="342900" indent="-342900" algn="just">
              <a:buFont typeface="Arial" panose="020B0604020202020204" pitchFamily="34" charset="0"/>
              <a:buChar char="•"/>
            </a:pPr>
            <a:r>
              <a:rPr lang="en-US" sz="2400" dirty="0"/>
              <a:t>So, we need to increase accuracy by using deep learning algorithms.</a:t>
            </a:r>
          </a:p>
          <a:p>
            <a:pPr algn="just"/>
            <a:r>
              <a:rPr lang="en-US" sz="3200" b="1" dirty="0"/>
              <a:t>Scope of the Project:</a:t>
            </a:r>
          </a:p>
          <a:p>
            <a:pPr marL="342900" indent="-342900" algn="just">
              <a:buFont typeface="Arial" panose="020B0604020202020204" pitchFamily="34" charset="0"/>
              <a:buChar char="•"/>
            </a:pPr>
            <a:r>
              <a:rPr lang="en-US" sz="2400" dirty="0"/>
              <a:t>The project aims to develop a unified healthcare analysis system for predicting multiple diseases, eliminating the need for users to navigate different sites. </a:t>
            </a:r>
          </a:p>
          <a:p>
            <a:pPr marL="342900" indent="-342900" algn="just">
              <a:buFont typeface="Arial" panose="020B0604020202020204" pitchFamily="34" charset="0"/>
              <a:buChar char="•"/>
            </a:pPr>
            <a:r>
              <a:rPr lang="en-US" sz="2400" dirty="0"/>
              <a:t>It focuses on improving accuracy levels to enhance patient outcomes and addresses the cost and time implications for organizations analyzing patient health reports. By considering the project aims to overcome existing system limitations. </a:t>
            </a:r>
          </a:p>
          <a:p>
            <a:pPr algn="just"/>
            <a:endParaRPr lang="en-US" sz="2400" b="1" dirty="0"/>
          </a:p>
          <a:p>
            <a:pPr>
              <a:lnSpc>
                <a:spcPts val="7699"/>
              </a:lnSpc>
            </a:pPr>
            <a:endParaRPr lang="en-US" sz="3200" b="1" dirty="0">
              <a:latin typeface="Lato Bold"/>
            </a:endParaRPr>
          </a:p>
          <a:p>
            <a:pPr algn="ctr">
              <a:lnSpc>
                <a:spcPts val="7699"/>
              </a:lnSpc>
            </a:pPr>
            <a:endParaRPr lang="en-US" sz="3200" b="1" dirty="0">
              <a:latin typeface="Lato Bold"/>
            </a:endParaRPr>
          </a:p>
          <a:p>
            <a:pPr algn="ctr">
              <a:lnSpc>
                <a:spcPts val="7699"/>
              </a:lnSpc>
            </a:pPr>
            <a:endParaRPr lang="en-US" sz="3200" b="1" dirty="0">
              <a:latin typeface="Lato Bold"/>
            </a:endParaRPr>
          </a:p>
          <a:p>
            <a:pPr algn="ctr">
              <a:lnSpc>
                <a:spcPts val="7699"/>
              </a:lnSpc>
            </a:pPr>
            <a:endParaRPr lang="en-US" sz="3200" b="1" dirty="0">
              <a:latin typeface="Lato Bold"/>
            </a:endParaRPr>
          </a:p>
          <a:p>
            <a:pPr algn="ctr">
              <a:lnSpc>
                <a:spcPts val="7699"/>
              </a:lnSpc>
            </a:pPr>
            <a:endParaRPr lang="en-US" sz="3200" b="1" dirty="0">
              <a:latin typeface="Lato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3355712">
            <a:off x="15589249" y="2991754"/>
            <a:ext cx="3319335" cy="7675050"/>
            <a:chOff x="0" y="0"/>
            <a:chExt cx="874228" cy="2021412"/>
          </a:xfrm>
        </p:grpSpPr>
        <p:sp>
          <p:nvSpPr>
            <p:cNvPr id="3" name="Freeform 3"/>
            <p:cNvSpPr/>
            <p:nvPr/>
          </p:nvSpPr>
          <p:spPr>
            <a:xfrm>
              <a:off x="0" y="0"/>
              <a:ext cx="874228" cy="2021412"/>
            </a:xfrm>
            <a:custGeom>
              <a:avLst/>
              <a:gdLst/>
              <a:ahLst/>
              <a:cxnLst/>
              <a:rect l="l" t="t" r="r" b="b"/>
              <a:pathLst>
                <a:path w="874228" h="2021412">
                  <a:moveTo>
                    <a:pt x="118951" y="0"/>
                  </a:moveTo>
                  <a:lnTo>
                    <a:pt x="755277" y="0"/>
                  </a:lnTo>
                  <a:cubicBezTo>
                    <a:pt x="786825" y="0"/>
                    <a:pt x="817081" y="12532"/>
                    <a:pt x="839388" y="34840"/>
                  </a:cubicBezTo>
                  <a:cubicBezTo>
                    <a:pt x="861696" y="57148"/>
                    <a:pt x="874228" y="87403"/>
                    <a:pt x="874228" y="118951"/>
                  </a:cubicBezTo>
                  <a:lnTo>
                    <a:pt x="874228" y="1902462"/>
                  </a:lnTo>
                  <a:cubicBezTo>
                    <a:pt x="874228" y="1934009"/>
                    <a:pt x="861696" y="1964265"/>
                    <a:pt x="839388" y="1986573"/>
                  </a:cubicBezTo>
                  <a:cubicBezTo>
                    <a:pt x="817081" y="2008880"/>
                    <a:pt x="786825" y="2021412"/>
                    <a:pt x="755277" y="2021412"/>
                  </a:cubicBezTo>
                  <a:lnTo>
                    <a:pt x="118951" y="2021412"/>
                  </a:lnTo>
                  <a:cubicBezTo>
                    <a:pt x="87403" y="2021412"/>
                    <a:pt x="57148" y="2008880"/>
                    <a:pt x="34840" y="1986573"/>
                  </a:cubicBezTo>
                  <a:cubicBezTo>
                    <a:pt x="12532" y="1964265"/>
                    <a:pt x="0" y="1934009"/>
                    <a:pt x="0" y="1902462"/>
                  </a:cubicBezTo>
                  <a:lnTo>
                    <a:pt x="0" y="118951"/>
                  </a:lnTo>
                  <a:cubicBezTo>
                    <a:pt x="0" y="87403"/>
                    <a:pt x="12532" y="57148"/>
                    <a:pt x="34840" y="34840"/>
                  </a:cubicBezTo>
                  <a:cubicBezTo>
                    <a:pt x="57148" y="12532"/>
                    <a:pt x="87403" y="0"/>
                    <a:pt x="118951" y="0"/>
                  </a:cubicBezTo>
                  <a:close/>
                </a:path>
              </a:pathLst>
            </a:custGeom>
            <a:solidFill>
              <a:srgbClr val="FF1616"/>
            </a:solidFill>
          </p:spPr>
        </p:sp>
        <p:sp>
          <p:nvSpPr>
            <p:cNvPr id="4" name="TextBox 4"/>
            <p:cNvSpPr txBox="1"/>
            <p:nvPr/>
          </p:nvSpPr>
          <p:spPr>
            <a:xfrm>
              <a:off x="0" y="-47625"/>
              <a:ext cx="874228" cy="2069037"/>
            </a:xfrm>
            <a:prstGeom prst="rect">
              <a:avLst/>
            </a:prstGeom>
          </p:spPr>
          <p:txBody>
            <a:bodyPr lIns="50800" tIns="50800" rIns="50800" bIns="50800" rtlCol="0" anchor="ctr"/>
            <a:lstStyle/>
            <a:p>
              <a:pPr algn="ctr">
                <a:lnSpc>
                  <a:spcPts val="3499"/>
                </a:lnSpc>
              </a:pPr>
              <a:endParaRPr/>
            </a:p>
          </p:txBody>
        </p:sp>
      </p:grpSp>
      <p:grpSp>
        <p:nvGrpSpPr>
          <p:cNvPr id="5" name="Group 5"/>
          <p:cNvGrpSpPr/>
          <p:nvPr/>
        </p:nvGrpSpPr>
        <p:grpSpPr>
          <a:xfrm rot="3355712">
            <a:off x="9905798" y="-3154533"/>
            <a:ext cx="9520207" cy="11089520"/>
            <a:chOff x="0" y="0"/>
            <a:chExt cx="2507380" cy="2920697"/>
          </a:xfrm>
        </p:grpSpPr>
        <p:sp>
          <p:nvSpPr>
            <p:cNvPr id="6" name="Freeform 6"/>
            <p:cNvSpPr/>
            <p:nvPr/>
          </p:nvSpPr>
          <p:spPr>
            <a:xfrm>
              <a:off x="0" y="0"/>
              <a:ext cx="2507380" cy="2920697"/>
            </a:xfrm>
            <a:custGeom>
              <a:avLst/>
              <a:gdLst/>
              <a:ahLst/>
              <a:cxnLst/>
              <a:rect l="l" t="t" r="r" b="b"/>
              <a:pathLst>
                <a:path w="2507380" h="2920697">
                  <a:moveTo>
                    <a:pt x="41474" y="0"/>
                  </a:moveTo>
                  <a:lnTo>
                    <a:pt x="2465906" y="0"/>
                  </a:lnTo>
                  <a:cubicBezTo>
                    <a:pt x="2476906" y="0"/>
                    <a:pt x="2487455" y="4370"/>
                    <a:pt x="2495232" y="12147"/>
                  </a:cubicBezTo>
                  <a:cubicBezTo>
                    <a:pt x="2503010" y="19925"/>
                    <a:pt x="2507380" y="30474"/>
                    <a:pt x="2507380" y="41474"/>
                  </a:cubicBezTo>
                  <a:lnTo>
                    <a:pt x="2507380" y="2879223"/>
                  </a:lnTo>
                  <a:cubicBezTo>
                    <a:pt x="2507380" y="2890222"/>
                    <a:pt x="2503010" y="2900771"/>
                    <a:pt x="2495232" y="2908549"/>
                  </a:cubicBezTo>
                  <a:cubicBezTo>
                    <a:pt x="2487455" y="2916327"/>
                    <a:pt x="2476906" y="2920697"/>
                    <a:pt x="2465906" y="2920697"/>
                  </a:cubicBezTo>
                  <a:lnTo>
                    <a:pt x="41474" y="2920697"/>
                  </a:lnTo>
                  <a:cubicBezTo>
                    <a:pt x="30474" y="2920697"/>
                    <a:pt x="19925" y="2916327"/>
                    <a:pt x="12147" y="2908549"/>
                  </a:cubicBezTo>
                  <a:cubicBezTo>
                    <a:pt x="4370" y="2900771"/>
                    <a:pt x="0" y="2890222"/>
                    <a:pt x="0" y="2879223"/>
                  </a:cubicBezTo>
                  <a:lnTo>
                    <a:pt x="0" y="41474"/>
                  </a:lnTo>
                  <a:cubicBezTo>
                    <a:pt x="0" y="30474"/>
                    <a:pt x="4370" y="19925"/>
                    <a:pt x="12147" y="12147"/>
                  </a:cubicBezTo>
                  <a:cubicBezTo>
                    <a:pt x="19925" y="4370"/>
                    <a:pt x="30474" y="0"/>
                    <a:pt x="41474" y="0"/>
                  </a:cubicBezTo>
                  <a:close/>
                </a:path>
              </a:pathLst>
            </a:custGeom>
            <a:solidFill>
              <a:srgbClr val="0D213B"/>
            </a:solidFill>
          </p:spPr>
        </p:sp>
        <p:sp>
          <p:nvSpPr>
            <p:cNvPr id="7" name="TextBox 7"/>
            <p:cNvSpPr txBox="1"/>
            <p:nvPr/>
          </p:nvSpPr>
          <p:spPr>
            <a:xfrm>
              <a:off x="0" y="-47625"/>
              <a:ext cx="2507380" cy="2968322"/>
            </a:xfrm>
            <a:prstGeom prst="rect">
              <a:avLst/>
            </a:prstGeom>
          </p:spPr>
          <p:txBody>
            <a:bodyPr lIns="50800" tIns="50800" rIns="50800" bIns="50800" rtlCol="0" anchor="ctr"/>
            <a:lstStyle/>
            <a:p>
              <a:pPr algn="ctr">
                <a:lnSpc>
                  <a:spcPts val="3499"/>
                </a:lnSpc>
              </a:pPr>
              <a:endParaRPr/>
            </a:p>
          </p:txBody>
        </p:sp>
      </p:grpSp>
      <p:sp>
        <p:nvSpPr>
          <p:cNvPr id="8" name="TextBox 8"/>
          <p:cNvSpPr txBox="1"/>
          <p:nvPr/>
        </p:nvSpPr>
        <p:spPr>
          <a:xfrm>
            <a:off x="11135565" y="4011630"/>
            <a:ext cx="5857898" cy="999120"/>
          </a:xfrm>
          <a:prstGeom prst="rect">
            <a:avLst/>
          </a:prstGeom>
        </p:spPr>
        <p:txBody>
          <a:bodyPr lIns="0" tIns="0" rIns="0" bIns="0" rtlCol="0" anchor="t">
            <a:spAutoFit/>
          </a:bodyPr>
          <a:lstStyle/>
          <a:p>
            <a:pPr>
              <a:lnSpc>
                <a:spcPts val="8399"/>
              </a:lnSpc>
            </a:pPr>
            <a:r>
              <a:rPr lang="en-US" sz="6999" dirty="0">
                <a:solidFill>
                  <a:srgbClr val="FFFFFF"/>
                </a:solidFill>
                <a:latin typeface="Lato Bold"/>
              </a:rPr>
              <a:t>EXISTING</a:t>
            </a:r>
          </a:p>
        </p:txBody>
      </p:sp>
      <p:sp>
        <p:nvSpPr>
          <p:cNvPr id="9" name="TextBox 9"/>
          <p:cNvSpPr txBox="1"/>
          <p:nvPr/>
        </p:nvSpPr>
        <p:spPr>
          <a:xfrm>
            <a:off x="11135565" y="4960175"/>
            <a:ext cx="5857898" cy="923925"/>
          </a:xfrm>
          <a:prstGeom prst="rect">
            <a:avLst/>
          </a:prstGeom>
        </p:spPr>
        <p:txBody>
          <a:bodyPr lIns="0" tIns="0" rIns="0" bIns="0" rtlCol="0" anchor="t">
            <a:spAutoFit/>
          </a:bodyPr>
          <a:lstStyle/>
          <a:p>
            <a:pPr>
              <a:lnSpc>
                <a:spcPts val="7200"/>
              </a:lnSpc>
            </a:pPr>
            <a:r>
              <a:rPr lang="en-US" sz="6000" dirty="0">
                <a:solidFill>
                  <a:srgbClr val="FF1616"/>
                </a:solidFill>
                <a:latin typeface="Lato Bold"/>
              </a:rPr>
              <a:t>METHODS</a:t>
            </a:r>
          </a:p>
        </p:txBody>
      </p:sp>
      <p:grpSp>
        <p:nvGrpSpPr>
          <p:cNvPr id="11" name="Group 11"/>
          <p:cNvGrpSpPr/>
          <p:nvPr/>
        </p:nvGrpSpPr>
        <p:grpSpPr>
          <a:xfrm>
            <a:off x="533502" y="4960174"/>
            <a:ext cx="4757059" cy="1408619"/>
            <a:chOff x="-56281" y="4696998"/>
            <a:chExt cx="6279752" cy="1776052"/>
          </a:xfrm>
        </p:grpSpPr>
        <p:sp>
          <p:nvSpPr>
            <p:cNvPr id="15" name="TextBox 15"/>
            <p:cNvSpPr txBox="1"/>
            <p:nvPr/>
          </p:nvSpPr>
          <p:spPr>
            <a:xfrm>
              <a:off x="141451" y="5994286"/>
              <a:ext cx="6082020" cy="478764"/>
            </a:xfrm>
            <a:prstGeom prst="rect">
              <a:avLst/>
            </a:prstGeom>
          </p:spPr>
          <p:txBody>
            <a:bodyPr lIns="0" tIns="0" rIns="0" bIns="0" rtlCol="0" anchor="t">
              <a:spAutoFit/>
            </a:bodyPr>
            <a:lstStyle/>
            <a:p>
              <a:pPr algn="ctr">
                <a:lnSpc>
                  <a:spcPts val="2820"/>
                </a:lnSpc>
              </a:pPr>
              <a:endParaRPr lang="en-US" sz="3000" dirty="0">
                <a:solidFill>
                  <a:srgbClr val="0D213B"/>
                </a:solidFill>
                <a:latin typeface="Lato Bold"/>
              </a:endParaRPr>
            </a:p>
          </p:txBody>
        </p:sp>
        <p:sp>
          <p:nvSpPr>
            <p:cNvPr id="16" name="TextBox 16"/>
            <p:cNvSpPr txBox="1"/>
            <p:nvPr/>
          </p:nvSpPr>
          <p:spPr>
            <a:xfrm>
              <a:off x="-56281" y="4696998"/>
              <a:ext cx="5879833" cy="440609"/>
            </a:xfrm>
            <a:prstGeom prst="rect">
              <a:avLst/>
            </a:prstGeom>
          </p:spPr>
          <p:txBody>
            <a:bodyPr wrap="square" lIns="0" tIns="0" rIns="0" bIns="0" rtlCol="0" anchor="t">
              <a:spAutoFit/>
            </a:bodyPr>
            <a:lstStyle/>
            <a:p>
              <a:pPr algn="just">
                <a:lnSpc>
                  <a:spcPts val="2999"/>
                </a:lnSpc>
              </a:pPr>
              <a:endParaRPr lang="en-US" dirty="0"/>
            </a:p>
          </p:txBody>
        </p:sp>
      </p:grpSp>
      <p:sp>
        <p:nvSpPr>
          <p:cNvPr id="26" name="TextBox 25">
            <a:extLst>
              <a:ext uri="{FF2B5EF4-FFF2-40B4-BE49-F238E27FC236}">
                <a16:creationId xmlns:a16="http://schemas.microsoft.com/office/drawing/2014/main" id="{A41B163E-B872-3EBF-FC5A-3E13F140DCFC}"/>
              </a:ext>
            </a:extLst>
          </p:cNvPr>
          <p:cNvSpPr txBox="1"/>
          <p:nvPr/>
        </p:nvSpPr>
        <p:spPr>
          <a:xfrm>
            <a:off x="648845" y="2688506"/>
            <a:ext cx="9790555" cy="2698880"/>
          </a:xfrm>
          <a:prstGeom prst="rect">
            <a:avLst/>
          </a:prstGeom>
          <a:noFill/>
        </p:spPr>
        <p:txBody>
          <a:bodyPr wrap="square">
            <a:spAutoFit/>
          </a:bodyPr>
          <a:lstStyle/>
          <a:p>
            <a:pPr marL="342900" indent="-342900">
              <a:lnSpc>
                <a:spcPts val="2820"/>
              </a:lnSpc>
              <a:buFont typeface="Wingdings" panose="05000000000000000000" pitchFamily="2" charset="2"/>
              <a:buChar char="Ø"/>
            </a:pPr>
            <a:r>
              <a:rPr lang="en-US" sz="5400" dirty="0">
                <a:solidFill>
                  <a:srgbClr val="0D213B"/>
                </a:solidFill>
                <a:latin typeface="+mj-lt"/>
              </a:rPr>
              <a:t>CNN</a:t>
            </a:r>
          </a:p>
          <a:p>
            <a:pPr marL="342900" indent="-342900">
              <a:lnSpc>
                <a:spcPts val="2820"/>
              </a:lnSpc>
              <a:buFont typeface="Wingdings" panose="05000000000000000000" pitchFamily="2" charset="2"/>
              <a:buChar char="Ø"/>
            </a:pPr>
            <a:endParaRPr lang="en-US" sz="5400" dirty="0">
              <a:solidFill>
                <a:srgbClr val="0D213B"/>
              </a:solidFill>
              <a:latin typeface="+mj-lt"/>
            </a:endParaRPr>
          </a:p>
          <a:p>
            <a:pPr marL="342900" indent="-342900">
              <a:lnSpc>
                <a:spcPts val="2820"/>
              </a:lnSpc>
              <a:buFont typeface="Wingdings" panose="05000000000000000000" pitchFamily="2" charset="2"/>
              <a:buChar char="Ø"/>
            </a:pPr>
            <a:r>
              <a:rPr lang="en-US" sz="5400" dirty="0">
                <a:solidFill>
                  <a:srgbClr val="0D213B"/>
                </a:solidFill>
                <a:latin typeface="+mj-lt"/>
              </a:rPr>
              <a:t>Transfer Learning</a:t>
            </a:r>
          </a:p>
          <a:p>
            <a:pPr>
              <a:lnSpc>
                <a:spcPts val="2820"/>
              </a:lnSpc>
            </a:pPr>
            <a:endParaRPr lang="en-US" sz="5400" dirty="0">
              <a:solidFill>
                <a:srgbClr val="0D213B"/>
              </a:solidFill>
              <a:latin typeface="+mj-lt"/>
            </a:endParaRPr>
          </a:p>
          <a:p>
            <a:pPr marL="342900" indent="-342900">
              <a:lnSpc>
                <a:spcPts val="2820"/>
              </a:lnSpc>
              <a:buFont typeface="Wingdings" panose="05000000000000000000" pitchFamily="2" charset="2"/>
              <a:buChar char="Ø"/>
            </a:pPr>
            <a:r>
              <a:rPr lang="en-US" sz="5400" dirty="0">
                <a:solidFill>
                  <a:srgbClr val="0D213B"/>
                </a:solidFill>
                <a:latin typeface="+mj-lt"/>
              </a:rPr>
              <a:t>VGG-16</a:t>
            </a:r>
          </a:p>
          <a:p>
            <a:pPr marL="342900" indent="-342900">
              <a:lnSpc>
                <a:spcPts val="2820"/>
              </a:lnSpc>
              <a:buFont typeface="Wingdings" panose="05000000000000000000" pitchFamily="2" charset="2"/>
              <a:buChar char="Ø"/>
            </a:pPr>
            <a:endParaRPr lang="en-US" sz="5400" dirty="0">
              <a:solidFill>
                <a:srgbClr val="0D213B"/>
              </a:solidFill>
              <a:latin typeface="+mj-lt"/>
            </a:endParaRPr>
          </a:p>
          <a:p>
            <a:pPr marL="342900" indent="-342900">
              <a:lnSpc>
                <a:spcPts val="2820"/>
              </a:lnSpc>
              <a:buFont typeface="Wingdings" panose="05000000000000000000" pitchFamily="2" charset="2"/>
              <a:buChar char="Ø"/>
            </a:pPr>
            <a:r>
              <a:rPr lang="en-US" sz="5400" dirty="0">
                <a:solidFill>
                  <a:srgbClr val="0D213B"/>
                </a:solidFill>
                <a:latin typeface="+mj-lt"/>
              </a:rPr>
              <a:t>Sequential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3355712">
            <a:off x="-164026" y="2442013"/>
            <a:ext cx="6719325" cy="9580985"/>
            <a:chOff x="0" y="0"/>
            <a:chExt cx="1769699" cy="2523387"/>
          </a:xfrm>
        </p:grpSpPr>
        <p:sp>
          <p:nvSpPr>
            <p:cNvPr id="3" name="Freeform 3"/>
            <p:cNvSpPr/>
            <p:nvPr/>
          </p:nvSpPr>
          <p:spPr>
            <a:xfrm>
              <a:off x="0" y="0"/>
              <a:ext cx="1769699" cy="2523387"/>
            </a:xfrm>
            <a:custGeom>
              <a:avLst/>
              <a:gdLst/>
              <a:ahLst/>
              <a:cxnLst/>
              <a:rect l="l" t="t" r="r" b="b"/>
              <a:pathLst>
                <a:path w="1769699" h="2523387">
                  <a:moveTo>
                    <a:pt x="58762" y="0"/>
                  </a:moveTo>
                  <a:lnTo>
                    <a:pt x="1710937" y="0"/>
                  </a:lnTo>
                  <a:cubicBezTo>
                    <a:pt x="1743390" y="0"/>
                    <a:pt x="1769699" y="26308"/>
                    <a:pt x="1769699" y="58762"/>
                  </a:cubicBezTo>
                  <a:lnTo>
                    <a:pt x="1769699" y="2464626"/>
                  </a:lnTo>
                  <a:cubicBezTo>
                    <a:pt x="1769699" y="2497079"/>
                    <a:pt x="1743390" y="2523387"/>
                    <a:pt x="1710937" y="2523387"/>
                  </a:cubicBezTo>
                  <a:lnTo>
                    <a:pt x="58762" y="2523387"/>
                  </a:lnTo>
                  <a:cubicBezTo>
                    <a:pt x="26308" y="2523387"/>
                    <a:pt x="0" y="2497079"/>
                    <a:pt x="0" y="2464626"/>
                  </a:cubicBezTo>
                  <a:lnTo>
                    <a:pt x="0" y="58762"/>
                  </a:lnTo>
                  <a:cubicBezTo>
                    <a:pt x="0" y="26308"/>
                    <a:pt x="26308" y="0"/>
                    <a:pt x="58762" y="0"/>
                  </a:cubicBezTo>
                  <a:close/>
                </a:path>
              </a:pathLst>
            </a:custGeom>
            <a:solidFill>
              <a:srgbClr val="FF1616"/>
            </a:solidFill>
          </p:spPr>
        </p:sp>
        <p:sp>
          <p:nvSpPr>
            <p:cNvPr id="4" name="TextBox 4"/>
            <p:cNvSpPr txBox="1"/>
            <p:nvPr/>
          </p:nvSpPr>
          <p:spPr>
            <a:xfrm>
              <a:off x="0" y="-47625"/>
              <a:ext cx="1769699" cy="2571012"/>
            </a:xfrm>
            <a:prstGeom prst="rect">
              <a:avLst/>
            </a:prstGeom>
          </p:spPr>
          <p:txBody>
            <a:bodyPr lIns="50800" tIns="50800" rIns="50800" bIns="50800" rtlCol="0" anchor="ctr"/>
            <a:lstStyle/>
            <a:p>
              <a:pPr algn="ctr">
                <a:lnSpc>
                  <a:spcPts val="3499"/>
                </a:lnSpc>
              </a:pPr>
              <a:endParaRPr/>
            </a:p>
          </p:txBody>
        </p:sp>
      </p:grpSp>
      <p:grpSp>
        <p:nvGrpSpPr>
          <p:cNvPr id="5" name="Group 5"/>
          <p:cNvGrpSpPr/>
          <p:nvPr/>
        </p:nvGrpSpPr>
        <p:grpSpPr>
          <a:xfrm rot="3355712">
            <a:off x="497972" y="-4944659"/>
            <a:ext cx="8231522" cy="12707296"/>
            <a:chOff x="0" y="0"/>
            <a:chExt cx="2167973" cy="3346777"/>
          </a:xfrm>
        </p:grpSpPr>
        <p:sp>
          <p:nvSpPr>
            <p:cNvPr id="6" name="Freeform 6"/>
            <p:cNvSpPr/>
            <p:nvPr/>
          </p:nvSpPr>
          <p:spPr>
            <a:xfrm>
              <a:off x="0" y="0"/>
              <a:ext cx="2167973" cy="3346777"/>
            </a:xfrm>
            <a:custGeom>
              <a:avLst/>
              <a:gdLst/>
              <a:ahLst/>
              <a:cxnLst/>
              <a:rect l="l" t="t" r="r" b="b"/>
              <a:pathLst>
                <a:path w="2167973" h="3346777">
                  <a:moveTo>
                    <a:pt x="47967" y="0"/>
                  </a:moveTo>
                  <a:lnTo>
                    <a:pt x="2120006" y="0"/>
                  </a:lnTo>
                  <a:cubicBezTo>
                    <a:pt x="2132728" y="0"/>
                    <a:pt x="2144928" y="5054"/>
                    <a:pt x="2153924" y="14049"/>
                  </a:cubicBezTo>
                  <a:cubicBezTo>
                    <a:pt x="2162919" y="23045"/>
                    <a:pt x="2167973" y="35245"/>
                    <a:pt x="2167973" y="47967"/>
                  </a:cubicBezTo>
                  <a:lnTo>
                    <a:pt x="2167973" y="3298811"/>
                  </a:lnTo>
                  <a:cubicBezTo>
                    <a:pt x="2167973" y="3325302"/>
                    <a:pt x="2146497" y="3346777"/>
                    <a:pt x="2120006" y="3346777"/>
                  </a:cubicBezTo>
                  <a:lnTo>
                    <a:pt x="47967" y="3346777"/>
                  </a:lnTo>
                  <a:cubicBezTo>
                    <a:pt x="35245" y="3346777"/>
                    <a:pt x="23045" y="3341724"/>
                    <a:pt x="14049" y="3332728"/>
                  </a:cubicBezTo>
                  <a:cubicBezTo>
                    <a:pt x="5054" y="3323733"/>
                    <a:pt x="0" y="3311532"/>
                    <a:pt x="0" y="3298811"/>
                  </a:cubicBezTo>
                  <a:lnTo>
                    <a:pt x="0" y="47967"/>
                  </a:lnTo>
                  <a:cubicBezTo>
                    <a:pt x="0" y="35245"/>
                    <a:pt x="5054" y="23045"/>
                    <a:pt x="14049" y="14049"/>
                  </a:cubicBezTo>
                  <a:cubicBezTo>
                    <a:pt x="23045" y="5054"/>
                    <a:pt x="35245" y="0"/>
                    <a:pt x="47967" y="0"/>
                  </a:cubicBezTo>
                  <a:close/>
                </a:path>
              </a:pathLst>
            </a:custGeom>
            <a:solidFill>
              <a:srgbClr val="0D213B"/>
            </a:solidFill>
          </p:spPr>
        </p:sp>
        <p:sp>
          <p:nvSpPr>
            <p:cNvPr id="7" name="TextBox 7"/>
            <p:cNvSpPr txBox="1"/>
            <p:nvPr/>
          </p:nvSpPr>
          <p:spPr>
            <a:xfrm>
              <a:off x="0" y="-47625"/>
              <a:ext cx="2167973" cy="3394402"/>
            </a:xfrm>
            <a:prstGeom prst="rect">
              <a:avLst/>
            </a:prstGeom>
          </p:spPr>
          <p:txBody>
            <a:bodyPr lIns="50800" tIns="50800" rIns="50800" bIns="50800" rtlCol="0" anchor="ctr"/>
            <a:lstStyle/>
            <a:p>
              <a:pPr algn="ctr">
                <a:lnSpc>
                  <a:spcPts val="3499"/>
                </a:lnSpc>
              </a:pPr>
              <a:endParaRPr/>
            </a:p>
          </p:txBody>
        </p:sp>
      </p:grpSp>
      <p:grpSp>
        <p:nvGrpSpPr>
          <p:cNvPr id="8" name="Group 8"/>
          <p:cNvGrpSpPr/>
          <p:nvPr/>
        </p:nvGrpSpPr>
        <p:grpSpPr>
          <a:xfrm rot="5400000">
            <a:off x="8932066" y="1616866"/>
            <a:ext cx="8229600" cy="7053268"/>
            <a:chOff x="0" y="0"/>
            <a:chExt cx="2167467" cy="1857651"/>
          </a:xfrm>
        </p:grpSpPr>
        <p:sp>
          <p:nvSpPr>
            <p:cNvPr id="9" name="Freeform 9"/>
            <p:cNvSpPr/>
            <p:nvPr/>
          </p:nvSpPr>
          <p:spPr>
            <a:xfrm>
              <a:off x="0" y="0"/>
              <a:ext cx="2167467" cy="1857651"/>
            </a:xfrm>
            <a:custGeom>
              <a:avLst/>
              <a:gdLst/>
              <a:ahLst/>
              <a:cxnLst/>
              <a:rect l="l" t="t" r="r" b="b"/>
              <a:pathLst>
                <a:path w="2167467" h="1857651">
                  <a:moveTo>
                    <a:pt x="47978" y="0"/>
                  </a:moveTo>
                  <a:lnTo>
                    <a:pt x="2119489" y="0"/>
                  </a:lnTo>
                  <a:cubicBezTo>
                    <a:pt x="2145986" y="0"/>
                    <a:pt x="2167467" y="21480"/>
                    <a:pt x="2167467" y="47978"/>
                  </a:cubicBezTo>
                  <a:lnTo>
                    <a:pt x="2167467" y="1809673"/>
                  </a:lnTo>
                  <a:cubicBezTo>
                    <a:pt x="2167467" y="1836170"/>
                    <a:pt x="2145986" y="1857651"/>
                    <a:pt x="2119489" y="1857651"/>
                  </a:cubicBezTo>
                  <a:lnTo>
                    <a:pt x="47978" y="1857651"/>
                  </a:lnTo>
                  <a:cubicBezTo>
                    <a:pt x="21480" y="1857651"/>
                    <a:pt x="0" y="1836170"/>
                    <a:pt x="0" y="1809673"/>
                  </a:cubicBezTo>
                  <a:lnTo>
                    <a:pt x="0" y="47978"/>
                  </a:lnTo>
                  <a:cubicBezTo>
                    <a:pt x="0" y="21480"/>
                    <a:pt x="21480" y="0"/>
                    <a:pt x="47978" y="0"/>
                  </a:cubicBezTo>
                  <a:close/>
                </a:path>
              </a:pathLst>
            </a:custGeom>
            <a:solidFill>
              <a:srgbClr val="FFFFFF"/>
            </a:solidFill>
            <a:ln w="161925" cap="rnd">
              <a:solidFill>
                <a:srgbClr val="FF1616"/>
              </a:solidFill>
              <a:prstDash val="solid"/>
              <a:round/>
            </a:ln>
          </p:spPr>
          <p:txBody>
            <a:bodyPr/>
            <a:lstStyle/>
            <a:p>
              <a:endParaRPr lang="en-US"/>
            </a:p>
          </p:txBody>
        </p:sp>
        <p:sp>
          <p:nvSpPr>
            <p:cNvPr id="10" name="TextBox 10"/>
            <p:cNvSpPr txBox="1"/>
            <p:nvPr/>
          </p:nvSpPr>
          <p:spPr>
            <a:xfrm>
              <a:off x="0" y="-47625"/>
              <a:ext cx="2167467" cy="1905276"/>
            </a:xfrm>
            <a:prstGeom prst="rect">
              <a:avLst/>
            </a:prstGeom>
          </p:spPr>
          <p:txBody>
            <a:bodyPr lIns="50800" tIns="50800" rIns="50800" bIns="50800" rtlCol="0" anchor="ctr"/>
            <a:lstStyle/>
            <a:p>
              <a:pPr algn="ctr">
                <a:lnSpc>
                  <a:spcPts val="3499"/>
                </a:lnSpc>
              </a:pPr>
              <a:endParaRPr/>
            </a:p>
          </p:txBody>
        </p:sp>
      </p:grpSp>
      <p:sp>
        <p:nvSpPr>
          <p:cNvPr id="11" name="TextBox 11"/>
          <p:cNvSpPr txBox="1"/>
          <p:nvPr/>
        </p:nvSpPr>
        <p:spPr>
          <a:xfrm>
            <a:off x="1674835" y="3405386"/>
            <a:ext cx="5877795" cy="923925"/>
          </a:xfrm>
          <a:prstGeom prst="rect">
            <a:avLst/>
          </a:prstGeom>
        </p:spPr>
        <p:txBody>
          <a:bodyPr lIns="0" tIns="0" rIns="0" bIns="0" rtlCol="0" anchor="t">
            <a:spAutoFit/>
          </a:bodyPr>
          <a:lstStyle/>
          <a:p>
            <a:pPr>
              <a:lnSpc>
                <a:spcPts val="7200"/>
              </a:lnSpc>
            </a:pPr>
            <a:r>
              <a:rPr lang="en-US" sz="6000" dirty="0">
                <a:solidFill>
                  <a:srgbClr val="FF1616"/>
                </a:solidFill>
                <a:latin typeface="Lato Bold"/>
              </a:rPr>
              <a:t>Tools</a:t>
            </a:r>
          </a:p>
        </p:txBody>
      </p:sp>
      <p:sp>
        <p:nvSpPr>
          <p:cNvPr id="12" name="TextBox 12"/>
          <p:cNvSpPr txBox="1"/>
          <p:nvPr/>
        </p:nvSpPr>
        <p:spPr>
          <a:xfrm>
            <a:off x="1634364" y="2343598"/>
            <a:ext cx="5877795" cy="999120"/>
          </a:xfrm>
          <a:prstGeom prst="rect">
            <a:avLst/>
          </a:prstGeom>
        </p:spPr>
        <p:txBody>
          <a:bodyPr lIns="0" tIns="0" rIns="0" bIns="0" rtlCol="0" anchor="t">
            <a:spAutoFit/>
          </a:bodyPr>
          <a:lstStyle/>
          <a:p>
            <a:pPr>
              <a:lnSpc>
                <a:spcPts val="8399"/>
              </a:lnSpc>
            </a:pPr>
            <a:r>
              <a:rPr lang="en-US" sz="6999" dirty="0">
                <a:solidFill>
                  <a:srgbClr val="FFFFFF"/>
                </a:solidFill>
                <a:latin typeface="Lato Bold"/>
              </a:rPr>
              <a:t>Software</a:t>
            </a:r>
          </a:p>
        </p:txBody>
      </p:sp>
      <p:sp>
        <p:nvSpPr>
          <p:cNvPr id="13" name="TextBox 13"/>
          <p:cNvSpPr txBox="1"/>
          <p:nvPr/>
        </p:nvSpPr>
        <p:spPr>
          <a:xfrm>
            <a:off x="1571078" y="3657600"/>
            <a:ext cx="6157195" cy="356829"/>
          </a:xfrm>
          <a:prstGeom prst="rect">
            <a:avLst/>
          </a:prstGeom>
        </p:spPr>
        <p:txBody>
          <a:bodyPr lIns="0" tIns="0" rIns="0" bIns="0" rtlCol="0" anchor="t">
            <a:spAutoFit/>
          </a:bodyPr>
          <a:lstStyle/>
          <a:p>
            <a:pPr>
              <a:lnSpc>
                <a:spcPts val="2999"/>
              </a:lnSpc>
            </a:pPr>
            <a:endParaRPr lang="en-US" sz="2499" dirty="0">
              <a:solidFill>
                <a:srgbClr val="FFFFFF"/>
              </a:solidFill>
              <a:latin typeface="Lato"/>
            </a:endParaRPr>
          </a:p>
        </p:txBody>
      </p:sp>
      <p:sp>
        <p:nvSpPr>
          <p:cNvPr id="14" name="TextBox 14"/>
          <p:cNvSpPr txBox="1"/>
          <p:nvPr/>
        </p:nvSpPr>
        <p:spPr>
          <a:xfrm>
            <a:off x="10408356" y="1832479"/>
            <a:ext cx="5277020" cy="9284593"/>
          </a:xfrm>
          <a:prstGeom prst="rect">
            <a:avLst/>
          </a:prstGeom>
        </p:spPr>
        <p:txBody>
          <a:bodyPr wrap="square" lIns="0" tIns="0" rIns="0" bIns="0" rtlCol="0" anchor="t">
            <a:spAutoFit/>
          </a:bodyPr>
          <a:lstStyle/>
          <a:p>
            <a:r>
              <a:rPr lang="en-US" sz="3000" dirty="0">
                <a:solidFill>
                  <a:srgbClr val="0D213B"/>
                </a:solidFill>
                <a:latin typeface="Lato Bold"/>
              </a:rPr>
              <a:t>Operating System</a:t>
            </a:r>
          </a:p>
          <a:p>
            <a:r>
              <a:rPr lang="en-US" sz="3200" dirty="0">
                <a:solidFill>
                  <a:srgbClr val="0D213B"/>
                </a:solidFill>
                <a:latin typeface="Lato"/>
              </a:rPr>
              <a:t>Windows XP/11/10/9/8/7</a:t>
            </a:r>
          </a:p>
          <a:p>
            <a:pPr>
              <a:lnSpc>
                <a:spcPts val="2820"/>
              </a:lnSpc>
            </a:pPr>
            <a:endParaRPr lang="en-US" sz="3200" dirty="0">
              <a:solidFill>
                <a:srgbClr val="0D213B"/>
              </a:solidFill>
              <a:latin typeface="Lato"/>
            </a:endParaRPr>
          </a:p>
          <a:p>
            <a:r>
              <a:rPr lang="en-US" sz="3200" dirty="0">
                <a:solidFill>
                  <a:srgbClr val="0D213B"/>
                </a:solidFill>
                <a:latin typeface="Lato Bold"/>
              </a:rPr>
              <a:t>Coding Language</a:t>
            </a:r>
          </a:p>
          <a:p>
            <a:r>
              <a:rPr lang="en-US" sz="3200" dirty="0">
                <a:solidFill>
                  <a:srgbClr val="0D213B"/>
                </a:solidFill>
                <a:latin typeface="Lato"/>
              </a:rPr>
              <a:t>Python</a:t>
            </a:r>
          </a:p>
          <a:p>
            <a:endParaRPr lang="en-US" sz="3200" dirty="0">
              <a:solidFill>
                <a:srgbClr val="0D213B"/>
              </a:solidFill>
              <a:latin typeface="Lato"/>
            </a:endParaRPr>
          </a:p>
          <a:p>
            <a:r>
              <a:rPr lang="en-US" sz="3200" dirty="0">
                <a:solidFill>
                  <a:srgbClr val="0D213B"/>
                </a:solidFill>
                <a:latin typeface="Lato Bold"/>
              </a:rPr>
              <a:t>Front End</a:t>
            </a:r>
          </a:p>
          <a:p>
            <a:r>
              <a:rPr lang="en-US" sz="3200" dirty="0">
                <a:solidFill>
                  <a:srgbClr val="0D213B"/>
                </a:solidFill>
                <a:latin typeface="Lato"/>
              </a:rPr>
              <a:t>HTML, CSS</a:t>
            </a:r>
          </a:p>
          <a:p>
            <a:endParaRPr lang="en-US" sz="3200" dirty="0">
              <a:solidFill>
                <a:srgbClr val="0D213B"/>
              </a:solidFill>
              <a:latin typeface="Lato"/>
            </a:endParaRPr>
          </a:p>
          <a:p>
            <a:r>
              <a:rPr lang="en-US" sz="3200" b="1" dirty="0">
                <a:solidFill>
                  <a:srgbClr val="0D213B"/>
                </a:solidFill>
                <a:latin typeface="Lato"/>
              </a:rPr>
              <a:t>Back End</a:t>
            </a:r>
          </a:p>
          <a:p>
            <a:r>
              <a:rPr lang="en-US" sz="3200" dirty="0">
                <a:solidFill>
                  <a:srgbClr val="0D213B"/>
                </a:solidFill>
                <a:latin typeface="Lato"/>
              </a:rPr>
              <a:t>Flask, </a:t>
            </a:r>
            <a:r>
              <a:rPr lang="en-US" sz="3200">
                <a:solidFill>
                  <a:srgbClr val="0D213B"/>
                </a:solidFill>
                <a:latin typeface="Lato"/>
              </a:rPr>
              <a:t>jupyter</a:t>
            </a:r>
            <a:endParaRPr lang="en-US" sz="3200" dirty="0">
              <a:solidFill>
                <a:srgbClr val="0D213B"/>
              </a:solidFill>
              <a:latin typeface="Lato"/>
            </a:endParaRPr>
          </a:p>
          <a:p>
            <a:endParaRPr lang="en-US" sz="3200" dirty="0">
              <a:solidFill>
                <a:srgbClr val="0D213B"/>
              </a:solidFill>
              <a:latin typeface="Lato"/>
            </a:endParaRPr>
          </a:p>
          <a:p>
            <a:r>
              <a:rPr lang="en-US" sz="3200" b="1" dirty="0">
                <a:solidFill>
                  <a:srgbClr val="0D213B"/>
                </a:solidFill>
                <a:latin typeface="Lato"/>
              </a:rPr>
              <a:t>IDE</a:t>
            </a:r>
          </a:p>
          <a:p>
            <a:r>
              <a:rPr lang="en-US" sz="3200" dirty="0">
                <a:solidFill>
                  <a:srgbClr val="0D213B"/>
                </a:solidFill>
                <a:latin typeface="Lato"/>
              </a:rPr>
              <a:t>VS Code</a:t>
            </a:r>
          </a:p>
          <a:p>
            <a:endParaRPr lang="en-US" sz="3200" dirty="0">
              <a:solidFill>
                <a:srgbClr val="0D213B"/>
              </a:solidFill>
              <a:latin typeface="Lato"/>
            </a:endParaRPr>
          </a:p>
          <a:p>
            <a:endParaRPr lang="en-US" sz="3200" dirty="0">
              <a:solidFill>
                <a:srgbClr val="0D213B"/>
              </a:solidFill>
              <a:latin typeface="Lato Bold"/>
            </a:endParaRPr>
          </a:p>
          <a:p>
            <a:endParaRPr lang="en-US" sz="3200" dirty="0">
              <a:solidFill>
                <a:srgbClr val="0D213B"/>
              </a:solidFill>
              <a:latin typeface="Lato"/>
            </a:endParaRPr>
          </a:p>
          <a:p>
            <a:pPr>
              <a:lnSpc>
                <a:spcPts val="2820"/>
              </a:lnSpc>
            </a:pPr>
            <a:endParaRPr lang="en-US" sz="3200" dirty="0">
              <a:solidFill>
                <a:srgbClr val="0D213B"/>
              </a:solidFill>
              <a:latin typeface="Lato Bold"/>
            </a:endParaRPr>
          </a:p>
          <a:p>
            <a:pPr>
              <a:lnSpc>
                <a:spcPts val="2820"/>
              </a:lnSpc>
            </a:pPr>
            <a:endParaRPr lang="en-US" sz="3200" dirty="0">
              <a:solidFill>
                <a:srgbClr val="0D213B"/>
              </a:solidFill>
              <a:latin typeface="Lato"/>
            </a:endParaRPr>
          </a:p>
          <a:p>
            <a:pPr>
              <a:lnSpc>
                <a:spcPts val="2820"/>
              </a:lnSpc>
            </a:pPr>
            <a:endParaRPr lang="en-US" sz="3000" dirty="0">
              <a:solidFill>
                <a:srgbClr val="0D213B"/>
              </a:solidFill>
              <a:latin typeface="Lato Bold"/>
            </a:endParaRPr>
          </a:p>
        </p:txBody>
      </p:sp>
      <p:sp>
        <p:nvSpPr>
          <p:cNvPr id="15" name="TextBox 15"/>
          <p:cNvSpPr txBox="1"/>
          <p:nvPr/>
        </p:nvSpPr>
        <p:spPr>
          <a:xfrm>
            <a:off x="10408356" y="2413106"/>
            <a:ext cx="5277020" cy="356829"/>
          </a:xfrm>
          <a:prstGeom prst="rect">
            <a:avLst/>
          </a:prstGeom>
        </p:spPr>
        <p:txBody>
          <a:bodyPr lIns="0" tIns="0" rIns="0" bIns="0" rtlCol="0" anchor="t">
            <a:spAutoFit/>
          </a:bodyPr>
          <a:lstStyle/>
          <a:p>
            <a:pPr>
              <a:lnSpc>
                <a:spcPts val="2999"/>
              </a:lnSpc>
            </a:pPr>
            <a:endParaRPr lang="en-US" sz="2499" dirty="0">
              <a:solidFill>
                <a:srgbClr val="0D213B"/>
              </a:solidFill>
              <a:latin typeface="Lato"/>
            </a:endParaRPr>
          </a:p>
        </p:txBody>
      </p:sp>
      <p:sp>
        <p:nvSpPr>
          <p:cNvPr id="16" name="TextBox 16"/>
          <p:cNvSpPr txBox="1"/>
          <p:nvPr/>
        </p:nvSpPr>
        <p:spPr>
          <a:xfrm>
            <a:off x="10358160" y="3535336"/>
            <a:ext cx="4548815" cy="359073"/>
          </a:xfrm>
          <a:prstGeom prst="rect">
            <a:avLst/>
          </a:prstGeom>
        </p:spPr>
        <p:txBody>
          <a:bodyPr lIns="0" tIns="0" rIns="0" bIns="0" rtlCol="0" anchor="t">
            <a:spAutoFit/>
          </a:bodyPr>
          <a:lstStyle/>
          <a:p>
            <a:pPr>
              <a:lnSpc>
                <a:spcPts val="2820"/>
              </a:lnSpc>
            </a:pPr>
            <a:endParaRPr lang="en-US" sz="3000" dirty="0">
              <a:solidFill>
                <a:srgbClr val="0D213B"/>
              </a:solidFill>
              <a:latin typeface="Lato Bold"/>
            </a:endParaRPr>
          </a:p>
        </p:txBody>
      </p:sp>
      <p:sp>
        <p:nvSpPr>
          <p:cNvPr id="17" name="TextBox 17"/>
          <p:cNvSpPr txBox="1"/>
          <p:nvPr/>
        </p:nvSpPr>
        <p:spPr>
          <a:xfrm>
            <a:off x="10360250" y="4096875"/>
            <a:ext cx="5277020" cy="356829"/>
          </a:xfrm>
          <a:prstGeom prst="rect">
            <a:avLst/>
          </a:prstGeom>
        </p:spPr>
        <p:txBody>
          <a:bodyPr lIns="0" tIns="0" rIns="0" bIns="0" rtlCol="0" anchor="t">
            <a:spAutoFit/>
          </a:bodyPr>
          <a:lstStyle/>
          <a:p>
            <a:pPr>
              <a:lnSpc>
                <a:spcPts val="2999"/>
              </a:lnSpc>
            </a:pPr>
            <a:endParaRPr lang="en-US" sz="2499" dirty="0">
              <a:solidFill>
                <a:srgbClr val="0D213B"/>
              </a:solidFill>
              <a:latin typeface="Lato"/>
            </a:endParaRPr>
          </a:p>
        </p:txBody>
      </p:sp>
      <p:sp>
        <p:nvSpPr>
          <p:cNvPr id="18" name="TextBox 18"/>
          <p:cNvSpPr txBox="1"/>
          <p:nvPr/>
        </p:nvSpPr>
        <p:spPr>
          <a:xfrm>
            <a:off x="10408356" y="4986132"/>
            <a:ext cx="4548815" cy="359073"/>
          </a:xfrm>
          <a:prstGeom prst="rect">
            <a:avLst/>
          </a:prstGeom>
        </p:spPr>
        <p:txBody>
          <a:bodyPr lIns="0" tIns="0" rIns="0" bIns="0" rtlCol="0" anchor="t">
            <a:spAutoFit/>
          </a:bodyPr>
          <a:lstStyle/>
          <a:p>
            <a:pPr>
              <a:lnSpc>
                <a:spcPts val="2820"/>
              </a:lnSpc>
            </a:pPr>
            <a:endParaRPr lang="en-US" sz="3000" dirty="0">
              <a:solidFill>
                <a:srgbClr val="0D213B"/>
              </a:solidFill>
              <a:latin typeface="Lato Bold"/>
            </a:endParaRPr>
          </a:p>
        </p:txBody>
      </p:sp>
      <p:sp>
        <p:nvSpPr>
          <p:cNvPr id="19" name="TextBox 19"/>
          <p:cNvSpPr txBox="1"/>
          <p:nvPr/>
        </p:nvSpPr>
        <p:spPr>
          <a:xfrm>
            <a:off x="10410446" y="5578851"/>
            <a:ext cx="5277020" cy="356829"/>
          </a:xfrm>
          <a:prstGeom prst="rect">
            <a:avLst/>
          </a:prstGeom>
        </p:spPr>
        <p:txBody>
          <a:bodyPr lIns="0" tIns="0" rIns="0" bIns="0" rtlCol="0" anchor="t">
            <a:spAutoFit/>
          </a:bodyPr>
          <a:lstStyle/>
          <a:p>
            <a:pPr>
              <a:lnSpc>
                <a:spcPts val="2999"/>
              </a:lnSpc>
            </a:pPr>
            <a:endParaRPr lang="en-US" sz="2499" dirty="0">
              <a:solidFill>
                <a:srgbClr val="0D213B"/>
              </a:solidFill>
              <a:latin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3355712">
            <a:off x="-160293" y="-3841734"/>
            <a:ext cx="8191041" cy="11089520"/>
            <a:chOff x="0" y="0"/>
            <a:chExt cx="2157311" cy="2920697"/>
          </a:xfrm>
        </p:grpSpPr>
        <p:sp>
          <p:nvSpPr>
            <p:cNvPr id="3" name="Freeform 3"/>
            <p:cNvSpPr/>
            <p:nvPr/>
          </p:nvSpPr>
          <p:spPr>
            <a:xfrm>
              <a:off x="0" y="0"/>
              <a:ext cx="2157311" cy="2920697"/>
            </a:xfrm>
            <a:custGeom>
              <a:avLst/>
              <a:gdLst/>
              <a:ahLst/>
              <a:cxnLst/>
              <a:rect l="l" t="t" r="r" b="b"/>
              <a:pathLst>
                <a:path w="2157311" h="2920697">
                  <a:moveTo>
                    <a:pt x="48204" y="0"/>
                  </a:moveTo>
                  <a:lnTo>
                    <a:pt x="2109108" y="0"/>
                  </a:lnTo>
                  <a:cubicBezTo>
                    <a:pt x="2135730" y="0"/>
                    <a:pt x="2157311" y="21582"/>
                    <a:pt x="2157311" y="48204"/>
                  </a:cubicBezTo>
                  <a:lnTo>
                    <a:pt x="2157311" y="2872493"/>
                  </a:lnTo>
                  <a:cubicBezTo>
                    <a:pt x="2157311" y="2885277"/>
                    <a:pt x="2152233" y="2897538"/>
                    <a:pt x="2143193" y="2906578"/>
                  </a:cubicBezTo>
                  <a:cubicBezTo>
                    <a:pt x="2134153" y="2915618"/>
                    <a:pt x="2121892" y="2920697"/>
                    <a:pt x="2109108" y="2920697"/>
                  </a:cubicBezTo>
                  <a:lnTo>
                    <a:pt x="48204" y="2920697"/>
                  </a:lnTo>
                  <a:cubicBezTo>
                    <a:pt x="35419" y="2920697"/>
                    <a:pt x="23158" y="2915618"/>
                    <a:pt x="14119" y="2906578"/>
                  </a:cubicBezTo>
                  <a:cubicBezTo>
                    <a:pt x="5079" y="2897538"/>
                    <a:pt x="0" y="2885277"/>
                    <a:pt x="0" y="2872493"/>
                  </a:cubicBezTo>
                  <a:lnTo>
                    <a:pt x="0" y="48204"/>
                  </a:lnTo>
                  <a:cubicBezTo>
                    <a:pt x="0" y="35419"/>
                    <a:pt x="5079" y="23158"/>
                    <a:pt x="14119" y="14119"/>
                  </a:cubicBezTo>
                  <a:cubicBezTo>
                    <a:pt x="23158" y="5079"/>
                    <a:pt x="35419" y="0"/>
                    <a:pt x="48204" y="0"/>
                  </a:cubicBezTo>
                  <a:close/>
                </a:path>
              </a:pathLst>
            </a:custGeom>
            <a:solidFill>
              <a:srgbClr val="FF1616"/>
            </a:solidFill>
          </p:spPr>
        </p:sp>
        <p:sp>
          <p:nvSpPr>
            <p:cNvPr id="4" name="TextBox 4"/>
            <p:cNvSpPr txBox="1"/>
            <p:nvPr/>
          </p:nvSpPr>
          <p:spPr>
            <a:xfrm>
              <a:off x="0" y="-47625"/>
              <a:ext cx="2157311" cy="2968322"/>
            </a:xfrm>
            <a:prstGeom prst="rect">
              <a:avLst/>
            </a:prstGeom>
          </p:spPr>
          <p:txBody>
            <a:bodyPr lIns="50800" tIns="50800" rIns="50800" bIns="50800" rtlCol="0" anchor="ctr"/>
            <a:lstStyle/>
            <a:p>
              <a:pPr algn="ctr">
                <a:lnSpc>
                  <a:spcPts val="3499"/>
                </a:lnSpc>
              </a:pPr>
              <a:endParaRPr/>
            </a:p>
          </p:txBody>
        </p:sp>
      </p:grpSp>
      <p:grpSp>
        <p:nvGrpSpPr>
          <p:cNvPr id="5" name="Group 5"/>
          <p:cNvGrpSpPr/>
          <p:nvPr/>
        </p:nvGrpSpPr>
        <p:grpSpPr>
          <a:xfrm rot="3355712">
            <a:off x="-968594" y="1570415"/>
            <a:ext cx="9520207" cy="11089520"/>
            <a:chOff x="0" y="0"/>
            <a:chExt cx="2507380" cy="2920697"/>
          </a:xfrm>
        </p:grpSpPr>
        <p:sp>
          <p:nvSpPr>
            <p:cNvPr id="6" name="Freeform 6"/>
            <p:cNvSpPr/>
            <p:nvPr/>
          </p:nvSpPr>
          <p:spPr>
            <a:xfrm>
              <a:off x="0" y="0"/>
              <a:ext cx="2507380" cy="2920697"/>
            </a:xfrm>
            <a:custGeom>
              <a:avLst/>
              <a:gdLst/>
              <a:ahLst/>
              <a:cxnLst/>
              <a:rect l="l" t="t" r="r" b="b"/>
              <a:pathLst>
                <a:path w="2507380" h="2920697">
                  <a:moveTo>
                    <a:pt x="41474" y="0"/>
                  </a:moveTo>
                  <a:lnTo>
                    <a:pt x="2465906" y="0"/>
                  </a:lnTo>
                  <a:cubicBezTo>
                    <a:pt x="2476906" y="0"/>
                    <a:pt x="2487455" y="4370"/>
                    <a:pt x="2495232" y="12147"/>
                  </a:cubicBezTo>
                  <a:cubicBezTo>
                    <a:pt x="2503010" y="19925"/>
                    <a:pt x="2507380" y="30474"/>
                    <a:pt x="2507380" y="41474"/>
                  </a:cubicBezTo>
                  <a:lnTo>
                    <a:pt x="2507380" y="2879223"/>
                  </a:lnTo>
                  <a:cubicBezTo>
                    <a:pt x="2507380" y="2890222"/>
                    <a:pt x="2503010" y="2900771"/>
                    <a:pt x="2495232" y="2908549"/>
                  </a:cubicBezTo>
                  <a:cubicBezTo>
                    <a:pt x="2487455" y="2916327"/>
                    <a:pt x="2476906" y="2920697"/>
                    <a:pt x="2465906" y="2920697"/>
                  </a:cubicBezTo>
                  <a:lnTo>
                    <a:pt x="41474" y="2920697"/>
                  </a:lnTo>
                  <a:cubicBezTo>
                    <a:pt x="30474" y="2920697"/>
                    <a:pt x="19925" y="2916327"/>
                    <a:pt x="12147" y="2908549"/>
                  </a:cubicBezTo>
                  <a:cubicBezTo>
                    <a:pt x="4370" y="2900771"/>
                    <a:pt x="0" y="2890222"/>
                    <a:pt x="0" y="2879223"/>
                  </a:cubicBezTo>
                  <a:lnTo>
                    <a:pt x="0" y="41474"/>
                  </a:lnTo>
                  <a:cubicBezTo>
                    <a:pt x="0" y="30474"/>
                    <a:pt x="4370" y="19925"/>
                    <a:pt x="12147" y="12147"/>
                  </a:cubicBezTo>
                  <a:cubicBezTo>
                    <a:pt x="19925" y="4370"/>
                    <a:pt x="30474" y="0"/>
                    <a:pt x="41474" y="0"/>
                  </a:cubicBezTo>
                  <a:close/>
                </a:path>
              </a:pathLst>
            </a:custGeom>
            <a:solidFill>
              <a:srgbClr val="0D213B"/>
            </a:solidFill>
          </p:spPr>
        </p:sp>
        <p:sp>
          <p:nvSpPr>
            <p:cNvPr id="7" name="TextBox 7"/>
            <p:cNvSpPr txBox="1"/>
            <p:nvPr/>
          </p:nvSpPr>
          <p:spPr>
            <a:xfrm>
              <a:off x="0" y="-47625"/>
              <a:ext cx="2507380" cy="2968322"/>
            </a:xfrm>
            <a:prstGeom prst="rect">
              <a:avLst/>
            </a:prstGeom>
          </p:spPr>
          <p:txBody>
            <a:bodyPr lIns="50800" tIns="50800" rIns="50800" bIns="50800" rtlCol="0" anchor="ctr"/>
            <a:lstStyle/>
            <a:p>
              <a:pPr algn="ctr">
                <a:lnSpc>
                  <a:spcPts val="3499"/>
                </a:lnSpc>
              </a:pPr>
              <a:endParaRPr/>
            </a:p>
          </p:txBody>
        </p:sp>
      </p:grpSp>
      <p:sp>
        <p:nvSpPr>
          <p:cNvPr id="18" name="TextBox 18"/>
          <p:cNvSpPr txBox="1"/>
          <p:nvPr/>
        </p:nvSpPr>
        <p:spPr>
          <a:xfrm>
            <a:off x="2590800" y="6046353"/>
            <a:ext cx="4458820" cy="999120"/>
          </a:xfrm>
          <a:prstGeom prst="rect">
            <a:avLst/>
          </a:prstGeom>
        </p:spPr>
        <p:txBody>
          <a:bodyPr lIns="0" tIns="0" rIns="0" bIns="0" rtlCol="0" anchor="t">
            <a:spAutoFit/>
          </a:bodyPr>
          <a:lstStyle/>
          <a:p>
            <a:pPr>
              <a:lnSpc>
                <a:spcPts val="8399"/>
              </a:lnSpc>
            </a:pPr>
            <a:r>
              <a:rPr lang="en-US" sz="6999" dirty="0">
                <a:solidFill>
                  <a:srgbClr val="FFFFFF"/>
                </a:solidFill>
                <a:latin typeface="Lato Bold"/>
              </a:rPr>
              <a:t>Conclusion</a:t>
            </a:r>
          </a:p>
        </p:txBody>
      </p:sp>
      <p:sp>
        <p:nvSpPr>
          <p:cNvPr id="21" name="TextBox 20">
            <a:extLst>
              <a:ext uri="{FF2B5EF4-FFF2-40B4-BE49-F238E27FC236}">
                <a16:creationId xmlns:a16="http://schemas.microsoft.com/office/drawing/2014/main" id="{6614AACC-A6BD-7973-0637-B8BBDBB1D38E}"/>
              </a:ext>
            </a:extLst>
          </p:cNvPr>
          <p:cNvSpPr txBox="1"/>
          <p:nvPr/>
        </p:nvSpPr>
        <p:spPr>
          <a:xfrm>
            <a:off x="11200975" y="2781300"/>
            <a:ext cx="5894975" cy="5078763"/>
          </a:xfrm>
          <a:prstGeom prst="rect">
            <a:avLst/>
          </a:prstGeom>
          <a:noFill/>
        </p:spPr>
        <p:txBody>
          <a:bodyPr wrap="square">
            <a:spAutoFit/>
          </a:bodyPr>
          <a:lstStyle/>
          <a:p>
            <a:pPr algn="just">
              <a:lnSpc>
                <a:spcPts val="2999"/>
              </a:lnSpc>
            </a:pPr>
            <a:r>
              <a:rPr lang="en-US" sz="2400" dirty="0"/>
              <a:t>The proposed work brings COVID-19, pneumonia disease, Alzheimer’s disease, and Brain Tumor disease under a single platform by deploying the trained models using the Flask API framework which is a lightweight framework. This system provides support for multiple disease predictions using different deep-learning algorithms. This model can help to reduce the cost required in dealing with this disease and also help to improve the recovery process. By using this system patients can reduce the money required for treatment and can save time. </a:t>
            </a:r>
            <a:endParaRPr lang="en-US" sz="2400" dirty="0">
              <a:solidFill>
                <a:srgbClr val="0D213B"/>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3355712">
            <a:off x="9470044" y="-1552003"/>
            <a:ext cx="11843136" cy="8457963"/>
            <a:chOff x="0" y="0"/>
            <a:chExt cx="2507380" cy="1790685"/>
          </a:xfrm>
        </p:grpSpPr>
        <p:sp>
          <p:nvSpPr>
            <p:cNvPr id="3" name="Freeform 3"/>
            <p:cNvSpPr/>
            <p:nvPr/>
          </p:nvSpPr>
          <p:spPr>
            <a:xfrm>
              <a:off x="0" y="0"/>
              <a:ext cx="2507380" cy="1790685"/>
            </a:xfrm>
            <a:custGeom>
              <a:avLst/>
              <a:gdLst/>
              <a:ahLst/>
              <a:cxnLst/>
              <a:rect l="l" t="t" r="r" b="b"/>
              <a:pathLst>
                <a:path w="2507380" h="1790685">
                  <a:moveTo>
                    <a:pt x="33339" y="0"/>
                  </a:moveTo>
                  <a:lnTo>
                    <a:pt x="2474041" y="0"/>
                  </a:lnTo>
                  <a:cubicBezTo>
                    <a:pt x="2482883" y="0"/>
                    <a:pt x="2491363" y="3512"/>
                    <a:pt x="2497615" y="9765"/>
                  </a:cubicBezTo>
                  <a:cubicBezTo>
                    <a:pt x="2503867" y="16017"/>
                    <a:pt x="2507380" y="24497"/>
                    <a:pt x="2507380" y="33339"/>
                  </a:cubicBezTo>
                  <a:lnTo>
                    <a:pt x="2507380" y="1757346"/>
                  </a:lnTo>
                  <a:cubicBezTo>
                    <a:pt x="2507380" y="1775758"/>
                    <a:pt x="2492453" y="1790685"/>
                    <a:pt x="2474041" y="1790685"/>
                  </a:cubicBezTo>
                  <a:lnTo>
                    <a:pt x="33339" y="1790685"/>
                  </a:lnTo>
                  <a:cubicBezTo>
                    <a:pt x="24497" y="1790685"/>
                    <a:pt x="16017" y="1787172"/>
                    <a:pt x="9765" y="1780920"/>
                  </a:cubicBezTo>
                  <a:cubicBezTo>
                    <a:pt x="3512" y="1774668"/>
                    <a:pt x="0" y="1766188"/>
                    <a:pt x="0" y="1757346"/>
                  </a:cubicBezTo>
                  <a:lnTo>
                    <a:pt x="0" y="33339"/>
                  </a:lnTo>
                  <a:cubicBezTo>
                    <a:pt x="0" y="24497"/>
                    <a:pt x="3512" y="16017"/>
                    <a:pt x="9765" y="9765"/>
                  </a:cubicBezTo>
                  <a:cubicBezTo>
                    <a:pt x="16017" y="3512"/>
                    <a:pt x="24497" y="0"/>
                    <a:pt x="33339" y="0"/>
                  </a:cubicBezTo>
                  <a:close/>
                </a:path>
              </a:pathLst>
            </a:custGeom>
            <a:solidFill>
              <a:srgbClr val="FF1616"/>
            </a:solidFill>
          </p:spPr>
        </p:sp>
        <p:sp>
          <p:nvSpPr>
            <p:cNvPr id="4" name="TextBox 4"/>
            <p:cNvSpPr txBox="1"/>
            <p:nvPr/>
          </p:nvSpPr>
          <p:spPr>
            <a:xfrm>
              <a:off x="0" y="-47625"/>
              <a:ext cx="2507380" cy="1838310"/>
            </a:xfrm>
            <a:prstGeom prst="rect">
              <a:avLst/>
            </a:prstGeom>
          </p:spPr>
          <p:txBody>
            <a:bodyPr lIns="50800" tIns="50800" rIns="50800" bIns="50800" rtlCol="0" anchor="ctr"/>
            <a:lstStyle/>
            <a:p>
              <a:pPr algn="ctr">
                <a:lnSpc>
                  <a:spcPts val="3499"/>
                </a:lnSpc>
              </a:pPr>
              <a:endParaRPr/>
            </a:p>
          </p:txBody>
        </p:sp>
      </p:grpSp>
      <p:grpSp>
        <p:nvGrpSpPr>
          <p:cNvPr id="5" name="Group 5"/>
          <p:cNvGrpSpPr/>
          <p:nvPr/>
        </p:nvGrpSpPr>
        <p:grpSpPr>
          <a:xfrm rot="3355712">
            <a:off x="-2806251" y="1706346"/>
            <a:ext cx="7638938" cy="7841176"/>
            <a:chOff x="0" y="0"/>
            <a:chExt cx="1617284" cy="1660101"/>
          </a:xfrm>
        </p:grpSpPr>
        <p:sp>
          <p:nvSpPr>
            <p:cNvPr id="6" name="Freeform 6"/>
            <p:cNvSpPr/>
            <p:nvPr/>
          </p:nvSpPr>
          <p:spPr>
            <a:xfrm>
              <a:off x="0" y="0"/>
              <a:ext cx="1617284" cy="1660101"/>
            </a:xfrm>
            <a:custGeom>
              <a:avLst/>
              <a:gdLst/>
              <a:ahLst/>
              <a:cxnLst/>
              <a:rect l="l" t="t" r="r" b="b"/>
              <a:pathLst>
                <a:path w="1617284" h="1660101">
                  <a:moveTo>
                    <a:pt x="51688" y="0"/>
                  </a:moveTo>
                  <a:lnTo>
                    <a:pt x="1565597" y="0"/>
                  </a:lnTo>
                  <a:cubicBezTo>
                    <a:pt x="1579305" y="0"/>
                    <a:pt x="1592452" y="5446"/>
                    <a:pt x="1602145" y="15139"/>
                  </a:cubicBezTo>
                  <a:cubicBezTo>
                    <a:pt x="1611839" y="24832"/>
                    <a:pt x="1617284" y="37979"/>
                    <a:pt x="1617284" y="51688"/>
                  </a:cubicBezTo>
                  <a:lnTo>
                    <a:pt x="1617284" y="1608414"/>
                  </a:lnTo>
                  <a:cubicBezTo>
                    <a:pt x="1617284" y="1622122"/>
                    <a:pt x="1611839" y="1635269"/>
                    <a:pt x="1602145" y="1644962"/>
                  </a:cubicBezTo>
                  <a:cubicBezTo>
                    <a:pt x="1592452" y="1654656"/>
                    <a:pt x="1579305" y="1660101"/>
                    <a:pt x="1565597" y="1660101"/>
                  </a:cubicBezTo>
                  <a:lnTo>
                    <a:pt x="51688" y="1660101"/>
                  </a:lnTo>
                  <a:cubicBezTo>
                    <a:pt x="37979" y="1660101"/>
                    <a:pt x="24832" y="1654656"/>
                    <a:pt x="15139" y="1644962"/>
                  </a:cubicBezTo>
                  <a:cubicBezTo>
                    <a:pt x="5446" y="1635269"/>
                    <a:pt x="0" y="1622122"/>
                    <a:pt x="0" y="1608414"/>
                  </a:cubicBezTo>
                  <a:lnTo>
                    <a:pt x="0" y="51688"/>
                  </a:lnTo>
                  <a:cubicBezTo>
                    <a:pt x="0" y="37979"/>
                    <a:pt x="5446" y="24832"/>
                    <a:pt x="15139" y="15139"/>
                  </a:cubicBezTo>
                  <a:cubicBezTo>
                    <a:pt x="24832" y="5446"/>
                    <a:pt x="37979" y="0"/>
                    <a:pt x="51688" y="0"/>
                  </a:cubicBezTo>
                  <a:close/>
                </a:path>
              </a:pathLst>
            </a:custGeom>
            <a:solidFill>
              <a:srgbClr val="FF1616"/>
            </a:solidFill>
          </p:spPr>
        </p:sp>
        <p:sp>
          <p:nvSpPr>
            <p:cNvPr id="7" name="TextBox 7"/>
            <p:cNvSpPr txBox="1"/>
            <p:nvPr/>
          </p:nvSpPr>
          <p:spPr>
            <a:xfrm>
              <a:off x="0" y="-47625"/>
              <a:ext cx="1617284" cy="1707726"/>
            </a:xfrm>
            <a:prstGeom prst="rect">
              <a:avLst/>
            </a:prstGeom>
          </p:spPr>
          <p:txBody>
            <a:bodyPr lIns="50800" tIns="50800" rIns="50800" bIns="50800" rtlCol="0" anchor="ctr"/>
            <a:lstStyle/>
            <a:p>
              <a:pPr algn="ctr">
                <a:lnSpc>
                  <a:spcPts val="3499"/>
                </a:lnSpc>
              </a:pPr>
              <a:endParaRPr/>
            </a:p>
          </p:txBody>
        </p:sp>
      </p:grpSp>
      <p:grpSp>
        <p:nvGrpSpPr>
          <p:cNvPr id="8" name="Group 8"/>
          <p:cNvGrpSpPr/>
          <p:nvPr/>
        </p:nvGrpSpPr>
        <p:grpSpPr>
          <a:xfrm rot="3355712">
            <a:off x="4472110" y="-621552"/>
            <a:ext cx="9343780" cy="10884010"/>
            <a:chOff x="0" y="0"/>
            <a:chExt cx="2507380" cy="2920697"/>
          </a:xfrm>
        </p:grpSpPr>
        <p:sp>
          <p:nvSpPr>
            <p:cNvPr id="9" name="Freeform 9"/>
            <p:cNvSpPr/>
            <p:nvPr/>
          </p:nvSpPr>
          <p:spPr>
            <a:xfrm>
              <a:off x="0" y="0"/>
              <a:ext cx="2507380" cy="2920697"/>
            </a:xfrm>
            <a:custGeom>
              <a:avLst/>
              <a:gdLst/>
              <a:ahLst/>
              <a:cxnLst/>
              <a:rect l="l" t="t" r="r" b="b"/>
              <a:pathLst>
                <a:path w="2507380" h="2920697">
                  <a:moveTo>
                    <a:pt x="42257" y="0"/>
                  </a:moveTo>
                  <a:lnTo>
                    <a:pt x="2465123" y="0"/>
                  </a:lnTo>
                  <a:cubicBezTo>
                    <a:pt x="2488461" y="0"/>
                    <a:pt x="2507380" y="18919"/>
                    <a:pt x="2507380" y="42257"/>
                  </a:cubicBezTo>
                  <a:lnTo>
                    <a:pt x="2507380" y="2878440"/>
                  </a:lnTo>
                  <a:cubicBezTo>
                    <a:pt x="2507380" y="2901778"/>
                    <a:pt x="2488461" y="2920697"/>
                    <a:pt x="2465123" y="2920697"/>
                  </a:cubicBezTo>
                  <a:lnTo>
                    <a:pt x="42257" y="2920697"/>
                  </a:lnTo>
                  <a:cubicBezTo>
                    <a:pt x="18919" y="2920697"/>
                    <a:pt x="0" y="2901778"/>
                    <a:pt x="0" y="2878440"/>
                  </a:cubicBezTo>
                  <a:lnTo>
                    <a:pt x="0" y="42257"/>
                  </a:lnTo>
                  <a:cubicBezTo>
                    <a:pt x="0" y="18919"/>
                    <a:pt x="18919" y="0"/>
                    <a:pt x="42257" y="0"/>
                  </a:cubicBezTo>
                  <a:close/>
                </a:path>
              </a:pathLst>
            </a:custGeom>
            <a:solidFill>
              <a:srgbClr val="0D213B"/>
            </a:solidFill>
          </p:spPr>
        </p:sp>
        <p:sp>
          <p:nvSpPr>
            <p:cNvPr id="10" name="TextBox 10"/>
            <p:cNvSpPr txBox="1"/>
            <p:nvPr/>
          </p:nvSpPr>
          <p:spPr>
            <a:xfrm>
              <a:off x="0" y="-47625"/>
              <a:ext cx="2507380" cy="2968322"/>
            </a:xfrm>
            <a:prstGeom prst="rect">
              <a:avLst/>
            </a:prstGeom>
          </p:spPr>
          <p:txBody>
            <a:bodyPr lIns="50800" tIns="50800" rIns="50800" bIns="50800" rtlCol="0" anchor="ctr"/>
            <a:lstStyle/>
            <a:p>
              <a:pPr algn="ctr">
                <a:lnSpc>
                  <a:spcPts val="3499"/>
                </a:lnSpc>
              </a:pPr>
              <a:endParaRPr/>
            </a:p>
          </p:txBody>
        </p:sp>
      </p:grpSp>
      <p:grpSp>
        <p:nvGrpSpPr>
          <p:cNvPr id="11" name="Group 11"/>
          <p:cNvGrpSpPr/>
          <p:nvPr/>
        </p:nvGrpSpPr>
        <p:grpSpPr>
          <a:xfrm>
            <a:off x="3610425" y="2400300"/>
            <a:ext cx="11067150" cy="5486400"/>
            <a:chOff x="0" y="0"/>
            <a:chExt cx="14756200" cy="7315200"/>
          </a:xfrm>
        </p:grpSpPr>
        <p:sp>
          <p:nvSpPr>
            <p:cNvPr id="12" name="TextBox 12"/>
            <p:cNvSpPr txBox="1"/>
            <p:nvPr/>
          </p:nvSpPr>
          <p:spPr>
            <a:xfrm>
              <a:off x="0" y="-9525"/>
              <a:ext cx="14756200" cy="3667125"/>
            </a:xfrm>
            <a:prstGeom prst="rect">
              <a:avLst/>
            </a:prstGeom>
          </p:spPr>
          <p:txBody>
            <a:bodyPr lIns="0" tIns="0" rIns="0" bIns="0" rtlCol="0" anchor="t">
              <a:spAutoFit/>
            </a:bodyPr>
            <a:lstStyle/>
            <a:p>
              <a:pPr algn="ctr">
                <a:lnSpc>
                  <a:spcPts val="21600"/>
                </a:lnSpc>
              </a:pPr>
              <a:r>
                <a:rPr lang="en-US" sz="18000">
                  <a:solidFill>
                    <a:srgbClr val="FFFFFF"/>
                  </a:solidFill>
                  <a:latin typeface="Lato Bold"/>
                </a:rPr>
                <a:t>THANK</a:t>
              </a:r>
            </a:p>
          </p:txBody>
        </p:sp>
        <p:sp>
          <p:nvSpPr>
            <p:cNvPr id="13" name="TextBox 13"/>
            <p:cNvSpPr txBox="1"/>
            <p:nvPr/>
          </p:nvSpPr>
          <p:spPr>
            <a:xfrm>
              <a:off x="0" y="3648075"/>
              <a:ext cx="14756200" cy="3667125"/>
            </a:xfrm>
            <a:prstGeom prst="rect">
              <a:avLst/>
            </a:prstGeom>
          </p:spPr>
          <p:txBody>
            <a:bodyPr lIns="0" tIns="0" rIns="0" bIns="0" rtlCol="0" anchor="t">
              <a:spAutoFit/>
            </a:bodyPr>
            <a:lstStyle/>
            <a:p>
              <a:pPr algn="ctr">
                <a:lnSpc>
                  <a:spcPts val="21600"/>
                </a:lnSpc>
              </a:pPr>
              <a:r>
                <a:rPr lang="en-US" sz="18000">
                  <a:solidFill>
                    <a:srgbClr val="FF1616"/>
                  </a:solidFill>
                  <a:latin typeface="Lato Bold"/>
                </a:rPr>
                <a:t>YOU</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TotalTime>
  <Words>365</Words>
  <Application>Microsoft Office PowerPoint</Application>
  <PresentationFormat>Custom</PresentationFormat>
  <Paragraphs>64</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Lato Bold</vt:lpstr>
      <vt:lpstr>Wingdings</vt:lpstr>
      <vt:lpstr>Lato</vt:lpstr>
      <vt:lpstr>Calibri</vt:lpstr>
      <vt:lpstr>system-ui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and White Professional Marketing Proposal Presentation</dc:title>
  <dc:creator>Suresh kumar reddy basireddy</dc:creator>
  <cp:lastModifiedBy>Suresh kumar reddy basireddy</cp:lastModifiedBy>
  <cp:revision>17</cp:revision>
  <dcterms:created xsi:type="dcterms:W3CDTF">2006-08-16T00:00:00Z</dcterms:created>
  <dcterms:modified xsi:type="dcterms:W3CDTF">2024-02-20T09:13:59Z</dcterms:modified>
  <dc:identifier>DAF5Tsg5lWk</dc:identifier>
</cp:coreProperties>
</file>