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6"/>
  </p:notesMasterIdLst>
  <p:handoutMasterIdLst>
    <p:handoutMasterId r:id="rId67"/>
  </p:handoutMasterIdLst>
  <p:sldIdLst>
    <p:sldId id="392" r:id="rId5"/>
    <p:sldId id="377" r:id="rId6"/>
    <p:sldId id="393" r:id="rId7"/>
    <p:sldId id="394" r:id="rId8"/>
    <p:sldId id="395" r:id="rId9"/>
    <p:sldId id="396" r:id="rId10"/>
    <p:sldId id="400" r:id="rId11"/>
    <p:sldId id="397" r:id="rId12"/>
    <p:sldId id="450" r:id="rId13"/>
    <p:sldId id="399" r:id="rId14"/>
    <p:sldId id="402" r:id="rId15"/>
    <p:sldId id="403" r:id="rId16"/>
    <p:sldId id="404" r:id="rId17"/>
    <p:sldId id="463" r:id="rId18"/>
    <p:sldId id="401" r:id="rId19"/>
    <p:sldId id="405" r:id="rId20"/>
    <p:sldId id="398" r:id="rId21"/>
    <p:sldId id="409" r:id="rId22"/>
    <p:sldId id="411" r:id="rId23"/>
    <p:sldId id="406" r:id="rId24"/>
    <p:sldId id="455" r:id="rId25"/>
    <p:sldId id="407" r:id="rId26"/>
    <p:sldId id="412" r:id="rId27"/>
    <p:sldId id="413" r:id="rId28"/>
    <p:sldId id="414" r:id="rId29"/>
    <p:sldId id="415" r:id="rId30"/>
    <p:sldId id="416" r:id="rId31"/>
    <p:sldId id="417" r:id="rId32"/>
    <p:sldId id="453" r:id="rId33"/>
    <p:sldId id="454" r:id="rId34"/>
    <p:sldId id="446" r:id="rId35"/>
    <p:sldId id="447" r:id="rId36"/>
    <p:sldId id="448" r:id="rId37"/>
    <p:sldId id="449" r:id="rId38"/>
    <p:sldId id="451" r:id="rId39"/>
    <p:sldId id="452" r:id="rId40"/>
    <p:sldId id="418" r:id="rId41"/>
    <p:sldId id="419" r:id="rId42"/>
    <p:sldId id="423" r:id="rId43"/>
    <p:sldId id="424" r:id="rId44"/>
    <p:sldId id="425" r:id="rId45"/>
    <p:sldId id="426" r:id="rId46"/>
    <p:sldId id="427" r:id="rId47"/>
    <p:sldId id="441" r:id="rId48"/>
    <p:sldId id="442" r:id="rId49"/>
    <p:sldId id="443" r:id="rId50"/>
    <p:sldId id="444" r:id="rId51"/>
    <p:sldId id="428" r:id="rId52"/>
    <p:sldId id="429" r:id="rId53"/>
    <p:sldId id="434" r:id="rId54"/>
    <p:sldId id="435" r:id="rId55"/>
    <p:sldId id="456" r:id="rId56"/>
    <p:sldId id="457" r:id="rId57"/>
    <p:sldId id="458" r:id="rId58"/>
    <p:sldId id="459" r:id="rId59"/>
    <p:sldId id="460" r:id="rId60"/>
    <p:sldId id="461" r:id="rId61"/>
    <p:sldId id="462" r:id="rId62"/>
    <p:sldId id="362" r:id="rId63"/>
    <p:sldId id="390" r:id="rId64"/>
    <p:sldId id="391" r:id="rId6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A0FE019-3F16-4CE8-A584-B242E25FE8CF}">
          <p14:sldIdLst>
            <p14:sldId id="392"/>
            <p14:sldId id="377"/>
            <p14:sldId id="393"/>
          </p14:sldIdLst>
        </p14:section>
        <p14:section name="REST Introduction" id="{64333E4A-B5D4-4969-8DC1-456522A4CF06}">
          <p14:sldIdLst>
            <p14:sldId id="394"/>
            <p14:sldId id="395"/>
            <p14:sldId id="396"/>
            <p14:sldId id="400"/>
            <p14:sldId id="397"/>
            <p14:sldId id="450"/>
            <p14:sldId id="399"/>
          </p14:sldIdLst>
        </p14:section>
        <p14:section name="REST API Design" id="{A9860557-54E2-42BD-830D-4D1EB5F93760}">
          <p14:sldIdLst>
            <p14:sldId id="402"/>
            <p14:sldId id="403"/>
            <p14:sldId id="404"/>
            <p14:sldId id="463"/>
            <p14:sldId id="401"/>
            <p14:sldId id="405"/>
            <p14:sldId id="398"/>
            <p14:sldId id="409"/>
            <p14:sldId id="411"/>
            <p14:sldId id="406"/>
            <p14:sldId id="455"/>
            <p14:sldId id="407"/>
            <p14:sldId id="412"/>
            <p14:sldId id="413"/>
            <p14:sldId id="414"/>
            <p14:sldId id="415"/>
            <p14:sldId id="416"/>
            <p14:sldId id="417"/>
            <p14:sldId id="453"/>
            <p14:sldId id="454"/>
            <p14:sldId id="446"/>
            <p14:sldId id="447"/>
            <p14:sldId id="448"/>
            <p14:sldId id="449"/>
            <p14:sldId id="451"/>
            <p14:sldId id="452"/>
            <p14:sldId id="418"/>
            <p14:sldId id="419"/>
            <p14:sldId id="423"/>
            <p14:sldId id="424"/>
            <p14:sldId id="425"/>
            <p14:sldId id="426"/>
            <p14:sldId id="427"/>
            <p14:sldId id="441"/>
            <p14:sldId id="442"/>
            <p14:sldId id="443"/>
            <p14:sldId id="444"/>
            <p14:sldId id="428"/>
            <p14:sldId id="429"/>
            <p14:sldId id="434"/>
            <p14:sldId id="435"/>
            <p14:sldId id="456"/>
            <p14:sldId id="457"/>
            <p14:sldId id="458"/>
            <p14:sldId id="459"/>
            <p14:sldId id="460"/>
            <p14:sldId id="461"/>
            <p14:sldId id="462"/>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6" autoAdjust="0"/>
    <p:restoredTop sz="91357" autoAdjust="0"/>
  </p:normalViewPr>
  <p:slideViewPr>
    <p:cSldViewPr>
      <p:cViewPr varScale="1">
        <p:scale>
          <a:sx n="103" d="100"/>
          <a:sy n="103" d="100"/>
        </p:scale>
        <p:origin x="178" y="5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17.09.2015</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17.09.2015</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9/17/2015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421846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9/17/2015 12:54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988750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a:prstGeom prst="rect">
            <a:avLst/>
          </a:prstGeom>
        </p:spPr>
        <p:txBody>
          <a:bodyPr/>
          <a:lstStyle>
            <a:lvl1pPr>
              <a:defRPr sz="4265">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01930" y="1247954"/>
            <a:ext cx="8067823" cy="1445524"/>
          </a:xfrm>
          <a:prstGeom prst="rect">
            <a:avLst/>
          </a:prstGeo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25954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7"/>
            <a:ext cx="8741880" cy="674749"/>
          </a:xfrm>
          <a:prstGeom prst="rect">
            <a:avLst/>
          </a:prstGeom>
        </p:spPr>
        <p:txBody>
          <a:bodyPr/>
          <a:lstStyle>
            <a:lvl1pPr>
              <a:defRPr sz="1765"/>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01929" y="1247936"/>
            <a:ext cx="6723186" cy="673454"/>
          </a:xfrm>
          <a:prstGeom prst="rect">
            <a:avLst/>
          </a:prstGeom>
        </p:spPr>
        <p:txBody>
          <a:bodyPr/>
          <a:lstStyle>
            <a:lvl1pPr marL="0" indent="0">
              <a:buNone/>
              <a:defRPr sz="3529"/>
            </a:lvl1pPr>
            <a:lvl2pPr>
              <a:defRPr sz="2647"/>
            </a:lvl2pPr>
            <a:lvl3pPr>
              <a:defRPr sz="2647"/>
            </a:lvl3pPr>
            <a:lvl4pPr>
              <a:defRPr sz="2647"/>
            </a:lvl4pPr>
            <a:lvl5pPr>
              <a:defRPr sz="2647"/>
            </a:lvl5pPr>
          </a:lstStyle>
          <a:p>
            <a:pPr lvl="0"/>
            <a:r>
              <a:rPr lang="en-US" dirty="0" smtClean="0"/>
              <a:t>Click to edit Master text styles</a:t>
            </a:r>
          </a:p>
        </p:txBody>
      </p:sp>
    </p:spTree>
    <p:extLst>
      <p:ext uri="{BB962C8B-B14F-4D97-AF65-F5344CB8AC3E}">
        <p14:creationId xmlns:p14="http://schemas.microsoft.com/office/powerpoint/2010/main" val="169286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titl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1115616" y="2499742"/>
            <a:ext cx="7028400" cy="681980"/>
          </a:xfrm>
          <a:prstGeom prst="rect">
            <a:avLst/>
          </a:prstGeom>
        </p:spPr>
        <p:txBody>
          <a:bodyPr wrap="square" lIns="0" tIns="0" rIns="0" bIns="0" anchor="b"/>
          <a:lstStyle>
            <a:lvl1pPr>
              <a:defRPr sz="5400">
                <a:solidFill>
                  <a:schemeClr val="bg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15616" y="3188785"/>
            <a:ext cx="7036180" cy="367201"/>
          </a:xfrm>
          <a:prstGeom prst="rect">
            <a:avLst/>
          </a:prstGeom>
        </p:spPr>
        <p:txBody>
          <a:bodyPr lIns="0" tIns="0" rIns="0" bIns="0" anchor="b"/>
          <a:lstStyle>
            <a:lvl1pPr marL="0" indent="0">
              <a:buFontTx/>
              <a:buNone/>
              <a:defRPr sz="2400">
                <a:solidFill>
                  <a:schemeClr val="bg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609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358775"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358775"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358775"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99592" y="195486"/>
            <a:ext cx="7992889"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358775"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358775"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90" r:id="rId3"/>
    <p:sldLayoutId id="2147483672" r:id="rId4"/>
    <p:sldLayoutId id="2147483688" r:id="rId5"/>
    <p:sldLayoutId id="2147483686" r:id="rId6"/>
    <p:sldLayoutId id="2147483685" r:id="rId7"/>
    <p:sldLayoutId id="2147483689" r:id="rId8"/>
    <p:sldLayoutId id="2147483675" r:id="rId9"/>
    <p:sldLayoutId id="2147483678" r:id="rId10"/>
    <p:sldLayoutId id="2147483671" r:id="rId11"/>
    <p:sldLayoutId id="2147483687" r:id="rId12"/>
    <p:sldLayoutId id="2147483674" r:id="rId13"/>
    <p:sldLayoutId id="2147483679" r:id="rId14"/>
    <p:sldLayoutId id="2147483680" r:id="rId15"/>
    <p:sldLayoutId id="2147483681" r:id="rId16"/>
    <p:sldLayoutId id="2147483682" r:id="rId17"/>
    <p:sldLayoutId id="2147483691" r:id="rId18"/>
    <p:sldLayoutId id="2147483692" r:id="rId19"/>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azure/jj710108.aspx" TargetMode="External"/><Relationship Id="rId2" Type="http://schemas.openxmlformats.org/officeDocument/2006/relationships/hyperlink" Target="http://azure.microsoft.com/en-us/documentation/services/mobile-servic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pi.myservice.com/afe7f2cb-8e71-4472-a53b-1f8e3712dffc/order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docs.oasis-open.org/odata/odata/v4.0/errata02/os/complete/part1-protocol/odata-v4.0-errata02-os-part1-protocol-complete.html#_Toc406398359" TargetMode="External"/><Relationship Id="rId2" Type="http://schemas.openxmlformats.org/officeDocument/2006/relationships/hyperlink" Target="https://msdn.microsoft.com/en-us/library/azure/dd894038.aspx"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pragmatiqa.com/product_xodata.html" TargetMode="Externa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documentation/articles/api-management-howto-product-with-rules/" TargetMode="External"/><Relationship Id="rId2" Type="http://schemas.openxmlformats.org/officeDocument/2006/relationships/hyperlink" Target="https://msdn.microsoft.com/en-us/library/azure/dd135718.aspx"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en-us/library/azure/dd179433.aspx"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Cross-origin_resource_sharing" TargetMode="External"/><Relationship Id="rId2" Type="http://schemas.openxmlformats.org/officeDocument/2006/relationships/hyperlink" Target="http://en.wikipedia.org/wiki/Same_origin_policy" TargetMode="External"/><Relationship Id="rId1" Type="http://schemas.openxmlformats.org/officeDocument/2006/relationships/slideLayout" Target="../slideLayouts/slideLayout4.xml"/><Relationship Id="rId4" Type="http://schemas.openxmlformats.org/officeDocument/2006/relationships/hyperlink" Target="http://enable-cors.org/client.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hyperlink" Target="http://www.nuget.org/packages/Microsoft.AspNet.WebApi.Cors" TargetMode="Externa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hyperlink" Target="https://oauth.io/"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hyperlink" Target="http://openid.net/developers/libraries/" TargetMode="Externa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png"/><Relationship Id="rId7" Type="http://schemas.openxmlformats.org/officeDocument/2006/relationships/image" Target="../media/image29.emf"/><Relationship Id="rId12" Type="http://schemas.openxmlformats.org/officeDocument/2006/relationships/hyperlink" Target="http://channel9.msdn.com/events/TechEd/Europe/2014/CDP-B21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png"/><Relationship Id="rId9"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channel9.msdn.com/events/TechEd/Europe/2014/CDP-B210" TargetMode="External"/><Relationship Id="rId4" Type="http://schemas.openxmlformats.org/officeDocument/2006/relationships/image" Target="../media/image3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zure.microsoft.com/en-us/documentation/articles/app-service-logic-what-are-logic-apps/" TargetMode="External"/><Relationship Id="rId2" Type="http://schemas.openxmlformats.org/officeDocument/2006/relationships/hyperlink" Target="https://powerbi.microsoft.com/"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editor.swagger.io/" TargetMode="External"/><Relationship Id="rId2" Type="http://schemas.openxmlformats.org/officeDocument/2006/relationships/hyperlink" Target="http://swagger.io/" TargetMode="External"/><Relationship Id="rId1" Type="http://schemas.openxmlformats.org/officeDocument/2006/relationships/slideLayout" Target="../slideLayouts/slideLayout4.xml"/><Relationship Id="rId6" Type="http://schemas.openxmlformats.org/officeDocument/2006/relationships/hyperlink" Target="http://swagger.io/getting-started/swagger-codegen" TargetMode="External"/><Relationship Id="rId5" Type="http://schemas.openxmlformats.org/officeDocument/2006/relationships/hyperlink" Target="http://petstore.swagger.io/" TargetMode="External"/><Relationship Id="rId4" Type="http://schemas.openxmlformats.org/officeDocument/2006/relationships/hyperlink" Target="https://github.com/domaindrivendev/Swashbuckl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hyperlink" Target="http://docs.oasis-open.org/odata/odata/v4.0/odata-v4.0-part3-csdl.html" TargetMode="External"/><Relationship Id="rId2" Type="http://schemas.openxmlformats.org/officeDocument/2006/relationships/hyperlink" Target="http://www.odata.org/" TargetMode="External"/><Relationship Id="rId1" Type="http://schemas.openxmlformats.org/officeDocument/2006/relationships/slideLayout" Target="../slideLayouts/slideLayout4.xml"/><Relationship Id="rId4" Type="http://schemas.openxmlformats.org/officeDocument/2006/relationships/hyperlink" Target="http://www.odata.org/libraries/"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docs.oasis-open.org/odata/odata-json-format/v4.0/odata-json-format-v4.0.html" TargetMode="External"/><Relationship Id="rId2" Type="http://schemas.openxmlformats.org/officeDocument/2006/relationships/hyperlink" Target="http://docs.oasis-open.org/odata/odata/v4.0/odata-v4.0-part2-url-conventions.html" TargetMode="Externa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azure.microsoft.com/en-us/documentation/services/mobile-services/"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188" y="2499742"/>
            <a:ext cx="7028400" cy="681980"/>
          </a:xfrm>
        </p:spPr>
        <p:txBody>
          <a:bodyPr/>
          <a:lstStyle/>
          <a:p>
            <a:r>
              <a:rPr lang="de-AT" sz="4400" dirty="0">
                <a:latin typeface="Segoe UI Black" panose="020B0A02040204020203" pitchFamily="34" charset="0"/>
                <a:ea typeface="Segoe UI Black" panose="020B0A02040204020203" pitchFamily="34" charset="0"/>
                <a:cs typeface="Segoe UI Black" panose="020B0A02040204020203" pitchFamily="34" charset="0"/>
              </a:rPr>
              <a:t>RESTful Web API Design</a:t>
            </a:r>
          </a:p>
        </p:txBody>
      </p:sp>
      <p:sp>
        <p:nvSpPr>
          <p:cNvPr id="3" name="Text Placeholder 2"/>
          <p:cNvSpPr>
            <a:spLocks noGrp="1"/>
          </p:cNvSpPr>
          <p:nvPr>
            <p:ph type="body" sz="quarter" idx="25"/>
          </p:nvPr>
        </p:nvSpPr>
        <p:spPr>
          <a:xfrm>
            <a:off x="848188" y="3075806"/>
            <a:ext cx="7036180" cy="367201"/>
          </a:xfrm>
        </p:spPr>
        <p:txBody>
          <a:bodyPr/>
          <a:lstStyle/>
          <a:p>
            <a:r>
              <a:rPr lang="de-AT" sz="2000" dirty="0" smtClean="0">
                <a:latin typeface="Segoe UI Black" panose="020B0A02040204020203" pitchFamily="34" charset="0"/>
                <a:ea typeface="Segoe UI Black" panose="020B0A02040204020203" pitchFamily="34" charset="0"/>
                <a:cs typeface="Segoe UI Black" panose="020B0A02040204020203" pitchFamily="34" charset="0"/>
              </a:rPr>
              <a:t>Rainer Stropek</a:t>
            </a:r>
            <a:endParaRPr lang="de-AT" sz="2000" dirty="0">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276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7" name="Content Placeholder 6"/>
          <p:cNvSpPr>
            <a:spLocks noGrp="1"/>
          </p:cNvSpPr>
          <p:nvPr>
            <p:ph sz="quarter" idx="22"/>
          </p:nvPr>
        </p:nvSpPr>
        <p:spPr/>
        <p:txBody>
          <a:bodyPr/>
          <a:lstStyle/>
          <a:p>
            <a:r>
              <a:rPr lang="en-US" dirty="0" smtClean="0"/>
              <a:t>Create </a:t>
            </a:r>
            <a:r>
              <a:rPr lang="en-US" dirty="0" smtClean="0">
                <a:hlinkClick r:id="rId2"/>
              </a:rPr>
              <a:t>Azure Mobile Service</a:t>
            </a:r>
            <a:endParaRPr lang="en-US" dirty="0" smtClean="0"/>
          </a:p>
          <a:p>
            <a:r>
              <a:rPr lang="en-US" dirty="0" smtClean="0"/>
              <a:t>   Show </a:t>
            </a:r>
            <a:r>
              <a:rPr lang="en-US" dirty="0" smtClean="0">
                <a:hlinkClick r:id="rId3"/>
              </a:rPr>
              <a:t>REST API documentation</a:t>
            </a:r>
            <a:endParaRPr lang="en-US" dirty="0" smtClean="0"/>
          </a:p>
          <a:p>
            <a:endParaRPr lang="en-US" dirty="0" smtClean="0"/>
          </a:p>
          <a:p>
            <a:r>
              <a:rPr lang="en-US" dirty="0" smtClean="0"/>
              <a:t>Create table, allow all requests anonymously</a:t>
            </a:r>
          </a:p>
          <a:p>
            <a:endParaRPr lang="en-US" dirty="0"/>
          </a:p>
          <a:p>
            <a:r>
              <a:rPr lang="en-US" dirty="0" smtClean="0"/>
              <a:t>Show POST, GET in Fiddler</a:t>
            </a:r>
          </a:p>
          <a:p>
            <a:endParaRPr lang="en-US" dirty="0"/>
          </a:p>
          <a:p>
            <a:r>
              <a:rPr lang="en-US" dirty="0" smtClean="0"/>
              <a:t>Show POST, PATCH, DELETE, GET in Postman</a:t>
            </a:r>
          </a:p>
          <a:p>
            <a:endParaRPr lang="en-US" dirty="0"/>
          </a:p>
          <a:p>
            <a:r>
              <a:rPr lang="en-US" dirty="0" smtClean="0"/>
              <a:t>Show table content in SQL Management Studio</a:t>
            </a:r>
          </a:p>
          <a:p>
            <a:endParaRPr lang="en-US" dirty="0"/>
          </a:p>
          <a:p>
            <a:r>
              <a:rPr lang="en-US" dirty="0" smtClean="0"/>
              <a:t>Change access policy to API key</a:t>
            </a:r>
          </a:p>
          <a:p>
            <a:r>
              <a:rPr lang="en-US" dirty="0"/>
              <a:t> </a:t>
            </a:r>
            <a:r>
              <a:rPr lang="en-US" dirty="0" smtClean="0"/>
              <a:t> Get API key</a:t>
            </a:r>
          </a:p>
          <a:p>
            <a:r>
              <a:rPr lang="en-US" dirty="0" smtClean="0"/>
              <a:t>  Show GET with API key </a:t>
            </a:r>
            <a:r>
              <a:rPr lang="en-US" dirty="0"/>
              <a:t>in </a:t>
            </a:r>
            <a:r>
              <a:rPr lang="en-US" i="1" dirty="0" smtClean="0"/>
              <a:t>X-ZUMO-APPLICATION</a:t>
            </a:r>
            <a:r>
              <a:rPr lang="en-US" dirty="0" smtClean="0"/>
              <a:t> header</a:t>
            </a:r>
            <a:endParaRPr lang="en-US" i="1" dirty="0"/>
          </a:p>
          <a:p>
            <a:endParaRPr lang="en-US" dirty="0" smtClean="0"/>
          </a:p>
          <a:p>
            <a:endParaRPr lang="en-US" dirty="0"/>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93330840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smtClean="0"/>
              <a:t>API Design</a:t>
            </a:r>
            <a:endParaRPr lang="de-AT" dirty="0"/>
          </a:p>
        </p:txBody>
      </p:sp>
      <p:sp>
        <p:nvSpPr>
          <p:cNvPr id="6" name="Text Placeholder 5"/>
          <p:cNvSpPr>
            <a:spLocks noGrp="1"/>
          </p:cNvSpPr>
          <p:nvPr>
            <p:ph type="body" sz="quarter" idx="25"/>
          </p:nvPr>
        </p:nvSpPr>
        <p:spPr/>
        <p:txBody>
          <a:bodyPr/>
          <a:lstStyle/>
          <a:p>
            <a:r>
              <a:rPr lang="en-US" dirty="0"/>
              <a:t>Real-world RESTful API </a:t>
            </a:r>
            <a:r>
              <a:rPr lang="en-US" dirty="0" smtClean="0"/>
              <a:t>design</a:t>
            </a:r>
            <a:endParaRPr lang="en-US" dirty="0"/>
          </a:p>
        </p:txBody>
      </p:sp>
    </p:spTree>
    <p:extLst>
      <p:ext uri="{BB962C8B-B14F-4D97-AF65-F5344CB8AC3E}">
        <p14:creationId xmlns:p14="http://schemas.microsoft.com/office/powerpoint/2010/main" val="118582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 </a:t>
            </a:r>
            <a:r>
              <a:rPr lang="en-US" dirty="0" smtClean="0"/>
              <a:t>use HTTPS</a:t>
            </a:r>
          </a:p>
          <a:p>
            <a:pPr lvl="1"/>
            <a:r>
              <a:rPr lang="en-US" dirty="0" smtClean="0"/>
              <a:t>No-brainer on public networks</a:t>
            </a:r>
          </a:p>
          <a:p>
            <a:pPr lvl="1"/>
            <a:r>
              <a:rPr lang="en-US" dirty="0" smtClean="0"/>
              <a:t>Recommended on company/home network, too</a:t>
            </a:r>
          </a:p>
          <a:p>
            <a:r>
              <a:rPr lang="en-US" dirty="0" smtClean="0">
                <a:solidFill>
                  <a:srgbClr val="00B050"/>
                </a:solidFill>
              </a:rPr>
              <a:t>Do</a:t>
            </a:r>
            <a:r>
              <a:rPr lang="en-US" dirty="0" smtClean="0"/>
              <a:t> use a consistent naming schema</a:t>
            </a:r>
          </a:p>
          <a:p>
            <a:pPr lvl="1"/>
            <a:r>
              <a:rPr lang="en-US" dirty="0" smtClean="0"/>
              <a:t>Prefer hyphens (“-”) instead of underscores (“_”) in URIs</a:t>
            </a:r>
          </a:p>
          <a:p>
            <a:pPr lvl="1"/>
            <a:r>
              <a:rPr lang="en-US" dirty="0" smtClean="0"/>
              <a:t>Do not mix languages</a:t>
            </a:r>
          </a:p>
          <a:p>
            <a:pPr lvl="1"/>
            <a:r>
              <a:rPr lang="en-US" dirty="0" smtClean="0"/>
              <a:t>Prefer lowercase letters in URIs</a:t>
            </a:r>
          </a:p>
          <a:p>
            <a:pPr lvl="1"/>
            <a:r>
              <a:rPr lang="en-US" dirty="0" smtClean="0"/>
              <a:t>Prefer camel casing for resource representation (e.g. in JSON)</a:t>
            </a:r>
          </a:p>
          <a:p>
            <a:pPr lvl="1"/>
            <a:r>
              <a:rPr lang="en-US" dirty="0" smtClean="0"/>
              <a:t>Singular noun for documents, plural noun for collections, verb for controller names</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5007950"/>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a:solidFill>
                  <a:srgbClr val="00B050"/>
                </a:solidFill>
              </a:rPr>
              <a:t>Do</a:t>
            </a:r>
            <a:r>
              <a:rPr lang="en-US" dirty="0"/>
              <a:t> carefully model URI paths</a:t>
            </a:r>
          </a:p>
          <a:p>
            <a:pPr lvl="1"/>
            <a:r>
              <a:rPr lang="en-US" dirty="0"/>
              <a:t>URIs should reflect the API‘s resource model</a:t>
            </a:r>
          </a:p>
          <a:p>
            <a:pPr lvl="2"/>
            <a:r>
              <a:rPr lang="en-US" dirty="0" smtClean="0"/>
              <a:t>E.g</a:t>
            </a:r>
            <a:r>
              <a:rPr lang="en-US" dirty="0"/>
              <a:t>. </a:t>
            </a:r>
            <a:r>
              <a:rPr lang="en-US" i="1" dirty="0"/>
              <a:t>https://api.myservice.com/customers/ALFKI/orders</a:t>
            </a:r>
          </a:p>
          <a:p>
            <a:pPr lvl="2"/>
            <a:r>
              <a:rPr lang="en-US" dirty="0"/>
              <a:t>Bad example: </a:t>
            </a:r>
            <a:r>
              <a:rPr lang="en-US" i="1" dirty="0">
                <a:hlinkClick r:id="rId2"/>
              </a:rPr>
              <a:t>https://api.myservice.com/afe7f2cb-8e71-4472-a53b-1f8e3712dffc/orders</a:t>
            </a:r>
            <a:endParaRPr lang="en-US" i="1" dirty="0"/>
          </a:p>
          <a:p>
            <a:pPr lvl="1"/>
            <a:r>
              <a:rPr lang="en-US" dirty="0"/>
              <a:t>Don’t forget controller </a:t>
            </a:r>
            <a:r>
              <a:rPr lang="en-US" dirty="0" smtClean="0"/>
              <a:t>resources</a:t>
            </a:r>
            <a:endParaRPr lang="en-US" dirty="0"/>
          </a:p>
          <a:p>
            <a:r>
              <a:rPr lang="en-US" dirty="0" smtClean="0">
                <a:solidFill>
                  <a:srgbClr val="00B050"/>
                </a:solidFill>
              </a:rPr>
              <a:t>Consider</a:t>
            </a:r>
            <a:r>
              <a:rPr lang="en-US" dirty="0"/>
              <a:t> </a:t>
            </a:r>
            <a:r>
              <a:rPr lang="en-US" dirty="0" smtClean="0"/>
              <a:t>identity values for variable URI path segments</a:t>
            </a:r>
          </a:p>
          <a:p>
            <a:pPr lvl="1"/>
            <a:r>
              <a:rPr lang="en-US" dirty="0"/>
              <a:t>E.g. </a:t>
            </a:r>
            <a:r>
              <a:rPr lang="en-US" i="1" dirty="0"/>
              <a:t>https://api.myservice.com/customers/</a:t>
            </a:r>
            <a:r>
              <a:rPr lang="en-US" i="1" dirty="0">
                <a:solidFill>
                  <a:srgbClr val="00B050"/>
                </a:solidFill>
              </a:rPr>
              <a:t>ALFKI</a:t>
            </a:r>
            <a:r>
              <a:rPr lang="en-US" i="1" dirty="0"/>
              <a:t>/orders</a:t>
            </a:r>
            <a:endParaRPr lang="en-US" dirty="0" smtClean="0">
              <a:solidFill>
                <a:srgbClr val="00B050"/>
              </a:solidFill>
            </a:endParaRPr>
          </a:p>
          <a:p>
            <a:r>
              <a:rPr lang="en-US" dirty="0" smtClean="0">
                <a:solidFill>
                  <a:srgbClr val="00B050"/>
                </a:solidFill>
              </a:rPr>
              <a:t>Do</a:t>
            </a:r>
            <a:r>
              <a:rPr lang="en-US" dirty="0" smtClean="0"/>
              <a:t> use HTTP verbs as they were intended to</a:t>
            </a:r>
            <a:endParaRPr lang="en-US" dirty="0"/>
          </a:p>
          <a:p>
            <a:pPr lvl="1"/>
            <a:r>
              <a:rPr lang="en-US" dirty="0" smtClean="0"/>
              <a:t>Also for controller resources (e.g. POST for controller that creates data)</a:t>
            </a:r>
          </a:p>
          <a:p>
            <a:pPr lvl="1"/>
            <a:r>
              <a:rPr lang="en-US" dirty="0" smtClean="0"/>
              <a:t>Consider firewall problems with PUT and sometimes even DELETE</a:t>
            </a:r>
          </a:p>
          <a:p>
            <a:pPr lvl="1"/>
            <a:r>
              <a:rPr lang="en-US" dirty="0" smtClean="0"/>
              <a:t>Avoid using controller names instead of HTTP verbs</a:t>
            </a:r>
          </a:p>
          <a:p>
            <a:pPr lvl="2"/>
            <a:r>
              <a:rPr lang="en-US" dirty="0" smtClean="0"/>
              <a:t>Bad example: https://api/myservice.com/customers/</a:t>
            </a:r>
            <a:r>
              <a:rPr lang="en-US" dirty="0" smtClean="0">
                <a:solidFill>
                  <a:srgbClr val="00B050"/>
                </a:solidFill>
              </a:rPr>
              <a:t>delete</a:t>
            </a:r>
            <a:r>
              <a:rPr lang="en-US" dirty="0" smtClean="0"/>
              <a:t>Customer?id=ALFKI</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0747202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RESTful Web API</a:t>
            </a:r>
            <a:endParaRPr lang="en-US" dirty="0"/>
          </a:p>
        </p:txBody>
      </p:sp>
      <p:sp>
        <p:nvSpPr>
          <p:cNvPr id="6" name="Text Placeholder 5"/>
          <p:cNvSpPr>
            <a:spLocks noGrp="1"/>
          </p:cNvSpPr>
          <p:nvPr>
            <p:ph type="body" sz="quarter" idx="24"/>
          </p:nvPr>
        </p:nvSpPr>
        <p:spPr/>
        <p:txBody>
          <a:bodyPr/>
          <a:lstStyle/>
          <a:p>
            <a:r>
              <a:rPr lang="en-US" dirty="0" smtClean="0"/>
              <a:t>Controller resources</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76223737"/>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7" name="Content Placeholder 6"/>
          <p:cNvSpPr>
            <a:spLocks noGrp="1"/>
          </p:cNvSpPr>
          <p:nvPr>
            <p:ph sz="quarter" idx="22"/>
          </p:nvPr>
        </p:nvSpPr>
        <p:spPr/>
        <p:txBody>
          <a:bodyPr/>
          <a:lstStyle/>
          <a:p>
            <a:r>
              <a:rPr lang="en-US" noProof="1"/>
              <a:t>exports.post = function(request, response) {</a:t>
            </a:r>
          </a:p>
          <a:p>
            <a:r>
              <a:rPr lang="en-US" noProof="1"/>
              <a:t>    if (!request.body || !request.body.rows) {</a:t>
            </a:r>
          </a:p>
          <a:p>
            <a:r>
              <a:rPr lang="en-US" noProof="1"/>
              <a:t>        response.status(400).end();</a:t>
            </a:r>
          </a:p>
          <a:p>
            <a:r>
              <a:rPr lang="en-US" noProof="1"/>
              <a:t>    }</a:t>
            </a:r>
          </a:p>
          <a:p>
            <a:r>
              <a:rPr lang="en-US" noProof="1"/>
              <a:t>    else {</a:t>
            </a:r>
          </a:p>
          <a:p>
            <a:r>
              <a:rPr lang="en-US" noProof="1"/>
              <a:t>        var customerTable = </a:t>
            </a:r>
            <a:endParaRPr lang="en-US" noProof="1" smtClean="0"/>
          </a:p>
          <a:p>
            <a:r>
              <a:rPr lang="en-US" noProof="1" smtClean="0"/>
              <a:t>            request.service.tables.getTable</a:t>
            </a:r>
            <a:r>
              <a:rPr lang="en-US" noProof="1"/>
              <a:t>('customers');</a:t>
            </a:r>
          </a:p>
          <a:p>
            <a:r>
              <a:rPr lang="en-US" noProof="1"/>
              <a:t>        for (var i = 0; i &lt; request.body.rows; i++) {</a:t>
            </a:r>
          </a:p>
          <a:p>
            <a:r>
              <a:rPr lang="en-US" noProof="1"/>
              <a:t>            var customer = {</a:t>
            </a:r>
          </a:p>
          <a:p>
            <a:r>
              <a:rPr lang="en-US" noProof="1"/>
              <a:t>                firstName: "</a:t>
            </a:r>
            <a:r>
              <a:rPr lang="en-US" noProof="1" smtClean="0"/>
              <a:t>Test </a:t>
            </a:r>
            <a:r>
              <a:rPr lang="en-US" noProof="1"/>
              <a:t>" + i.toString(),</a:t>
            </a:r>
          </a:p>
          <a:p>
            <a:r>
              <a:rPr lang="en-US" noProof="1"/>
              <a:t>                lastName: "Test " + i.toString(),</a:t>
            </a:r>
          </a:p>
          <a:p>
            <a:r>
              <a:rPr lang="en-US" noProof="1"/>
              <a:t>                revenueYTD: i * 1000</a:t>
            </a:r>
          </a:p>
          <a:p>
            <a:r>
              <a:rPr lang="en-US" noProof="1"/>
              <a:t>            };</a:t>
            </a:r>
          </a:p>
          <a:p>
            <a:r>
              <a:rPr lang="en-US" noProof="1"/>
              <a:t>            customerTable.insert(customer);</a:t>
            </a:r>
          </a:p>
          <a:p>
            <a:r>
              <a:rPr lang="en-US" noProof="1"/>
              <a:t>        }</a:t>
            </a:r>
          </a:p>
          <a:p>
            <a:endParaRPr lang="en-US" noProof="1"/>
          </a:p>
          <a:p>
            <a:r>
              <a:rPr lang="en-US" noProof="1"/>
              <a:t>        response.status(201).end();</a:t>
            </a:r>
          </a:p>
          <a:p>
            <a:r>
              <a:rPr lang="en-US" noProof="1"/>
              <a:t>    }</a:t>
            </a:r>
          </a:p>
          <a:p>
            <a:r>
              <a:rPr lang="en-US" noProof="1"/>
              <a:t>};</a:t>
            </a:r>
            <a:endParaRPr lang="en-US" noProof="1" smtClean="0"/>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9" name="Text Placeholder 8"/>
          <p:cNvSpPr>
            <a:spLocks noGrp="1"/>
          </p:cNvSpPr>
          <p:nvPr>
            <p:ph type="body" sz="quarter" idx="24"/>
          </p:nvPr>
        </p:nvSpPr>
        <p:spPr/>
        <p:txBody>
          <a:bodyPr/>
          <a:lstStyle/>
          <a:p>
            <a:r>
              <a:rPr lang="en-US" dirty="0" smtClean="0"/>
              <a:t>Custom API</a:t>
            </a:r>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71146510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a:t>
            </a:r>
            <a:r>
              <a:rPr lang="en-US" dirty="0" smtClean="0"/>
              <a:t> use standard response codes as they were intended to</a:t>
            </a:r>
          </a:p>
          <a:p>
            <a:pPr lvl="1"/>
            <a:r>
              <a:rPr lang="en-US" dirty="0" smtClean="0"/>
              <a:t>200 for success</a:t>
            </a:r>
          </a:p>
          <a:p>
            <a:pPr lvl="1"/>
            <a:r>
              <a:rPr lang="en-US" dirty="0" smtClean="0"/>
              <a:t>201 if somethings has been created (specify URI of new resource in </a:t>
            </a:r>
            <a:r>
              <a:rPr lang="en-US" i="1" dirty="0" smtClean="0"/>
              <a:t>Location </a:t>
            </a:r>
            <a:r>
              <a:rPr lang="en-US" dirty="0" smtClean="0"/>
              <a:t>header)</a:t>
            </a:r>
          </a:p>
          <a:p>
            <a:pPr lvl="1"/>
            <a:r>
              <a:rPr lang="en-US" dirty="0" smtClean="0"/>
              <a:t>202 if controller started an </a:t>
            </a:r>
            <a:r>
              <a:rPr lang="en-US" dirty="0" err="1" smtClean="0"/>
              <a:t>async</a:t>
            </a:r>
            <a:r>
              <a:rPr lang="en-US" dirty="0" smtClean="0"/>
              <a:t> operation</a:t>
            </a:r>
          </a:p>
          <a:p>
            <a:pPr lvl="1"/>
            <a:r>
              <a:rPr lang="en-US" dirty="0" smtClean="0"/>
              <a:t>204 if not response was sent back intentionally (PUT, POST, DELETE)</a:t>
            </a:r>
          </a:p>
          <a:p>
            <a:pPr lvl="1"/>
            <a:r>
              <a:rPr lang="en-US" dirty="0" smtClean="0"/>
              <a:t>401 if something is wrong with authorization</a:t>
            </a:r>
          </a:p>
          <a:p>
            <a:pPr lvl="1"/>
            <a:r>
              <a:rPr lang="en-US" dirty="0" smtClean="0"/>
              <a:t>404 if no resource is present at given URI</a:t>
            </a:r>
          </a:p>
          <a:p>
            <a:pPr lvl="1"/>
            <a:r>
              <a:rPr lang="en-US" dirty="0" smtClean="0"/>
              <a:t>406/415 if requested/given Content-Type is not supported</a:t>
            </a:r>
          </a:p>
          <a:p>
            <a:pPr lvl="1"/>
            <a:r>
              <a:rPr lang="en-US" dirty="0" smtClean="0"/>
              <a:t>500 represents a server error (not the client’s fault)</a:t>
            </a:r>
          </a:p>
          <a:p>
            <a:r>
              <a:rPr lang="en-US" dirty="0" smtClean="0">
                <a:solidFill>
                  <a:srgbClr val="00B050"/>
                </a:solidFill>
              </a:rPr>
              <a:t>Consider</a:t>
            </a:r>
            <a:r>
              <a:rPr lang="en-US" dirty="0" smtClean="0"/>
              <a:t> returning additional error information in body</a:t>
            </a:r>
          </a:p>
          <a:p>
            <a:pPr lvl="1"/>
            <a:r>
              <a:rPr lang="en-US" dirty="0" smtClean="0"/>
              <a:t>Use response code 4xx and error information in response body</a:t>
            </a:r>
          </a:p>
          <a:p>
            <a:pPr lvl="1"/>
            <a:r>
              <a:rPr lang="en-US" dirty="0" smtClean="0"/>
              <a:t>Don’t expose security-critical data in error messages (especially for server errors)</a:t>
            </a:r>
          </a:p>
          <a:p>
            <a:pPr lvl="2"/>
            <a:r>
              <a:rPr lang="en-US" dirty="0" smtClean="0"/>
              <a:t>Use properly protected logs instead</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62155940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API Design</a:t>
            </a:r>
            <a:endParaRPr lang="en-US" dirty="0"/>
          </a:p>
        </p:txBody>
      </p:sp>
      <p:sp>
        <p:nvSpPr>
          <p:cNvPr id="6" name="Text Placeholder 5"/>
          <p:cNvSpPr>
            <a:spLocks noGrp="1"/>
          </p:cNvSpPr>
          <p:nvPr>
            <p:ph type="body" sz="quarter" idx="24"/>
          </p:nvPr>
        </p:nvSpPr>
        <p:spPr/>
        <p:txBody>
          <a:bodyPr/>
          <a:lstStyle/>
          <a:p>
            <a:r>
              <a:rPr lang="en-US" i="1" dirty="0" smtClean="0"/>
              <a:t>Location </a:t>
            </a:r>
            <a:r>
              <a:rPr lang="en-US" dirty="0" smtClean="0"/>
              <a:t>header with POST</a:t>
            </a:r>
          </a:p>
          <a:p>
            <a:r>
              <a:rPr lang="en-US" dirty="0" smtClean="0"/>
              <a:t>Additional error data in case of 4xx error</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63694422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pic>
        <p:nvPicPr>
          <p:cNvPr id="4" name="Content Placeholder 3"/>
          <p:cNvPicPr>
            <a:picLocks noGrp="1" noChangeAspect="1"/>
          </p:cNvPicPr>
          <p:nvPr>
            <p:ph sz="quarter" idx="22"/>
          </p:nvPr>
        </p:nvPicPr>
        <p:blipFill>
          <a:blip r:embed="rId2"/>
          <a:stretch>
            <a:fillRect/>
          </a:stretch>
        </p:blipFill>
        <p:spPr>
          <a:xfrm>
            <a:off x="395536" y="684246"/>
            <a:ext cx="3880394" cy="4214812"/>
          </a:xfrm>
          <a:prstGeom prst="rect">
            <a:avLst/>
          </a:prstGeom>
        </p:spPr>
      </p:pic>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2" name="Text Placeholder 1"/>
          <p:cNvSpPr>
            <a:spLocks noGrp="1"/>
          </p:cNvSpPr>
          <p:nvPr>
            <p:ph type="body" sz="quarter" idx="24"/>
          </p:nvPr>
        </p:nvSpPr>
        <p:spPr/>
        <p:txBody>
          <a:bodyPr/>
          <a:lstStyle/>
          <a:p>
            <a:r>
              <a:rPr lang="en-US" i="1" dirty="0" smtClean="0"/>
              <a:t>Location </a:t>
            </a:r>
            <a:r>
              <a:rPr lang="en-US" dirty="0" smtClean="0"/>
              <a:t>header</a:t>
            </a:r>
            <a:endParaRPr lang="en-US" dirty="0"/>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8159741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2" name="Text Placeholder 1"/>
          <p:cNvSpPr>
            <a:spLocks noGrp="1"/>
          </p:cNvSpPr>
          <p:nvPr>
            <p:ph type="body" sz="quarter" idx="24"/>
          </p:nvPr>
        </p:nvSpPr>
        <p:spPr/>
        <p:txBody>
          <a:bodyPr/>
          <a:lstStyle/>
          <a:p>
            <a:r>
              <a:rPr lang="en-US" dirty="0" smtClean="0"/>
              <a:t>Additional error data</a:t>
            </a:r>
            <a:endParaRPr lang="en-US" dirty="0"/>
          </a:p>
        </p:txBody>
      </p:sp>
      <p:sp>
        <p:nvSpPr>
          <p:cNvPr id="3" name="Text Placeholder 2"/>
          <p:cNvSpPr>
            <a:spLocks noGrp="1"/>
          </p:cNvSpPr>
          <p:nvPr>
            <p:ph type="body" sz="quarter" idx="25"/>
          </p:nvPr>
        </p:nvSpPr>
        <p:spPr/>
        <p:txBody>
          <a:bodyPr/>
          <a:lstStyle/>
          <a:p>
            <a:endParaRPr lang="en-US" dirty="0"/>
          </a:p>
        </p:txBody>
      </p:sp>
      <p:pic>
        <p:nvPicPr>
          <p:cNvPr id="7" name="Content Placeholder 6"/>
          <p:cNvPicPr>
            <a:picLocks noGrp="1" noChangeAspect="1"/>
          </p:cNvPicPr>
          <p:nvPr>
            <p:ph sz="quarter" idx="22"/>
          </p:nvPr>
        </p:nvPicPr>
        <p:blipFill>
          <a:blip r:embed="rId2"/>
          <a:stretch>
            <a:fillRect/>
          </a:stretch>
        </p:blipFill>
        <p:spPr>
          <a:xfrm>
            <a:off x="251520" y="1203598"/>
            <a:ext cx="5327650" cy="1119530"/>
          </a:xfrm>
          <a:prstGeom prst="rect">
            <a:avLst/>
          </a:prstGeom>
        </p:spPr>
      </p:pic>
    </p:spTree>
    <p:extLst>
      <p:ext uri="{BB962C8B-B14F-4D97-AF65-F5344CB8AC3E}">
        <p14:creationId xmlns:p14="http://schemas.microsoft.com/office/powerpoint/2010/main" val="383375412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Software </a:t>
            </a:r>
            <a:r>
              <a:rPr lang="de-AT" dirty="0" err="1" smtClean="0"/>
              <a:t>Architecture</a:t>
            </a:r>
            <a:r>
              <a:rPr lang="de-AT" dirty="0" smtClean="0"/>
              <a:t> </a:t>
            </a:r>
            <a:r>
              <a:rPr lang="de-AT" dirty="0" err="1" smtClean="0"/>
              <a:t>Summit</a:t>
            </a:r>
            <a:r>
              <a:rPr lang="de-AT" dirty="0" smtClean="0"/>
              <a:t> 2015</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RESTful</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Web API Design</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Don’t</a:t>
            </a:r>
            <a:r>
              <a:rPr lang="en-US" dirty="0" smtClean="0"/>
              <a:t> use GET + query for controller actions that write</a:t>
            </a:r>
          </a:p>
          <a:p>
            <a:pPr lvl="1"/>
            <a:r>
              <a:rPr lang="en-US" dirty="0" smtClean="0"/>
              <a:t>Use proper HTTP verbs and parameters in the request body instead</a:t>
            </a:r>
          </a:p>
          <a:p>
            <a:r>
              <a:rPr lang="en-US" dirty="0" smtClean="0">
                <a:solidFill>
                  <a:srgbClr val="00B050"/>
                </a:solidFill>
              </a:rPr>
              <a:t>Do </a:t>
            </a:r>
            <a:r>
              <a:rPr lang="en-US" dirty="0" smtClean="0"/>
              <a:t>use query for ad hoc filtering, sorting, paging, etc.</a:t>
            </a:r>
          </a:p>
          <a:p>
            <a:pPr lvl="1"/>
            <a:r>
              <a:rPr lang="en-US" dirty="0" smtClean="0"/>
              <a:t>Examples:</a:t>
            </a:r>
          </a:p>
          <a:p>
            <a:pPr lvl="2"/>
            <a:r>
              <a:rPr lang="en-US" i="1" dirty="0"/>
              <a:t>https://</a:t>
            </a:r>
            <a:r>
              <a:rPr lang="en-US" i="1" dirty="0" smtClean="0"/>
              <a:t>api.myservice.com/customers?$filter=name </a:t>
            </a:r>
            <a:r>
              <a:rPr lang="en-US" i="1" dirty="0" err="1" smtClean="0"/>
              <a:t>eq</a:t>
            </a:r>
            <a:r>
              <a:rPr lang="en-US" i="1" dirty="0" smtClean="0"/>
              <a:t> ‘ALFKI’</a:t>
            </a:r>
          </a:p>
          <a:p>
            <a:pPr lvl="2"/>
            <a:r>
              <a:rPr lang="en-US" i="1" dirty="0"/>
              <a:t>https://api.myservice.com/customers</a:t>
            </a:r>
            <a:r>
              <a:rPr lang="en-US" i="1" dirty="0" smtClean="0"/>
              <a:t>?$top=10</a:t>
            </a:r>
            <a:endParaRPr lang="en-US" dirty="0"/>
          </a:p>
          <a:p>
            <a:pPr lvl="2"/>
            <a:r>
              <a:rPr lang="en-US" i="1" dirty="0"/>
              <a:t>https://api.myservice.com/customers</a:t>
            </a:r>
            <a:r>
              <a:rPr lang="en-US" i="1" dirty="0" smtClean="0"/>
              <a:t>?$orderby=name</a:t>
            </a:r>
          </a:p>
          <a:p>
            <a:pPr lvl="2"/>
            <a:r>
              <a:rPr lang="en-US" i="1" dirty="0"/>
              <a:t>http://petstore.swagger.io/v2/pet/findByStatus?status=sold</a:t>
            </a:r>
          </a:p>
          <a:p>
            <a:pPr lvl="1"/>
            <a:r>
              <a:rPr lang="en-US" dirty="0" smtClean="0"/>
              <a:t>See also </a:t>
            </a:r>
            <a:r>
              <a:rPr lang="en-US" i="1" dirty="0" smtClean="0"/>
              <a:t>OData </a:t>
            </a:r>
            <a:r>
              <a:rPr lang="en-US" dirty="0" smtClean="0"/>
              <a:t>(more details later)</a:t>
            </a:r>
          </a:p>
          <a:p>
            <a:r>
              <a:rPr lang="en-US" dirty="0" smtClean="0">
                <a:solidFill>
                  <a:srgbClr val="00B050"/>
                </a:solidFill>
              </a:rPr>
              <a:t>Consider</a:t>
            </a:r>
            <a:r>
              <a:rPr lang="en-US" dirty="0" smtClean="0"/>
              <a:t> allowing correlation identifier in custom header</a:t>
            </a:r>
          </a:p>
          <a:p>
            <a:pPr lvl="1"/>
            <a:r>
              <a:rPr lang="en-US" dirty="0" smtClean="0"/>
              <a:t>Stored in server-side logs</a:t>
            </a:r>
          </a:p>
          <a:p>
            <a:pPr lvl="1"/>
            <a:r>
              <a:rPr lang="en-US" dirty="0" smtClean="0"/>
              <a:t>Can be used to correlate client- and server-side activities</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483454451"/>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Consider</a:t>
            </a:r>
            <a:r>
              <a:rPr lang="en-US" dirty="0"/>
              <a:t> </a:t>
            </a:r>
            <a:r>
              <a:rPr lang="en-US" dirty="0" smtClean="0"/>
              <a:t>support for batching of operations</a:t>
            </a:r>
          </a:p>
          <a:p>
            <a:pPr lvl="1"/>
            <a:r>
              <a:rPr lang="en-US" dirty="0" smtClean="0"/>
              <a:t>Performance considerations (latency reduction)</a:t>
            </a:r>
          </a:p>
          <a:p>
            <a:pPr lvl="1"/>
            <a:r>
              <a:rPr lang="en-US" dirty="0" smtClean="0"/>
              <a:t>Execute in server-side transactions</a:t>
            </a:r>
          </a:p>
          <a:p>
            <a:pPr lvl="2"/>
            <a:r>
              <a:rPr lang="en-US" dirty="0" smtClean="0"/>
              <a:t>Example: </a:t>
            </a:r>
            <a:r>
              <a:rPr lang="en-US" dirty="0" smtClean="0">
                <a:hlinkClick r:id="rId2"/>
              </a:rPr>
              <a:t>Entity Group Transactions</a:t>
            </a:r>
            <a:r>
              <a:rPr lang="en-US" dirty="0" smtClean="0"/>
              <a:t> in </a:t>
            </a:r>
            <a:r>
              <a:rPr lang="en-US" i="1" dirty="0" smtClean="0"/>
              <a:t>Azure Table Storage</a:t>
            </a:r>
            <a:endParaRPr lang="en-US" dirty="0" smtClean="0"/>
          </a:p>
          <a:p>
            <a:pPr lvl="1"/>
            <a:r>
              <a:rPr lang="en-US" dirty="0" smtClean="0"/>
              <a:t>Consider using Multipart MIME messages</a:t>
            </a:r>
          </a:p>
          <a:p>
            <a:pPr lvl="2"/>
            <a:r>
              <a:rPr lang="en-US" dirty="0" smtClean="0"/>
              <a:t>Example: </a:t>
            </a:r>
            <a:r>
              <a:rPr lang="en-US" dirty="0" smtClean="0">
                <a:hlinkClick r:id="rId3"/>
              </a:rPr>
              <a:t>OData Batch Requests</a:t>
            </a:r>
            <a:endParaRPr lang="en-US" dirty="0" smtClean="0"/>
          </a:p>
          <a:p>
            <a:r>
              <a:rPr lang="en-US" dirty="0" smtClean="0">
                <a:solidFill>
                  <a:srgbClr val="00B050"/>
                </a:solidFill>
              </a:rPr>
              <a:t>Consider</a:t>
            </a:r>
            <a:r>
              <a:rPr lang="en-US" dirty="0" smtClean="0"/>
              <a:t> allowing the client to specify a server timeout</a:t>
            </a:r>
          </a:p>
          <a:p>
            <a:pPr lvl="1"/>
            <a:r>
              <a:rPr lang="en-US" dirty="0" smtClean="0"/>
              <a:t>Do define a maximum server timeout to protect from over-usage of server resources</a:t>
            </a:r>
          </a:p>
          <a:p>
            <a:r>
              <a:rPr lang="en-US" dirty="0" smtClean="0">
                <a:solidFill>
                  <a:srgbClr val="00B050"/>
                </a:solidFill>
              </a:rPr>
              <a:t>Consider</a:t>
            </a:r>
            <a:r>
              <a:rPr lang="en-US" dirty="0" smtClean="0"/>
              <a:t> progress reporting for long running requests</a:t>
            </a:r>
          </a:p>
          <a:p>
            <a:pPr lvl="1"/>
            <a:r>
              <a:rPr lang="en-US" dirty="0" smtClean="0"/>
              <a:t>Examples: Polling API, Message bus, </a:t>
            </a:r>
            <a:r>
              <a:rPr lang="en-US" dirty="0" err="1" smtClean="0"/>
              <a:t>SignalR</a:t>
            </a:r>
            <a:endParaRPr lang="en-US" dirty="0" smtClean="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304676106"/>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Consider </a:t>
            </a:r>
            <a:r>
              <a:rPr lang="en-US" dirty="0" smtClean="0"/>
              <a:t>using </a:t>
            </a:r>
            <a:r>
              <a:rPr lang="en-US" i="1" dirty="0" err="1" smtClean="0"/>
              <a:t>Etag</a:t>
            </a:r>
            <a:r>
              <a:rPr lang="en-US" dirty="0" smtClean="0"/>
              <a:t> and </a:t>
            </a:r>
            <a:r>
              <a:rPr lang="en-US" i="1" dirty="0" smtClean="0"/>
              <a:t>If-None-Match</a:t>
            </a:r>
            <a:r>
              <a:rPr lang="en-US" dirty="0" smtClean="0"/>
              <a:t> to save bandwidth</a:t>
            </a:r>
          </a:p>
          <a:p>
            <a:r>
              <a:rPr lang="en-US" dirty="0">
                <a:solidFill>
                  <a:srgbClr val="00B050"/>
                </a:solidFill>
              </a:rPr>
              <a:t>Consider </a:t>
            </a:r>
            <a:r>
              <a:rPr lang="en-US" dirty="0"/>
              <a:t>using </a:t>
            </a:r>
            <a:r>
              <a:rPr lang="en-US" i="1" dirty="0"/>
              <a:t>If-Match</a:t>
            </a:r>
            <a:r>
              <a:rPr lang="en-US" dirty="0"/>
              <a:t> or </a:t>
            </a:r>
            <a:r>
              <a:rPr lang="en-US" i="1" dirty="0"/>
              <a:t>If-Unmodified-Since</a:t>
            </a:r>
            <a:r>
              <a:rPr lang="en-US" dirty="0"/>
              <a:t> for optimistic </a:t>
            </a:r>
            <a:r>
              <a:rPr lang="en-US" dirty="0" smtClean="0"/>
              <a:t>concurrency</a:t>
            </a:r>
          </a:p>
          <a:p>
            <a:r>
              <a:rPr lang="en-US" dirty="0" smtClean="0">
                <a:solidFill>
                  <a:srgbClr val="00B050"/>
                </a:solidFill>
              </a:rPr>
              <a:t>Consider</a:t>
            </a:r>
            <a:r>
              <a:rPr lang="en-US" dirty="0" smtClean="0"/>
              <a:t> allowing to suppress response echo on POST</a:t>
            </a:r>
          </a:p>
          <a:p>
            <a:pPr lvl="1"/>
            <a:r>
              <a:rPr lang="en-US" dirty="0" smtClean="0"/>
              <a:t>Typically, POST returns created document</a:t>
            </a:r>
          </a:p>
          <a:p>
            <a:pPr lvl="1"/>
            <a:r>
              <a:rPr lang="en-US" dirty="0" smtClean="0"/>
              <a:t>Consider a header with which the client can suppress this echo to save </a:t>
            </a:r>
            <a:r>
              <a:rPr lang="en-US" dirty="0" err="1" smtClean="0"/>
              <a:t>bandwith</a:t>
            </a:r>
            <a:endParaRPr lang="en-US" dirty="0"/>
          </a:p>
          <a:p>
            <a:endParaRPr lang="en-US" dirty="0" smtClean="0"/>
          </a:p>
          <a:p>
            <a:endParaRPr lang="en-US" dirty="0" smtClean="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92527909"/>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API Design</a:t>
            </a:r>
            <a:endParaRPr lang="en-US" dirty="0"/>
          </a:p>
        </p:txBody>
      </p:sp>
      <p:sp>
        <p:nvSpPr>
          <p:cNvPr id="6" name="Text Placeholder 5"/>
          <p:cNvSpPr>
            <a:spLocks noGrp="1"/>
          </p:cNvSpPr>
          <p:nvPr>
            <p:ph type="body" sz="quarter" idx="24"/>
          </p:nvPr>
        </p:nvSpPr>
        <p:spPr/>
        <p:txBody>
          <a:bodyPr/>
          <a:lstStyle/>
          <a:p>
            <a:r>
              <a:rPr lang="en-US" i="1" dirty="0" smtClean="0"/>
              <a:t>Location </a:t>
            </a:r>
            <a:r>
              <a:rPr lang="en-US" dirty="0" smtClean="0"/>
              <a:t>header with POST</a:t>
            </a:r>
          </a:p>
          <a:p>
            <a:r>
              <a:rPr lang="en-US" dirty="0" smtClean="0"/>
              <a:t>Additional error data in case of 4xx </a:t>
            </a:r>
            <a:r>
              <a:rPr lang="en-US" dirty="0" smtClean="0"/>
              <a:t>error</a:t>
            </a:r>
          </a:p>
          <a:p>
            <a:r>
              <a:rPr lang="en-US" smtClean="0"/>
              <a:t>Building Web API with Node.js</a:t>
            </a:r>
            <a:endParaRPr lang="en-US" dirty="0" smtClean="0"/>
          </a:p>
          <a:p>
            <a:r>
              <a:rPr lang="en-US" i="1" dirty="0" smtClean="0"/>
              <a:t>Prefer</a:t>
            </a:r>
            <a:r>
              <a:rPr lang="en-US" dirty="0" smtClean="0"/>
              <a:t> header in </a:t>
            </a:r>
            <a:r>
              <a:rPr lang="en-US" i="1" dirty="0" smtClean="0"/>
              <a:t>Azure Table Storage</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41472966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2" name="Text Placeholder 1"/>
          <p:cNvSpPr>
            <a:spLocks noGrp="1"/>
          </p:cNvSpPr>
          <p:nvPr>
            <p:ph type="body" sz="quarter" idx="24"/>
          </p:nvPr>
        </p:nvSpPr>
        <p:spPr/>
        <p:txBody>
          <a:bodyPr/>
          <a:lstStyle/>
          <a:p>
            <a:r>
              <a:rPr lang="en-US" i="1" dirty="0" err="1" smtClean="0"/>
              <a:t>ETag</a:t>
            </a:r>
            <a:r>
              <a:rPr lang="en-US" dirty="0"/>
              <a:t> and </a:t>
            </a:r>
            <a:r>
              <a:rPr lang="en-US" i="1" dirty="0" smtClean="0"/>
              <a:t>If-None-Match</a:t>
            </a:r>
            <a:endParaRPr lang="en-US" dirty="0"/>
          </a:p>
        </p:txBody>
      </p:sp>
      <p:sp>
        <p:nvSpPr>
          <p:cNvPr id="7" name="Text Placeholder 6"/>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375004" y="1213500"/>
            <a:ext cx="4752528" cy="2565873"/>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3131840" y="2142577"/>
            <a:ext cx="5094655" cy="2385840"/>
          </a:xfrm>
          <a:prstGeom prst="rect">
            <a:avLst/>
          </a:prstGeom>
          <a:ln>
            <a:noFill/>
          </a:ln>
          <a:effectLst>
            <a:outerShdw blurRad="292100" dist="139700" dir="2700000" algn="tl" rotWithShape="0">
              <a:srgbClr val="333333">
                <a:alpha val="65000"/>
              </a:srgbClr>
            </a:outerShdw>
          </a:effectLst>
        </p:spPr>
      </p:pic>
      <p:cxnSp>
        <p:nvCxnSpPr>
          <p:cNvPr id="11" name="Straight Arrow Connector 10"/>
          <p:cNvCxnSpPr/>
          <p:nvPr/>
        </p:nvCxnSpPr>
        <p:spPr>
          <a:xfrm flipV="1">
            <a:off x="1311108" y="3005181"/>
            <a:ext cx="2016224" cy="1440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7631925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2" name="Text Placeholder 1"/>
          <p:cNvSpPr>
            <a:spLocks noGrp="1"/>
          </p:cNvSpPr>
          <p:nvPr>
            <p:ph type="body" sz="quarter" idx="24"/>
          </p:nvPr>
        </p:nvSpPr>
        <p:spPr/>
        <p:txBody>
          <a:bodyPr/>
          <a:lstStyle/>
          <a:p>
            <a:r>
              <a:rPr lang="en-US" i="1" dirty="0" smtClean="0"/>
              <a:t>If-Match </a:t>
            </a:r>
            <a:r>
              <a:rPr lang="en-US" dirty="0" smtClean="0"/>
              <a:t>and optimistic concurrency</a:t>
            </a:r>
            <a:endParaRPr lang="en-US" dirty="0"/>
          </a:p>
        </p:txBody>
      </p:sp>
      <p:sp>
        <p:nvSpPr>
          <p:cNvPr id="3" name="Text Placeholder 2"/>
          <p:cNvSpPr>
            <a:spLocks noGrp="1"/>
          </p:cNvSpPr>
          <p:nvPr>
            <p:ph type="body" sz="quarter" idx="25"/>
          </p:nvPr>
        </p:nvSpPr>
        <p:spPr/>
        <p:txBody>
          <a:bodyPr/>
          <a:lstStyle/>
          <a:p>
            <a:endParaRPr lang="en-US" dirty="0"/>
          </a:p>
        </p:txBody>
      </p:sp>
      <p:pic>
        <p:nvPicPr>
          <p:cNvPr id="9" name="Content Placeholder 8"/>
          <p:cNvPicPr>
            <a:picLocks noGrp="1" noChangeAspect="1"/>
          </p:cNvPicPr>
          <p:nvPr>
            <p:ph sz="quarter" idx="22"/>
          </p:nvPr>
        </p:nvPicPr>
        <p:blipFill>
          <a:blip r:embed="rId2"/>
          <a:stretch>
            <a:fillRect/>
          </a:stretch>
        </p:blipFill>
        <p:spPr>
          <a:xfrm>
            <a:off x="323528" y="1203598"/>
            <a:ext cx="5327650" cy="25732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3153938"/>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a:t>
            </a:r>
            <a:r>
              <a:rPr lang="en-US" dirty="0"/>
              <a:t> support </a:t>
            </a:r>
            <a:r>
              <a:rPr lang="en-US" dirty="0" smtClean="0"/>
              <a:t>JSON for resource representation</a:t>
            </a:r>
          </a:p>
          <a:p>
            <a:pPr lvl="1"/>
            <a:r>
              <a:rPr lang="en-US" i="1" dirty="0" smtClean="0"/>
              <a:t>application/</a:t>
            </a:r>
            <a:r>
              <a:rPr lang="en-US" i="1" dirty="0" err="1" smtClean="0"/>
              <a:t>json</a:t>
            </a:r>
            <a:endParaRPr lang="en-US" dirty="0"/>
          </a:p>
          <a:p>
            <a:r>
              <a:rPr lang="en-US" dirty="0" smtClean="0">
                <a:solidFill>
                  <a:srgbClr val="00B050"/>
                </a:solidFill>
              </a:rPr>
              <a:t>Consider</a:t>
            </a:r>
            <a:r>
              <a:rPr lang="en-US" dirty="0" smtClean="0"/>
              <a:t> other resource representation if needed</a:t>
            </a:r>
          </a:p>
          <a:p>
            <a:pPr lvl="1"/>
            <a:r>
              <a:rPr lang="en-US" dirty="0" smtClean="0"/>
              <a:t>E.g. </a:t>
            </a:r>
            <a:r>
              <a:rPr lang="en-US" i="1" dirty="0" smtClean="0"/>
              <a:t>application/xml</a:t>
            </a:r>
            <a:endParaRPr lang="en-US" i="1" dirty="0"/>
          </a:p>
          <a:p>
            <a:r>
              <a:rPr lang="en-US" dirty="0">
                <a:solidFill>
                  <a:srgbClr val="00B050"/>
                </a:solidFill>
              </a:rPr>
              <a:t>Consider</a:t>
            </a:r>
            <a:r>
              <a:rPr lang="en-US" dirty="0"/>
              <a:t> </a:t>
            </a:r>
            <a:r>
              <a:rPr lang="en-US" dirty="0" smtClean="0"/>
              <a:t>adding links</a:t>
            </a:r>
          </a:p>
          <a:p>
            <a:pPr lvl="1"/>
            <a:r>
              <a:rPr lang="en-US" dirty="0" smtClean="0"/>
              <a:t>Programmatically process connections between resources</a:t>
            </a:r>
          </a:p>
          <a:p>
            <a:r>
              <a:rPr lang="en-US" dirty="0" smtClean="0">
                <a:solidFill>
                  <a:srgbClr val="00B050"/>
                </a:solidFill>
              </a:rPr>
              <a:t>Consider </a:t>
            </a:r>
            <a:r>
              <a:rPr lang="en-US" dirty="0" smtClean="0"/>
              <a:t>publishing schema information</a:t>
            </a:r>
          </a:p>
          <a:p>
            <a:pPr lvl="1"/>
            <a:r>
              <a:rPr lang="en-US" dirty="0" smtClean="0"/>
              <a:t>For details see </a:t>
            </a:r>
            <a:r>
              <a:rPr lang="en-US" i="1" dirty="0" smtClean="0"/>
              <a:t>OData </a:t>
            </a:r>
            <a:r>
              <a:rPr lang="en-US" dirty="0" smtClean="0"/>
              <a:t>and </a:t>
            </a:r>
            <a:r>
              <a:rPr lang="en-US" i="1" dirty="0" smtClean="0"/>
              <a:t>Swagger</a:t>
            </a:r>
            <a:endParaRPr lang="en-US" i="1"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8996780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API Design</a:t>
            </a:r>
            <a:endParaRPr lang="en-US" dirty="0"/>
          </a:p>
        </p:txBody>
      </p:sp>
      <p:sp>
        <p:nvSpPr>
          <p:cNvPr id="6" name="Text Placeholder 5"/>
          <p:cNvSpPr>
            <a:spLocks noGrp="1"/>
          </p:cNvSpPr>
          <p:nvPr>
            <p:ph type="body" sz="quarter" idx="24"/>
          </p:nvPr>
        </p:nvSpPr>
        <p:spPr/>
        <p:txBody>
          <a:bodyPr/>
          <a:lstStyle/>
          <a:p>
            <a:r>
              <a:rPr lang="en-US" dirty="0" smtClean="0"/>
              <a:t>Links for entities in OData </a:t>
            </a:r>
            <a:r>
              <a:rPr lang="en-US" dirty="0" err="1" smtClean="0">
                <a:hlinkClick r:id="rId2"/>
              </a:rPr>
              <a:t>XOData</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21917771"/>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Consider</a:t>
            </a:r>
            <a:r>
              <a:rPr lang="en-US" dirty="0" smtClean="0"/>
              <a:t> configuring CORS to enable broad web API usage </a:t>
            </a:r>
          </a:p>
          <a:p>
            <a:pPr lvl="1"/>
            <a:r>
              <a:rPr lang="en-US" dirty="0" smtClean="0">
                <a:solidFill>
                  <a:srgbClr val="00B050"/>
                </a:solidFill>
              </a:rPr>
              <a:t>Don’t</a:t>
            </a:r>
            <a:r>
              <a:rPr lang="en-US" dirty="0"/>
              <a:t> solely rely </a:t>
            </a:r>
            <a:r>
              <a:rPr lang="en-US" dirty="0" smtClean="0"/>
              <a:t>on CORS for protecting your resources</a:t>
            </a:r>
          </a:p>
          <a:p>
            <a:r>
              <a:rPr lang="en-US" dirty="0" smtClean="0">
                <a:solidFill>
                  <a:srgbClr val="00B050"/>
                </a:solidFill>
              </a:rPr>
              <a:t>Avoid </a:t>
            </a:r>
            <a:r>
              <a:rPr lang="en-US" dirty="0" smtClean="0"/>
              <a:t>JSONP (JSON with padding)</a:t>
            </a:r>
          </a:p>
          <a:p>
            <a:pPr lvl="1"/>
            <a:r>
              <a:rPr lang="en-US" dirty="0" smtClean="0"/>
              <a:t>Work around same origin policy by injecting </a:t>
            </a:r>
            <a:r>
              <a:rPr lang="en-US" i="1" dirty="0" smtClean="0"/>
              <a:t>&lt;script&gt;</a:t>
            </a:r>
            <a:r>
              <a:rPr lang="en-US" dirty="0" smtClean="0"/>
              <a:t> tags at runtime</a:t>
            </a:r>
            <a:endParaRPr lang="en-US" dirty="0"/>
          </a:p>
          <a:p>
            <a:r>
              <a:rPr lang="en-US" dirty="0" smtClean="0">
                <a:solidFill>
                  <a:srgbClr val="00B050"/>
                </a:solidFill>
              </a:rPr>
              <a:t>Do</a:t>
            </a:r>
            <a:r>
              <a:rPr lang="en-US" dirty="0" smtClean="0"/>
              <a:t> use </a:t>
            </a:r>
            <a:r>
              <a:rPr lang="en-US" i="1" dirty="0" smtClean="0"/>
              <a:t>OAuth2</a:t>
            </a:r>
            <a:r>
              <a:rPr lang="en-US" dirty="0" smtClean="0"/>
              <a:t> and </a:t>
            </a:r>
            <a:r>
              <a:rPr lang="en-US" i="1" dirty="0" smtClean="0"/>
              <a:t>OpenID Connect </a:t>
            </a:r>
            <a:r>
              <a:rPr lang="en-US" dirty="0" smtClean="0"/>
              <a:t>to protect resources</a:t>
            </a:r>
          </a:p>
          <a:p>
            <a:endParaRPr lang="en-US" dirty="0" smtClean="0"/>
          </a:p>
          <a:p>
            <a:r>
              <a:rPr lang="en-US" dirty="0" smtClean="0">
                <a:solidFill>
                  <a:srgbClr val="00B050"/>
                </a:solidFill>
              </a:rPr>
              <a:t>See also </a:t>
            </a:r>
            <a:r>
              <a:rPr lang="en-US" i="1" dirty="0" smtClean="0">
                <a:solidFill>
                  <a:srgbClr val="00B050"/>
                </a:solidFill>
              </a:rPr>
              <a:t>Protecting Resource </a:t>
            </a:r>
            <a:r>
              <a:rPr lang="en-US" dirty="0" smtClean="0">
                <a:solidFill>
                  <a:srgbClr val="00B050"/>
                </a:solidFill>
              </a:rPr>
              <a:t>section later for more details</a:t>
            </a:r>
            <a:endParaRPr lang="en-US" dirty="0">
              <a:solidFill>
                <a:srgbClr val="00B050"/>
              </a:solidFill>
            </a:endParaRP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834742591"/>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a:t>
            </a:r>
            <a:r>
              <a:rPr lang="en-US" dirty="0"/>
              <a:t> </a:t>
            </a:r>
            <a:r>
              <a:rPr lang="en-US" dirty="0" smtClean="0"/>
              <a:t>limit server resource usage in multi-tenant systems</a:t>
            </a:r>
          </a:p>
          <a:p>
            <a:pPr lvl="1"/>
            <a:r>
              <a:rPr lang="en-US" dirty="0" smtClean="0"/>
              <a:t>Examples:</a:t>
            </a:r>
          </a:p>
          <a:p>
            <a:pPr lvl="2"/>
            <a:r>
              <a:rPr lang="en-US" dirty="0" smtClean="0">
                <a:hlinkClick r:id="rId2"/>
              </a:rPr>
              <a:t>Query timeout and pagination</a:t>
            </a:r>
            <a:r>
              <a:rPr lang="en-US" dirty="0" smtClean="0"/>
              <a:t> in </a:t>
            </a:r>
            <a:r>
              <a:rPr lang="en-US" i="1" dirty="0" smtClean="0"/>
              <a:t>Azure Table Storage</a:t>
            </a:r>
          </a:p>
          <a:p>
            <a:pPr lvl="2"/>
            <a:r>
              <a:rPr lang="en-US" dirty="0">
                <a:hlinkClick r:id="rId3"/>
              </a:rPr>
              <a:t>API rate </a:t>
            </a:r>
            <a:r>
              <a:rPr lang="en-US" dirty="0" smtClean="0">
                <a:hlinkClick r:id="rId3"/>
              </a:rPr>
              <a:t>limits</a:t>
            </a:r>
            <a:r>
              <a:rPr lang="en-US" dirty="0" smtClean="0"/>
              <a:t> in Azure API Management</a:t>
            </a:r>
            <a:endParaRPr lang="en-US" dirty="0"/>
          </a:p>
        </p:txBody>
      </p:sp>
      <p:sp>
        <p:nvSpPr>
          <p:cNvPr id="6" name="Text Placeholder 5"/>
          <p:cNvSpPr>
            <a:spLocks noGrp="1"/>
          </p:cNvSpPr>
          <p:nvPr>
            <p:ph type="body" sz="quarter" idx="23"/>
          </p:nvPr>
        </p:nvSpPr>
        <p:spPr/>
        <p:txBody>
          <a:bodyPr/>
          <a:lstStyle/>
          <a:p>
            <a:endParaRPr lang="en-US" dirty="0"/>
          </a:p>
        </p:txBody>
      </p:sp>
      <p:sp>
        <p:nvSpPr>
          <p:cNvPr id="2" name="AutoShape 2" descr="Save polic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3" name="Picture 2"/>
          <p:cNvPicPr>
            <a:picLocks noChangeAspect="1"/>
          </p:cNvPicPr>
          <p:nvPr/>
        </p:nvPicPr>
        <p:blipFill>
          <a:blip r:embed="rId4"/>
          <a:stretch>
            <a:fillRect/>
          </a:stretch>
        </p:blipFill>
        <p:spPr>
          <a:xfrm>
            <a:off x="1144190" y="2283718"/>
            <a:ext cx="3688400" cy="2598645"/>
          </a:xfrm>
          <a:prstGeom prst="rect">
            <a:avLst/>
          </a:prstGeom>
        </p:spPr>
      </p:pic>
    </p:spTree>
    <p:extLst>
      <p:ext uri="{BB962C8B-B14F-4D97-AF65-F5344CB8AC3E}">
        <p14:creationId xmlns:p14="http://schemas.microsoft.com/office/powerpoint/2010/main" val="116904319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Agenda</a:t>
            </a:r>
            <a:endParaRPr lang="de-AT" dirty="0"/>
          </a:p>
        </p:txBody>
      </p:sp>
      <p:sp>
        <p:nvSpPr>
          <p:cNvPr id="5" name="Content Placeholder 4"/>
          <p:cNvSpPr>
            <a:spLocks noGrp="1"/>
          </p:cNvSpPr>
          <p:nvPr>
            <p:ph sz="quarter" idx="12"/>
          </p:nvPr>
        </p:nvSpPr>
        <p:spPr/>
        <p:txBody>
          <a:bodyPr/>
          <a:lstStyle/>
          <a:p>
            <a:r>
              <a:rPr lang="en-US" sz="1400" dirty="0"/>
              <a:t>RESTful Web APIs have become an integral part of modern software packages. They are important for integration scenarios in enterprises and in the cloud. This workshop is dedicated to designing RESTful Web APIs. Rainer Stropek, himself founder a SaaS-focused company, will guide you through the world of RESTful APIs. In particular, Rainer will speak about the following topics:</a:t>
            </a:r>
          </a:p>
          <a:p>
            <a:pPr marL="292650" indent="-285750">
              <a:buSzPct val="100000"/>
              <a:buFont typeface="Wingdings" panose="05000000000000000000" pitchFamily="2" charset="2"/>
              <a:buChar char="Ø"/>
            </a:pPr>
            <a:r>
              <a:rPr lang="en-US" sz="1400" dirty="0" smtClean="0"/>
              <a:t>Short </a:t>
            </a:r>
            <a:r>
              <a:rPr lang="en-US" sz="1400" dirty="0"/>
              <a:t>recap of the basic principles of RESTful Web APIs</a:t>
            </a:r>
          </a:p>
          <a:p>
            <a:pPr marL="292650" indent="-285750">
              <a:spcBef>
                <a:spcPts val="0"/>
              </a:spcBef>
              <a:buSzPct val="100000"/>
              <a:buFont typeface="Wingdings" panose="05000000000000000000" pitchFamily="2" charset="2"/>
              <a:buChar char="Ø"/>
            </a:pPr>
            <a:r>
              <a:rPr lang="en-US" sz="1400" dirty="0" smtClean="0"/>
              <a:t>Real-world </a:t>
            </a:r>
            <a:r>
              <a:rPr lang="en-US" sz="1400" dirty="0"/>
              <a:t>RESTful API design (e.g. addressing in multi-tenant systems, versioning, long-running operations, etc.)</a:t>
            </a:r>
          </a:p>
          <a:p>
            <a:pPr marL="292650" indent="-285750">
              <a:spcBef>
                <a:spcPts val="0"/>
              </a:spcBef>
              <a:buSzPct val="100000"/>
              <a:buFont typeface="Wingdings" panose="05000000000000000000" pitchFamily="2" charset="2"/>
              <a:buChar char="Ø"/>
            </a:pPr>
            <a:r>
              <a:rPr lang="en-US" sz="1400" dirty="0" smtClean="0"/>
              <a:t>Authentication </a:t>
            </a:r>
            <a:r>
              <a:rPr lang="en-US" sz="1400" dirty="0"/>
              <a:t>and authorization with OAuth2 and OpenID Connect</a:t>
            </a:r>
          </a:p>
          <a:p>
            <a:pPr marL="292650" indent="-285750">
              <a:spcBef>
                <a:spcPts val="0"/>
              </a:spcBef>
              <a:buSzPct val="100000"/>
              <a:buFont typeface="Wingdings" panose="05000000000000000000" pitchFamily="2" charset="2"/>
              <a:buChar char="Ø"/>
            </a:pPr>
            <a:r>
              <a:rPr lang="en-US" sz="1400" dirty="0" smtClean="0"/>
              <a:t>The </a:t>
            </a:r>
            <a:r>
              <a:rPr lang="en-US" sz="1400" dirty="0"/>
              <a:t>OData standard for RESTful APIs</a:t>
            </a:r>
          </a:p>
          <a:p>
            <a:pPr marL="292650" indent="-285750">
              <a:spcBef>
                <a:spcPts val="0"/>
              </a:spcBef>
              <a:buSzPct val="100000"/>
              <a:buFont typeface="Wingdings" panose="05000000000000000000" pitchFamily="2" charset="2"/>
              <a:buChar char="Ø"/>
            </a:pPr>
            <a:r>
              <a:rPr lang="en-US" sz="1400" dirty="0" smtClean="0"/>
              <a:t>The </a:t>
            </a:r>
            <a:r>
              <a:rPr lang="en-US" sz="1400" dirty="0"/>
              <a:t>role of metadata using the examples of http://swagger.io/ and OData</a:t>
            </a:r>
          </a:p>
          <a:p>
            <a:pPr marL="292650" indent="-285750">
              <a:spcBef>
                <a:spcPts val="0"/>
              </a:spcBef>
              <a:buSzPct val="100000"/>
              <a:buFont typeface="Wingdings" panose="05000000000000000000" pitchFamily="2" charset="2"/>
              <a:buChar char="Ø"/>
            </a:pPr>
            <a:r>
              <a:rPr lang="en-US" sz="1400" dirty="0"/>
              <a:t>Securing</a:t>
            </a:r>
            <a:r>
              <a:rPr lang="en-US" sz="1400" dirty="0" smtClean="0"/>
              <a:t> </a:t>
            </a:r>
            <a:r>
              <a:rPr lang="en-US" sz="1400" dirty="0"/>
              <a:t>and operating RESTful APIs using the example of Azure API Management</a:t>
            </a:r>
          </a:p>
          <a:p>
            <a:pPr marL="292650" indent="-285750">
              <a:spcBef>
                <a:spcPts val="0"/>
              </a:spcBef>
              <a:buSzPct val="100000"/>
              <a:buFont typeface="Wingdings" panose="05000000000000000000" pitchFamily="2" charset="2"/>
              <a:buChar char="Ø"/>
            </a:pPr>
            <a:r>
              <a:rPr lang="en-US" sz="1400" dirty="0"/>
              <a:t>Code samples using Node.js with JavaScript and </a:t>
            </a:r>
            <a:r>
              <a:rPr lang="en-US" sz="1400" dirty="0" smtClean="0"/>
              <a:t>.NET </a:t>
            </a:r>
            <a:r>
              <a:rPr lang="en-US" sz="1400" dirty="0"/>
              <a:t>with C#</a:t>
            </a:r>
          </a:p>
          <a:p>
            <a:r>
              <a:rPr lang="en-US" sz="1400" dirty="0"/>
              <a:t>Attendees of this workshop should have some understanding of http and cloud computing. Practical experience regarding RESTful API design or development is not </a:t>
            </a:r>
            <a:r>
              <a:rPr lang="en-US" sz="1400" dirty="0" smtClean="0"/>
              <a:t>necessary</a:t>
            </a:r>
            <a:r>
              <a:rPr lang="en-US" sz="1400" dirty="0"/>
              <a:t>.</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96243745"/>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Rules</a:t>
            </a:r>
            <a:endParaRPr lang="en-US" dirty="0"/>
          </a:p>
        </p:txBody>
      </p:sp>
      <p:sp>
        <p:nvSpPr>
          <p:cNvPr id="5" name="Content Placeholder 4"/>
          <p:cNvSpPr>
            <a:spLocks noGrp="1"/>
          </p:cNvSpPr>
          <p:nvPr>
            <p:ph sz="quarter" idx="12"/>
          </p:nvPr>
        </p:nvSpPr>
        <p:spPr/>
        <p:txBody>
          <a:bodyPr/>
          <a:lstStyle/>
          <a:p>
            <a:r>
              <a:rPr lang="en-US" dirty="0" smtClean="0">
                <a:solidFill>
                  <a:srgbClr val="00B050"/>
                </a:solidFill>
              </a:rPr>
              <a:t>Do</a:t>
            </a:r>
            <a:r>
              <a:rPr lang="en-US" dirty="0" smtClean="0"/>
              <a:t> </a:t>
            </a:r>
            <a:r>
              <a:rPr lang="en-US" dirty="0"/>
              <a:t>plan </a:t>
            </a:r>
            <a:r>
              <a:rPr lang="en-US" dirty="0" smtClean="0"/>
              <a:t>for versioning your web API</a:t>
            </a:r>
          </a:p>
          <a:p>
            <a:pPr lvl="1"/>
            <a:r>
              <a:rPr lang="en-US" dirty="0" smtClean="0"/>
              <a:t>Consider using a custom header for API version to enable complex versioning scenarios</a:t>
            </a:r>
          </a:p>
          <a:p>
            <a:pPr lvl="1"/>
            <a:r>
              <a:rPr lang="en-US" dirty="0" smtClean="0"/>
              <a:t>Examples</a:t>
            </a:r>
          </a:p>
          <a:p>
            <a:pPr lvl="2"/>
            <a:r>
              <a:rPr lang="en-US" i="1" dirty="0" smtClean="0"/>
              <a:t>x-</a:t>
            </a:r>
            <a:r>
              <a:rPr lang="en-US" i="1" dirty="0" err="1" smtClean="0"/>
              <a:t>ms</a:t>
            </a:r>
            <a:r>
              <a:rPr lang="en-US" i="1" dirty="0" smtClean="0"/>
              <a:t>-version</a:t>
            </a:r>
            <a:r>
              <a:rPr lang="en-US" dirty="0" smtClean="0"/>
              <a:t> in </a:t>
            </a:r>
            <a:r>
              <a:rPr lang="en-US" dirty="0" smtClean="0">
                <a:hlinkClick r:id="rId2"/>
              </a:rPr>
              <a:t>Azure Table Storage</a:t>
            </a:r>
            <a:endParaRPr lang="en-US" dirty="0" smtClean="0"/>
          </a:p>
          <a:p>
            <a:pPr lvl="2"/>
            <a:r>
              <a:rPr lang="en-US" i="1" dirty="0" smtClean="0"/>
              <a:t>OData-</a:t>
            </a:r>
            <a:r>
              <a:rPr lang="en-US" i="1" dirty="0" err="1" smtClean="0"/>
              <a:t>MaxVersion</a:t>
            </a:r>
            <a:r>
              <a:rPr lang="en-US" i="1" dirty="0" smtClean="0"/>
              <a:t> </a:t>
            </a:r>
            <a:r>
              <a:rPr lang="en-US" dirty="0" smtClean="0"/>
              <a:t>and </a:t>
            </a:r>
            <a:r>
              <a:rPr lang="en-US" i="1" dirty="0" smtClean="0"/>
              <a:t>OData-Version </a:t>
            </a:r>
            <a:r>
              <a:rPr lang="en-US" dirty="0" smtClean="0"/>
              <a:t>headers in </a:t>
            </a:r>
            <a:r>
              <a:rPr lang="en-US" dirty="0" err="1" smtClean="0"/>
              <a:t>Odata</a:t>
            </a:r>
            <a:endParaRPr lang="en-US" dirty="0" smtClean="0"/>
          </a:p>
          <a:p>
            <a:pPr lvl="1"/>
            <a:r>
              <a:rPr lang="en-US" dirty="0" smtClean="0"/>
              <a:t>Consider using version-specific URIs for simple versioning scenarios and major versions</a:t>
            </a:r>
          </a:p>
          <a:p>
            <a:endParaRPr lang="en-US" dirty="0" smtClean="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2776395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Protecting Resources</a:t>
            </a:r>
            <a:endParaRPr lang="en-US" dirty="0"/>
          </a:p>
        </p:txBody>
      </p:sp>
      <p:sp>
        <p:nvSpPr>
          <p:cNvPr id="6" name="Text Placeholder 5"/>
          <p:cNvSpPr>
            <a:spLocks noGrp="1"/>
          </p:cNvSpPr>
          <p:nvPr>
            <p:ph type="body" sz="quarter" idx="25"/>
          </p:nvPr>
        </p:nvSpPr>
        <p:spPr/>
        <p:txBody>
          <a:bodyPr/>
          <a:lstStyle/>
          <a:p>
            <a:r>
              <a:rPr lang="en-US" dirty="0" smtClean="0"/>
              <a:t>CORS – Cross-Origin Resource Sharing</a:t>
            </a:r>
            <a:endParaRPr lang="en-US" dirty="0"/>
          </a:p>
        </p:txBody>
      </p:sp>
    </p:spTree>
    <p:extLst>
      <p:ext uri="{BB962C8B-B14F-4D97-AF65-F5344CB8AC3E}">
        <p14:creationId xmlns:p14="http://schemas.microsoft.com/office/powerpoint/2010/main" val="228480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CORS?</a:t>
            </a:r>
            <a:endParaRPr lang="en-US" dirty="0"/>
          </a:p>
        </p:txBody>
      </p:sp>
      <p:sp>
        <p:nvSpPr>
          <p:cNvPr id="5" name="Content Placeholder 4"/>
          <p:cNvSpPr>
            <a:spLocks noGrp="1"/>
          </p:cNvSpPr>
          <p:nvPr>
            <p:ph sz="quarter" idx="12"/>
          </p:nvPr>
        </p:nvSpPr>
        <p:spPr/>
        <p:txBody>
          <a:bodyPr/>
          <a:lstStyle/>
          <a:p>
            <a:r>
              <a:rPr lang="en-US" i="1" dirty="0" err="1" smtClean="0"/>
              <a:t>XMLHttpReqest</a:t>
            </a:r>
            <a:r>
              <a:rPr lang="en-US" dirty="0" smtClean="0"/>
              <a:t> limits cross-domain web API calls</a:t>
            </a:r>
          </a:p>
          <a:p>
            <a:pPr lvl="1"/>
            <a:r>
              <a:rPr lang="en-US" dirty="0" smtClean="0">
                <a:hlinkClick r:id="rId2"/>
              </a:rPr>
              <a:t>Same origin policy</a:t>
            </a:r>
            <a:r>
              <a:rPr lang="en-US" dirty="0" smtClean="0"/>
              <a:t>: Script can only make HTTP requests to the domain it came from</a:t>
            </a:r>
          </a:p>
          <a:p>
            <a:r>
              <a:rPr lang="en-US" dirty="0" smtClean="0">
                <a:hlinkClick r:id="rId3"/>
              </a:rPr>
              <a:t>CORS</a:t>
            </a:r>
            <a:r>
              <a:rPr lang="en-US" dirty="0" smtClean="0"/>
              <a:t> is a W3C spec to allow cross-domain calls</a:t>
            </a:r>
          </a:p>
          <a:p>
            <a:pPr lvl="1"/>
            <a:r>
              <a:rPr lang="en-US" dirty="0" smtClean="0"/>
              <a:t>See </a:t>
            </a:r>
            <a:r>
              <a:rPr lang="en-US" dirty="0" smtClean="0">
                <a:hlinkClick r:id="rId4"/>
              </a:rPr>
              <a:t>http://enable-cors.org/client.html</a:t>
            </a:r>
            <a:r>
              <a:rPr lang="en-US" dirty="0" smtClean="0"/>
              <a:t> for browser support</a:t>
            </a:r>
          </a:p>
          <a:p>
            <a:pPr lvl="1"/>
            <a:r>
              <a:rPr lang="en-US" dirty="0" smtClean="0"/>
              <a:t>Server specifies allowed calling domains in special response headers</a:t>
            </a:r>
          </a:p>
          <a:p>
            <a:r>
              <a:rPr lang="en-US" dirty="0" smtClean="0"/>
              <a:t>See Mozilla Docs for technical details about CORS</a:t>
            </a:r>
          </a:p>
          <a:p>
            <a:pPr lvl="1"/>
            <a:r>
              <a:rPr lang="en-US" dirty="0"/>
              <a:t>https://</a:t>
            </a:r>
            <a:r>
              <a:rPr lang="en-US" dirty="0" smtClean="0"/>
              <a:t>developer.mozilla.org/en-US/docs/Web/HTTP/Access_control_CORS</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33335612"/>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CORS works</a:t>
            </a:r>
            <a:endParaRPr lang="en-US" dirty="0"/>
          </a:p>
        </p:txBody>
      </p:sp>
      <p:sp>
        <p:nvSpPr>
          <p:cNvPr id="5" name="Content Placeholder 4"/>
          <p:cNvSpPr>
            <a:spLocks noGrp="1"/>
          </p:cNvSpPr>
          <p:nvPr>
            <p:ph sz="quarter" idx="12"/>
          </p:nvPr>
        </p:nvSpPr>
        <p:spPr>
          <a:xfrm>
            <a:off x="876300" y="1203598"/>
            <a:ext cx="5495899" cy="3939902"/>
          </a:xfrm>
        </p:spPr>
        <p:txBody>
          <a:bodyPr/>
          <a:lstStyle/>
          <a:p>
            <a:r>
              <a:rPr lang="en-US" dirty="0" smtClean="0">
                <a:solidFill>
                  <a:srgbClr val="00B050"/>
                </a:solidFill>
              </a:rPr>
              <a:t>Simple requests</a:t>
            </a:r>
          </a:p>
          <a:p>
            <a:pPr lvl="1"/>
            <a:r>
              <a:rPr lang="en-US" i="1" dirty="0" smtClean="0"/>
              <a:t>GET</a:t>
            </a:r>
            <a:r>
              <a:rPr lang="en-US" dirty="0"/>
              <a:t>, </a:t>
            </a:r>
            <a:r>
              <a:rPr lang="en-US" i="1" dirty="0"/>
              <a:t>HEAD </a:t>
            </a:r>
            <a:r>
              <a:rPr lang="en-US" dirty="0"/>
              <a:t>or </a:t>
            </a:r>
            <a:r>
              <a:rPr lang="en-US" i="1" dirty="0" smtClean="0"/>
              <a:t>POST</a:t>
            </a:r>
          </a:p>
          <a:p>
            <a:pPr lvl="2"/>
            <a:r>
              <a:rPr lang="en-US" dirty="0" smtClean="0"/>
              <a:t>If </a:t>
            </a:r>
            <a:r>
              <a:rPr lang="en-US" i="1" dirty="0" smtClean="0"/>
              <a:t>POST</a:t>
            </a:r>
            <a:r>
              <a:rPr lang="en-US" dirty="0" smtClean="0"/>
              <a:t>, only content types </a:t>
            </a:r>
            <a:r>
              <a:rPr lang="en-US" i="1" dirty="0" smtClean="0"/>
              <a:t>application/x-www-form-</a:t>
            </a:r>
            <a:r>
              <a:rPr lang="en-US" i="1" dirty="0" err="1" smtClean="0"/>
              <a:t>urlencoded</a:t>
            </a:r>
            <a:r>
              <a:rPr lang="en-US" dirty="0"/>
              <a:t>, </a:t>
            </a:r>
            <a:r>
              <a:rPr lang="en-US" i="1" dirty="0"/>
              <a:t>multipart/form-data</a:t>
            </a:r>
            <a:r>
              <a:rPr lang="en-US" dirty="0"/>
              <a:t>, or </a:t>
            </a:r>
            <a:r>
              <a:rPr lang="en-US" i="1" dirty="0" smtClean="0"/>
              <a:t>text/plain</a:t>
            </a:r>
          </a:p>
          <a:p>
            <a:pPr lvl="1"/>
            <a:r>
              <a:rPr lang="en-US" dirty="0" smtClean="0"/>
              <a:t>No custom </a:t>
            </a:r>
            <a:r>
              <a:rPr lang="en-US" dirty="0"/>
              <a:t>headers </a:t>
            </a:r>
            <a:r>
              <a:rPr lang="en-US" dirty="0" smtClean="0"/>
              <a:t>in the request</a:t>
            </a:r>
            <a:endParaRPr lang="en-US" dirty="0"/>
          </a:p>
          <a:p>
            <a:r>
              <a:rPr lang="en-US" dirty="0" smtClean="0"/>
              <a:t>Browser sends </a:t>
            </a:r>
            <a:r>
              <a:rPr lang="en-US" i="1" dirty="0" smtClean="0"/>
              <a:t>Origin </a:t>
            </a:r>
            <a:r>
              <a:rPr lang="en-US" dirty="0" smtClean="0"/>
              <a:t>header</a:t>
            </a:r>
          </a:p>
          <a:p>
            <a:pPr lvl="1"/>
            <a:r>
              <a:rPr lang="en-US" dirty="0" smtClean="0"/>
              <a:t>Server returns error if Origin in not allowed to do API calls</a:t>
            </a:r>
          </a:p>
          <a:p>
            <a:r>
              <a:rPr lang="en-US" i="1" dirty="0" smtClean="0"/>
              <a:t>Access-Control </a:t>
            </a:r>
            <a:r>
              <a:rPr lang="en-US" dirty="0" smtClean="0"/>
              <a:t>headers</a:t>
            </a:r>
          </a:p>
          <a:p>
            <a:pPr lvl="1"/>
            <a:r>
              <a:rPr lang="en-US" i="1" dirty="0" smtClean="0"/>
              <a:t>Allow-Origin</a:t>
            </a:r>
            <a:r>
              <a:rPr lang="en-US" dirty="0" smtClean="0"/>
              <a:t>: </a:t>
            </a:r>
            <a:r>
              <a:rPr lang="en-US" i="1" dirty="0" smtClean="0"/>
              <a:t>*</a:t>
            </a:r>
            <a:r>
              <a:rPr lang="en-US" dirty="0" smtClean="0"/>
              <a:t> or </a:t>
            </a:r>
            <a:r>
              <a:rPr lang="en-US" i="1" dirty="0" smtClean="0"/>
              <a:t>Origin</a:t>
            </a:r>
          </a:p>
          <a:p>
            <a:pPr lvl="1"/>
            <a:r>
              <a:rPr lang="en-US" i="1" dirty="0" smtClean="0"/>
              <a:t>Allow-Credentials</a:t>
            </a:r>
            <a:r>
              <a:rPr lang="en-US" dirty="0" smtClean="0"/>
              <a:t>: Cookies included?</a:t>
            </a:r>
          </a:p>
          <a:p>
            <a:pPr lvl="1"/>
            <a:r>
              <a:rPr lang="en-US" i="1" dirty="0" smtClean="0"/>
              <a:t>Expose-Headers</a:t>
            </a:r>
            <a:r>
              <a:rPr lang="en-US" dirty="0" smtClean="0"/>
              <a:t>: Non-simple headers available to the client</a:t>
            </a:r>
          </a:p>
          <a:p>
            <a:pPr lvl="1"/>
            <a:endParaRPr lang="en-US" i="1" dirty="0"/>
          </a:p>
        </p:txBody>
      </p:sp>
      <p:sp>
        <p:nvSpPr>
          <p:cNvPr id="3" name="Text Placeholder 2"/>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endParaRPr lang="en-US" dirty="0"/>
          </a:p>
        </p:txBody>
      </p:sp>
      <p:pic>
        <p:nvPicPr>
          <p:cNvPr id="8" name="Picture 7"/>
          <p:cNvPicPr>
            <a:picLocks noChangeAspect="1"/>
          </p:cNvPicPr>
          <p:nvPr/>
        </p:nvPicPr>
        <p:blipFill>
          <a:blip r:embed="rId2"/>
          <a:stretch>
            <a:fillRect/>
          </a:stretch>
        </p:blipFill>
        <p:spPr>
          <a:xfrm>
            <a:off x="6545318" y="2427734"/>
            <a:ext cx="2347163" cy="1097375"/>
          </a:xfrm>
          <a:prstGeom prst="rect">
            <a:avLst/>
          </a:prstGeom>
        </p:spPr>
      </p:pic>
      <p:pic>
        <p:nvPicPr>
          <p:cNvPr id="9" name="Picture 8"/>
          <p:cNvPicPr>
            <a:picLocks noChangeAspect="1"/>
          </p:cNvPicPr>
          <p:nvPr/>
        </p:nvPicPr>
        <p:blipFill>
          <a:blip r:embed="rId3"/>
          <a:stretch>
            <a:fillRect/>
          </a:stretch>
        </p:blipFill>
        <p:spPr>
          <a:xfrm>
            <a:off x="5183883" y="3525109"/>
            <a:ext cx="3711262" cy="807790"/>
          </a:xfrm>
          <a:prstGeom prst="rect">
            <a:avLst/>
          </a:prstGeom>
        </p:spPr>
      </p:pic>
    </p:spTree>
    <p:extLst>
      <p:ext uri="{BB962C8B-B14F-4D97-AF65-F5344CB8AC3E}">
        <p14:creationId xmlns:p14="http://schemas.microsoft.com/office/powerpoint/2010/main" val="3582091835"/>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CORS works</a:t>
            </a:r>
            <a:endParaRPr lang="en-US" dirty="0"/>
          </a:p>
        </p:txBody>
      </p:sp>
      <p:sp>
        <p:nvSpPr>
          <p:cNvPr id="5" name="Content Placeholder 4"/>
          <p:cNvSpPr>
            <a:spLocks noGrp="1"/>
          </p:cNvSpPr>
          <p:nvPr>
            <p:ph sz="quarter" idx="12"/>
          </p:nvPr>
        </p:nvSpPr>
        <p:spPr>
          <a:xfrm>
            <a:off x="876300" y="1203598"/>
            <a:ext cx="6864052" cy="3939902"/>
          </a:xfrm>
        </p:spPr>
        <p:txBody>
          <a:bodyPr/>
          <a:lstStyle/>
          <a:p>
            <a:r>
              <a:rPr lang="en-US" dirty="0" smtClean="0">
                <a:solidFill>
                  <a:srgbClr val="00B050"/>
                </a:solidFill>
              </a:rPr>
              <a:t>Non-simple requests</a:t>
            </a:r>
          </a:p>
          <a:p>
            <a:r>
              <a:rPr lang="en-US" dirty="0" smtClean="0"/>
              <a:t>Preflight request</a:t>
            </a:r>
          </a:p>
          <a:p>
            <a:pPr lvl="1"/>
            <a:r>
              <a:rPr lang="en-US" dirty="0" smtClean="0"/>
              <a:t>Client asks for permissions</a:t>
            </a:r>
          </a:p>
          <a:p>
            <a:pPr lvl="1"/>
            <a:r>
              <a:rPr lang="en-US" dirty="0" smtClean="0"/>
              <a:t>Server must support OPTIONS</a:t>
            </a:r>
          </a:p>
          <a:p>
            <a:pPr lvl="1"/>
            <a:r>
              <a:rPr lang="en-US" dirty="0" smtClean="0"/>
              <a:t>Performance implications</a:t>
            </a:r>
          </a:p>
          <a:p>
            <a:pPr lvl="1"/>
            <a:r>
              <a:rPr lang="en-US" dirty="0" smtClean="0"/>
              <a:t>Server returns no CORS headers if not allowed</a:t>
            </a:r>
          </a:p>
          <a:p>
            <a:r>
              <a:rPr lang="en-US" dirty="0" smtClean="0"/>
              <a:t>Actual request follows successful preflight request</a:t>
            </a:r>
          </a:p>
          <a:p>
            <a:pPr lvl="1"/>
            <a:endParaRPr lang="en-US" dirty="0"/>
          </a:p>
        </p:txBody>
      </p:sp>
      <p:sp>
        <p:nvSpPr>
          <p:cNvPr id="3" name="Text Placeholder 2"/>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endParaRPr lang="en-US" dirty="0"/>
          </a:p>
        </p:txBody>
      </p:sp>
      <p:pic>
        <p:nvPicPr>
          <p:cNvPr id="2" name="Picture 1"/>
          <p:cNvPicPr>
            <a:picLocks noChangeAspect="1"/>
          </p:cNvPicPr>
          <p:nvPr/>
        </p:nvPicPr>
        <p:blipFill>
          <a:blip r:embed="rId2"/>
          <a:stretch>
            <a:fillRect/>
          </a:stretch>
        </p:blipFill>
        <p:spPr>
          <a:xfrm>
            <a:off x="5148064" y="1059582"/>
            <a:ext cx="3817951" cy="1386960"/>
          </a:xfrm>
          <a:prstGeom prst="rect">
            <a:avLst/>
          </a:prstGeom>
        </p:spPr>
      </p:pic>
      <p:pic>
        <p:nvPicPr>
          <p:cNvPr id="6" name="Picture 5"/>
          <p:cNvPicPr>
            <a:picLocks noChangeAspect="1"/>
          </p:cNvPicPr>
          <p:nvPr/>
        </p:nvPicPr>
        <p:blipFill>
          <a:blip r:embed="rId3"/>
          <a:stretch>
            <a:fillRect/>
          </a:stretch>
        </p:blipFill>
        <p:spPr>
          <a:xfrm>
            <a:off x="5071858" y="2446542"/>
            <a:ext cx="3894157" cy="807790"/>
          </a:xfrm>
          <a:prstGeom prst="rect">
            <a:avLst/>
          </a:prstGeom>
        </p:spPr>
      </p:pic>
    </p:spTree>
    <p:extLst>
      <p:ext uri="{BB962C8B-B14F-4D97-AF65-F5344CB8AC3E}">
        <p14:creationId xmlns:p14="http://schemas.microsoft.com/office/powerpoint/2010/main" val="2291922217"/>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CORS</a:t>
            </a:r>
            <a:endParaRPr lang="en-US" dirty="0"/>
          </a:p>
        </p:txBody>
      </p:sp>
      <p:sp>
        <p:nvSpPr>
          <p:cNvPr id="6" name="Text Placeholder 5"/>
          <p:cNvSpPr>
            <a:spLocks noGrp="1"/>
          </p:cNvSpPr>
          <p:nvPr>
            <p:ph type="body" sz="quarter" idx="24"/>
          </p:nvPr>
        </p:nvSpPr>
        <p:spPr/>
        <p:txBody>
          <a:bodyPr/>
          <a:lstStyle/>
          <a:p>
            <a:r>
              <a:rPr lang="en-US" dirty="0" smtClean="0"/>
              <a:t>Adding CORS support to ASP.NET Web API</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92740856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RESTful Web API</a:t>
            </a:r>
            <a:endParaRPr lang="en-US" dirty="0"/>
          </a:p>
        </p:txBody>
      </p:sp>
      <p:sp>
        <p:nvSpPr>
          <p:cNvPr id="7" name="Content Placeholder 6"/>
          <p:cNvSpPr>
            <a:spLocks noGrp="1"/>
          </p:cNvSpPr>
          <p:nvPr>
            <p:ph sz="quarter" idx="22"/>
          </p:nvPr>
        </p:nvSpPr>
        <p:spPr/>
        <p:txBody>
          <a:bodyPr/>
          <a:lstStyle/>
          <a:p>
            <a:r>
              <a:rPr lang="en-US" dirty="0"/>
              <a:t>Add </a:t>
            </a:r>
            <a:r>
              <a:rPr lang="en-US" dirty="0" err="1" smtClean="0"/>
              <a:t>NuGet</a:t>
            </a:r>
            <a:r>
              <a:rPr lang="en-US" dirty="0" smtClean="0"/>
              <a:t> package </a:t>
            </a:r>
            <a:r>
              <a:rPr lang="en-US" dirty="0" err="1" smtClean="0">
                <a:hlinkClick r:id="rId2"/>
              </a:rPr>
              <a:t>Microsoft.AspNet.WebApi.Cors</a:t>
            </a:r>
            <a:endParaRPr lang="en-US" dirty="0" smtClean="0"/>
          </a:p>
          <a:p>
            <a:endParaRPr lang="en-US" dirty="0" smtClean="0"/>
          </a:p>
          <a:p>
            <a:endParaRPr lang="en-US" dirty="0"/>
          </a:p>
          <a:p>
            <a:r>
              <a:rPr lang="en-US" dirty="0"/>
              <a:t>public static void Register(</a:t>
            </a:r>
            <a:r>
              <a:rPr lang="en-US" dirty="0" err="1"/>
              <a:t>HttpConfiguration</a:t>
            </a:r>
            <a:r>
              <a:rPr lang="en-US" dirty="0"/>
              <a:t> </a:t>
            </a:r>
            <a:r>
              <a:rPr lang="en-US" dirty="0" err="1"/>
              <a:t>config</a:t>
            </a:r>
            <a:r>
              <a:rPr lang="en-US" dirty="0"/>
              <a:t>)</a:t>
            </a:r>
          </a:p>
          <a:p>
            <a:r>
              <a:rPr lang="en-US" dirty="0"/>
              <a:t>{</a:t>
            </a:r>
          </a:p>
          <a:p>
            <a:r>
              <a:rPr lang="en-US" dirty="0"/>
              <a:t>    // New code</a:t>
            </a:r>
          </a:p>
          <a:p>
            <a:r>
              <a:rPr lang="en-US" dirty="0"/>
              <a:t>    </a:t>
            </a:r>
            <a:r>
              <a:rPr lang="en-US" dirty="0" err="1"/>
              <a:t>config.</a:t>
            </a:r>
            <a:r>
              <a:rPr lang="en-US" dirty="0" err="1">
                <a:solidFill>
                  <a:srgbClr val="00B050"/>
                </a:solidFill>
              </a:rPr>
              <a:t>EnableCors</a:t>
            </a:r>
            <a:r>
              <a:rPr lang="en-US" dirty="0"/>
              <a:t>();</a:t>
            </a:r>
          </a:p>
          <a:p>
            <a:r>
              <a:rPr lang="en-US" dirty="0" smtClean="0"/>
              <a:t>}</a:t>
            </a:r>
          </a:p>
          <a:p>
            <a:endParaRPr lang="en-US" dirty="0"/>
          </a:p>
          <a:p>
            <a:endParaRPr lang="en-US" dirty="0" smtClean="0"/>
          </a:p>
          <a:p>
            <a:r>
              <a:rPr lang="en-US" dirty="0" smtClean="0"/>
              <a:t>--- or ---</a:t>
            </a:r>
          </a:p>
          <a:p>
            <a:endParaRPr lang="en-US" dirty="0"/>
          </a:p>
          <a:p>
            <a:r>
              <a:rPr lang="en-US" dirty="0"/>
              <a:t>[</a:t>
            </a:r>
            <a:r>
              <a:rPr lang="en-US" dirty="0" err="1">
                <a:solidFill>
                  <a:srgbClr val="00B050"/>
                </a:solidFill>
              </a:rPr>
              <a:t>EnableCors</a:t>
            </a:r>
            <a:r>
              <a:rPr lang="en-US" dirty="0"/>
              <a:t>(origins: "http://example.com", </a:t>
            </a:r>
            <a:endParaRPr lang="en-US" dirty="0" smtClean="0"/>
          </a:p>
          <a:p>
            <a:r>
              <a:rPr lang="en-US" dirty="0"/>
              <a:t>	</a:t>
            </a:r>
            <a:r>
              <a:rPr lang="en-US" dirty="0" smtClean="0"/>
              <a:t>headers</a:t>
            </a:r>
            <a:r>
              <a:rPr lang="en-US" dirty="0"/>
              <a:t>: "*", methods: "*")]</a:t>
            </a:r>
          </a:p>
          <a:p>
            <a:r>
              <a:rPr lang="en-US" dirty="0"/>
              <a:t>public class </a:t>
            </a:r>
            <a:r>
              <a:rPr lang="en-US" dirty="0" err="1"/>
              <a:t>TestController</a:t>
            </a:r>
            <a:r>
              <a:rPr lang="en-US" dirty="0"/>
              <a:t> : </a:t>
            </a:r>
            <a:r>
              <a:rPr lang="en-US" dirty="0" err="1"/>
              <a:t>ApiController</a:t>
            </a:r>
            <a:endParaRPr lang="en-US" dirty="0"/>
          </a:p>
          <a:p>
            <a:r>
              <a:rPr lang="en-US" dirty="0"/>
              <a:t>{</a:t>
            </a:r>
          </a:p>
          <a:p>
            <a:r>
              <a:rPr lang="en-US" dirty="0"/>
              <a:t>    // Controller methods not shown...</a:t>
            </a:r>
          </a:p>
          <a:p>
            <a:r>
              <a:rPr lang="en-US" dirty="0"/>
              <a:t>}</a:t>
            </a:r>
          </a:p>
        </p:txBody>
      </p:sp>
      <p:sp>
        <p:nvSpPr>
          <p:cNvPr id="8" name="Text Placeholder 7"/>
          <p:cNvSpPr>
            <a:spLocks noGrp="1"/>
          </p:cNvSpPr>
          <p:nvPr>
            <p:ph type="body" sz="quarter" idx="23"/>
          </p:nvPr>
        </p:nvSpPr>
        <p:spPr/>
        <p:txBody>
          <a:bodyPr/>
          <a:lstStyle/>
          <a:p>
            <a:r>
              <a:rPr lang="en-US" dirty="0" err="1" smtClean="0"/>
              <a:t>Demoscript</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6600119"/>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Protecting Resources</a:t>
            </a:r>
            <a:endParaRPr lang="en-US" dirty="0"/>
          </a:p>
        </p:txBody>
      </p:sp>
      <p:sp>
        <p:nvSpPr>
          <p:cNvPr id="6" name="Text Placeholder 5"/>
          <p:cNvSpPr>
            <a:spLocks noGrp="1"/>
          </p:cNvSpPr>
          <p:nvPr>
            <p:ph type="body" sz="quarter" idx="25"/>
          </p:nvPr>
        </p:nvSpPr>
        <p:spPr/>
        <p:txBody>
          <a:bodyPr/>
          <a:lstStyle/>
          <a:p>
            <a:r>
              <a:rPr lang="en-US" dirty="0" err="1" smtClean="0"/>
              <a:t>Auth</a:t>
            </a:r>
            <a:r>
              <a:rPr lang="en-US" dirty="0" smtClean="0"/>
              <a:t> with </a:t>
            </a:r>
            <a:r>
              <a:rPr lang="en-US" dirty="0"/>
              <a:t>OAuth2 and OpenID Connect</a:t>
            </a:r>
          </a:p>
        </p:txBody>
      </p:sp>
    </p:spTree>
    <p:extLst>
      <p:ext uri="{BB962C8B-B14F-4D97-AF65-F5344CB8AC3E}">
        <p14:creationId xmlns:p14="http://schemas.microsoft.com/office/powerpoint/2010/main" val="314770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hteck 25"/>
          <p:cNvSpPr/>
          <p:nvPr/>
        </p:nvSpPr>
        <p:spPr>
          <a:xfrm>
            <a:off x="755576" y="555526"/>
            <a:ext cx="4392488" cy="325565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dirty="0" smtClean="0">
                <a:latin typeface="+mj-lt"/>
              </a:rPr>
              <a:t>Enterprise</a:t>
            </a:r>
            <a:endParaRPr lang="en-US" sz="2400" dirty="0">
              <a:latin typeface="+mj-lt"/>
            </a:endParaRPr>
          </a:p>
        </p:txBody>
      </p:sp>
      <p:sp>
        <p:nvSpPr>
          <p:cNvPr id="12" name="Titel 11"/>
          <p:cNvSpPr>
            <a:spLocks noGrp="1"/>
          </p:cNvSpPr>
          <p:nvPr>
            <p:ph type="title"/>
          </p:nvPr>
        </p:nvSpPr>
        <p:spPr/>
        <p:txBody>
          <a:bodyPr/>
          <a:lstStyle/>
          <a:p>
            <a:r>
              <a:rPr lang="en-US" dirty="0" smtClean="0"/>
              <a:t>Local </a:t>
            </a:r>
            <a:r>
              <a:rPr lang="en-US" dirty="0" err="1" smtClean="0"/>
              <a:t>Auth</a:t>
            </a:r>
            <a:endParaRPr lang="en-US" dirty="0"/>
          </a:p>
        </p:txBody>
      </p:sp>
      <p:sp>
        <p:nvSpPr>
          <p:cNvPr id="13" name="Textplatzhalter 12"/>
          <p:cNvSpPr>
            <a:spLocks noGrp="1"/>
          </p:cNvSpPr>
          <p:nvPr>
            <p:ph type="body" sz="quarter" idx="23"/>
          </p:nvPr>
        </p:nvSpPr>
        <p:spPr/>
        <p:txBody>
          <a:bodyPr/>
          <a:lstStyle/>
          <a:p>
            <a:r>
              <a:rPr lang="en-US" dirty="0" err="1" smtClean="0"/>
              <a:t>Auth</a:t>
            </a:r>
            <a:r>
              <a:rPr lang="en-US" dirty="0" smtClean="0"/>
              <a:t> inside of the enterprise</a:t>
            </a:r>
            <a:endParaRPr lang="en-US" dirty="0"/>
          </a:p>
        </p:txBody>
      </p:sp>
      <p:sp>
        <p:nvSpPr>
          <p:cNvPr id="14" name="Textplatzhalter 13"/>
          <p:cNvSpPr>
            <a:spLocks noGrp="1"/>
          </p:cNvSpPr>
          <p:nvPr>
            <p:ph type="body" sz="quarter" idx="24"/>
          </p:nvPr>
        </p:nvSpPr>
        <p:spPr/>
        <p:txBody>
          <a:bodyPr/>
          <a:lstStyle/>
          <a:p>
            <a:r>
              <a:rPr lang="en-US" dirty="0" smtClean="0"/>
              <a:t>Single, integrated domain</a:t>
            </a:r>
          </a:p>
          <a:p>
            <a:r>
              <a:rPr lang="en-US" dirty="0" smtClean="0"/>
              <a:t>All devices belong to the enterprise</a:t>
            </a:r>
          </a:p>
          <a:p>
            <a:r>
              <a:rPr lang="en-US" dirty="0" smtClean="0"/>
              <a:t>Everything is Windows</a:t>
            </a:r>
          </a:p>
          <a:p>
            <a:r>
              <a:rPr lang="en-US" dirty="0" smtClean="0">
                <a:solidFill>
                  <a:srgbClr val="00B050"/>
                </a:solidFill>
              </a:rPr>
              <a:t>Problems</a:t>
            </a:r>
          </a:p>
          <a:p>
            <a:pPr lvl="1"/>
            <a:r>
              <a:rPr lang="en-US" dirty="0" smtClean="0"/>
              <a:t>External devices</a:t>
            </a:r>
          </a:p>
          <a:p>
            <a:pPr lvl="1"/>
            <a:r>
              <a:rPr lang="en-US" dirty="0" smtClean="0"/>
              <a:t>External services</a:t>
            </a:r>
          </a:p>
          <a:p>
            <a:pPr lvl="1"/>
            <a:r>
              <a:rPr lang="en-US" dirty="0" smtClean="0"/>
              <a:t>Non-Windows environments</a:t>
            </a:r>
          </a:p>
        </p:txBody>
      </p:sp>
      <p:sp>
        <p:nvSpPr>
          <p:cNvPr id="15" name="Textplatzhalter 14"/>
          <p:cNvSpPr>
            <a:spLocks noGrp="1"/>
          </p:cNvSpPr>
          <p:nvPr>
            <p:ph type="body" sz="quarter" idx="25"/>
          </p:nvPr>
        </p:nvSpPr>
        <p:spPr/>
        <p:txBody>
          <a:bodyPr/>
          <a:lstStyle/>
          <a:p>
            <a:endParaRPr lang="en-US"/>
          </a:p>
        </p:txBody>
      </p:sp>
      <p:grpSp>
        <p:nvGrpSpPr>
          <p:cNvPr id="25" name="Gruppieren 24"/>
          <p:cNvGrpSpPr/>
          <p:nvPr/>
        </p:nvGrpSpPr>
        <p:grpSpPr>
          <a:xfrm>
            <a:off x="2517751" y="2413670"/>
            <a:ext cx="944489" cy="1149622"/>
            <a:chOff x="2454440" y="2931790"/>
            <a:chExt cx="944489" cy="1149622"/>
          </a:xfrm>
        </p:grpSpPr>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2931790"/>
              <a:ext cx="780290" cy="780290"/>
            </a:xfrm>
            <a:prstGeom prst="rect">
              <a:avLst/>
            </a:prstGeom>
          </p:spPr>
        </p:pic>
        <p:sp>
          <p:nvSpPr>
            <p:cNvPr id="17" name="Textfeld 16"/>
            <p:cNvSpPr txBox="1"/>
            <p:nvPr/>
          </p:nvSpPr>
          <p:spPr>
            <a:xfrm>
              <a:off x="2454440" y="3712080"/>
              <a:ext cx="944489" cy="369332"/>
            </a:xfrm>
            <a:prstGeom prst="rect">
              <a:avLst/>
            </a:prstGeom>
            <a:noFill/>
          </p:spPr>
          <p:txBody>
            <a:bodyPr wrap="none" rtlCol="0">
              <a:spAutoFit/>
            </a:bodyPr>
            <a:lstStyle/>
            <a:p>
              <a:pPr algn="ctr"/>
              <a:r>
                <a:rPr lang="en-US" dirty="0" smtClean="0">
                  <a:latin typeface="+mj-lt"/>
                </a:rPr>
                <a:t>Domain</a:t>
              </a:r>
              <a:endParaRPr lang="en-US" dirty="0">
                <a:latin typeface="+mj-lt"/>
              </a:endParaRPr>
            </a:p>
          </p:txBody>
        </p:sp>
      </p:grpSp>
      <p:grpSp>
        <p:nvGrpSpPr>
          <p:cNvPr id="23" name="Gruppieren 22"/>
          <p:cNvGrpSpPr/>
          <p:nvPr/>
        </p:nvGrpSpPr>
        <p:grpSpPr>
          <a:xfrm>
            <a:off x="1361987" y="1390769"/>
            <a:ext cx="1425070" cy="964956"/>
            <a:chOff x="845997" y="1676296"/>
            <a:chExt cx="1425070" cy="964956"/>
          </a:xfrm>
        </p:grpSpPr>
        <p:sp>
          <p:nvSpPr>
            <p:cNvPr id="19" name="Textfeld 18"/>
            <p:cNvSpPr txBox="1"/>
            <p:nvPr/>
          </p:nvSpPr>
          <p:spPr>
            <a:xfrm>
              <a:off x="845997" y="2271920"/>
              <a:ext cx="1425070" cy="369332"/>
            </a:xfrm>
            <a:prstGeom prst="rect">
              <a:avLst/>
            </a:prstGeom>
            <a:noFill/>
          </p:spPr>
          <p:txBody>
            <a:bodyPr wrap="none" rtlCol="0">
              <a:spAutoFit/>
            </a:bodyPr>
            <a:lstStyle/>
            <a:p>
              <a:pPr algn="ctr"/>
              <a:r>
                <a:rPr lang="en-US" dirty="0" smtClean="0">
                  <a:latin typeface="+mj-lt"/>
                </a:rPr>
                <a:t>Workstations</a:t>
              </a:r>
              <a:endParaRPr lang="en-US" dirty="0">
                <a:latin typeface="+mj-lt"/>
              </a:endParaRP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24" name="Gruppieren 23"/>
          <p:cNvGrpSpPr/>
          <p:nvPr/>
        </p:nvGrpSpPr>
        <p:grpSpPr>
          <a:xfrm>
            <a:off x="3230431" y="1410079"/>
            <a:ext cx="898324" cy="1149622"/>
            <a:chOff x="3341037" y="1347614"/>
            <a:chExt cx="898324" cy="1149622"/>
          </a:xfrm>
        </p:grpSpPr>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053" y="1347614"/>
              <a:ext cx="780290" cy="780290"/>
            </a:xfrm>
            <a:prstGeom prst="rect">
              <a:avLst/>
            </a:prstGeom>
          </p:spPr>
        </p:pic>
        <p:sp>
          <p:nvSpPr>
            <p:cNvPr id="22" name="Textfeld 21"/>
            <p:cNvSpPr txBox="1"/>
            <p:nvPr/>
          </p:nvSpPr>
          <p:spPr>
            <a:xfrm>
              <a:off x="3341037" y="2127904"/>
              <a:ext cx="898324" cy="369332"/>
            </a:xfrm>
            <a:prstGeom prst="rect">
              <a:avLst/>
            </a:prstGeom>
            <a:noFill/>
          </p:spPr>
          <p:txBody>
            <a:bodyPr wrap="none" rtlCol="0">
              <a:spAutoFit/>
            </a:bodyPr>
            <a:lstStyle/>
            <a:p>
              <a:pPr algn="ctr"/>
              <a:r>
                <a:rPr lang="en-US" dirty="0" smtClean="0">
                  <a:latin typeface="+mj-lt"/>
                </a:rPr>
                <a:t>Servers</a:t>
              </a:r>
              <a:endParaRPr lang="en-US" dirty="0">
                <a:latin typeface="+mj-lt"/>
              </a:endParaRPr>
            </a:p>
          </p:txBody>
        </p:sp>
      </p:grpSp>
      <p:grpSp>
        <p:nvGrpSpPr>
          <p:cNvPr id="27" name="Gruppieren 26"/>
          <p:cNvGrpSpPr/>
          <p:nvPr/>
        </p:nvGrpSpPr>
        <p:grpSpPr>
          <a:xfrm>
            <a:off x="1230615" y="3806017"/>
            <a:ext cx="918842" cy="964956"/>
            <a:chOff x="1099113" y="1676296"/>
            <a:chExt cx="918842" cy="964956"/>
          </a:xfrm>
        </p:grpSpPr>
        <p:sp>
          <p:nvSpPr>
            <p:cNvPr id="28" name="Textfeld 27"/>
            <p:cNvSpPr txBox="1"/>
            <p:nvPr/>
          </p:nvSpPr>
          <p:spPr>
            <a:xfrm>
              <a:off x="1099113" y="2271920"/>
              <a:ext cx="918842" cy="369332"/>
            </a:xfrm>
            <a:prstGeom prst="rect">
              <a:avLst/>
            </a:prstGeom>
            <a:noFill/>
          </p:spPr>
          <p:txBody>
            <a:bodyPr wrap="none" rtlCol="0">
              <a:spAutoFit/>
            </a:bodyPr>
            <a:lstStyle/>
            <a:p>
              <a:pPr algn="ctr"/>
              <a:r>
                <a:rPr lang="en-US" dirty="0" smtClean="0">
                  <a:latin typeface="+mj-lt"/>
                </a:rPr>
                <a:t>Devices</a:t>
              </a:r>
              <a:endParaRPr lang="en-US" dirty="0">
                <a:latin typeface="+mj-lt"/>
              </a:endParaRP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34" name="Gruppieren 33"/>
          <p:cNvGrpSpPr/>
          <p:nvPr/>
        </p:nvGrpSpPr>
        <p:grpSpPr>
          <a:xfrm>
            <a:off x="3629141" y="3959826"/>
            <a:ext cx="1888823" cy="877802"/>
            <a:chOff x="3629141" y="3959826"/>
            <a:chExt cx="1888823" cy="877802"/>
          </a:xfrm>
        </p:grpSpPr>
        <p:sp>
          <p:nvSpPr>
            <p:cNvPr id="30" name="Rechteck 29"/>
            <p:cNvSpPr/>
            <p:nvPr/>
          </p:nvSpPr>
          <p:spPr>
            <a:xfrm>
              <a:off x="3629141" y="3965654"/>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378" y="4107282"/>
              <a:ext cx="588718" cy="588718"/>
            </a:xfrm>
            <a:prstGeom prst="rect">
              <a:avLst/>
            </a:prstGeom>
          </p:spPr>
        </p:pic>
        <p:sp>
          <p:nvSpPr>
            <p:cNvPr id="32" name="Rechteck 31"/>
            <p:cNvSpPr/>
            <p:nvPr/>
          </p:nvSpPr>
          <p:spPr>
            <a:xfrm>
              <a:off x="4636772" y="3959826"/>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3" name="Grafik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3009" y="4101454"/>
              <a:ext cx="588718" cy="588718"/>
            </a:xfrm>
            <a:prstGeom prst="rect">
              <a:avLst/>
            </a:prstGeom>
          </p:spPr>
        </p:pic>
      </p:grpSp>
      <p:pic>
        <p:nvPicPr>
          <p:cNvPr id="1026" name="Picture 2" descr="Tux, der Linux-Pingu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049" y="2586437"/>
            <a:ext cx="842003" cy="97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fade">
                                      <p:cBhvr>
                                        <p:cTn id="30" dur="500"/>
                                        <p:tgtEl>
                                          <p:spTgt spid="1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500"/>
                                        <p:tgtEl>
                                          <p:spTgt spid="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OAuth2</a:t>
            </a:r>
            <a:endParaRPr lang="en-US" dirty="0"/>
          </a:p>
        </p:txBody>
      </p:sp>
      <p:sp>
        <p:nvSpPr>
          <p:cNvPr id="7" name="Inhaltsplatzhalter 6"/>
          <p:cNvSpPr>
            <a:spLocks noGrp="1"/>
          </p:cNvSpPr>
          <p:nvPr>
            <p:ph sz="quarter" idx="12"/>
          </p:nvPr>
        </p:nvSpPr>
        <p:spPr/>
        <p:txBody>
          <a:bodyPr/>
          <a:lstStyle/>
          <a:p>
            <a:r>
              <a:rPr lang="en-US" dirty="0" smtClean="0"/>
              <a:t>Successor of OAuth1 and OAuth WRAP</a:t>
            </a:r>
          </a:p>
          <a:p>
            <a:r>
              <a:rPr lang="en-US" dirty="0" smtClean="0"/>
              <a:t>Standard for delegating authorization for accessing resources via HTTP(S)</a:t>
            </a:r>
          </a:p>
          <a:p>
            <a:pPr lvl="1"/>
            <a:r>
              <a:rPr lang="en-US" u="sng" dirty="0" smtClean="0"/>
              <a:t>Not</a:t>
            </a:r>
            <a:r>
              <a:rPr lang="en-US" dirty="0" smtClean="0"/>
              <a:t> a standard for authentication</a:t>
            </a:r>
          </a:p>
          <a:p>
            <a:pPr lvl="1"/>
            <a:r>
              <a:rPr lang="en-US" u="sng" dirty="0" smtClean="0"/>
              <a:t>Not</a:t>
            </a:r>
            <a:r>
              <a:rPr lang="en-US" dirty="0" smtClean="0"/>
              <a:t> a standard for authorization</a:t>
            </a:r>
          </a:p>
          <a:p>
            <a:r>
              <a:rPr lang="en-US" dirty="0" smtClean="0"/>
              <a:t>Very common in the internet today</a:t>
            </a:r>
          </a:p>
          <a:p>
            <a:pPr lvl="1"/>
            <a:r>
              <a:rPr lang="en-US" dirty="0" smtClean="0"/>
              <a:t>Many different flavors as the standard leaves many decisions up to the developer</a:t>
            </a:r>
          </a:p>
          <a:p>
            <a:pPr lvl="1"/>
            <a:r>
              <a:rPr lang="en-US" dirty="0"/>
              <a:t>Example: </a:t>
            </a:r>
            <a:r>
              <a:rPr lang="en-US" dirty="0">
                <a:hlinkClick r:id="rId2"/>
              </a:rPr>
              <a:t>https://oauth.io</a:t>
            </a:r>
            <a:r>
              <a:rPr lang="en-US" dirty="0" smtClean="0">
                <a:hlinkClick r:id="rId2"/>
              </a:rPr>
              <a:t>/</a:t>
            </a:r>
            <a:endParaRPr lang="en-US" dirty="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9773929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smtClean="0"/>
              <a:t>RESTful Web APIs</a:t>
            </a:r>
            <a:endParaRPr lang="de-AT" dirty="0"/>
          </a:p>
        </p:txBody>
      </p:sp>
      <p:sp>
        <p:nvSpPr>
          <p:cNvPr id="6" name="Text Placeholder 5"/>
          <p:cNvSpPr>
            <a:spLocks noGrp="1"/>
          </p:cNvSpPr>
          <p:nvPr>
            <p:ph type="body" sz="quarter" idx="25"/>
          </p:nvPr>
        </p:nvSpPr>
        <p:spPr/>
        <p:txBody>
          <a:bodyPr/>
          <a:lstStyle/>
          <a:p>
            <a:r>
              <a:rPr lang="en-US" dirty="0"/>
              <a:t>Short recap of the basic principles of RESTful Web APIs</a:t>
            </a:r>
            <a:endParaRPr lang="de-AT" dirty="0"/>
          </a:p>
        </p:txBody>
      </p:sp>
    </p:spTree>
    <p:extLst>
      <p:ext uri="{BB962C8B-B14F-4D97-AF65-F5344CB8AC3E}">
        <p14:creationId xmlns:p14="http://schemas.microsoft.com/office/powerpoint/2010/main" val="226566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Terms</a:t>
            </a:r>
            <a:endParaRPr lang="en-US" dirty="0"/>
          </a:p>
        </p:txBody>
      </p:sp>
      <p:sp>
        <p:nvSpPr>
          <p:cNvPr id="3" name="Inhaltsplatzhalter 2"/>
          <p:cNvSpPr>
            <a:spLocks noGrp="1"/>
          </p:cNvSpPr>
          <p:nvPr>
            <p:ph sz="quarter" idx="12"/>
          </p:nvPr>
        </p:nvSpPr>
        <p:spPr/>
        <p:txBody>
          <a:bodyPr/>
          <a:lstStyle/>
          <a:p>
            <a:r>
              <a:rPr lang="en-US" sz="2000" dirty="0" smtClean="0"/>
              <a:t>OAuth Provider</a:t>
            </a:r>
          </a:p>
          <a:p>
            <a:pPr lvl="1"/>
            <a:r>
              <a:rPr lang="en-US" sz="1400" dirty="0" smtClean="0"/>
              <a:t>Aka OAuth Server, Authorization Server</a:t>
            </a:r>
          </a:p>
          <a:p>
            <a:pPr lvl="1"/>
            <a:r>
              <a:rPr lang="en-US" sz="1400" dirty="0" smtClean="0"/>
              <a:t>Examples: AD FS, Google, Twitter, Microsoft AAD</a:t>
            </a:r>
          </a:p>
          <a:p>
            <a:r>
              <a:rPr lang="en-US" sz="2000" dirty="0" smtClean="0"/>
              <a:t>Resource Provider</a:t>
            </a:r>
          </a:p>
          <a:p>
            <a:pPr lvl="1"/>
            <a:r>
              <a:rPr lang="en-US" sz="1400" dirty="0" smtClean="0"/>
              <a:t>Aka Resource Server</a:t>
            </a:r>
          </a:p>
          <a:p>
            <a:pPr lvl="1"/>
            <a:r>
              <a:rPr lang="en-US" sz="1400" dirty="0" smtClean="0"/>
              <a:t>In our case: A REST Web API</a:t>
            </a:r>
          </a:p>
          <a:p>
            <a:r>
              <a:rPr lang="en-US" sz="2000" dirty="0" smtClean="0"/>
              <a:t>Resource Owner</a:t>
            </a:r>
          </a:p>
          <a:p>
            <a:pPr lvl="1"/>
            <a:r>
              <a:rPr lang="en-US" sz="1400" dirty="0" smtClean="0"/>
              <a:t>In our case: The end user, the organization</a:t>
            </a:r>
          </a:p>
          <a:p>
            <a:r>
              <a:rPr lang="en-US" sz="2000" dirty="0" smtClean="0"/>
              <a:t>Client</a:t>
            </a:r>
          </a:p>
          <a:p>
            <a:pPr lvl="1"/>
            <a:r>
              <a:rPr lang="en-US" sz="1400" dirty="0" smtClean="0"/>
              <a:t>Application accessing a protected resource</a:t>
            </a:r>
          </a:p>
          <a:p>
            <a:pPr lvl="1"/>
            <a:r>
              <a:rPr lang="en-US" sz="1400" dirty="0" smtClean="0"/>
              <a:t>In our case: Native app, server-based web app, SPA, mobile app</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86751686"/>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OAuth Endpoints</a:t>
            </a:r>
            <a:endParaRPr lang="en-US" dirty="0"/>
          </a:p>
        </p:txBody>
      </p:sp>
      <p:sp>
        <p:nvSpPr>
          <p:cNvPr id="3" name="Inhaltsplatzhalter 2"/>
          <p:cNvSpPr>
            <a:spLocks noGrp="1"/>
          </p:cNvSpPr>
          <p:nvPr>
            <p:ph sz="quarter" idx="12"/>
          </p:nvPr>
        </p:nvSpPr>
        <p:spPr/>
        <p:txBody>
          <a:bodyPr/>
          <a:lstStyle/>
          <a:p>
            <a:r>
              <a:rPr lang="en-US" dirty="0" smtClean="0"/>
              <a:t>Authorization Endpoint (aka OAuth-A)</a:t>
            </a:r>
          </a:p>
          <a:p>
            <a:pPr lvl="1"/>
            <a:r>
              <a:rPr lang="en-US" dirty="0" smtClean="0"/>
              <a:t>Authenticates the resource owner (e.g. user/password)</a:t>
            </a:r>
          </a:p>
          <a:p>
            <a:pPr lvl="1"/>
            <a:r>
              <a:rPr lang="en-US" dirty="0" smtClean="0"/>
              <a:t>Asks for consent</a:t>
            </a:r>
          </a:p>
          <a:p>
            <a:pPr lvl="1"/>
            <a:r>
              <a:rPr lang="en-US" dirty="0" smtClean="0"/>
              <a:t>Sends confirmation (access code) to redirect endpoint</a:t>
            </a:r>
          </a:p>
          <a:p>
            <a:r>
              <a:rPr lang="en-US" dirty="0" smtClean="0"/>
              <a:t>Redirect Endpoint</a:t>
            </a:r>
          </a:p>
          <a:p>
            <a:pPr lvl="1"/>
            <a:r>
              <a:rPr lang="en-US" dirty="0" smtClean="0"/>
              <a:t>Offered by the client</a:t>
            </a:r>
          </a:p>
          <a:p>
            <a:pPr lvl="1"/>
            <a:r>
              <a:rPr lang="en-US" dirty="0" smtClean="0"/>
              <a:t>Called via redirecting the user-agent (HTTP redirect 302)</a:t>
            </a:r>
          </a:p>
          <a:p>
            <a:pPr lvl="1"/>
            <a:r>
              <a:rPr lang="en-US" dirty="0" smtClean="0"/>
              <a:t>Receives code (there are other options, too) and fetches token from token endpoint</a:t>
            </a:r>
          </a:p>
          <a:p>
            <a:r>
              <a:rPr lang="en-US" dirty="0" smtClean="0"/>
              <a:t>Token Endpoint (aka OAuth-T)</a:t>
            </a:r>
          </a:p>
          <a:p>
            <a:pPr lvl="1"/>
            <a:r>
              <a:rPr lang="en-US" dirty="0" smtClean="0"/>
              <a:t>Creates tokens for access codes, refresh tokens, etc.</a:t>
            </a:r>
          </a:p>
          <a:p>
            <a:pPr lvl="1"/>
            <a:r>
              <a:rPr lang="en-US" dirty="0" smtClean="0"/>
              <a:t>Can validate the client using a client secret</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797682892"/>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OAuth Tokens</a:t>
            </a:r>
            <a:endParaRPr lang="en-US" dirty="0"/>
          </a:p>
        </p:txBody>
      </p:sp>
      <p:sp>
        <p:nvSpPr>
          <p:cNvPr id="5" name="Textplatzhalter 4"/>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a:t>Authorization Code</a:t>
            </a:r>
          </a:p>
          <a:p>
            <a:r>
              <a:rPr lang="en-US" dirty="0" smtClean="0"/>
              <a:t>Access Token</a:t>
            </a:r>
          </a:p>
          <a:p>
            <a:r>
              <a:rPr lang="en-US" dirty="0" smtClean="0"/>
              <a:t>Refresh Token</a:t>
            </a:r>
          </a:p>
        </p:txBody>
      </p:sp>
      <p:sp>
        <p:nvSpPr>
          <p:cNvPr id="7" name="Textplatzhalter 6"/>
          <p:cNvSpPr>
            <a:spLocks noGrp="1"/>
          </p:cNvSpPr>
          <p:nvPr>
            <p:ph type="body" sz="quarter" idx="25"/>
          </p:nvPr>
        </p:nvSpPr>
        <p:spPr/>
        <p:txBody>
          <a:bodyPr/>
          <a:lstStyle/>
          <a:p>
            <a:endParaRPr lang="en-US"/>
          </a:p>
        </p:txBody>
      </p:sp>
      <p:pic>
        <p:nvPicPr>
          <p:cNvPr id="2052" name="Picture 4" descr="http://www.software-architects.com/media/3a4ac95f-a0ad-4d2a-bb49-2b7309e174af/1878376696/time_cockpit/blog/2015/02/ADFS_OAuth2_Fiddler.png?mw=800"/>
          <p:cNvPicPr>
            <a:picLocks noGrp="1" noChangeAspect="1" noChangeArrowheads="1"/>
          </p:cNvPicPr>
          <p:nvPr>
            <p:ph sz="quarter" idx="22"/>
          </p:nvPr>
        </p:nvPicPr>
        <p:blipFill>
          <a:blip r:embed="rId2">
            <a:extLst>
              <a:ext uri="{28A0092B-C50C-407E-A947-70E740481C1C}">
                <a14:useLocalDpi xmlns:a14="http://schemas.microsoft.com/office/drawing/2010/main" val="0"/>
              </a:ext>
            </a:extLst>
          </a:blip>
          <a:srcRect/>
          <a:stretch>
            <a:fillRect/>
          </a:stretch>
        </p:blipFill>
        <p:spPr bwMode="auto">
          <a:xfrm>
            <a:off x="323528" y="1203598"/>
            <a:ext cx="5327650" cy="220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27352"/>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OAuth Flows</a:t>
            </a:r>
            <a:endParaRPr lang="en-US" dirty="0"/>
          </a:p>
        </p:txBody>
      </p:sp>
      <p:sp>
        <p:nvSpPr>
          <p:cNvPr id="8" name="Inhaltsplatzhalter 7"/>
          <p:cNvSpPr>
            <a:spLocks noGrp="1"/>
          </p:cNvSpPr>
          <p:nvPr>
            <p:ph sz="quarter" idx="12"/>
          </p:nvPr>
        </p:nvSpPr>
        <p:spPr/>
        <p:txBody>
          <a:bodyPr/>
          <a:lstStyle/>
          <a:p>
            <a:r>
              <a:rPr lang="en-US" sz="2000" dirty="0" smtClean="0"/>
              <a:t>Authorization Code Flow</a:t>
            </a:r>
          </a:p>
          <a:p>
            <a:pPr lvl="1"/>
            <a:r>
              <a:rPr lang="en-US" sz="1400" dirty="0" smtClean="0"/>
              <a:t>Aka 3-legged OAuth</a:t>
            </a:r>
          </a:p>
          <a:p>
            <a:pPr lvl="1"/>
            <a:r>
              <a:rPr lang="en-US" sz="1400" dirty="0" smtClean="0"/>
              <a:t>Client must be capable of storing secrets</a:t>
            </a:r>
          </a:p>
          <a:p>
            <a:r>
              <a:rPr lang="en-US" sz="2000" dirty="0" smtClean="0"/>
              <a:t>Implicit Flow</a:t>
            </a:r>
          </a:p>
          <a:p>
            <a:pPr lvl="1"/>
            <a:r>
              <a:rPr lang="en-US" sz="1400" dirty="0" smtClean="0"/>
              <a:t>Less secure</a:t>
            </a:r>
          </a:p>
          <a:p>
            <a:pPr lvl="1"/>
            <a:r>
              <a:rPr lang="en-US" sz="1400" dirty="0" smtClean="0"/>
              <a:t>No refresh tokens</a:t>
            </a:r>
          </a:p>
          <a:p>
            <a:pPr lvl="1"/>
            <a:r>
              <a:rPr lang="en-US" sz="1400" dirty="0" smtClean="0"/>
              <a:t>For clients that cannot store secrets (e.g. SPA written in JavaScript)</a:t>
            </a:r>
          </a:p>
          <a:p>
            <a:r>
              <a:rPr lang="en-US" sz="2000" dirty="0" smtClean="0"/>
              <a:t>Resource Owner Password Flow</a:t>
            </a:r>
          </a:p>
          <a:p>
            <a:pPr lvl="1"/>
            <a:r>
              <a:rPr lang="en-US" sz="1400" dirty="0" smtClean="0"/>
              <a:t>For trusted clients</a:t>
            </a:r>
          </a:p>
          <a:p>
            <a:r>
              <a:rPr lang="en-US" sz="2000" dirty="0" smtClean="0"/>
              <a:t>Client Credential Flow</a:t>
            </a:r>
          </a:p>
          <a:p>
            <a:pPr lvl="1"/>
            <a:r>
              <a:rPr lang="en-US" sz="1400" dirty="0" smtClean="0"/>
              <a:t>Aka 2-legged OAuth</a:t>
            </a:r>
          </a:p>
          <a:p>
            <a:pPr lvl="1"/>
            <a:r>
              <a:rPr lang="en-US" sz="1400" dirty="0" smtClean="0"/>
              <a:t>Client is also the resource owner</a:t>
            </a:r>
            <a:endParaRPr lang="en-US" sz="1400"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00202463"/>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smtClean="0"/>
              <a:t>Authorization Code Flow</a:t>
            </a:r>
            <a:endParaRPr lang="en-US" sz="2000" dirty="0"/>
          </a:p>
        </p:txBody>
      </p:sp>
      <p:pic>
        <p:nvPicPr>
          <p:cNvPr id="13" name="Inhaltsplatzhalter 12"/>
          <p:cNvPicPr>
            <a:picLocks noGrp="1" noChangeAspect="1"/>
          </p:cNvPicPr>
          <p:nvPr>
            <p:ph sz="quarter" idx="22"/>
          </p:nvPr>
        </p:nvPicPr>
        <p:blipFill>
          <a:blip r:embed="rId2"/>
          <a:stretch>
            <a:fillRect/>
          </a:stretch>
        </p:blipFill>
        <p:spPr>
          <a:xfrm>
            <a:off x="468313" y="723209"/>
            <a:ext cx="5327650" cy="4136819"/>
          </a:xfrm>
          <a:prstGeom prst="rect">
            <a:avLst/>
          </a:prstGeom>
        </p:spPr>
      </p:pic>
      <p:sp>
        <p:nvSpPr>
          <p:cNvPr id="10" name="Textplatzhalter 9"/>
          <p:cNvSpPr>
            <a:spLocks noGrp="1"/>
          </p:cNvSpPr>
          <p:nvPr>
            <p:ph type="body" sz="quarter" idx="23"/>
          </p:nvPr>
        </p:nvSpPr>
        <p:spPr/>
        <p:txBody>
          <a:bodyPr/>
          <a:lstStyle/>
          <a:p>
            <a:r>
              <a:rPr lang="en-US" dirty="0" smtClean="0"/>
              <a:t>Getting the </a:t>
            </a:r>
            <a:r>
              <a:rPr lang="en-US" dirty="0" err="1" smtClean="0"/>
              <a:t>auth</a:t>
            </a:r>
            <a:r>
              <a:rPr lang="en-US" dirty="0" smtClean="0"/>
              <a:t> code</a:t>
            </a:r>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smtClean="0"/>
              <a:t>Source: </a:t>
            </a:r>
            <a:r>
              <a:rPr lang="en-US" dirty="0" err="1" smtClean="0"/>
              <a:t>Biehl</a:t>
            </a:r>
            <a:r>
              <a:rPr lang="en-US" dirty="0"/>
              <a:t>, Matthias (2014-11-14). OAuth 2.0: Getting Started in API Security (API-University Series Book 1</a:t>
            </a:r>
            <a:r>
              <a:rPr lang="en-US" dirty="0" smtClean="0"/>
              <a:t>)</a:t>
            </a:r>
            <a:endParaRPr lang="en-US" dirty="0"/>
          </a:p>
        </p:txBody>
      </p:sp>
    </p:spTree>
    <p:extLst>
      <p:ext uri="{BB962C8B-B14F-4D97-AF65-F5344CB8AC3E}">
        <p14:creationId xmlns:p14="http://schemas.microsoft.com/office/powerpoint/2010/main" val="25524346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smtClean="0"/>
              <a:t>Authorization Code Flow</a:t>
            </a:r>
            <a:endParaRPr lang="en-US" sz="2000" dirty="0"/>
          </a:p>
        </p:txBody>
      </p:sp>
      <p:sp>
        <p:nvSpPr>
          <p:cNvPr id="10" name="Textplatzhalter 9"/>
          <p:cNvSpPr>
            <a:spLocks noGrp="1"/>
          </p:cNvSpPr>
          <p:nvPr>
            <p:ph type="body" sz="quarter" idx="23"/>
          </p:nvPr>
        </p:nvSpPr>
        <p:spPr/>
        <p:txBody>
          <a:bodyPr/>
          <a:lstStyle/>
          <a:p>
            <a:r>
              <a:rPr lang="en-US" dirty="0" smtClean="0"/>
              <a:t>Getting the token</a:t>
            </a:r>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smtClean="0"/>
              <a:t>Source: </a:t>
            </a:r>
            <a:r>
              <a:rPr lang="en-US" dirty="0" err="1" smtClean="0"/>
              <a:t>Biehl</a:t>
            </a:r>
            <a:r>
              <a:rPr lang="en-US" dirty="0"/>
              <a:t>, Matthias (2014-11-14). OAuth 2.0: Getting Started in API Security (API-University Series Book 1</a:t>
            </a:r>
            <a:r>
              <a:rPr lang="en-US" dirty="0" smtClean="0"/>
              <a:t>)</a:t>
            </a:r>
            <a:endParaRPr lang="en-US" dirty="0"/>
          </a:p>
        </p:txBody>
      </p:sp>
      <p:pic>
        <p:nvPicPr>
          <p:cNvPr id="3" name="Inhaltsplatzhalter 2"/>
          <p:cNvPicPr>
            <a:picLocks noGrp="1" noChangeAspect="1"/>
          </p:cNvPicPr>
          <p:nvPr>
            <p:ph sz="quarter" idx="22"/>
          </p:nvPr>
        </p:nvPicPr>
        <p:blipFill>
          <a:blip r:embed="rId2"/>
          <a:stretch>
            <a:fillRect/>
          </a:stretch>
        </p:blipFill>
        <p:spPr>
          <a:xfrm>
            <a:off x="468313" y="767588"/>
            <a:ext cx="5327650" cy="4048062"/>
          </a:xfrm>
          <a:prstGeom prst="rect">
            <a:avLst/>
          </a:prstGeom>
        </p:spPr>
      </p:pic>
    </p:spTree>
    <p:extLst>
      <p:ext uri="{BB962C8B-B14F-4D97-AF65-F5344CB8AC3E}">
        <p14:creationId xmlns:p14="http://schemas.microsoft.com/office/powerpoint/2010/main" val="3038307931"/>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smtClean="0"/>
              <a:t>Authorization Code Flow</a:t>
            </a:r>
            <a:endParaRPr lang="en-US" sz="2000" dirty="0"/>
          </a:p>
        </p:txBody>
      </p:sp>
      <p:sp>
        <p:nvSpPr>
          <p:cNvPr id="10" name="Textplatzhalter 9"/>
          <p:cNvSpPr>
            <a:spLocks noGrp="1"/>
          </p:cNvSpPr>
          <p:nvPr>
            <p:ph type="body" sz="quarter" idx="23"/>
          </p:nvPr>
        </p:nvSpPr>
        <p:spPr/>
        <p:txBody>
          <a:bodyPr/>
          <a:lstStyle/>
          <a:p>
            <a:r>
              <a:rPr lang="en-US" dirty="0" smtClean="0"/>
              <a:t>Accessing the resource</a:t>
            </a:r>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smtClean="0"/>
              <a:t>Source: </a:t>
            </a:r>
            <a:r>
              <a:rPr lang="en-US" dirty="0" err="1" smtClean="0"/>
              <a:t>Biehl</a:t>
            </a:r>
            <a:r>
              <a:rPr lang="en-US" dirty="0"/>
              <a:t>, Matthias (2014-11-14). OAuth 2.0: Getting Started in API Security (API-University Series Book 1</a:t>
            </a:r>
            <a:r>
              <a:rPr lang="en-US" dirty="0" smtClean="0"/>
              <a:t>)</a:t>
            </a:r>
            <a:endParaRPr lang="en-US" dirty="0"/>
          </a:p>
        </p:txBody>
      </p:sp>
      <p:pic>
        <p:nvPicPr>
          <p:cNvPr id="4" name="Inhaltsplatzhalter 3"/>
          <p:cNvPicPr>
            <a:picLocks noGrp="1" noChangeAspect="1"/>
          </p:cNvPicPr>
          <p:nvPr>
            <p:ph sz="quarter" idx="22"/>
          </p:nvPr>
        </p:nvPicPr>
        <p:blipFill>
          <a:blip r:embed="rId2"/>
          <a:stretch>
            <a:fillRect/>
          </a:stretch>
        </p:blipFill>
        <p:spPr>
          <a:xfrm>
            <a:off x="395536" y="684246"/>
            <a:ext cx="5327650" cy="4093777"/>
          </a:xfrm>
          <a:prstGeom prst="rect">
            <a:avLst/>
          </a:prstGeom>
        </p:spPr>
      </p:pic>
    </p:spTree>
    <p:extLst>
      <p:ext uri="{BB962C8B-B14F-4D97-AF65-F5344CB8AC3E}">
        <p14:creationId xmlns:p14="http://schemas.microsoft.com/office/powerpoint/2010/main" val="3041793118"/>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smtClean="0"/>
              <a:t>Authorization Code Flow</a:t>
            </a:r>
            <a:endParaRPr lang="en-US" sz="2000" dirty="0"/>
          </a:p>
        </p:txBody>
      </p:sp>
      <p:sp>
        <p:nvSpPr>
          <p:cNvPr id="10" name="Textplatzhalter 9"/>
          <p:cNvSpPr>
            <a:spLocks noGrp="1"/>
          </p:cNvSpPr>
          <p:nvPr>
            <p:ph type="body" sz="quarter" idx="23"/>
          </p:nvPr>
        </p:nvSpPr>
        <p:spPr/>
        <p:txBody>
          <a:bodyPr/>
          <a:lstStyle/>
          <a:p>
            <a:r>
              <a:rPr lang="en-US" dirty="0" smtClean="0"/>
              <a:t>Refreshing the token</a:t>
            </a:r>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smtClean="0"/>
              <a:t>Source: </a:t>
            </a:r>
            <a:r>
              <a:rPr lang="en-US" dirty="0" err="1" smtClean="0"/>
              <a:t>Biehl</a:t>
            </a:r>
            <a:r>
              <a:rPr lang="en-US" dirty="0"/>
              <a:t>, Matthias (2014-11-14). OAuth 2.0: Getting Started in API Security (API-University Series Book 1</a:t>
            </a:r>
            <a:r>
              <a:rPr lang="en-US" dirty="0" smtClean="0"/>
              <a:t>)</a:t>
            </a:r>
            <a:endParaRPr lang="en-US" dirty="0"/>
          </a:p>
        </p:txBody>
      </p:sp>
      <p:pic>
        <p:nvPicPr>
          <p:cNvPr id="3" name="Inhaltsplatzhalter 2"/>
          <p:cNvPicPr>
            <a:picLocks noGrp="1" noChangeAspect="1"/>
          </p:cNvPicPr>
          <p:nvPr>
            <p:ph sz="quarter" idx="22"/>
          </p:nvPr>
        </p:nvPicPr>
        <p:blipFill>
          <a:blip r:embed="rId2"/>
          <a:stretch>
            <a:fillRect/>
          </a:stretch>
        </p:blipFill>
        <p:spPr>
          <a:xfrm>
            <a:off x="468313" y="748809"/>
            <a:ext cx="5327650" cy="4085620"/>
          </a:xfrm>
          <a:prstGeom prst="rect">
            <a:avLst/>
          </a:prstGeom>
        </p:spPr>
      </p:pic>
    </p:spTree>
    <p:extLst>
      <p:ext uri="{BB962C8B-B14F-4D97-AF65-F5344CB8AC3E}">
        <p14:creationId xmlns:p14="http://schemas.microsoft.com/office/powerpoint/2010/main" val="1188466511"/>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Problems with OAuth2</a:t>
            </a:r>
            <a:endParaRPr lang="en-US" dirty="0"/>
          </a:p>
        </p:txBody>
      </p:sp>
      <p:sp>
        <p:nvSpPr>
          <p:cNvPr id="3" name="Inhaltsplatzhalter 2"/>
          <p:cNvSpPr>
            <a:spLocks noGrp="1"/>
          </p:cNvSpPr>
          <p:nvPr>
            <p:ph sz="quarter" idx="12"/>
          </p:nvPr>
        </p:nvSpPr>
        <p:spPr/>
        <p:txBody>
          <a:bodyPr/>
          <a:lstStyle/>
          <a:p>
            <a:r>
              <a:rPr lang="en-US" dirty="0" smtClean="0"/>
              <a:t>Many different implementations</a:t>
            </a:r>
          </a:p>
          <a:p>
            <a:pPr lvl="1"/>
            <a:r>
              <a:rPr lang="en-US" dirty="0" smtClean="0"/>
              <a:t>Not compatible</a:t>
            </a:r>
          </a:p>
          <a:p>
            <a:r>
              <a:rPr lang="en-US" dirty="0" smtClean="0"/>
              <a:t>Limited scope</a:t>
            </a:r>
          </a:p>
          <a:p>
            <a:pPr lvl="1"/>
            <a:r>
              <a:rPr lang="en-US" dirty="0" smtClean="0"/>
              <a:t>No specified token formats, crypto algorithms, etc.</a:t>
            </a:r>
          </a:p>
          <a:p>
            <a:pPr lvl="1"/>
            <a:r>
              <a:rPr lang="en-US" dirty="0" smtClean="0"/>
              <a:t>No standard for </a:t>
            </a:r>
            <a:r>
              <a:rPr lang="en-US" dirty="0" err="1" smtClean="0"/>
              <a:t>authN</a:t>
            </a:r>
            <a:r>
              <a:rPr lang="en-US" dirty="0" smtClean="0"/>
              <a:t>, session management, etc.</a:t>
            </a:r>
          </a:p>
          <a:p>
            <a:pPr lvl="1"/>
            <a:r>
              <a:rPr lang="en-US" dirty="0" smtClean="0"/>
              <a:t>No specification for token validation</a:t>
            </a:r>
          </a:p>
          <a:p>
            <a:r>
              <a:rPr lang="en-US" i="1" dirty="0" smtClean="0"/>
              <a:t>Open ID Connect</a:t>
            </a:r>
            <a:r>
              <a:rPr lang="en-US" dirty="0" smtClean="0"/>
              <a:t> fills many of the gaps</a:t>
            </a:r>
          </a:p>
          <a:p>
            <a:pPr lvl="1"/>
            <a:r>
              <a:rPr lang="en-US" dirty="0" smtClean="0"/>
              <a:t>Standardized way to get the resource owner’s profile data</a:t>
            </a:r>
          </a:p>
          <a:p>
            <a:pPr lvl="1"/>
            <a:r>
              <a:rPr lang="en-US" dirty="0" smtClean="0"/>
              <a:t>Introduces an ID-Token</a:t>
            </a:r>
          </a:p>
          <a:p>
            <a:pPr lvl="1"/>
            <a:r>
              <a:rPr lang="en-US" dirty="0" smtClean="0"/>
              <a:t>Standardized token format and crypto: JWT (JSON Web Token)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085463511"/>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OIC Protocol</a:t>
            </a:r>
            <a:endParaRPr lang="en-US" dirty="0"/>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r>
              <a:rPr lang="en-US" dirty="0" err="1" smtClean="0"/>
              <a:t>OpenID</a:t>
            </a:r>
            <a:r>
              <a:rPr lang="en-US" dirty="0" smtClean="0"/>
              <a:t> Connect extends OAuth2</a:t>
            </a:r>
          </a:p>
          <a:p>
            <a:r>
              <a:rPr lang="en-US" dirty="0" smtClean="0"/>
              <a:t>Although rather new, OIC is already very popular</a:t>
            </a:r>
          </a:p>
          <a:p>
            <a:pPr lvl="1"/>
            <a:r>
              <a:rPr lang="en-US" dirty="0" smtClean="0"/>
              <a:t>Libraries and products: </a:t>
            </a:r>
            <a:r>
              <a:rPr lang="en-US" dirty="0">
                <a:hlinkClick r:id="rId2"/>
              </a:rPr>
              <a:t>http://openid.net/developers/libraries</a:t>
            </a:r>
            <a:r>
              <a:rPr lang="en-US" dirty="0" smtClean="0">
                <a:hlinkClick r:id="rId2"/>
              </a:rPr>
              <a:t>/</a:t>
            </a:r>
            <a:endParaRPr lang="en-US" dirty="0"/>
          </a:p>
        </p:txBody>
      </p:sp>
      <p:sp>
        <p:nvSpPr>
          <p:cNvPr id="9" name="Textplatzhalter 8"/>
          <p:cNvSpPr>
            <a:spLocks noGrp="1"/>
          </p:cNvSpPr>
          <p:nvPr>
            <p:ph type="body" sz="quarter" idx="25"/>
          </p:nvPr>
        </p:nvSpPr>
        <p:spPr/>
        <p:txBody>
          <a:bodyPr/>
          <a:lstStyle/>
          <a:p>
            <a:r>
              <a:rPr lang="en-US" dirty="0"/>
              <a:t>Source: </a:t>
            </a:r>
            <a:r>
              <a:rPr lang="en-US" dirty="0">
                <a:hlinkClick r:id="rId3"/>
              </a:rPr>
              <a:t>http://openid.net/connect</a:t>
            </a:r>
            <a:r>
              <a:rPr lang="en-US" dirty="0" smtClean="0">
                <a:hlinkClick r:id="rId3"/>
              </a:rPr>
              <a:t>/</a:t>
            </a:r>
            <a:endParaRPr lang="en-US" dirty="0"/>
          </a:p>
        </p:txBody>
      </p:sp>
      <p:pic>
        <p:nvPicPr>
          <p:cNvPr id="3074" name="Picture 2" descr="http://openid.net/wordpress-content/uploads/2014/02/OpenIDConnect-Map-4Feb2014.png"/>
          <p:cNvPicPr>
            <a:picLocks noGrp="1" noChangeAspect="1" noChangeArrowheads="1"/>
          </p:cNvPicPr>
          <p:nvPr>
            <p:ph sz="quarter" idx="22"/>
          </p:nvPr>
        </p:nvPicPr>
        <p:blipFill rotWithShape="1">
          <a:blip r:embed="rId4">
            <a:extLst>
              <a:ext uri="{28A0092B-C50C-407E-A947-70E740481C1C}">
                <a14:useLocalDpi xmlns:a14="http://schemas.microsoft.com/office/drawing/2010/main" val="0"/>
              </a:ext>
            </a:extLst>
          </a:blip>
          <a:srcRect l="-2000" t="-2346" r="-2000" b="-3248"/>
          <a:stretch/>
        </p:blipFill>
        <p:spPr bwMode="auto">
          <a:xfrm>
            <a:off x="899592" y="1131590"/>
            <a:ext cx="3744416" cy="3240360"/>
          </a:xfrm>
          <a:prstGeom prst="rect">
            <a:avLst/>
          </a:prstGeom>
          <a:solidFill>
            <a:schemeClr val="bg1"/>
          </a:solidFill>
        </p:spPr>
      </p:pic>
    </p:spTree>
    <p:extLst>
      <p:ext uri="{BB962C8B-B14F-4D97-AF65-F5344CB8AC3E}">
        <p14:creationId xmlns:p14="http://schemas.microsoft.com/office/powerpoint/2010/main" val="347293130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„REST“?</a:t>
            </a:r>
            <a:endParaRPr lang="en-US" dirty="0"/>
          </a:p>
        </p:txBody>
      </p:sp>
      <p:sp>
        <p:nvSpPr>
          <p:cNvPr id="5" name="Content Placeholder 4"/>
          <p:cNvSpPr>
            <a:spLocks noGrp="1"/>
          </p:cNvSpPr>
          <p:nvPr>
            <p:ph sz="quarter" idx="12"/>
          </p:nvPr>
        </p:nvSpPr>
        <p:spPr/>
        <p:txBody>
          <a:bodyPr/>
          <a:lstStyle/>
          <a:p>
            <a:r>
              <a:rPr lang="en-US" dirty="0" smtClean="0"/>
              <a:t>Representational State Transfer (REST)</a:t>
            </a:r>
          </a:p>
          <a:p>
            <a:pPr lvl="1"/>
            <a:r>
              <a:rPr lang="en-US" dirty="0" smtClean="0"/>
              <a:t>Architecture style, not a standard</a:t>
            </a:r>
          </a:p>
          <a:p>
            <a:r>
              <a:rPr lang="en-US" dirty="0" smtClean="0"/>
              <a:t>HTTP</a:t>
            </a:r>
          </a:p>
          <a:p>
            <a:pPr lvl="1"/>
            <a:r>
              <a:rPr lang="en-US" dirty="0" smtClean="0"/>
              <a:t>Request-response protocol in client-server systems</a:t>
            </a:r>
          </a:p>
          <a:p>
            <a:pPr lvl="1"/>
            <a:r>
              <a:rPr lang="en-US" dirty="0" smtClean="0"/>
              <a:t>HTTP methods („verbs“)</a:t>
            </a:r>
          </a:p>
          <a:p>
            <a:pPr lvl="2"/>
            <a:r>
              <a:rPr lang="en-US" dirty="0" smtClean="0">
                <a:solidFill>
                  <a:srgbClr val="00B050"/>
                </a:solidFill>
              </a:rPr>
              <a:t>GET</a:t>
            </a:r>
            <a:r>
              <a:rPr lang="en-US" dirty="0" smtClean="0"/>
              <a:t> – retrieve data, no side effects (except logging, caching, etc.)</a:t>
            </a:r>
          </a:p>
          <a:p>
            <a:pPr lvl="2"/>
            <a:r>
              <a:rPr lang="en-US" dirty="0" smtClean="0">
                <a:solidFill>
                  <a:srgbClr val="00B050"/>
                </a:solidFill>
              </a:rPr>
              <a:t>HEAD</a:t>
            </a:r>
            <a:r>
              <a:rPr lang="en-US" dirty="0" smtClean="0"/>
              <a:t> – like get but without response body, useful to retrieve metadata</a:t>
            </a:r>
          </a:p>
          <a:p>
            <a:pPr lvl="2"/>
            <a:r>
              <a:rPr lang="en-US" dirty="0" smtClean="0">
                <a:solidFill>
                  <a:srgbClr val="00B050"/>
                </a:solidFill>
              </a:rPr>
              <a:t>POST</a:t>
            </a:r>
            <a:r>
              <a:rPr lang="en-US" dirty="0" smtClean="0"/>
              <a:t> – submit new data</a:t>
            </a:r>
          </a:p>
          <a:p>
            <a:pPr lvl="2"/>
            <a:r>
              <a:rPr lang="en-US" dirty="0" smtClean="0">
                <a:solidFill>
                  <a:srgbClr val="00B050"/>
                </a:solidFill>
              </a:rPr>
              <a:t>PUT</a:t>
            </a:r>
            <a:r>
              <a:rPr lang="en-US" dirty="0" smtClean="0"/>
              <a:t> – update or create</a:t>
            </a:r>
          </a:p>
          <a:p>
            <a:pPr lvl="2"/>
            <a:r>
              <a:rPr lang="en-US" dirty="0" smtClean="0">
                <a:solidFill>
                  <a:srgbClr val="00B050"/>
                </a:solidFill>
              </a:rPr>
              <a:t>PATCH</a:t>
            </a:r>
            <a:r>
              <a:rPr lang="en-US" dirty="0" smtClean="0"/>
              <a:t> – partial update</a:t>
            </a:r>
          </a:p>
          <a:p>
            <a:pPr lvl="2"/>
            <a:r>
              <a:rPr lang="en-US" dirty="0" smtClean="0">
                <a:solidFill>
                  <a:srgbClr val="00B050"/>
                </a:solidFill>
              </a:rPr>
              <a:t>DELETE</a:t>
            </a:r>
          </a:p>
          <a:p>
            <a:pPr lvl="2"/>
            <a:r>
              <a:rPr lang="en-US" dirty="0" smtClean="0">
                <a:solidFill>
                  <a:srgbClr val="00B050"/>
                </a:solidFill>
              </a:rPr>
              <a:t>TRACE</a:t>
            </a:r>
            <a:r>
              <a:rPr lang="en-US" dirty="0" smtClean="0"/>
              <a:t> – echo</a:t>
            </a:r>
          </a:p>
          <a:p>
            <a:pPr lvl="2"/>
            <a:r>
              <a:rPr lang="en-US" dirty="0" smtClean="0">
                <a:solidFill>
                  <a:srgbClr val="00B050"/>
                </a:solidFill>
              </a:rPr>
              <a:t>OPTIONS</a:t>
            </a:r>
            <a:r>
              <a:rPr lang="en-US" dirty="0" smtClean="0"/>
              <a:t> – query verbs that the server supports for a given URL</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30718488"/>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118387" y="3968919"/>
            <a:ext cx="159016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1" y="365"/>
            <a:ext cx="9144000" cy="11350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4587763" y="1799935"/>
            <a:ext cx="1111137"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157424" y="1798973"/>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370604" y="1845272"/>
            <a:ext cx="1053173" cy="180947"/>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22461" fontAlgn="base">
              <a:spcAft>
                <a:spcPct val="0"/>
              </a:spcAft>
            </a:pPr>
            <a:r>
              <a:rPr lang="en-US" sz="1176"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627" y="1586547"/>
            <a:ext cx="1384188" cy="320936"/>
          </a:xfrm>
          <a:prstGeom prst="rect">
            <a:avLst/>
          </a:prstGeom>
        </p:spPr>
      </p:pic>
      <p:pic>
        <p:nvPicPr>
          <p:cNvPr id="89" name="Picture 88" descr="Windows Azure Active Directory"/>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921522" y="1615057"/>
            <a:ext cx="377583" cy="377583"/>
          </a:xfrm>
          <a:prstGeom prst="rect">
            <a:avLst/>
          </a:prstGeom>
          <a:noFill/>
          <a:ln>
            <a:noFill/>
          </a:ln>
        </p:spPr>
      </p:pic>
      <p:grpSp>
        <p:nvGrpSpPr>
          <p:cNvPr id="11" name="Group 10"/>
          <p:cNvGrpSpPr/>
          <p:nvPr/>
        </p:nvGrpSpPr>
        <p:grpSpPr>
          <a:xfrm>
            <a:off x="669338" y="1239219"/>
            <a:ext cx="1736082" cy="1041656"/>
            <a:chOff x="760009" y="2275590"/>
            <a:chExt cx="2361192" cy="1416725"/>
          </a:xfrm>
        </p:grpSpPr>
        <p:pic>
          <p:nvPicPr>
            <p:cNvPr id="9" name="Picture 8"/>
            <p:cNvPicPr>
              <a:picLocks noChangeAspect="1"/>
            </p:cNvPicPr>
            <p:nvPr/>
          </p:nvPicPr>
          <p:blipFill>
            <a:blip r:embed="rId5"/>
            <a:stretch>
              <a:fillRect/>
            </a:stretch>
          </p:blipFill>
          <p:spPr>
            <a:xfrm>
              <a:off x="1240907" y="2275590"/>
              <a:ext cx="1399396" cy="926361"/>
            </a:xfrm>
            <a:prstGeom prst="rect">
              <a:avLst/>
            </a:prstGeom>
          </p:spPr>
        </p:pic>
        <p:pic>
          <p:nvPicPr>
            <p:cNvPr id="10" name="Picture 9"/>
            <p:cNvPicPr>
              <a:picLocks noChangeAspect="1"/>
            </p:cNvPicPr>
            <p:nvPr/>
          </p:nvPicPr>
          <p:blipFill>
            <a:blip r:embed="rId6"/>
            <a:stretch>
              <a:fillRect/>
            </a:stretch>
          </p:blipFill>
          <p:spPr>
            <a:xfrm>
              <a:off x="760009" y="3247359"/>
              <a:ext cx="2361192" cy="444956"/>
            </a:xfrm>
            <a:prstGeom prst="rect">
              <a:avLst/>
            </a:prstGeom>
          </p:spPr>
        </p:pic>
      </p:grpSp>
      <p:grpSp>
        <p:nvGrpSpPr>
          <p:cNvPr id="22" name="Group 21"/>
          <p:cNvGrpSpPr/>
          <p:nvPr/>
        </p:nvGrpSpPr>
        <p:grpSpPr>
          <a:xfrm>
            <a:off x="3394038" y="1165841"/>
            <a:ext cx="1443287" cy="1222116"/>
            <a:chOff x="4993491" y="1585127"/>
            <a:chExt cx="1962970" cy="1662163"/>
          </a:xfrm>
        </p:grpSpPr>
        <p:sp>
          <p:nvSpPr>
            <p:cNvPr id="479" name="Rectangle 478"/>
            <p:cNvSpPr/>
            <p:nvPr/>
          </p:nvSpPr>
          <p:spPr>
            <a:xfrm>
              <a:off x="4993491" y="2915028"/>
              <a:ext cx="1962970"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with </a:t>
              </a:r>
              <a:r>
                <a:rPr lang="en-US" sz="882"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a:stretch>
                  <a:fillRect/>
                </a:stretch>
              </p:blipFill>
              <p:spPr>
                <a:xfrm>
                  <a:off x="6708380" y="-1466894"/>
                  <a:ext cx="744885" cy="493093"/>
                </a:xfrm>
                <a:prstGeom prst="rect">
                  <a:avLst/>
                </a:prstGeom>
              </p:spPr>
            </p:pic>
            <p:pic>
              <p:nvPicPr>
                <p:cNvPr id="16" name="Picture 1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21" name="Group 20"/>
          <p:cNvGrpSpPr/>
          <p:nvPr/>
        </p:nvGrpSpPr>
        <p:grpSpPr>
          <a:xfrm>
            <a:off x="3519165" y="2710804"/>
            <a:ext cx="1193035" cy="1164133"/>
            <a:chOff x="5163671" y="3671870"/>
            <a:chExt cx="1622611" cy="1583302"/>
          </a:xfrm>
        </p:grpSpPr>
        <p:sp>
          <p:nvSpPr>
            <p:cNvPr id="480" name="Rectangle 479"/>
            <p:cNvSpPr/>
            <p:nvPr/>
          </p:nvSpPr>
          <p:spPr>
            <a:xfrm>
              <a:off x="5163671" y="4922910"/>
              <a:ext cx="1622611"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a:stretch>
                  <a:fillRect/>
                </a:stretch>
              </p:blipFill>
              <p:spPr>
                <a:xfrm>
                  <a:off x="6708380" y="-1466894"/>
                  <a:ext cx="744885" cy="493093"/>
                </a:xfrm>
                <a:prstGeom prst="rect">
                  <a:avLst/>
                </a:prstGeom>
              </p:spPr>
            </p:pic>
            <p:pic>
              <p:nvPicPr>
                <p:cNvPr id="96" name="Picture 9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19" name="Group 18"/>
          <p:cNvGrpSpPr/>
          <p:nvPr/>
        </p:nvGrpSpPr>
        <p:grpSpPr>
          <a:xfrm>
            <a:off x="3684829" y="3920902"/>
            <a:ext cx="781523" cy="1050025"/>
            <a:chOff x="5388987" y="5220866"/>
            <a:chExt cx="1062925" cy="1428107"/>
          </a:xfrm>
        </p:grpSpPr>
        <p:sp>
          <p:nvSpPr>
            <p:cNvPr id="505" name="Rectangle 504"/>
            <p:cNvSpPr/>
            <p:nvPr/>
          </p:nvSpPr>
          <p:spPr>
            <a:xfrm>
              <a:off x="5566889" y="6482842"/>
              <a:ext cx="885023" cy="166131"/>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a:stretch>
                <a:fillRect/>
              </a:stretch>
            </p:blipFill>
            <p:spPr>
              <a:xfrm>
                <a:off x="6708380" y="-1466894"/>
                <a:ext cx="744885" cy="493093"/>
              </a:xfrm>
              <a:prstGeom prst="rect">
                <a:avLst/>
              </a:prstGeom>
            </p:spPr>
          </p:pic>
        </p:grpSp>
      </p:grpSp>
      <p:cxnSp>
        <p:nvCxnSpPr>
          <p:cNvPr id="110" name="Straight Arrow Connector 109"/>
          <p:cNvCxnSpPr/>
          <p:nvPr/>
        </p:nvCxnSpPr>
        <p:spPr>
          <a:xfrm>
            <a:off x="2157424" y="3394182"/>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79981" y="3394182"/>
            <a:ext cx="1285470"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532622" y="3968919"/>
            <a:ext cx="123282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01696" y="218662"/>
            <a:ext cx="8740376" cy="672293"/>
          </a:xfrm>
          <a:prstGeom prst="rect">
            <a:avLst/>
          </a:prstGeom>
          <a:noFill/>
        </p:spPr>
        <p:txBody>
          <a:bodyPr vert="horz" wrap="square" lIns="1411869" tIns="67232" rIns="107571" bIns="67232"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2941"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669338" y="3394182"/>
            <a:ext cx="1736082" cy="1041656"/>
            <a:chOff x="760009" y="2275590"/>
            <a:chExt cx="2361192" cy="1416725"/>
          </a:xfrm>
        </p:grpSpPr>
        <p:pic>
          <p:nvPicPr>
            <p:cNvPr id="62" name="Picture 61"/>
            <p:cNvPicPr>
              <a:picLocks noChangeAspect="1"/>
            </p:cNvPicPr>
            <p:nvPr/>
          </p:nvPicPr>
          <p:blipFill>
            <a:blip r:embed="rId5"/>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a:stretch>
              <a:fillRect/>
            </a:stretch>
          </p:blipFill>
          <p:spPr>
            <a:xfrm>
              <a:off x="760009" y="3247359"/>
              <a:ext cx="2361192" cy="444956"/>
            </a:xfrm>
            <a:prstGeom prst="rect">
              <a:avLst/>
            </a:prstGeom>
          </p:spPr>
        </p:pic>
      </p:grpSp>
      <p:grpSp>
        <p:nvGrpSpPr>
          <p:cNvPr id="55" name="Group 54"/>
          <p:cNvGrpSpPr/>
          <p:nvPr/>
        </p:nvGrpSpPr>
        <p:grpSpPr>
          <a:xfrm>
            <a:off x="248231" y="281501"/>
            <a:ext cx="1082273" cy="1082273"/>
            <a:chOff x="265815" y="3299141"/>
            <a:chExt cx="2905296" cy="2905296"/>
          </a:xfrm>
        </p:grpSpPr>
        <p:pic>
          <p:nvPicPr>
            <p:cNvPr id="57" name="Picture 56"/>
            <p:cNvPicPr>
              <a:picLocks noChangeAspect="1"/>
            </p:cNvPicPr>
            <p:nvPr/>
          </p:nvPicPr>
          <p:blipFill>
            <a:blip r:embed="rId8"/>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2422" y="3790546"/>
              <a:ext cx="249120" cy="636226"/>
            </a:xfrm>
            <a:prstGeom prst="rect">
              <a:avLst/>
            </a:prstGeom>
          </p:spPr>
        </p:pic>
      </p:grpSp>
      <p:grpSp>
        <p:nvGrpSpPr>
          <p:cNvPr id="13" name="Group 12"/>
          <p:cNvGrpSpPr/>
          <p:nvPr/>
        </p:nvGrpSpPr>
        <p:grpSpPr>
          <a:xfrm>
            <a:off x="5021082" y="957540"/>
            <a:ext cx="3944273" cy="1835341"/>
            <a:chOff x="6829019" y="1301824"/>
            <a:chExt cx="5364485" cy="2496192"/>
          </a:xfrm>
        </p:grpSpPr>
        <p:sp>
          <p:nvSpPr>
            <p:cNvPr id="817" name="Rectangle 816"/>
            <p:cNvSpPr/>
            <p:nvPr/>
          </p:nvSpPr>
          <p:spPr bwMode="auto">
            <a:xfrm>
              <a:off x="6831964" y="2911985"/>
              <a:ext cx="5361540"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services </a:t>
              </a:r>
              <a:r>
                <a:rPr lang="en-US" sz="1176" b="1" dirty="0">
                  <a:gradFill>
                    <a:gsLst>
                      <a:gs pos="17431">
                        <a:srgbClr val="008272"/>
                      </a:gs>
                      <a:gs pos="100000">
                        <a:srgbClr val="008272"/>
                      </a:gs>
                    </a:gsLst>
                    <a:lin ang="5400000" scaled="0"/>
                  </a:gradFill>
                </a:rPr>
                <a:t>including a password hash, </a:t>
              </a:r>
              <a:r>
                <a:rPr lang="en-US" sz="1176" dirty="0">
                  <a:gradFill>
                    <a:gsLst>
                      <a:gs pos="17431">
                        <a:srgbClr val="505050"/>
                      </a:gs>
                      <a:gs pos="39000">
                        <a:srgbClr val="505050"/>
                      </a:gs>
                    </a:gsLst>
                    <a:lin ang="5400000" scaled="0"/>
                  </a:gradFill>
                </a:rPr>
                <a:t>Authentication is completed against </a:t>
              </a:r>
              <a:r>
                <a:rPr lang="en-US" sz="1176"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99"/>
              <a:chOff x="6829019" y="1223085"/>
              <a:chExt cx="4570497" cy="1489599"/>
            </a:xfrm>
          </p:grpSpPr>
          <p:pic>
            <p:nvPicPr>
              <p:cNvPr id="69" name="Picture 68"/>
              <p:cNvPicPr>
                <a:picLocks noChangeAspect="1"/>
              </p:cNvPicPr>
              <p:nvPr/>
            </p:nvPicPr>
            <p:blipFill>
              <a:blip r:embed="rId10"/>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a:stretch>
                <a:fillRect/>
              </a:stretch>
            </p:blipFill>
            <p:spPr>
              <a:xfrm>
                <a:off x="8792557" y="1441939"/>
                <a:ext cx="769454" cy="769454"/>
              </a:xfrm>
              <a:prstGeom prst="rect">
                <a:avLst/>
              </a:prstGeom>
            </p:spPr>
          </p:pic>
          <p:sp>
            <p:nvSpPr>
              <p:cNvPr id="71" name="TextBox 70"/>
              <p:cNvSpPr txBox="1"/>
              <p:nvPr/>
            </p:nvSpPr>
            <p:spPr>
              <a:xfrm>
                <a:off x="6829019"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5023246" y="2974229"/>
            <a:ext cx="3869129" cy="1851313"/>
            <a:chOff x="6831963" y="4044662"/>
            <a:chExt cx="5262284" cy="2517915"/>
          </a:xfrm>
        </p:grpSpPr>
        <p:sp>
          <p:nvSpPr>
            <p:cNvPr id="552" name="Rectangle 551"/>
            <p:cNvSpPr/>
            <p:nvPr/>
          </p:nvSpPr>
          <p:spPr bwMode="auto">
            <a:xfrm>
              <a:off x="6831963" y="5676546"/>
              <a:ext cx="5262284"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tools, </a:t>
              </a:r>
              <a:r>
                <a:rPr lang="en-US" sz="1176" b="1" dirty="0">
                  <a:gradFill>
                    <a:gsLst>
                      <a:gs pos="17431">
                        <a:srgbClr val="008272"/>
                      </a:gs>
                      <a:gs pos="100000">
                        <a:srgbClr val="008272"/>
                      </a:gs>
                    </a:gsLst>
                    <a:lin ang="5400000" scaled="0"/>
                  </a:gradFill>
                </a:rPr>
                <a:t>Authentication is passed back through federation </a:t>
              </a:r>
              <a:r>
                <a:rPr lang="en-US" sz="1176" dirty="0">
                  <a:gradFill>
                    <a:gsLst>
                      <a:gs pos="17431">
                        <a:srgbClr val="505050"/>
                      </a:gs>
                      <a:gs pos="39000">
                        <a:srgbClr val="505050"/>
                      </a:gs>
                    </a:gsLst>
                    <a:lin ang="5400000" scaled="0"/>
                  </a:gradFill>
                </a:rPr>
                <a:t>and completed against</a:t>
              </a:r>
              <a:r>
                <a:rPr lang="en-US" sz="1176" dirty="0">
                  <a:solidFill>
                    <a:srgbClr val="969696">
                      <a:lumMod val="50000"/>
                    </a:srgbClr>
                  </a:solidFill>
                </a:rPr>
                <a:t> </a:t>
              </a:r>
              <a:r>
                <a:rPr lang="en-US" sz="1176"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99"/>
              <a:chOff x="6906293" y="1223085"/>
              <a:chExt cx="4570497" cy="1489599"/>
            </a:xfrm>
          </p:grpSpPr>
          <p:pic>
            <p:nvPicPr>
              <p:cNvPr id="81" name="Picture 80"/>
              <p:cNvPicPr>
                <a:picLocks noChangeAspect="1"/>
              </p:cNvPicPr>
              <p:nvPr/>
            </p:nvPicPr>
            <p:blipFill>
              <a:blip r:embed="rId10"/>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a:stretch>
                <a:fillRect/>
              </a:stretch>
            </p:blipFill>
            <p:spPr>
              <a:xfrm>
                <a:off x="8792557" y="1441939"/>
                <a:ext cx="769454" cy="769454"/>
              </a:xfrm>
              <a:prstGeom prst="rect">
                <a:avLst/>
              </a:prstGeom>
            </p:spPr>
          </p:pic>
          <p:sp>
            <p:nvSpPr>
              <p:cNvPr id="83" name="TextBox 82"/>
              <p:cNvSpPr txBox="1"/>
              <p:nvPr/>
            </p:nvSpPr>
            <p:spPr>
              <a:xfrm>
                <a:off x="6906293"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sp>
        <p:nvSpPr>
          <p:cNvPr id="53"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endParaRPr lang="en-US" sz="1100" dirty="0">
              <a:solidFill>
                <a:schemeClr val="bg1"/>
              </a:solidFill>
            </a:endParaRPr>
          </a:p>
        </p:txBody>
      </p:sp>
      <p:sp>
        <p:nvSpPr>
          <p:cNvPr id="2" name="Text Placeholder 1"/>
          <p:cNvSpPr>
            <a:spLocks noGrp="1"/>
          </p:cNvSpPr>
          <p:nvPr>
            <p:ph type="body" sz="quarter" idx="23"/>
          </p:nvPr>
        </p:nvSpPr>
        <p:spPr/>
        <p:txBody>
          <a:bodyPr/>
          <a:lstStyle/>
          <a:p>
            <a:r>
              <a:rPr lang="en-US" dirty="0">
                <a:solidFill>
                  <a:schemeClr val="tx1"/>
                </a:solidFill>
              </a:rPr>
              <a:t>Source:</a:t>
            </a:r>
            <a:br>
              <a:rPr lang="en-US" dirty="0">
                <a:solidFill>
                  <a:schemeClr val="tx1"/>
                </a:solidFill>
              </a:rPr>
            </a:br>
            <a:r>
              <a:rPr lang="en-US" dirty="0">
                <a:solidFill>
                  <a:schemeClr val="bg1"/>
                </a:solidFill>
                <a:hlinkClick r:id="rId12"/>
              </a:rPr>
              <a:t>http://channel9.msdn.com/events/TechEd/Europe/2014/CDP-B210</a:t>
            </a:r>
            <a:r>
              <a:rPr lang="en-US" dirty="0">
                <a:solidFill>
                  <a:schemeClr val="bg1"/>
                </a:solidFill>
              </a:rPr>
              <a:t> </a:t>
            </a:r>
          </a:p>
        </p:txBody>
      </p:sp>
    </p:spTree>
    <p:extLst>
      <p:ext uri="{BB962C8B-B14F-4D97-AF65-F5344CB8AC3E}">
        <p14:creationId xmlns:p14="http://schemas.microsoft.com/office/powerpoint/2010/main" val="12233071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6242" y="1808862"/>
            <a:ext cx="4382265" cy="2946332"/>
          </a:xfrm>
          <a:prstGeom prst="rect">
            <a:avLst/>
          </a:prstGeom>
        </p:spPr>
      </p:pic>
      <p:grpSp>
        <p:nvGrpSpPr>
          <p:cNvPr id="53" name="Group 52"/>
          <p:cNvGrpSpPr>
            <a:grpSpLocks noChangeAspect="1"/>
          </p:cNvGrpSpPr>
          <p:nvPr/>
        </p:nvGrpSpPr>
        <p:grpSpPr>
          <a:xfrm rot="10800000" flipH="1">
            <a:off x="7149221" y="4140494"/>
            <a:ext cx="480043" cy="120086"/>
            <a:chOff x="4572000" y="3022238"/>
            <a:chExt cx="789225" cy="197428"/>
          </a:xfrm>
          <a:solidFill>
            <a:schemeClr val="bg1"/>
          </a:solidFill>
        </p:grpSpPr>
        <p:sp>
          <p:nvSpPr>
            <p:cNvPr id="54" name="Oval 53"/>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dirty="0">
                <a:solidFill>
                  <a:srgbClr val="FFFFFF"/>
                </a:solidFill>
              </a:endParaRPr>
            </a:p>
          </p:txBody>
        </p:sp>
        <p:cxnSp>
          <p:nvCxnSpPr>
            <p:cNvPr id="55" name="Straight Connector 54"/>
            <p:cNvCxnSpPr>
              <a:endCxn id="54"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a:spLocks noChangeAspect="1"/>
          </p:cNvSpPr>
          <p:nvPr/>
        </p:nvSpPr>
        <p:spPr>
          <a:xfrm>
            <a:off x="7348518" y="3956438"/>
            <a:ext cx="445956" cy="228076"/>
          </a:xfrm>
          <a:prstGeom prst="rect">
            <a:avLst/>
          </a:prstGeom>
          <a:noFill/>
        </p:spPr>
        <p:txBody>
          <a:bodyPr wrap="none" rtlCol="0">
            <a:spAutoFit/>
          </a:bodyPr>
          <a:lstStyle/>
          <a:p>
            <a:pPr algn="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SCIM</a:t>
            </a:r>
          </a:p>
        </p:txBody>
      </p:sp>
      <p:grpSp>
        <p:nvGrpSpPr>
          <p:cNvPr id="57" name="Group 56"/>
          <p:cNvGrpSpPr>
            <a:grpSpLocks noChangeAspect="1"/>
          </p:cNvGrpSpPr>
          <p:nvPr/>
        </p:nvGrpSpPr>
        <p:grpSpPr>
          <a:xfrm>
            <a:off x="7150113" y="2522031"/>
            <a:ext cx="480043" cy="120086"/>
            <a:chOff x="4572000" y="3022238"/>
            <a:chExt cx="789225" cy="197428"/>
          </a:xfrm>
          <a:solidFill>
            <a:schemeClr val="bg1"/>
          </a:solidFill>
        </p:grpSpPr>
        <p:sp>
          <p:nvSpPr>
            <p:cNvPr id="58" name="Oval 57"/>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dirty="0">
                <a:solidFill>
                  <a:srgbClr val="FFFFFF"/>
                </a:solidFill>
              </a:endParaRPr>
            </a:p>
          </p:txBody>
        </p:sp>
        <p:cxnSp>
          <p:nvCxnSpPr>
            <p:cNvPr id="59" name="Straight Connector 58"/>
            <p:cNvCxnSpPr>
              <a:endCxn id="58"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ChangeAspect="1"/>
          </p:cNvSpPr>
          <p:nvPr/>
        </p:nvSpPr>
        <p:spPr>
          <a:xfrm>
            <a:off x="7150114" y="2181181"/>
            <a:ext cx="1013419" cy="363818"/>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OAuth2 &amp; </a:t>
            </a:r>
          </a:p>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OpenID Connect</a:t>
            </a:r>
          </a:p>
        </p:txBody>
      </p:sp>
      <p:grpSp>
        <p:nvGrpSpPr>
          <p:cNvPr id="61" name="Group 60"/>
          <p:cNvGrpSpPr>
            <a:grpSpLocks noChangeAspect="1"/>
          </p:cNvGrpSpPr>
          <p:nvPr/>
        </p:nvGrpSpPr>
        <p:grpSpPr>
          <a:xfrm>
            <a:off x="7150113" y="2918664"/>
            <a:ext cx="480043" cy="120086"/>
            <a:chOff x="4572000" y="3022238"/>
            <a:chExt cx="789225" cy="197428"/>
          </a:xfrm>
          <a:solidFill>
            <a:schemeClr val="bg1"/>
          </a:solidFill>
        </p:grpSpPr>
        <p:sp>
          <p:nvSpPr>
            <p:cNvPr id="62" name="Oval 61"/>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dirty="0">
                <a:solidFill>
                  <a:srgbClr val="FFFFFF"/>
                </a:solidFill>
              </a:endParaRPr>
            </a:p>
          </p:txBody>
        </p:sp>
        <p:cxnSp>
          <p:nvCxnSpPr>
            <p:cNvPr id="63" name="Straight Connector 62"/>
            <p:cNvCxnSpPr>
              <a:endCxn id="62"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a:spLocks noChangeAspect="1"/>
          </p:cNvSpPr>
          <p:nvPr/>
        </p:nvSpPr>
        <p:spPr>
          <a:xfrm>
            <a:off x="7388041" y="2687742"/>
            <a:ext cx="471604"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SAML</a:t>
            </a:r>
          </a:p>
        </p:txBody>
      </p:sp>
      <p:grpSp>
        <p:nvGrpSpPr>
          <p:cNvPr id="65" name="Group 64"/>
          <p:cNvGrpSpPr>
            <a:grpSpLocks noChangeAspect="1"/>
          </p:cNvGrpSpPr>
          <p:nvPr/>
        </p:nvGrpSpPr>
        <p:grpSpPr>
          <a:xfrm>
            <a:off x="7150113" y="3364261"/>
            <a:ext cx="480043" cy="120086"/>
            <a:chOff x="4572000" y="3022238"/>
            <a:chExt cx="789225" cy="197428"/>
          </a:xfrm>
          <a:solidFill>
            <a:schemeClr val="bg1"/>
          </a:solidFill>
        </p:grpSpPr>
        <p:sp>
          <p:nvSpPr>
            <p:cNvPr id="66" name="Oval 65"/>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dirty="0">
                <a:solidFill>
                  <a:srgbClr val="FFFFFF"/>
                </a:solidFill>
              </a:endParaRPr>
            </a:p>
          </p:txBody>
        </p:sp>
        <p:cxnSp>
          <p:nvCxnSpPr>
            <p:cNvPr id="67" name="Straight Connector 66"/>
            <p:cNvCxnSpPr>
              <a:endCxn id="66"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a:spLocks noChangeAspect="1"/>
          </p:cNvSpPr>
          <p:nvPr/>
        </p:nvSpPr>
        <p:spPr>
          <a:xfrm>
            <a:off x="7248294" y="3105967"/>
            <a:ext cx="928459"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WS-Federation</a:t>
            </a:r>
          </a:p>
        </p:txBody>
      </p:sp>
      <p:grpSp>
        <p:nvGrpSpPr>
          <p:cNvPr id="69" name="Group 68"/>
          <p:cNvGrpSpPr>
            <a:grpSpLocks noChangeAspect="1"/>
          </p:cNvGrpSpPr>
          <p:nvPr/>
        </p:nvGrpSpPr>
        <p:grpSpPr>
          <a:xfrm>
            <a:off x="7150113" y="3788207"/>
            <a:ext cx="480043" cy="120086"/>
            <a:chOff x="4572000" y="3022238"/>
            <a:chExt cx="789225" cy="197428"/>
          </a:xfrm>
          <a:solidFill>
            <a:schemeClr val="bg1"/>
          </a:solidFill>
        </p:grpSpPr>
        <p:sp>
          <p:nvSpPr>
            <p:cNvPr id="70" name="Oval 69"/>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dirty="0">
                <a:solidFill>
                  <a:srgbClr val="FFFFFF"/>
                </a:solidFill>
              </a:endParaRPr>
            </a:p>
          </p:txBody>
        </p:sp>
        <p:cxnSp>
          <p:nvCxnSpPr>
            <p:cNvPr id="71" name="Straight Connector 70"/>
            <p:cNvCxnSpPr>
              <a:endCxn id="70"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a:spLocks noChangeAspect="1"/>
          </p:cNvSpPr>
          <p:nvPr/>
        </p:nvSpPr>
        <p:spPr>
          <a:xfrm>
            <a:off x="7157206" y="3570556"/>
            <a:ext cx="1290738"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REST based Graph API</a:t>
            </a:r>
          </a:p>
        </p:txBody>
      </p:sp>
      <p:grpSp>
        <p:nvGrpSpPr>
          <p:cNvPr id="12" name="Group 11"/>
          <p:cNvGrpSpPr>
            <a:grpSpLocks noChangeAspect="1"/>
          </p:cNvGrpSpPr>
          <p:nvPr/>
        </p:nvGrpSpPr>
        <p:grpSpPr>
          <a:xfrm>
            <a:off x="5396528" y="2347123"/>
            <a:ext cx="1747796" cy="1866241"/>
            <a:chOff x="6763375" y="2732513"/>
            <a:chExt cx="2871956" cy="3066589"/>
          </a:xfrm>
        </p:grpSpPr>
        <p:sp>
          <p:nvSpPr>
            <p:cNvPr id="24" name="TextBox 23"/>
            <p:cNvSpPr txBox="1"/>
            <p:nvPr/>
          </p:nvSpPr>
          <p:spPr>
            <a:xfrm>
              <a:off x="6986106" y="4977704"/>
              <a:ext cx="2326906" cy="821398"/>
            </a:xfrm>
            <a:prstGeom prst="rect">
              <a:avLst/>
            </a:prstGeom>
            <a:noFill/>
          </p:spPr>
          <p:txBody>
            <a:bodyPr wrap="none" rtlCol="0">
              <a:spAutoFit/>
            </a:bodyPr>
            <a:lstStyle/>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Microsoft Azure </a:t>
              </a:r>
            </a:p>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Active Directory</a:t>
              </a:r>
            </a:p>
          </p:txBody>
        </p:sp>
        <p:sp>
          <p:nvSpPr>
            <p:cNvPr id="2" name="Rectangle 1"/>
            <p:cNvSpPr/>
            <p:nvPr/>
          </p:nvSpPr>
          <p:spPr bwMode="auto">
            <a:xfrm>
              <a:off x="6763375" y="2732513"/>
              <a:ext cx="2871956" cy="3050237"/>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195" tIns="67195" rIns="25201" bIns="25201" rtlCol="0" anchor="t" anchorCtr="0"/>
            <a:lstStyle/>
            <a:p>
              <a:pPr algn="ctr" defTabSz="685130" fontAlgn="base">
                <a:spcBef>
                  <a:spcPct val="0"/>
                </a:spcBef>
                <a:spcAft>
                  <a:spcPct val="0"/>
                </a:spcAft>
              </a:pPr>
              <a:endParaRPr lang="en-US" sz="1175" spc="-75" dirty="0">
                <a:solidFill>
                  <a:srgbClr val="000000"/>
                </a:soli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7468399" y="3317892"/>
              <a:ext cx="1461908" cy="1449826"/>
            </a:xfrm>
            <a:prstGeom prst="rect">
              <a:avLst/>
            </a:prstGeom>
          </p:spPr>
        </p:pic>
      </p:grpSp>
      <p:sp>
        <p:nvSpPr>
          <p:cNvPr id="29"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endParaRPr lang="en-US" sz="1100" dirty="0">
              <a:solidFill>
                <a:schemeClr val="tx1"/>
              </a:solidFill>
            </a:endParaRPr>
          </a:p>
        </p:txBody>
      </p:sp>
      <p:sp>
        <p:nvSpPr>
          <p:cNvPr id="5" name="Title 4"/>
          <p:cNvSpPr>
            <a:spLocks noGrp="1"/>
          </p:cNvSpPr>
          <p:nvPr>
            <p:ph type="title"/>
          </p:nvPr>
        </p:nvSpPr>
        <p:spPr/>
        <p:txBody>
          <a:bodyPr/>
          <a:lstStyle/>
          <a:p>
            <a:r>
              <a:rPr lang="en-US" dirty="0" smtClean="0"/>
              <a:t>Standards based integrations</a:t>
            </a:r>
            <a:endParaRPr lang="en-US" dirty="0"/>
          </a:p>
        </p:txBody>
      </p:sp>
      <p:sp>
        <p:nvSpPr>
          <p:cNvPr id="6" name="Content Placeholder 5"/>
          <p:cNvSpPr>
            <a:spLocks noGrp="1"/>
          </p:cNvSpPr>
          <p:nvPr>
            <p:ph sz="quarter" idx="12"/>
          </p:nvPr>
        </p:nvSpPr>
        <p:spPr/>
        <p:txBody>
          <a:bodyPr/>
          <a:lstStyle/>
          <a:p>
            <a:r>
              <a:rPr lang="en-US" sz="1600" dirty="0" smtClean="0"/>
              <a:t>Custom LOB applications that integrate with Azure Active Directory</a:t>
            </a:r>
          </a:p>
          <a:p>
            <a:r>
              <a:rPr lang="en-US" sz="1600" dirty="0" smtClean="0"/>
              <a:t>Sign in to Active Directory-integrated </a:t>
            </a:r>
            <a:br>
              <a:rPr lang="en-US" sz="1600" dirty="0" smtClean="0"/>
            </a:br>
            <a:r>
              <a:rPr lang="en-US" sz="1600" dirty="0" smtClean="0"/>
              <a:t>applications with cloud identities</a:t>
            </a:r>
          </a:p>
          <a:p>
            <a:r>
              <a:rPr lang="en-US" sz="1600" dirty="0" smtClean="0"/>
              <a:t>Active Directory-integrated applications </a:t>
            </a:r>
            <a:br>
              <a:rPr lang="en-US" sz="1600" dirty="0" smtClean="0"/>
            </a:br>
            <a:r>
              <a:rPr lang="en-US" sz="1600" dirty="0" smtClean="0"/>
              <a:t>can access Office 365 and other web APIs</a:t>
            </a:r>
          </a:p>
          <a:p>
            <a:r>
              <a:rPr lang="en-US" sz="1600" dirty="0" smtClean="0"/>
              <a:t>Applications can extend Azure </a:t>
            </a:r>
            <a:br>
              <a:rPr lang="en-US" sz="1600" dirty="0" smtClean="0"/>
            </a:br>
            <a:r>
              <a:rPr lang="en-US" sz="1600" dirty="0" smtClean="0"/>
              <a:t>Active Directory schema</a:t>
            </a:r>
          </a:p>
          <a:p>
            <a:r>
              <a:rPr lang="en-US" sz="1600" dirty="0" smtClean="0"/>
              <a:t>Cross-platform support</a:t>
            </a:r>
          </a:p>
          <a:p>
            <a:pPr lvl="1"/>
            <a:r>
              <a:rPr lang="en-US" sz="900" dirty="0" smtClean="0"/>
              <a:t>iOS, Android, and Windows</a:t>
            </a:r>
          </a:p>
          <a:p>
            <a:r>
              <a:rPr lang="en-US" sz="1600" dirty="0" smtClean="0"/>
              <a:t>Open Standards </a:t>
            </a:r>
          </a:p>
          <a:p>
            <a:pPr lvl="1"/>
            <a:r>
              <a:rPr lang="en-US" sz="1050" dirty="0" smtClean="0"/>
              <a:t>SAML, OAuth 2.0, OpenID Connect, OData</a:t>
            </a:r>
            <a:endParaRPr lang="en-US" sz="1600" dirty="0"/>
          </a:p>
        </p:txBody>
      </p:sp>
      <p:sp>
        <p:nvSpPr>
          <p:cNvPr id="7" name="Text Placeholder 6"/>
          <p:cNvSpPr>
            <a:spLocks noGrp="1"/>
          </p:cNvSpPr>
          <p:nvPr>
            <p:ph type="body" sz="quarter" idx="23"/>
          </p:nvPr>
        </p:nvSpPr>
        <p:spPr/>
        <p:txBody>
          <a:bodyPr/>
          <a:lstStyle/>
          <a:p>
            <a:r>
              <a:rPr lang="en-US" dirty="0">
                <a:solidFill>
                  <a:schemeClr val="tx1"/>
                </a:solidFill>
              </a:rPr>
              <a:t>Source: </a:t>
            </a:r>
            <a:r>
              <a:rPr lang="en-US" dirty="0">
                <a:solidFill>
                  <a:schemeClr val="tx1"/>
                </a:solidFill>
                <a:hlinkClick r:id="rId5"/>
              </a:rPr>
              <a:t>http://channel9.msdn.com/events/TechEd/Europe/2014/CDP-B210</a:t>
            </a:r>
            <a:r>
              <a:rPr lang="en-US" dirty="0">
                <a:solidFill>
                  <a:schemeClr val="tx1"/>
                </a:solidFill>
              </a:rPr>
              <a:t> </a:t>
            </a:r>
          </a:p>
        </p:txBody>
      </p:sp>
    </p:spTree>
    <p:extLst>
      <p:ext uri="{BB962C8B-B14F-4D97-AF65-F5344CB8AC3E}">
        <p14:creationId xmlns:p14="http://schemas.microsoft.com/office/powerpoint/2010/main" val="26459670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68" grpId="0"/>
      <p:bldP spid="7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API Metadata</a:t>
            </a:r>
            <a:endParaRPr lang="en-US" dirty="0"/>
          </a:p>
        </p:txBody>
      </p:sp>
      <p:sp>
        <p:nvSpPr>
          <p:cNvPr id="6" name="Text Placeholder 5"/>
          <p:cNvSpPr>
            <a:spLocks noGrp="1"/>
          </p:cNvSpPr>
          <p:nvPr>
            <p:ph type="body" sz="quarter" idx="25"/>
          </p:nvPr>
        </p:nvSpPr>
        <p:spPr/>
        <p:txBody>
          <a:bodyPr/>
          <a:lstStyle/>
          <a:p>
            <a:r>
              <a:rPr lang="en-US" sz="1800" dirty="0"/>
              <a:t>The role of metadata using the examples of http://swagger.io/ and OData</a:t>
            </a:r>
          </a:p>
        </p:txBody>
      </p:sp>
    </p:spTree>
    <p:extLst>
      <p:ext uri="{BB962C8B-B14F-4D97-AF65-F5344CB8AC3E}">
        <p14:creationId xmlns:p14="http://schemas.microsoft.com/office/powerpoint/2010/main" val="142949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Metadata?</a:t>
            </a:r>
            <a:endParaRPr lang="en-US" dirty="0"/>
          </a:p>
        </p:txBody>
      </p:sp>
      <p:sp>
        <p:nvSpPr>
          <p:cNvPr id="5" name="Content Placeholder 4"/>
          <p:cNvSpPr>
            <a:spLocks noGrp="1"/>
          </p:cNvSpPr>
          <p:nvPr>
            <p:ph sz="quarter" idx="12"/>
          </p:nvPr>
        </p:nvSpPr>
        <p:spPr/>
        <p:txBody>
          <a:bodyPr/>
          <a:lstStyle/>
          <a:p>
            <a:r>
              <a:rPr lang="en-US" dirty="0" smtClean="0"/>
              <a:t>Humans </a:t>
            </a:r>
            <a:r>
              <a:rPr lang="en-US" i="1" dirty="0" smtClean="0"/>
              <a:t>and computers</a:t>
            </a:r>
            <a:r>
              <a:rPr lang="en-US" dirty="0" smtClean="0"/>
              <a:t> discover and understand services</a:t>
            </a:r>
          </a:p>
          <a:p>
            <a:pPr lvl="1"/>
            <a:r>
              <a:rPr lang="en-US" dirty="0" smtClean="0"/>
              <a:t>Less need to read documentation or source code</a:t>
            </a:r>
          </a:p>
          <a:p>
            <a:r>
              <a:rPr lang="en-US" dirty="0" smtClean="0"/>
              <a:t>Enables tools for the API creator</a:t>
            </a:r>
          </a:p>
          <a:p>
            <a:pPr lvl="1"/>
            <a:r>
              <a:rPr lang="en-US" dirty="0" smtClean="0"/>
              <a:t>Write less documentation manually</a:t>
            </a:r>
          </a:p>
          <a:p>
            <a:pPr lvl="1"/>
            <a:r>
              <a:rPr lang="en-US" dirty="0" smtClean="0"/>
              <a:t>Make consuming the API easier </a:t>
            </a:r>
            <a:r>
              <a:rPr lang="en-US" dirty="0" smtClean="0">
                <a:sym typeface="Wingdings" panose="05000000000000000000" pitchFamily="2" charset="2"/>
              </a:rPr>
              <a:t> raises adoption</a:t>
            </a:r>
          </a:p>
          <a:p>
            <a:r>
              <a:rPr lang="en-US" dirty="0" smtClean="0">
                <a:sym typeface="Wingdings" panose="05000000000000000000" pitchFamily="2" charset="2"/>
              </a:rPr>
              <a:t>Enables tools for the API consumer</a:t>
            </a:r>
          </a:p>
          <a:p>
            <a:pPr lvl="1"/>
            <a:r>
              <a:rPr lang="en-US" dirty="0" smtClean="0">
                <a:sym typeface="Wingdings" panose="05000000000000000000" pitchFamily="2" charset="2"/>
              </a:rPr>
              <a:t>Build generic service consumer</a:t>
            </a:r>
          </a:p>
          <a:p>
            <a:pPr lvl="2"/>
            <a:r>
              <a:rPr lang="en-US" dirty="0" smtClean="0">
                <a:sym typeface="Wingdings" panose="05000000000000000000" pitchFamily="2" charset="2"/>
              </a:rPr>
              <a:t>Examples: BI tools like </a:t>
            </a:r>
            <a:r>
              <a:rPr lang="en-US" dirty="0" err="1" smtClean="0">
                <a:sym typeface="Wingdings" panose="05000000000000000000" pitchFamily="2" charset="2"/>
                <a:hlinkClick r:id="rId2"/>
              </a:rPr>
              <a:t>PowerBI</a:t>
            </a:r>
            <a:r>
              <a:rPr lang="en-US" dirty="0" smtClean="0">
                <a:sym typeface="Wingdings" panose="05000000000000000000" pitchFamily="2" charset="2"/>
              </a:rPr>
              <a:t>, workflow engines like </a:t>
            </a:r>
            <a:r>
              <a:rPr lang="en-US" dirty="0" smtClean="0">
                <a:sym typeface="Wingdings" panose="05000000000000000000" pitchFamily="2" charset="2"/>
                <a:hlinkClick r:id="rId3"/>
              </a:rPr>
              <a:t>Azure Logic Apps</a:t>
            </a:r>
            <a:endParaRPr lang="en-US" dirty="0" smtClean="0">
              <a:sym typeface="Wingdings" panose="05000000000000000000" pitchFamily="2" charset="2"/>
            </a:endParaRPr>
          </a:p>
          <a:p>
            <a:pPr lvl="1"/>
            <a:r>
              <a:rPr lang="en-US" dirty="0" smtClean="0">
                <a:sym typeface="Wingdings" panose="05000000000000000000" pitchFamily="2" charset="2"/>
              </a:rPr>
              <a:t>Auto-generate client code/libraries</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05609374"/>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Swagger</a:t>
            </a:r>
            <a:endParaRPr lang="en-US" dirty="0"/>
          </a:p>
        </p:txBody>
      </p:sp>
      <p:sp>
        <p:nvSpPr>
          <p:cNvPr id="5" name="Content Placeholder 4"/>
          <p:cNvSpPr>
            <a:spLocks noGrp="1"/>
          </p:cNvSpPr>
          <p:nvPr>
            <p:ph sz="quarter" idx="12"/>
          </p:nvPr>
        </p:nvSpPr>
        <p:spPr/>
        <p:txBody>
          <a:bodyPr/>
          <a:lstStyle/>
          <a:p>
            <a:r>
              <a:rPr lang="en-US" dirty="0">
                <a:hlinkClick r:id="rId2"/>
              </a:rPr>
              <a:t>http://</a:t>
            </a:r>
            <a:r>
              <a:rPr lang="en-US" dirty="0" smtClean="0">
                <a:hlinkClick r:id="rId2"/>
              </a:rPr>
              <a:t>swagger.io</a:t>
            </a:r>
            <a:endParaRPr lang="en-US" dirty="0" smtClean="0"/>
          </a:p>
          <a:p>
            <a:r>
              <a:rPr lang="en-US" dirty="0" smtClean="0"/>
              <a:t>Tools for API creators</a:t>
            </a:r>
          </a:p>
          <a:p>
            <a:pPr lvl="1"/>
            <a:r>
              <a:rPr lang="en-US" dirty="0"/>
              <a:t>Swagger Editor (</a:t>
            </a:r>
            <a:r>
              <a:rPr lang="en-US" dirty="0">
                <a:hlinkClick r:id="rId3"/>
              </a:rPr>
              <a:t>http://editor.swagger.io</a:t>
            </a:r>
            <a:r>
              <a:rPr lang="en-US" dirty="0" smtClean="0">
                <a:hlinkClick r:id="rId3"/>
              </a:rPr>
              <a:t>/</a:t>
            </a:r>
            <a:r>
              <a:rPr lang="en-US" dirty="0" smtClean="0"/>
              <a:t>) for top-down approach</a:t>
            </a:r>
          </a:p>
          <a:p>
            <a:pPr lvl="1"/>
            <a:r>
              <a:rPr lang="en-US" dirty="0" smtClean="0"/>
              <a:t>Auto-generate Swagger definition from server-side implementation</a:t>
            </a:r>
          </a:p>
          <a:p>
            <a:pPr lvl="2"/>
            <a:r>
              <a:rPr lang="en-US" dirty="0" smtClean="0"/>
              <a:t>Example</a:t>
            </a:r>
            <a:r>
              <a:rPr lang="en-US" dirty="0"/>
              <a:t>: </a:t>
            </a:r>
            <a:r>
              <a:rPr lang="en-US" dirty="0">
                <a:hlinkClick r:id="rId4"/>
              </a:rPr>
              <a:t>https://</a:t>
            </a:r>
            <a:r>
              <a:rPr lang="en-US" dirty="0" smtClean="0">
                <a:hlinkClick r:id="rId4"/>
              </a:rPr>
              <a:t>github.com/domaindrivendev/Swashbuckle</a:t>
            </a:r>
            <a:endParaRPr lang="en-US" dirty="0" smtClean="0"/>
          </a:p>
          <a:p>
            <a:r>
              <a:rPr lang="en-US" dirty="0" smtClean="0"/>
              <a:t>Tools for API consumers</a:t>
            </a:r>
          </a:p>
          <a:p>
            <a:pPr lvl="1"/>
            <a:r>
              <a:rPr lang="en-US" dirty="0"/>
              <a:t>Swagger UI (</a:t>
            </a:r>
            <a:r>
              <a:rPr lang="en-US" dirty="0">
                <a:hlinkClick r:id="rId5"/>
              </a:rPr>
              <a:t>http://petstore.swagger.io</a:t>
            </a:r>
            <a:r>
              <a:rPr lang="en-US" dirty="0" smtClean="0">
                <a:hlinkClick r:id="rId5"/>
              </a:rPr>
              <a:t>/</a:t>
            </a:r>
            <a:r>
              <a:rPr lang="en-US" dirty="0" smtClean="0"/>
              <a:t>)</a:t>
            </a:r>
          </a:p>
          <a:p>
            <a:pPr lvl="1"/>
            <a:r>
              <a:rPr lang="en-US" dirty="0"/>
              <a:t>Code generators (</a:t>
            </a:r>
            <a:r>
              <a:rPr lang="en-US" dirty="0">
                <a:hlinkClick r:id="rId6"/>
              </a:rPr>
              <a:t>http://</a:t>
            </a:r>
            <a:r>
              <a:rPr lang="en-US" dirty="0" smtClean="0">
                <a:hlinkClick r:id="rId6"/>
              </a:rPr>
              <a:t>swagger.io/getting-started/swagger-codegen</a:t>
            </a:r>
            <a:r>
              <a:rPr lang="en-US" dirty="0" smtClean="0"/>
              <a:t>)</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41665111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Swagger</a:t>
            </a:r>
            <a:endParaRPr lang="en-US" dirty="0"/>
          </a:p>
        </p:txBody>
      </p:sp>
      <p:sp>
        <p:nvSpPr>
          <p:cNvPr id="6" name="Text Placeholder 5"/>
          <p:cNvSpPr>
            <a:spLocks noGrp="1"/>
          </p:cNvSpPr>
          <p:nvPr>
            <p:ph type="body" sz="quarter" idx="24"/>
          </p:nvPr>
        </p:nvSpPr>
        <p:spPr/>
        <p:txBody>
          <a:bodyPr/>
          <a:lstStyle/>
          <a:p>
            <a:r>
              <a:rPr lang="en-US" dirty="0" smtClean="0"/>
              <a:t>Swagger editor</a:t>
            </a:r>
          </a:p>
          <a:p>
            <a:r>
              <a:rPr lang="en-US" dirty="0" smtClean="0"/>
              <a:t>Swagger code generator (AngularJS)</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669744922"/>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OData – Much More than Metadata</a:t>
            </a:r>
            <a:endParaRPr lang="en-US" sz="4000" dirty="0"/>
          </a:p>
        </p:txBody>
      </p:sp>
      <p:sp>
        <p:nvSpPr>
          <p:cNvPr id="5" name="Content Placeholder 4"/>
          <p:cNvSpPr>
            <a:spLocks noGrp="1"/>
          </p:cNvSpPr>
          <p:nvPr>
            <p:ph sz="quarter" idx="12"/>
          </p:nvPr>
        </p:nvSpPr>
        <p:spPr/>
        <p:txBody>
          <a:bodyPr/>
          <a:lstStyle/>
          <a:p>
            <a:r>
              <a:rPr lang="en-US" dirty="0">
                <a:hlinkClick r:id="rId2"/>
              </a:rPr>
              <a:t>http://</a:t>
            </a:r>
            <a:r>
              <a:rPr lang="en-US" dirty="0" smtClean="0">
                <a:hlinkClick r:id="rId2"/>
              </a:rPr>
              <a:t>www.odata.org</a:t>
            </a:r>
            <a:endParaRPr lang="en-US" dirty="0" smtClean="0"/>
          </a:p>
          <a:p>
            <a:r>
              <a:rPr lang="en-US" i="1" dirty="0" smtClean="0"/>
              <a:t>Common Schema Definition Language </a:t>
            </a:r>
            <a:r>
              <a:rPr lang="en-US" dirty="0" smtClean="0"/>
              <a:t>(CSDL)</a:t>
            </a:r>
          </a:p>
          <a:p>
            <a:pPr lvl="1"/>
            <a:r>
              <a:rPr lang="en-US" dirty="0" smtClean="0"/>
              <a:t>OASIS standard</a:t>
            </a:r>
          </a:p>
          <a:p>
            <a:pPr lvl="1"/>
            <a:r>
              <a:rPr lang="en-US" dirty="0" smtClean="0"/>
              <a:t>Extensible</a:t>
            </a:r>
          </a:p>
          <a:p>
            <a:pPr lvl="1"/>
            <a:r>
              <a:rPr lang="en-US" dirty="0" smtClean="0">
                <a:hlinkClick r:id="rId3"/>
              </a:rPr>
              <a:t>http</a:t>
            </a:r>
            <a:r>
              <a:rPr lang="en-US" dirty="0">
                <a:hlinkClick r:id="rId3"/>
              </a:rPr>
              <a:t>://</a:t>
            </a:r>
            <a:r>
              <a:rPr lang="en-US" dirty="0" smtClean="0">
                <a:hlinkClick r:id="rId3"/>
              </a:rPr>
              <a:t>docs.oasis-open.org/odata/odata/v4.0/odata-v4.0-part3-csdl.html</a:t>
            </a:r>
            <a:endParaRPr lang="en-US" dirty="0" smtClean="0"/>
          </a:p>
          <a:p>
            <a:r>
              <a:rPr lang="en-US" dirty="0" smtClean="0"/>
              <a:t>Libraries for API creators and consumers</a:t>
            </a:r>
          </a:p>
          <a:p>
            <a:pPr lvl="1"/>
            <a:r>
              <a:rPr lang="en-US" dirty="0">
                <a:hlinkClick r:id="rId4"/>
              </a:rPr>
              <a:t>http://www.odata.org/libraries</a:t>
            </a:r>
            <a:r>
              <a:rPr lang="en-US" dirty="0" smtClean="0">
                <a:hlinkClick r:id="rId4"/>
              </a:rPr>
              <a:t>/</a:t>
            </a:r>
            <a:endParaRPr lang="en-US" dirty="0" smtClean="0"/>
          </a:p>
          <a:p>
            <a:r>
              <a:rPr lang="en-US" dirty="0" smtClean="0"/>
              <a:t>Widely used at Microsoft and SAP</a:t>
            </a:r>
          </a:p>
          <a:p>
            <a:pPr lvl="1"/>
            <a:r>
              <a:rPr lang="en-US" dirty="0" smtClean="0"/>
              <a:t>Examples: </a:t>
            </a:r>
            <a:r>
              <a:rPr lang="en-US" i="1" dirty="0" smtClean="0"/>
              <a:t>Microsoft Azure, </a:t>
            </a:r>
            <a:r>
              <a:rPr lang="en-US" i="1" dirty="0" err="1" smtClean="0"/>
              <a:t>PowerBI</a:t>
            </a:r>
            <a:r>
              <a:rPr lang="en-US" i="1" dirty="0" smtClean="0"/>
              <a:t>, Visual Studio</a:t>
            </a:r>
            <a:endParaRPr lang="en-US" i="1"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73539297"/>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OData – Much More than Metadata</a:t>
            </a:r>
            <a:endParaRPr lang="en-US" sz="4000" dirty="0"/>
          </a:p>
        </p:txBody>
      </p:sp>
      <p:sp>
        <p:nvSpPr>
          <p:cNvPr id="5" name="Content Placeholder 4"/>
          <p:cNvSpPr>
            <a:spLocks noGrp="1"/>
          </p:cNvSpPr>
          <p:nvPr>
            <p:ph sz="quarter" idx="12"/>
          </p:nvPr>
        </p:nvSpPr>
        <p:spPr/>
        <p:txBody>
          <a:bodyPr/>
          <a:lstStyle/>
          <a:p>
            <a:r>
              <a:rPr lang="en-US" i="1" dirty="0" smtClean="0"/>
              <a:t>CRUD</a:t>
            </a:r>
            <a:r>
              <a:rPr lang="en-US" dirty="0" smtClean="0"/>
              <a:t> operations</a:t>
            </a:r>
          </a:p>
          <a:p>
            <a:pPr lvl="1"/>
            <a:r>
              <a:rPr lang="en-US" dirty="0" smtClean="0"/>
              <a:t>RESTful web API</a:t>
            </a:r>
          </a:p>
          <a:p>
            <a:r>
              <a:rPr lang="en-US" dirty="0" smtClean="0"/>
              <a:t>Standardized query language using URIs</a:t>
            </a:r>
          </a:p>
          <a:p>
            <a:pPr lvl="1"/>
            <a:r>
              <a:rPr lang="de-AT" dirty="0"/>
              <a:t>https://api.myserver.com/odata/Customers?</a:t>
            </a:r>
            <a:br>
              <a:rPr lang="de-AT" dirty="0"/>
            </a:br>
            <a:r>
              <a:rPr lang="de-AT" dirty="0"/>
              <a:t>  </a:t>
            </a:r>
            <a:r>
              <a:rPr lang="de-AT" dirty="0">
                <a:solidFill>
                  <a:srgbClr val="FF0000"/>
                </a:solidFill>
              </a:rPr>
              <a:t>$</a:t>
            </a:r>
            <a:r>
              <a:rPr lang="de-AT" dirty="0" err="1">
                <a:solidFill>
                  <a:srgbClr val="FF0000"/>
                </a:solidFill>
              </a:rPr>
              <a:t>filter</a:t>
            </a:r>
            <a:r>
              <a:rPr lang="de-AT" dirty="0"/>
              <a:t>=</a:t>
            </a:r>
            <a:r>
              <a:rPr lang="de-AT" dirty="0" err="1"/>
              <a:t>CustomerID</a:t>
            </a:r>
            <a:r>
              <a:rPr lang="de-AT" dirty="0"/>
              <a:t> </a:t>
            </a:r>
            <a:r>
              <a:rPr lang="de-AT" dirty="0" err="1"/>
              <a:t>eq</a:t>
            </a:r>
            <a:r>
              <a:rPr lang="de-AT" dirty="0"/>
              <a:t> 15&amp;</a:t>
            </a:r>
            <a:br>
              <a:rPr lang="de-AT" dirty="0"/>
            </a:br>
            <a:r>
              <a:rPr lang="de-AT" dirty="0"/>
              <a:t>  </a:t>
            </a:r>
            <a:r>
              <a:rPr lang="de-AT" dirty="0">
                <a:solidFill>
                  <a:srgbClr val="FF0000"/>
                </a:solidFill>
              </a:rPr>
              <a:t>$top</a:t>
            </a:r>
            <a:r>
              <a:rPr lang="de-AT" dirty="0"/>
              <a:t>=10&amp;</a:t>
            </a:r>
            <a:br>
              <a:rPr lang="de-AT" dirty="0"/>
            </a:br>
            <a:r>
              <a:rPr lang="de-AT" dirty="0"/>
              <a:t>  </a:t>
            </a:r>
            <a:r>
              <a:rPr lang="de-AT" dirty="0">
                <a:solidFill>
                  <a:srgbClr val="FF0000"/>
                </a:solidFill>
              </a:rPr>
              <a:t>$</a:t>
            </a:r>
            <a:r>
              <a:rPr lang="de-AT" dirty="0" err="1">
                <a:solidFill>
                  <a:srgbClr val="FF0000"/>
                </a:solidFill>
              </a:rPr>
              <a:t>select</a:t>
            </a:r>
            <a:r>
              <a:rPr lang="de-AT" dirty="0"/>
              <a:t>=</a:t>
            </a:r>
            <a:r>
              <a:rPr lang="de-AT" dirty="0" err="1"/>
              <a:t>FirstName,LastName</a:t>
            </a:r>
            <a:endParaRPr lang="de-AT" dirty="0"/>
          </a:p>
          <a:p>
            <a:pPr lvl="1"/>
            <a:r>
              <a:rPr lang="en-US" dirty="0">
                <a:hlinkClick r:id="rId2"/>
              </a:rPr>
              <a:t>http://</a:t>
            </a:r>
            <a:r>
              <a:rPr lang="en-US" dirty="0" smtClean="0">
                <a:hlinkClick r:id="rId2"/>
              </a:rPr>
              <a:t>docs.oasis-open.org/odata/odata/v4.0/odata-v4.0-part2-url-conventions.html</a:t>
            </a:r>
            <a:endParaRPr lang="en-US" dirty="0" smtClean="0"/>
          </a:p>
          <a:p>
            <a:r>
              <a:rPr lang="en-US" dirty="0" smtClean="0"/>
              <a:t>Standardized document representation</a:t>
            </a:r>
          </a:p>
          <a:p>
            <a:pPr lvl="1"/>
            <a:r>
              <a:rPr lang="en-US" dirty="0" smtClean="0"/>
              <a:t>XML (Atom), JSON</a:t>
            </a:r>
          </a:p>
          <a:p>
            <a:pPr lvl="1"/>
            <a:r>
              <a:rPr lang="en-US" dirty="0">
                <a:hlinkClick r:id="rId3"/>
              </a:rPr>
              <a:t>http://</a:t>
            </a:r>
            <a:r>
              <a:rPr lang="en-US" dirty="0" smtClean="0">
                <a:hlinkClick r:id="rId3"/>
              </a:rPr>
              <a:t>docs.oasis-open.org/odata/odata-json-format/v4.0/odata-json-format-v4.0.html</a:t>
            </a:r>
            <a:endParaRPr lang="en-US" dirty="0" smtClean="0"/>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88645432"/>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OData</a:t>
            </a:r>
            <a:endParaRPr lang="en-US" dirty="0"/>
          </a:p>
        </p:txBody>
      </p:sp>
      <p:sp>
        <p:nvSpPr>
          <p:cNvPr id="6" name="Text Placeholder 5"/>
          <p:cNvSpPr>
            <a:spLocks noGrp="1"/>
          </p:cNvSpPr>
          <p:nvPr>
            <p:ph type="body" sz="quarter" idx="24"/>
          </p:nvPr>
        </p:nvSpPr>
        <p:spPr/>
        <p:txBody>
          <a:bodyPr/>
          <a:lstStyle/>
          <a:p>
            <a:r>
              <a:rPr lang="en-US" dirty="0" smtClean="0"/>
              <a:t>Implementing an OData service in .NET</a:t>
            </a:r>
          </a:p>
          <a:p>
            <a:r>
              <a:rPr lang="en-US" dirty="0" smtClean="0"/>
              <a:t>OData consumption</a:t>
            </a:r>
          </a:p>
          <a:p>
            <a:pPr lvl="1"/>
            <a:r>
              <a:rPr lang="en-US" dirty="0" err="1" smtClean="0"/>
              <a:t>XOData</a:t>
            </a:r>
            <a:endParaRPr lang="en-US" dirty="0" smtClean="0"/>
          </a:p>
          <a:p>
            <a:pPr lvl="1"/>
            <a:r>
              <a:rPr lang="en-US" dirty="0" smtClean="0"/>
              <a:t>Power BI</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38518738"/>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Software </a:t>
            </a:r>
            <a:r>
              <a:rPr lang="de-AT" dirty="0" err="1"/>
              <a:t>Architecture</a:t>
            </a:r>
            <a:r>
              <a:rPr lang="de-AT" dirty="0"/>
              <a:t> </a:t>
            </a:r>
            <a:r>
              <a:rPr lang="de-AT" dirty="0" err="1"/>
              <a:t>Summit</a:t>
            </a:r>
            <a:r>
              <a:rPr lang="de-AT" dirty="0"/>
              <a:t> 2015</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„REST“?</a:t>
            </a:r>
          </a:p>
        </p:txBody>
      </p:sp>
      <p:sp>
        <p:nvSpPr>
          <p:cNvPr id="5" name="Content Placeholder 4"/>
          <p:cNvSpPr>
            <a:spLocks noGrp="1"/>
          </p:cNvSpPr>
          <p:nvPr>
            <p:ph sz="quarter" idx="12"/>
          </p:nvPr>
        </p:nvSpPr>
        <p:spPr/>
        <p:txBody>
          <a:bodyPr/>
          <a:lstStyle/>
          <a:p>
            <a:r>
              <a:rPr lang="en-US" dirty="0" smtClean="0"/>
              <a:t>HTTP</a:t>
            </a:r>
          </a:p>
          <a:p>
            <a:pPr lvl="1"/>
            <a:r>
              <a:rPr lang="en-US" dirty="0" smtClean="0">
                <a:solidFill>
                  <a:srgbClr val="00B050"/>
                </a:solidFill>
              </a:rPr>
              <a:t>Idempotent </a:t>
            </a:r>
            <a:r>
              <a:rPr lang="en-US" dirty="0"/>
              <a:t>requests</a:t>
            </a:r>
            <a:endParaRPr lang="en-US" dirty="0" smtClean="0">
              <a:solidFill>
                <a:srgbClr val="00B050"/>
              </a:solidFill>
            </a:endParaRPr>
          </a:p>
          <a:p>
            <a:pPr lvl="2"/>
            <a:r>
              <a:rPr lang="en-US" dirty="0" smtClean="0"/>
              <a:t>GET, HEAD, OPTIONS, TRACE</a:t>
            </a:r>
          </a:p>
          <a:p>
            <a:pPr lvl="2"/>
            <a:r>
              <a:rPr lang="en-US" dirty="0" smtClean="0"/>
              <a:t>PUT, DELETE</a:t>
            </a:r>
          </a:p>
          <a:p>
            <a:pPr lvl="1"/>
            <a:r>
              <a:rPr lang="en-US" dirty="0" smtClean="0">
                <a:solidFill>
                  <a:srgbClr val="00B050"/>
                </a:solidFill>
              </a:rPr>
              <a:t>Non idempotent </a:t>
            </a:r>
            <a:r>
              <a:rPr lang="en-US" dirty="0"/>
              <a:t>requests</a:t>
            </a:r>
            <a:endParaRPr lang="en-US" dirty="0" smtClean="0">
              <a:solidFill>
                <a:srgbClr val="00B050"/>
              </a:solidFill>
            </a:endParaRPr>
          </a:p>
          <a:p>
            <a:pPr lvl="2"/>
            <a:r>
              <a:rPr lang="en-US" dirty="0" smtClean="0"/>
              <a:t>POST</a:t>
            </a:r>
          </a:p>
          <a:p>
            <a:pPr lvl="1"/>
            <a:r>
              <a:rPr lang="en-US" dirty="0" smtClean="0">
                <a:solidFill>
                  <a:srgbClr val="00B050"/>
                </a:solidFill>
              </a:rPr>
              <a:t>Status Codes </a:t>
            </a:r>
            <a:r>
              <a:rPr lang="en-US" dirty="0" smtClean="0"/>
              <a:t>(complete </a:t>
            </a:r>
            <a:r>
              <a:rPr lang="en-US" dirty="0" smtClean="0">
                <a:hlinkClick r:id="rId2"/>
              </a:rPr>
              <a:t>list of status codes</a:t>
            </a:r>
            <a:r>
              <a:rPr lang="en-US" dirty="0" smtClean="0"/>
              <a:t>), examples:</a:t>
            </a:r>
          </a:p>
          <a:p>
            <a:pPr lvl="2"/>
            <a:r>
              <a:rPr lang="en-US" dirty="0" smtClean="0"/>
              <a:t>200 OK</a:t>
            </a:r>
          </a:p>
          <a:p>
            <a:pPr lvl="2"/>
            <a:r>
              <a:rPr lang="en-US" dirty="0" smtClean="0"/>
              <a:t>201 Created</a:t>
            </a:r>
          </a:p>
          <a:p>
            <a:pPr lvl="2"/>
            <a:r>
              <a:rPr lang="en-US" dirty="0" smtClean="0"/>
              <a:t>301 Moved permanently</a:t>
            </a:r>
          </a:p>
          <a:p>
            <a:pPr lvl="2"/>
            <a:r>
              <a:rPr lang="en-US" dirty="0" smtClean="0"/>
              <a:t>400 Bad request</a:t>
            </a:r>
          </a:p>
          <a:p>
            <a:pPr lvl="2"/>
            <a:r>
              <a:rPr lang="en-US" dirty="0" smtClean="0"/>
              <a:t>401 Unauthorized</a:t>
            </a:r>
          </a:p>
          <a:p>
            <a:pPr lvl="2"/>
            <a:r>
              <a:rPr lang="en-US" dirty="0" smtClean="0"/>
              <a:t>403 Forbidden (authorization will not help)</a:t>
            </a:r>
          </a:p>
          <a:p>
            <a:pPr lvl="2"/>
            <a:r>
              <a:rPr lang="en-US" dirty="0" smtClean="0"/>
              <a:t>404 Not found</a:t>
            </a:r>
          </a:p>
          <a:p>
            <a:pPr lvl="2"/>
            <a:r>
              <a:rPr lang="en-US" dirty="0" smtClean="0"/>
              <a:t>405 Method not allowed (wrong verb)</a:t>
            </a:r>
          </a:p>
          <a:p>
            <a:pPr lvl="2"/>
            <a:r>
              <a:rPr lang="en-US" dirty="0" smtClean="0"/>
              <a:t>500 Internal server error</a:t>
            </a:r>
          </a:p>
        </p:txBody>
      </p:sp>
      <p:sp>
        <p:nvSpPr>
          <p:cNvPr id="7" name="Text Placeholder 6"/>
          <p:cNvSpPr>
            <a:spLocks noGrp="1"/>
          </p:cNvSpPr>
          <p:nvPr>
            <p:ph type="body" sz="quarter" idx="23"/>
          </p:nvPr>
        </p:nvSpPr>
        <p:spPr/>
        <p:txBody>
          <a:bodyPr/>
          <a:lstStyle/>
          <a:p>
            <a:r>
              <a:rPr lang="de-AT" dirty="0" smtClean="0"/>
              <a:t>Source </a:t>
            </a:r>
            <a:r>
              <a:rPr lang="de-AT" dirty="0" err="1" smtClean="0"/>
              <a:t>of</a:t>
            </a:r>
            <a:r>
              <a:rPr lang="de-AT" dirty="0" smtClean="0"/>
              <a:t> Table: Mark </a:t>
            </a:r>
            <a:r>
              <a:rPr lang="de-AT" dirty="0" err="1" smtClean="0"/>
              <a:t>Massé</a:t>
            </a:r>
            <a:r>
              <a:rPr lang="de-AT" dirty="0" smtClean="0"/>
              <a:t>, REST API Design </a:t>
            </a:r>
            <a:r>
              <a:rPr lang="de-AT" dirty="0" err="1" smtClean="0"/>
              <a:t>Rulebook</a:t>
            </a:r>
            <a:r>
              <a:rPr lang="de-AT" dirty="0" smtClean="0"/>
              <a:t>, </a:t>
            </a:r>
            <a:r>
              <a:rPr lang="de-AT" dirty="0" err="1" smtClean="0"/>
              <a:t>O‘Reilly</a:t>
            </a:r>
            <a:endParaRPr lang="de-AT" dirty="0"/>
          </a:p>
        </p:txBody>
      </p:sp>
      <p:pic>
        <p:nvPicPr>
          <p:cNvPr id="8" name="Picture 7"/>
          <p:cNvPicPr>
            <a:picLocks noChangeAspect="1"/>
          </p:cNvPicPr>
          <p:nvPr/>
        </p:nvPicPr>
        <p:blipFill>
          <a:blip r:embed="rId3"/>
          <a:stretch>
            <a:fillRect/>
          </a:stretch>
        </p:blipFill>
        <p:spPr>
          <a:xfrm>
            <a:off x="4644008" y="3579862"/>
            <a:ext cx="4342493" cy="1262403"/>
          </a:xfrm>
          <a:prstGeom prst="rect">
            <a:avLst/>
          </a:prstGeom>
        </p:spPr>
      </p:pic>
    </p:spTree>
    <p:extLst>
      <p:ext uri="{BB962C8B-B14F-4D97-AF65-F5344CB8AC3E}">
        <p14:creationId xmlns:p14="http://schemas.microsoft.com/office/powerpoint/2010/main" val="1754579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„REST“?</a:t>
            </a:r>
          </a:p>
        </p:txBody>
      </p:sp>
      <p:sp>
        <p:nvSpPr>
          <p:cNvPr id="5" name="Content Placeholder 4"/>
          <p:cNvSpPr>
            <a:spLocks noGrp="1"/>
          </p:cNvSpPr>
          <p:nvPr>
            <p:ph sz="quarter" idx="12"/>
          </p:nvPr>
        </p:nvSpPr>
        <p:spPr/>
        <p:txBody>
          <a:bodyPr/>
          <a:lstStyle/>
          <a:p>
            <a:r>
              <a:rPr lang="en-US" dirty="0" smtClean="0"/>
              <a:t>HTTP</a:t>
            </a:r>
          </a:p>
          <a:p>
            <a:pPr lvl="1"/>
            <a:r>
              <a:rPr lang="en-US" dirty="0" smtClean="0">
                <a:solidFill>
                  <a:srgbClr val="00B050"/>
                </a:solidFill>
              </a:rPr>
              <a:t>Header fields </a:t>
            </a:r>
            <a:r>
              <a:rPr lang="en-US" dirty="0" smtClean="0"/>
              <a:t>(</a:t>
            </a:r>
            <a:r>
              <a:rPr lang="en-US" dirty="0" smtClean="0">
                <a:hlinkClick r:id="rId2"/>
              </a:rPr>
              <a:t>list of header fields</a:t>
            </a:r>
            <a:r>
              <a:rPr lang="en-US" dirty="0" smtClean="0"/>
              <a:t>), examples:</a:t>
            </a:r>
          </a:p>
          <a:p>
            <a:pPr lvl="2"/>
            <a:r>
              <a:rPr lang="en-US" dirty="0" smtClean="0"/>
              <a:t>Accept – e.g. application/</a:t>
            </a:r>
            <a:r>
              <a:rPr lang="en-US" dirty="0" err="1" smtClean="0"/>
              <a:t>json</a:t>
            </a:r>
            <a:endParaRPr lang="en-US" dirty="0" smtClean="0"/>
          </a:p>
          <a:p>
            <a:pPr lvl="2"/>
            <a:r>
              <a:rPr lang="en-US" dirty="0" smtClean="0"/>
              <a:t>Authorization – authentication credentials</a:t>
            </a:r>
          </a:p>
          <a:p>
            <a:pPr lvl="2"/>
            <a:r>
              <a:rPr lang="en-US" dirty="0" smtClean="0"/>
              <a:t>Cache-Control</a:t>
            </a:r>
          </a:p>
          <a:p>
            <a:pPr lvl="2"/>
            <a:r>
              <a:rPr lang="en-US" dirty="0" smtClean="0"/>
              <a:t>Cookie</a:t>
            </a:r>
          </a:p>
          <a:p>
            <a:pPr lvl="2"/>
            <a:r>
              <a:rPr lang="en-US" dirty="0" smtClean="0"/>
              <a:t>Content-Type</a:t>
            </a:r>
          </a:p>
          <a:p>
            <a:pPr lvl="2"/>
            <a:r>
              <a:rPr lang="en-US" dirty="0" smtClean="0"/>
              <a:t>If-Match, If-Modified-Since, If-Unmodified-Since</a:t>
            </a:r>
          </a:p>
          <a:p>
            <a:pPr lvl="2"/>
            <a:r>
              <a:rPr lang="en-US" dirty="0" smtClean="0"/>
              <a:t>X-… - non-standard fields</a:t>
            </a:r>
          </a:p>
          <a:p>
            <a:pPr lvl="2"/>
            <a:endParaRPr lang="en-US" dirty="0" smtClean="0"/>
          </a:p>
          <a:p>
            <a:pPr lvl="2"/>
            <a:r>
              <a:rPr lang="en-US" dirty="0" err="1" smtClean="0"/>
              <a:t>ETag</a:t>
            </a:r>
            <a:r>
              <a:rPr lang="en-US" dirty="0" smtClean="0"/>
              <a:t> – identifier for a specific version of a resource</a:t>
            </a:r>
          </a:p>
          <a:p>
            <a:pPr lvl="2"/>
            <a:r>
              <a:rPr lang="en-US" dirty="0" smtClean="0"/>
              <a:t>Last-Modified</a:t>
            </a:r>
          </a:p>
          <a:p>
            <a:pPr lvl="2"/>
            <a:r>
              <a:rPr lang="en-US" dirty="0" smtClean="0"/>
              <a:t>Set-Cookie</a:t>
            </a:r>
          </a:p>
        </p:txBody>
      </p:sp>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85620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sz="quarter" idx="12"/>
          </p:nvPr>
        </p:nvSpPr>
        <p:spPr/>
        <p:txBody>
          <a:bodyPr/>
          <a:lstStyle/>
          <a:p>
            <a:r>
              <a:rPr lang="en-US" dirty="0" smtClean="0"/>
              <a:t>Important REST principles</a:t>
            </a:r>
          </a:p>
          <a:p>
            <a:pPr lvl="1"/>
            <a:r>
              <a:rPr lang="en-US" dirty="0" smtClean="0"/>
              <a:t>Stateless</a:t>
            </a:r>
          </a:p>
          <a:p>
            <a:pPr lvl="2"/>
            <a:r>
              <a:rPr lang="en-US" dirty="0" smtClean="0"/>
              <a:t>No client context stored on the server, each request is complete</a:t>
            </a:r>
          </a:p>
          <a:p>
            <a:pPr lvl="1"/>
            <a:r>
              <a:rPr lang="en-US" dirty="0" smtClean="0"/>
              <a:t>Cacheable</a:t>
            </a:r>
          </a:p>
          <a:p>
            <a:pPr lvl="2"/>
            <a:r>
              <a:rPr lang="en-US" dirty="0" smtClean="0"/>
              <a:t>Responses explicitly indicate their </a:t>
            </a:r>
            <a:r>
              <a:rPr lang="en-US" dirty="0" err="1" smtClean="0"/>
              <a:t>cacheability</a:t>
            </a:r>
            <a:endParaRPr lang="en-US" dirty="0" smtClean="0"/>
          </a:p>
          <a:p>
            <a:pPr lvl="1"/>
            <a:r>
              <a:rPr lang="en-US" dirty="0" smtClean="0"/>
              <a:t>Layered System</a:t>
            </a:r>
          </a:p>
          <a:p>
            <a:pPr lvl="2"/>
            <a:r>
              <a:rPr lang="en-US" dirty="0" smtClean="0"/>
              <a:t>Client cannot tell if connected directly to the server (e.g. reverse proxies)</a:t>
            </a:r>
          </a:p>
          <a:p>
            <a:pPr lvl="1"/>
            <a:r>
              <a:rPr lang="en-US" dirty="0" smtClean="0"/>
              <a:t>URIs</a:t>
            </a:r>
          </a:p>
          <a:p>
            <a:pPr lvl="2"/>
            <a:r>
              <a:rPr lang="en-US" dirty="0" smtClean="0"/>
              <a:t>Resources are identified using </a:t>
            </a:r>
            <a:r>
              <a:rPr lang="en-US" i="1" dirty="0" smtClean="0"/>
              <a:t>Uniform Resource Identifiers</a:t>
            </a:r>
            <a:r>
              <a:rPr lang="en-US" dirty="0" smtClean="0"/>
              <a:t> (URIs)</a:t>
            </a:r>
          </a:p>
          <a:p>
            <a:pPr lvl="1"/>
            <a:r>
              <a:rPr lang="en-US" dirty="0" smtClean="0"/>
              <a:t>Resource representation</a:t>
            </a:r>
          </a:p>
          <a:p>
            <a:pPr lvl="2"/>
            <a:r>
              <a:rPr lang="en-US" dirty="0" smtClean="0"/>
              <a:t>XML, JSON, Atom – today mostly JSON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090897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RESTful Web API</a:t>
            </a:r>
            <a:endParaRPr lang="en-US" dirty="0"/>
          </a:p>
        </p:txBody>
      </p:sp>
      <p:sp>
        <p:nvSpPr>
          <p:cNvPr id="6" name="Text Placeholder 5"/>
          <p:cNvSpPr>
            <a:spLocks noGrp="1"/>
          </p:cNvSpPr>
          <p:nvPr>
            <p:ph type="body" sz="quarter" idx="24"/>
          </p:nvPr>
        </p:nvSpPr>
        <p:spPr/>
        <p:txBody>
          <a:bodyPr/>
          <a:lstStyle/>
          <a:p>
            <a:r>
              <a:rPr lang="en-US" dirty="0"/>
              <a:t>Interacting </a:t>
            </a:r>
            <a:r>
              <a:rPr lang="en-US" dirty="0" smtClean="0"/>
              <a:t>with a RESTful web </a:t>
            </a:r>
            <a:r>
              <a:rPr lang="en-US" dirty="0" err="1" smtClean="0"/>
              <a:t>api</a:t>
            </a:r>
            <a:endParaRPr lang="en-US" dirty="0" smtClean="0"/>
          </a:p>
          <a:p>
            <a:r>
              <a:rPr lang="en-US" dirty="0" smtClean="0"/>
              <a:t>Tools</a:t>
            </a:r>
          </a:p>
          <a:p>
            <a:pPr lvl="1"/>
            <a:r>
              <a:rPr lang="en-US" dirty="0">
                <a:hlinkClick r:id="rId2"/>
              </a:rPr>
              <a:t>Azure Mobile </a:t>
            </a:r>
            <a:r>
              <a:rPr lang="en-US" dirty="0" smtClean="0">
                <a:hlinkClick r:id="rId2"/>
              </a:rPr>
              <a:t>Service</a:t>
            </a:r>
            <a:endParaRPr lang="en-US" dirty="0" smtClean="0"/>
          </a:p>
          <a:p>
            <a:pPr lvl="1"/>
            <a:r>
              <a:rPr lang="en-US" dirty="0" smtClean="0"/>
              <a:t>Fiddler</a:t>
            </a:r>
          </a:p>
          <a:p>
            <a:pPr lvl="1"/>
            <a:r>
              <a:rPr lang="en-US" dirty="0" smtClean="0"/>
              <a:t>Postman</a:t>
            </a:r>
            <a:endParaRPr lang="en-US" dirty="0"/>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9869420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2709</Words>
  <Application>Microsoft Office PowerPoint</Application>
  <PresentationFormat>On-screen Show (16:9)</PresentationFormat>
  <Paragraphs>483</Paragraphs>
  <Slides>61</Slides>
  <Notes>2</Notes>
  <HiddenSlides>9</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Arial</vt:lpstr>
      <vt:lpstr>Calibri</vt:lpstr>
      <vt:lpstr>Consolas</vt:lpstr>
      <vt:lpstr>ＭＳ Ｐゴシック</vt:lpstr>
      <vt:lpstr>Segoe</vt:lpstr>
      <vt:lpstr>Segoe UI</vt:lpstr>
      <vt:lpstr>Segoe UI Black</vt:lpstr>
      <vt:lpstr>Segoe UI Light</vt:lpstr>
      <vt:lpstr>Segoe UI Semibold</vt:lpstr>
      <vt:lpstr>Segoe UI Semilight</vt:lpstr>
      <vt:lpstr>Wingdings</vt:lpstr>
      <vt:lpstr>Wingdings 3</vt:lpstr>
      <vt:lpstr>Larissa-Design</vt:lpstr>
      <vt:lpstr>RESTful Web API Design</vt:lpstr>
      <vt:lpstr>RESTful</vt:lpstr>
      <vt:lpstr>Agenda</vt:lpstr>
      <vt:lpstr>RESTful Web APIs</vt:lpstr>
      <vt:lpstr>What is „REST“?</vt:lpstr>
      <vt:lpstr>What is „REST“?</vt:lpstr>
      <vt:lpstr>What is „REST“?</vt:lpstr>
      <vt:lpstr>What is „REST“?</vt:lpstr>
      <vt:lpstr>PowerPoint Presentation</vt:lpstr>
      <vt:lpstr>RESTful Web API</vt:lpstr>
      <vt:lpstr>API Design</vt:lpstr>
      <vt:lpstr>Design Rules</vt:lpstr>
      <vt:lpstr>Design Rules</vt:lpstr>
      <vt:lpstr>PowerPoint Presentation</vt:lpstr>
      <vt:lpstr>RESTful Web API</vt:lpstr>
      <vt:lpstr>Design Rules</vt:lpstr>
      <vt:lpstr>PowerPoint Presentation</vt:lpstr>
      <vt:lpstr>RESTful Web API</vt:lpstr>
      <vt:lpstr>RESTful Web API</vt:lpstr>
      <vt:lpstr>Design Rules</vt:lpstr>
      <vt:lpstr>Design Rules</vt:lpstr>
      <vt:lpstr>Design Rules</vt:lpstr>
      <vt:lpstr>PowerPoint Presentation</vt:lpstr>
      <vt:lpstr>RESTful Web API</vt:lpstr>
      <vt:lpstr>RESTful Web API</vt:lpstr>
      <vt:lpstr>Design Rules</vt:lpstr>
      <vt:lpstr>PowerPoint Presentation</vt:lpstr>
      <vt:lpstr>Design Rules</vt:lpstr>
      <vt:lpstr>Design Rules</vt:lpstr>
      <vt:lpstr>Design Rules</vt:lpstr>
      <vt:lpstr>Protecting Resources</vt:lpstr>
      <vt:lpstr>What is CORS?</vt:lpstr>
      <vt:lpstr>How CORS works</vt:lpstr>
      <vt:lpstr>How CORS works</vt:lpstr>
      <vt:lpstr>PowerPoint Presentation</vt:lpstr>
      <vt:lpstr>RESTful Web API</vt:lpstr>
      <vt:lpstr>Protecting Resources</vt:lpstr>
      <vt:lpstr>Local Auth</vt:lpstr>
      <vt:lpstr>OAuth2</vt:lpstr>
      <vt:lpstr>Important Terms</vt:lpstr>
      <vt:lpstr>OAuth Endpoints</vt:lpstr>
      <vt:lpstr>OAuth Tokens</vt:lpstr>
      <vt:lpstr>OAuth Flows</vt:lpstr>
      <vt:lpstr>Authorization Code Flow</vt:lpstr>
      <vt:lpstr>Authorization Code Flow</vt:lpstr>
      <vt:lpstr>Authorization Code Flow</vt:lpstr>
      <vt:lpstr>Authorization Code Flow</vt:lpstr>
      <vt:lpstr>Problems with OAuth2</vt:lpstr>
      <vt:lpstr>OIC Protocol</vt:lpstr>
      <vt:lpstr>PowerPoint Presentation</vt:lpstr>
      <vt:lpstr>Standards based integrations</vt:lpstr>
      <vt:lpstr>Web API Metadata</vt:lpstr>
      <vt:lpstr>Why Metadata?</vt:lpstr>
      <vt:lpstr>Swagger</vt:lpstr>
      <vt:lpstr>PowerPoint Presentation</vt:lpstr>
      <vt:lpstr>OData – Much More than Metadata</vt:lpstr>
      <vt:lpstr>OData – Much More than Metadata</vt:lpstr>
      <vt:lpstr>PowerPoint Presentation</vt:lpstr>
      <vt:lpstr>Q&amp;A</vt:lpstr>
      <vt:lpstr>PowerPoint Presentation</vt:lpstr>
      <vt:lpstr>PowerPoint Presentation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594</cp:revision>
  <dcterms:created xsi:type="dcterms:W3CDTF">2008-12-21T08:14:37Z</dcterms:created>
  <dcterms:modified xsi:type="dcterms:W3CDTF">2015-09-17T11:51:13Z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