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4179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azhuang.org" TargetMode="External"/><Relationship Id="rId3" Type="http://schemas.openxmlformats.org/officeDocument/2006/relationships/hyperlink" Target="https://github.com/mzlogin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linux.org/Android_Booting#Tools_for_analyzing_Android_Bootup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kpbird.blogspot.com/2012/11/in-depth-android-boot-sequence-process.html" TargetMode="External"/><Relationship Id="rId3" Type="http://schemas.openxmlformats.org/officeDocument/2006/relationships/hyperlink" Target="http://www.androidenea.com/2009/06/android-boot-process-from-power-on.html" TargetMode="External"/><Relationship Id="rId4" Type="http://schemas.openxmlformats.org/officeDocument/2006/relationships/hyperlink" Target="http://stackoverflow.com/questions/15665052/what-is-the-difference-between-a-bootrom-vs-bootloader-on-arm-systems/15666043#15666043" TargetMode="External"/><Relationship Id="rId5" Type="http://schemas.openxmlformats.org/officeDocument/2006/relationships/hyperlink" Target="http://elinux.org/Android_Booting#Tools_for_analyzing_Android_Bootup" TargetMode="External"/><Relationship Id="rId6" Type="http://schemas.openxmlformats.org/officeDocument/2006/relationships/hyperlink" Target="https://en.wikipedia.org/wiki/Internal_RAM" TargetMode="External"/><Relationship Id="rId7" Type="http://schemas.openxmlformats.org/officeDocument/2006/relationships/hyperlink" Target="http://www.wisegeek.com/what-is-internal-ram.htm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Boot Process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algn="r"/>
            <a:r>
              <a:t>by </a:t>
            </a:r>
            <a:r>
              <a:rPr u="sng">
                <a:hlinkClick r:id="rId2" invalidUrl="" action="" tgtFrame="" tooltip="" history="1" highlightClick="0" endSnd="0"/>
              </a:rPr>
              <a:t>mzlogin</a:t>
            </a:r>
            <a:r>
              <a:t>  </a:t>
            </a:r>
          </a:p>
        </p:txBody>
      </p:sp>
      <p:sp>
        <p:nvSpPr>
          <p:cNvPr id="121" name="Shape 121"/>
          <p:cNvSpPr/>
          <p:nvPr/>
        </p:nvSpPr>
        <p:spPr>
          <a:xfrm>
            <a:off x="3196390" y="8251657"/>
            <a:ext cx="71341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GitHub: </a:t>
            </a:r>
            <a:r>
              <a:rPr u="sng">
                <a:hlinkClick r:id="rId3" invalidUrl="" action="" tgtFrame="" tooltip="" history="1" highlightClick="0" endSnd="0"/>
              </a:rPr>
              <a:t>https://github.com/mzlogin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787400" y="254000"/>
            <a:ext cx="11430000" cy="126748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5E5E5E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>
              <a:defRPr>
                <a:effectLst/>
              </a:defRPr>
            </a:pPr>
            <a:r>
              <a:t>Step 4. The init process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2239" y="1215235"/>
            <a:ext cx="9820322" cy="825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391414">
              <a:spcBef>
                <a:spcPts val="2400"/>
              </a:spcBef>
              <a:buSzTx/>
              <a:buNone/>
              <a:defRPr b="1" sz="2412"/>
            </a:pPr>
            <a:r>
              <a:t>Init Process</a:t>
            </a:r>
          </a:p>
          <a:p>
            <a:pPr marL="0" indent="0" defTabSz="391414">
              <a:spcBef>
                <a:spcPts val="2400"/>
              </a:spcBef>
              <a:buSzTx/>
              <a:buNone/>
              <a:defRPr sz="2412"/>
            </a:pPr>
            <a:r>
              <a:t>Grandmother of all processes.</a:t>
            </a:r>
          </a:p>
          <a:p>
            <a:pPr marL="0" indent="0" defTabSz="391414">
              <a:spcBef>
                <a:spcPts val="2400"/>
              </a:spcBef>
              <a:buSzTx/>
              <a:buNone/>
              <a:defRPr b="1" sz="2412"/>
            </a:pPr>
            <a:r>
              <a:t>Sub-steps</a:t>
            </a:r>
          </a:p>
          <a:p>
            <a:pPr marL="0" indent="0" defTabSz="391414">
              <a:spcBef>
                <a:spcPts val="2400"/>
              </a:spcBef>
              <a:buSzTx/>
              <a:buNone/>
              <a:defRPr sz="2412"/>
            </a:pPr>
            <a:r>
              <a:t>A. Mount directories like /sys, /dev, /proc, find init.rc file</a:t>
            </a:r>
          </a:p>
          <a:p>
            <a:pPr marL="0" indent="0" defTabSz="391414">
              <a:spcBef>
                <a:spcPts val="2400"/>
              </a:spcBef>
              <a:buSzTx/>
              <a:buNone/>
              <a:defRPr sz="2412"/>
            </a:pPr>
            <a:r>
              <a:t>B. Parse init.rc and run tasks in it</a:t>
            </a:r>
          </a:p>
          <a:p>
            <a:pPr lvl="1" marL="527558" indent="-263779" defTabSz="391414">
              <a:spcBef>
                <a:spcPts val="2400"/>
              </a:spcBef>
              <a:buSzPct val="100000"/>
              <a:buChar char="•"/>
              <a:defRPr sz="2412"/>
            </a:pPr>
            <a:r>
              <a:t>global environment variables</a:t>
            </a:r>
          </a:p>
          <a:p>
            <a:pPr lvl="1" marL="527558" indent="-263779" defTabSz="391414">
              <a:spcBef>
                <a:spcPts val="2400"/>
              </a:spcBef>
              <a:buSzPct val="100000"/>
              <a:buChar char="•"/>
              <a:defRPr sz="2412"/>
            </a:pPr>
            <a:r>
              <a:t>mount partitions</a:t>
            </a:r>
          </a:p>
          <a:p>
            <a:pPr lvl="1" marL="527558" indent="-263779" defTabSz="391414">
              <a:spcBef>
                <a:spcPts val="2400"/>
              </a:spcBef>
              <a:buSzPct val="100000"/>
              <a:buChar char="•"/>
              <a:defRPr sz="2412"/>
            </a:pPr>
            <a:r>
              <a:t>directories permissions</a:t>
            </a:r>
          </a:p>
          <a:p>
            <a:pPr lvl="1" marL="527558" indent="-263779" defTabSz="391414">
              <a:spcBef>
                <a:spcPts val="2400"/>
              </a:spcBef>
              <a:buSzPct val="100000"/>
              <a:buChar char="•"/>
              <a:defRPr sz="2412"/>
            </a:pPr>
            <a:r>
              <a:t>start services (daemons, native services, service manager, zygote, bootanim, …)</a:t>
            </a:r>
          </a:p>
          <a:p>
            <a:pPr lvl="1" marL="527558" indent="-263779" defTabSz="391414">
              <a:spcBef>
                <a:spcPts val="2400"/>
              </a:spcBef>
              <a:buSzPct val="100000"/>
              <a:buChar char="•"/>
              <a:defRPr sz="2412"/>
            </a:pPr>
            <a:r>
              <a:t>…</a:t>
            </a:r>
          </a:p>
          <a:p>
            <a:pPr marL="0" indent="0" defTabSz="391414">
              <a:spcBef>
                <a:spcPts val="2400"/>
              </a:spcBef>
              <a:buSzTx/>
              <a:buNone/>
              <a:defRPr sz="2412"/>
            </a:pPr>
            <a:r>
              <a:t>At this stage you can see boot animation on device screen.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787400" y="254000"/>
            <a:ext cx="11430000" cy="127582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5E5E5E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>
              <a:defRPr>
                <a:effectLst/>
              </a:defRPr>
            </a:pPr>
            <a:r>
              <a:t>Step 5. Zygote and Dalvik/ART</a:t>
            </a:r>
          </a:p>
        </p:txBody>
      </p:sp>
      <p:pic>
        <p:nvPicPr>
          <p:cNvPr id="15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372" y="1238421"/>
            <a:ext cx="9896056" cy="825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79044">
              <a:spcBef>
                <a:spcPts val="2900"/>
              </a:spcBef>
              <a:buSzTx/>
              <a:buNone/>
              <a:defRPr b="1" sz="2952"/>
            </a:pPr>
            <a:r>
              <a:t>Zygote</a:t>
            </a:r>
          </a:p>
          <a:p>
            <a:pPr marL="0" indent="0" defTabSz="479044">
              <a:spcBef>
                <a:spcPts val="2900"/>
              </a:spcBef>
              <a:buSzTx/>
              <a:buNone/>
              <a:defRPr sz="2952"/>
            </a:pPr>
            <a:r>
              <a:t>All VM processes are forked from zygote.</a:t>
            </a:r>
          </a:p>
          <a:p>
            <a:pPr marL="0" indent="0" defTabSz="479044">
              <a:spcBef>
                <a:spcPts val="2900"/>
              </a:spcBef>
              <a:buSzTx/>
              <a:buNone/>
              <a:defRPr b="1" sz="2952"/>
            </a:pPr>
            <a:r>
              <a:t>Sub-steps</a:t>
            </a:r>
          </a:p>
          <a:p>
            <a:pPr marL="322834" indent="-322834" defTabSz="479044">
              <a:spcBef>
                <a:spcPts val="2900"/>
              </a:spcBef>
              <a:buSzPct val="100000"/>
              <a:buChar char="•"/>
              <a:defRPr sz="2952"/>
            </a:pPr>
            <a:r>
              <a:t>registerZygoteSocket()</a:t>
            </a:r>
          </a:p>
          <a:p>
            <a:pPr marL="322834" indent="-322834" defTabSz="479044">
              <a:spcBef>
                <a:spcPts val="2900"/>
              </a:spcBef>
              <a:buSzPct val="100000"/>
              <a:buChar char="•"/>
              <a:defRPr sz="2952"/>
            </a:pPr>
            <a:r>
              <a:t>preload()</a:t>
            </a:r>
          </a:p>
          <a:p>
            <a:pPr lvl="1" marL="645668" indent="-322834" defTabSz="479044">
              <a:spcBef>
                <a:spcPts val="2900"/>
              </a:spcBef>
              <a:buSzPct val="100000"/>
              <a:buChar char="•"/>
              <a:defRPr sz="2952"/>
            </a:pPr>
            <a:r>
              <a:t>preloadClasses() — preloaded-classes</a:t>
            </a:r>
          </a:p>
          <a:p>
            <a:pPr lvl="1" marL="645668" indent="-322834" defTabSz="479044">
              <a:spcBef>
                <a:spcPts val="2900"/>
              </a:spcBef>
              <a:buSzPct val="100000"/>
              <a:buChar char="•"/>
              <a:defRPr sz="2952"/>
            </a:pPr>
            <a:r>
              <a:t>preloadResources()  — /system/framework/framework-res.apk</a:t>
            </a:r>
          </a:p>
          <a:p>
            <a:pPr marL="322834" indent="-322834" defTabSz="479044">
              <a:spcBef>
                <a:spcPts val="2900"/>
              </a:spcBef>
              <a:buSzPct val="100000"/>
              <a:buChar char="•"/>
              <a:defRPr sz="2952"/>
            </a:pPr>
            <a:r>
              <a:t>startSystemServer()</a:t>
            </a:r>
          </a:p>
          <a:p>
            <a:pPr marL="322834" indent="-322834" defTabSz="479044">
              <a:spcBef>
                <a:spcPts val="2900"/>
              </a:spcBef>
              <a:buSzPct val="100000"/>
              <a:buChar char="•"/>
              <a:defRPr sz="2952"/>
            </a:pPr>
            <a:r>
              <a:t>runSelectLoopMode()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787400" y="254000"/>
            <a:ext cx="11430000" cy="127317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5E5E5E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>
              <a:defRPr>
                <a:effectLst/>
              </a:defRPr>
            </a:pPr>
            <a:r>
              <a:t>Step 6. The system server</a:t>
            </a:r>
          </a:p>
        </p:txBody>
      </p:sp>
      <p:pic>
        <p:nvPicPr>
          <p:cNvPr id="15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560" y="1259977"/>
            <a:ext cx="9859680" cy="825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32308">
              <a:spcBef>
                <a:spcPts val="2600"/>
              </a:spcBef>
              <a:buSzTx/>
              <a:buNone/>
              <a:defRPr b="1" sz="2664"/>
            </a:pPr>
            <a:r>
              <a:t>System Server</a:t>
            </a:r>
          </a:p>
          <a:p>
            <a:pPr marL="291338" indent="-291338" defTabSz="432308">
              <a:spcBef>
                <a:spcPts val="2600"/>
              </a:spcBef>
              <a:buSzPct val="100000"/>
              <a:buChar char="•"/>
              <a:defRPr sz="2664"/>
            </a:pPr>
            <a:r>
              <a:t>First java component to run in the system</a:t>
            </a:r>
          </a:p>
          <a:p>
            <a:pPr marL="291338" indent="-291338" defTabSz="432308">
              <a:spcBef>
                <a:spcPts val="2600"/>
              </a:spcBef>
              <a:buSzPct val="100000"/>
              <a:buChar char="•"/>
              <a:defRPr sz="2664"/>
            </a:pPr>
            <a:r>
              <a:t>It will start all the Android services.</a:t>
            </a:r>
          </a:p>
          <a:p>
            <a:pPr lvl="1" marL="582676" indent="-291338" defTabSz="432308">
              <a:spcBef>
                <a:spcPts val="2600"/>
              </a:spcBef>
              <a:buSzPct val="100000"/>
              <a:buChar char="•"/>
              <a:defRPr sz="2664"/>
            </a:pPr>
            <a:r>
              <a:t>Power Manager</a:t>
            </a:r>
          </a:p>
          <a:p>
            <a:pPr lvl="1" marL="582676" indent="-291338" defTabSz="432308">
              <a:spcBef>
                <a:spcPts val="2600"/>
              </a:spcBef>
              <a:buSzPct val="100000"/>
              <a:buChar char="•"/>
              <a:defRPr sz="2664"/>
            </a:pPr>
            <a:r>
              <a:t>Activity Manager</a:t>
            </a:r>
          </a:p>
          <a:p>
            <a:pPr lvl="1" marL="582676" indent="-291338" defTabSz="432308">
              <a:spcBef>
                <a:spcPts val="2600"/>
              </a:spcBef>
              <a:buSzPct val="100000"/>
              <a:buChar char="•"/>
              <a:defRPr sz="2664"/>
            </a:pPr>
            <a:r>
              <a:t>Telephony Registry</a:t>
            </a:r>
          </a:p>
          <a:p>
            <a:pPr lvl="1" marL="582676" indent="-291338" defTabSz="432308">
              <a:spcBef>
                <a:spcPts val="2600"/>
              </a:spcBef>
              <a:buSzPct val="100000"/>
              <a:buChar char="•"/>
              <a:defRPr sz="2664"/>
            </a:pPr>
            <a:r>
              <a:t>Scheduling Policy</a:t>
            </a:r>
          </a:p>
          <a:p>
            <a:pPr lvl="1" marL="582676" indent="-291338" defTabSz="432308">
              <a:spcBef>
                <a:spcPts val="2600"/>
              </a:spcBef>
              <a:buSzPct val="100000"/>
              <a:buChar char="•"/>
              <a:defRPr sz="2664"/>
            </a:pPr>
            <a:r>
              <a:t>Package Manager</a:t>
            </a:r>
          </a:p>
          <a:p>
            <a:pPr lvl="1" marL="582676" indent="-291338" defTabSz="432308">
              <a:spcBef>
                <a:spcPts val="2600"/>
              </a:spcBef>
              <a:buSzPct val="100000"/>
              <a:buChar char="•"/>
              <a:defRPr sz="2664"/>
            </a:pPr>
            <a:r>
              <a:t>Account Manager</a:t>
            </a:r>
          </a:p>
          <a:p>
            <a:pPr lvl="1" marL="582676" indent="-291338" defTabSz="432308">
              <a:spcBef>
                <a:spcPts val="2600"/>
              </a:spcBef>
              <a:buSzPct val="100000"/>
              <a:buChar char="•"/>
              <a:defRPr sz="2664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787400" y="254000"/>
            <a:ext cx="11430000" cy="12731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5E5E5E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>
              <a:defRPr>
                <a:effectLst/>
              </a:defRPr>
            </a:pPr>
            <a:r>
              <a:t>Step 7. Boot completed</a:t>
            </a:r>
          </a:p>
        </p:txBody>
      </p:sp>
      <p:sp>
        <p:nvSpPr>
          <p:cNvPr id="162" name="Shape 162"/>
          <p:cNvSpPr/>
          <p:nvPr>
            <p:ph type="body" idx="4294967295"/>
          </p:nvPr>
        </p:nvSpPr>
        <p:spPr>
          <a:xfrm>
            <a:off x="787400" y="1427898"/>
            <a:ext cx="11430000" cy="6897804"/>
          </a:xfrm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</a:pPr>
            <a:r>
              <a:t>broadcast BOOT_COMPLETED</a:t>
            </a:r>
          </a:p>
          <a:p>
            <a:pPr>
              <a:buSzPct val="100000"/>
              <a:buChar char="•"/>
            </a:pPr>
            <a:r>
              <a:t>start home activity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787400" y="254000"/>
            <a:ext cx="11430000" cy="1266376"/>
          </a:xfrm>
          <a:prstGeom prst="rect">
            <a:avLst/>
          </a:prstGeom>
        </p:spPr>
        <p:txBody>
          <a:bodyPr/>
          <a:lstStyle/>
          <a:p>
            <a:pPr defTabSz="572516">
              <a:defRPr sz="3920">
                <a:solidFill>
                  <a:srgbClr val="5E5E5E"/>
                </a:solidFill>
                <a:effectLst/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Extra knowledge: </a:t>
            </a:r>
            <a:r>
              <a:rPr u="sng">
                <a:hlinkClick r:id="rId2" invalidUrl="" action="" tgtFrame="" tooltip="" history="1" highlightClick="0" endSnd="0"/>
              </a:rPr>
              <a:t>Tools for analyzing Android Bootup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787400" y="1585797"/>
            <a:ext cx="11430000" cy="6897803"/>
          </a:xfrm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</a:pPr>
            <a:r>
              <a:t>logcat</a:t>
            </a:r>
          </a:p>
          <a:p>
            <a:pPr lvl="1" marL="0" indent="228600">
              <a:spcBef>
                <a:spcPts val="2800"/>
              </a:spcBef>
              <a:buSzTx/>
              <a:buNone/>
              <a:defRPr sz="3000"/>
            </a:pPr>
            <a:r>
              <a:t>adb logcat -d -b events | grep boot</a:t>
            </a:r>
          </a:p>
          <a:p>
            <a:pPr lvl="1" marL="0" indent="228600">
              <a:spcBef>
                <a:spcPts val="2800"/>
              </a:spcBef>
              <a:buSzTx/>
              <a:buNone/>
              <a:defRPr sz="3000"/>
            </a:pPr>
            <a:r>
              <a:t>adb logcat -d | grep preload</a:t>
            </a:r>
          </a:p>
          <a:p>
            <a:pPr>
              <a:buSzPct val="100000"/>
              <a:buChar char="•"/>
            </a:pPr>
            <a:r>
              <a:t>bootchart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787400" y="254000"/>
            <a:ext cx="11430000" cy="1347237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787400" y="1808283"/>
            <a:ext cx="11430000" cy="6675317"/>
          </a:xfrm>
          <a:prstGeom prst="rect">
            <a:avLst/>
          </a:prstGeom>
        </p:spPr>
        <p:txBody>
          <a:bodyPr/>
          <a:lstStyle/>
          <a:p>
            <a:pPr marL="385826" indent="-385826" defTabSz="572516">
              <a:spcBef>
                <a:spcPts val="3500"/>
              </a:spcBef>
              <a:buSzPct val="100000"/>
              <a:buChar char="•"/>
              <a:defRPr sz="3528"/>
            </a:pPr>
            <a:r>
              <a:rPr u="sng">
                <a:hlinkClick r:id="rId2" invalidUrl="" action="" tgtFrame="" tooltip="" history="1" highlightClick="0" endSnd="0"/>
              </a:rPr>
              <a:t>IN DEPTH : ANDROID BOOT SEQUENCE / PROCESS</a:t>
            </a:r>
          </a:p>
          <a:p>
            <a:pPr marL="385826" indent="-385826" defTabSz="572516">
              <a:spcBef>
                <a:spcPts val="3500"/>
              </a:spcBef>
              <a:buSzPct val="100000"/>
              <a:buChar char="•"/>
              <a:defRPr sz="3528"/>
            </a:pPr>
            <a:r>
              <a:rPr u="sng">
                <a:hlinkClick r:id="rId3" invalidUrl="" action="" tgtFrame="" tooltip="" history="1" highlightClick="0" endSnd="0"/>
              </a:rPr>
              <a:t>The Android boot process from power on</a:t>
            </a:r>
          </a:p>
          <a:p>
            <a:pPr marL="385826" indent="-385826" defTabSz="572516">
              <a:spcBef>
                <a:spcPts val="3500"/>
              </a:spcBef>
              <a:buSzPct val="100000"/>
              <a:buChar char="•"/>
              <a:defRPr sz="3528"/>
            </a:pPr>
            <a:r>
              <a:rPr u="sng">
                <a:hlinkClick r:id="rId4" invalidUrl="" action="" tgtFrame="" tooltip="" history="1" highlightClick="0" endSnd="0"/>
              </a:rPr>
              <a:t>What is the difference between a Bootrom vs bootloader on ARM systems</a:t>
            </a:r>
          </a:p>
          <a:p>
            <a:pPr marL="385826" indent="-385826" defTabSz="572516">
              <a:spcBef>
                <a:spcPts val="3500"/>
              </a:spcBef>
              <a:buSzPct val="100000"/>
              <a:buChar char="•"/>
              <a:defRPr sz="3528"/>
            </a:pPr>
            <a:r>
              <a:rPr u="sng">
                <a:hlinkClick r:id="rId5" invalidUrl="" action="" tgtFrame="" tooltip="" history="1" highlightClick="0" endSnd="0"/>
              </a:rPr>
              <a:t>Tools for analyzing Android Bootup</a:t>
            </a:r>
          </a:p>
          <a:p>
            <a:pPr marL="385826" indent="-385826" defTabSz="572516">
              <a:spcBef>
                <a:spcPts val="3500"/>
              </a:spcBef>
              <a:buSzPct val="100000"/>
              <a:buChar char="•"/>
              <a:defRPr sz="3528"/>
            </a:pPr>
            <a:r>
              <a:rPr u="sng">
                <a:hlinkClick r:id="rId6" invalidUrl="" action="" tgtFrame="" tooltip="" history="1" highlightClick="0" endSnd="0"/>
              </a:rPr>
              <a:t>Internal RAM</a:t>
            </a:r>
          </a:p>
          <a:p>
            <a:pPr marL="385826" indent="-385826" defTabSz="572516">
              <a:spcBef>
                <a:spcPts val="3500"/>
              </a:spcBef>
              <a:buSzPct val="100000"/>
              <a:buChar char="•"/>
              <a:defRPr sz="3528"/>
            </a:pPr>
            <a:r>
              <a:rPr u="sng">
                <a:hlinkClick r:id="rId7" invalidUrl="" action="" tgtFrame="" tooltip="" history="1" highlightClick="0" endSnd="0"/>
              </a:rPr>
              <a:t>What Is Internal RAM?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787400" y="254000"/>
            <a:ext cx="11430000" cy="127191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5E5E5E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>
              <a:defRPr>
                <a:effectLst/>
              </a:defRPr>
            </a:pPr>
            <a:r>
              <a:t>Pre-knowledge</a:t>
            </a:r>
          </a:p>
        </p:txBody>
      </p:sp>
      <p:pic>
        <p:nvPicPr>
          <p:cNvPr id="12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4396" y="2289893"/>
            <a:ext cx="9612008" cy="6672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787400" y="254000"/>
            <a:ext cx="11430000" cy="127172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5E5E5E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>
              <a:defRPr>
                <a:effectLst/>
              </a:defRPr>
            </a:pPr>
            <a:r>
              <a:t>Summary</a:t>
            </a:r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9407" y="1477968"/>
            <a:ext cx="8565986" cy="802513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559272" y="1678841"/>
            <a:ext cx="1128130" cy="431801"/>
          </a:xfrm>
          <a:prstGeom prst="rect">
            <a:avLst/>
          </a:prstGeom>
          <a:solidFill>
            <a:schemeClr val="accent1">
              <a:hueOff val="45285"/>
              <a:satOff val="13056"/>
              <a:lumOff val="1428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2800"/>
              </a:spcBef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Power On</a:t>
            </a:r>
          </a:p>
        </p:txBody>
      </p:sp>
      <p:sp>
        <p:nvSpPr>
          <p:cNvPr id="129" name="Shape 129"/>
          <p:cNvSpPr/>
          <p:nvPr/>
        </p:nvSpPr>
        <p:spPr>
          <a:xfrm>
            <a:off x="1670950" y="1894741"/>
            <a:ext cx="566926" cy="1"/>
          </a:xfrm>
          <a:prstGeom prst="line">
            <a:avLst/>
          </a:prstGeom>
          <a:ln w="38100">
            <a:solidFill>
              <a:schemeClr val="accent5">
                <a:hueOff val="85969"/>
                <a:satOff val="-7811"/>
                <a:lumOff val="-3895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787400" y="254000"/>
            <a:ext cx="11430000" cy="126801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5E5E5E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>
              <a:defRPr>
                <a:effectLst/>
              </a:defRPr>
            </a:pPr>
            <a:r>
              <a:t>Step 1. Power on and boot ROM code execution</a:t>
            </a:r>
          </a:p>
        </p:txBody>
      </p:sp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9330" y="1247277"/>
            <a:ext cx="9866140" cy="825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72516">
              <a:spcBef>
                <a:spcPts val="3500"/>
              </a:spcBef>
              <a:buSzTx/>
              <a:buNone/>
              <a:defRPr b="1" sz="3528"/>
            </a:pPr>
            <a:r>
              <a:t>Boot ROM</a:t>
            </a:r>
          </a:p>
          <a:p>
            <a:pPr marL="385826" indent="-385826" defTabSz="572516">
              <a:spcBef>
                <a:spcPts val="3500"/>
              </a:spcBef>
              <a:buSzPct val="100000"/>
              <a:buChar char="•"/>
              <a:defRPr sz="3528"/>
            </a:pPr>
            <a:r>
              <a:t>a small piece of code that is hardwired in the CPU ASIC</a:t>
            </a:r>
          </a:p>
          <a:p>
            <a:pPr marL="385826" indent="-385826" defTabSz="572516">
              <a:spcBef>
                <a:spcPts val="3500"/>
              </a:spcBef>
              <a:buSzPct val="100000"/>
              <a:buChar char="•"/>
              <a:defRPr sz="3528"/>
            </a:pPr>
            <a:r>
              <a:t>will execute when power supplies are stable</a:t>
            </a:r>
          </a:p>
          <a:p>
            <a:pPr marL="0" indent="0" defTabSz="572516">
              <a:spcBef>
                <a:spcPts val="3500"/>
              </a:spcBef>
              <a:buSzTx/>
              <a:buNone/>
              <a:defRPr b="1" sz="3528"/>
            </a:pPr>
            <a:r>
              <a:t>Sub-steps</a:t>
            </a:r>
          </a:p>
          <a:p>
            <a:pPr marL="0" indent="0" defTabSz="572516">
              <a:spcBef>
                <a:spcPts val="3500"/>
              </a:spcBef>
              <a:buSzTx/>
              <a:buNone/>
              <a:defRPr sz="3528"/>
            </a:pPr>
            <a:r>
              <a:t>A. Determine where to find the first stage of the boot loader.</a:t>
            </a:r>
          </a:p>
          <a:p>
            <a:pPr marL="0" indent="0" defTabSz="572516">
              <a:spcBef>
                <a:spcPts val="3500"/>
              </a:spcBef>
              <a:buSzTx/>
              <a:buNone/>
              <a:defRPr sz="3528"/>
            </a:pPr>
            <a:r>
              <a:t>B. Load the first stage boot loader to internal RAM, perform a jump and execution continues in the boot loader.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787400" y="254000"/>
            <a:ext cx="11430000" cy="127191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5E5E5E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>
              <a:defRPr>
                <a:effectLst/>
              </a:defRPr>
            </a:pPr>
            <a:r>
              <a:t>Step 2. The boot loader</a:t>
            </a:r>
          </a:p>
        </p:txBody>
      </p:sp>
      <p:pic>
        <p:nvPicPr>
          <p:cNvPr id="13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100" y="1230095"/>
            <a:ext cx="9856600" cy="8255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61518">
              <a:spcBef>
                <a:spcPts val="2800"/>
              </a:spcBef>
              <a:buSzTx/>
              <a:buNone/>
              <a:defRPr b="1" sz="2844"/>
            </a:pPr>
            <a:r>
              <a:t>Boot Loader</a:t>
            </a:r>
          </a:p>
          <a:p>
            <a:pPr marL="0" indent="0" defTabSz="461518">
              <a:spcBef>
                <a:spcPts val="2800"/>
              </a:spcBef>
              <a:buSzTx/>
              <a:buNone/>
              <a:defRPr sz="2844"/>
            </a:pPr>
            <a:r>
              <a:t>A program to set up initial memories and load the kernel to RAM.</a:t>
            </a:r>
          </a:p>
          <a:p>
            <a:pPr marL="0" indent="0" defTabSz="461518">
              <a:spcBef>
                <a:spcPts val="2800"/>
              </a:spcBef>
              <a:buSzTx/>
              <a:buNone/>
              <a:defRPr b="1" sz="2844"/>
            </a:pPr>
            <a:r>
              <a:t>Sub-steps</a:t>
            </a:r>
          </a:p>
          <a:p>
            <a:pPr marL="0" indent="0" defTabSz="461518">
              <a:spcBef>
                <a:spcPts val="2800"/>
              </a:spcBef>
              <a:buSzTx/>
              <a:buNone/>
              <a:defRPr sz="2844"/>
            </a:pPr>
            <a:r>
              <a:t>A. The first boot loader stage detect and set up external RAM.</a:t>
            </a:r>
          </a:p>
          <a:p>
            <a:pPr marL="0" indent="0" defTabSz="461518">
              <a:spcBef>
                <a:spcPts val="2800"/>
              </a:spcBef>
              <a:buSzTx/>
              <a:buNone/>
              <a:defRPr sz="2844"/>
            </a:pPr>
            <a:r>
              <a:t>B. The first boot loader stage load the main boot loader to external RAM.</a:t>
            </a:r>
          </a:p>
          <a:p>
            <a:pPr marL="0" indent="0" defTabSz="461518">
              <a:spcBef>
                <a:spcPts val="2800"/>
              </a:spcBef>
              <a:buSzTx/>
              <a:buNone/>
              <a:defRPr sz="2844"/>
            </a:pPr>
            <a:r>
              <a:t>C. The second stage of the boot loader. (set up file systems, additional memory, network, low level memory protections and security options, etc.)</a:t>
            </a:r>
          </a:p>
          <a:p>
            <a:pPr marL="0" indent="0" defTabSz="461518">
              <a:spcBef>
                <a:spcPts val="2800"/>
              </a:spcBef>
              <a:buSzTx/>
              <a:buNone/>
              <a:defRPr sz="2844"/>
            </a:pPr>
            <a:r>
              <a:t>D. Look for a Linux kernel and place it in the RAM to boot.</a:t>
            </a:r>
          </a:p>
          <a:p>
            <a:pPr marL="0" indent="0" defTabSz="461518">
              <a:spcBef>
                <a:spcPts val="2800"/>
              </a:spcBef>
              <a:buSzTx/>
              <a:buNone/>
              <a:defRPr sz="2844"/>
            </a:pPr>
            <a:r>
              <a:t>E. Jump to the Linux kernel.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787400" y="254000"/>
            <a:ext cx="11430000" cy="126907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5E5E5E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>
              <a:defRPr>
                <a:effectLst/>
              </a:defRPr>
            </a:pPr>
            <a:r>
              <a:t>Step 3. The Linux kernel</a:t>
            </a:r>
          </a:p>
        </p:txBody>
      </p:sp>
      <p:pic>
        <p:nvPicPr>
          <p:cNvPr id="1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7636" y="1230149"/>
            <a:ext cx="9849528" cy="825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Linux Kernel</a:t>
            </a:r>
          </a:p>
          <a:p>
            <a:pPr marL="0" indent="0">
              <a:buSzTx/>
              <a:buNone/>
            </a:pPr>
            <a:r>
              <a:t>It will set up everything that is needed for the system to run. Initialize interrupt controllers, set up memory protections, caches and scheduling.</a:t>
            </a:r>
          </a:p>
          <a:p>
            <a:pPr marL="0" indent="0">
              <a:buSzTx/>
              <a:buNone/>
              <a:defRPr b="1"/>
            </a:pPr>
            <a:r>
              <a:t>Sub-steps</a:t>
            </a:r>
          </a:p>
          <a:p>
            <a:pPr marL="0" indent="0">
              <a:buSzTx/>
              <a:buNone/>
            </a:pPr>
            <a:r>
              <a:t>A. Initialize the memory management units and caches, then the system will be able to use virtual memory and launch user space processes.</a:t>
            </a:r>
          </a:p>
          <a:p>
            <a:pPr marL="0" indent="0">
              <a:buSzTx/>
              <a:buNone/>
            </a:pPr>
            <a:r>
              <a:t>B. Launch init process as the initial user space process.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