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0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4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374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97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769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0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83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0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2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4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4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8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9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3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6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1439" y="639438"/>
            <a:ext cx="8187069" cy="1929759"/>
          </a:xfrm>
        </p:spPr>
        <p:txBody>
          <a:bodyPr/>
          <a:lstStyle/>
          <a:p>
            <a:pPr algn="ctr"/>
            <a:r>
              <a:rPr sz="4500" dirty="0"/>
              <a:t>Terraform </a:t>
            </a:r>
            <a:r>
              <a:rPr sz="4500" dirty="0" err="1" smtClean="0"/>
              <a:t>Bootcamp</a:t>
            </a:r>
            <a:r>
              <a:rPr sz="4500" dirty="0" smtClean="0"/>
              <a:t>: </a:t>
            </a:r>
            <a:r>
              <a:rPr lang="en-GB" sz="4500" dirty="0" smtClean="0"/>
              <a:t/>
            </a:r>
            <a:br>
              <a:rPr lang="en-GB" sz="4500" dirty="0" smtClean="0"/>
            </a:br>
            <a:r>
              <a:rPr sz="4500" dirty="0" smtClean="0"/>
              <a:t>Week</a:t>
            </a:r>
            <a:r>
              <a:rPr lang="en-GB" sz="4500" dirty="0" smtClean="0"/>
              <a:t>-1</a:t>
            </a:r>
            <a:r>
              <a:rPr sz="4500" dirty="0" smtClean="0"/>
              <a:t> </a:t>
            </a:r>
            <a:r>
              <a:rPr sz="4500" dirty="0"/>
              <a:t>Intensive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684" y="4050834"/>
            <a:ext cx="7056475" cy="1096899"/>
          </a:xfrm>
        </p:spPr>
        <p:txBody>
          <a:bodyPr>
            <a:normAutofit/>
          </a:bodyPr>
          <a:lstStyle/>
          <a:p>
            <a:r>
              <a:rPr dirty="0"/>
              <a:t>Infrastructure as Code (</a:t>
            </a:r>
            <a:r>
              <a:rPr dirty="0" err="1"/>
              <a:t>IaC</a:t>
            </a:r>
            <a:r>
              <a:rPr dirty="0"/>
              <a:t>) for Modern Cloud </a:t>
            </a:r>
            <a:r>
              <a:rPr dirty="0" smtClean="0"/>
              <a:t>Operation</a:t>
            </a:r>
            <a:r>
              <a:rPr lang="en-GB" dirty="0" smtClean="0"/>
              <a:t> </a:t>
            </a:r>
            <a:r>
              <a:rPr sz="2400" b="1" dirty="0" smtClean="0"/>
              <a:t>Presented </a:t>
            </a:r>
            <a:r>
              <a:rPr sz="2400" b="1" dirty="0"/>
              <a:t>by</a:t>
            </a:r>
            <a:r>
              <a:rPr sz="2400" b="1" dirty="0" smtClean="0"/>
              <a:t>: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Tahira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Murtaza</a:t>
            </a:r>
            <a:endParaRPr sz="2400" b="1"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400" dirty="0"/>
              <a:t>Managing Terraform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79" y="1652590"/>
            <a:ext cx="6347714" cy="3880773"/>
          </a:xfrm>
        </p:spPr>
        <p:txBody>
          <a:bodyPr>
            <a:normAutofit fontScale="92500" lnSpcReduction="10000"/>
          </a:bodyPr>
          <a:lstStyle/>
          <a:p>
            <a:pPr>
              <a:defRPr sz="1800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State File Structure:</a:t>
            </a:r>
          </a:p>
          <a:p>
            <a:pPr>
              <a:defRPr sz="1600" b="1"/>
            </a:pPr>
            <a:r>
              <a:rPr dirty="0"/>
              <a:t>- What’s stored in the state file</a:t>
            </a:r>
          </a:p>
          <a:p>
            <a:pPr>
              <a:defRPr sz="1600" b="1"/>
            </a:pPr>
            <a:r>
              <a:rPr dirty="0"/>
              <a:t>- How to inspect and modify state files</a:t>
            </a:r>
          </a:p>
          <a:p>
            <a:pPr>
              <a:defRPr sz="1600" b="1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Remote State:</a:t>
            </a:r>
          </a:p>
          <a:p>
            <a:pPr>
              <a:defRPr sz="1600" b="1"/>
            </a:pPr>
            <a:r>
              <a:rPr dirty="0"/>
              <a:t>- Advantages of remote state (team collaboration)</a:t>
            </a:r>
          </a:p>
          <a:p>
            <a:pPr>
              <a:defRPr sz="1600" b="1"/>
            </a:pPr>
            <a:r>
              <a:rPr dirty="0"/>
              <a:t>- Example: Using AWS S3 and </a:t>
            </a:r>
            <a:r>
              <a:rPr dirty="0" err="1"/>
              <a:t>DynamoDB</a:t>
            </a:r>
            <a:r>
              <a:rPr dirty="0"/>
              <a:t> for locking</a:t>
            </a:r>
          </a:p>
          <a:p>
            <a:pPr>
              <a:defRPr sz="1600" b="1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Terraform State Commands:</a:t>
            </a:r>
          </a:p>
          <a:p>
            <a:pPr>
              <a:defRPr sz="1600" b="1"/>
            </a:pPr>
            <a:r>
              <a:rPr dirty="0"/>
              <a:t>- terraform state list, terraform state show, etc.</a:t>
            </a:r>
          </a:p>
        </p:txBody>
      </p:sp>
      <p:pic>
        <p:nvPicPr>
          <p:cNvPr id="4" name="Picture 4" descr="Terraform Associate Certification » Roger Per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379410"/>
            <a:ext cx="1401124" cy="105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400" dirty="0"/>
              <a:t>Writing Modules and Reusable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13527"/>
            <a:ext cx="6347714" cy="3880773"/>
          </a:xfrm>
        </p:spPr>
        <p:txBody>
          <a:bodyPr/>
          <a:lstStyle/>
          <a:p>
            <a:pPr>
              <a:defRPr sz="1800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What are Modules?</a:t>
            </a:r>
          </a:p>
          <a:p>
            <a:pPr>
              <a:defRPr sz="1600" b="1"/>
            </a:pPr>
            <a:r>
              <a:rPr dirty="0"/>
              <a:t>- Encapsulation of resource configurations</a:t>
            </a:r>
          </a:p>
          <a:p>
            <a:pPr>
              <a:defRPr sz="1600" b="1"/>
            </a:pPr>
            <a:r>
              <a:rPr dirty="0"/>
              <a:t>- Promotes code reuse and better organization</a:t>
            </a:r>
          </a:p>
          <a:p>
            <a:pPr>
              <a:defRPr sz="1600" b="1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How to Create Modules</a:t>
            </a:r>
          </a:p>
          <a:p>
            <a:pPr>
              <a:defRPr sz="1600" b="1"/>
            </a:pPr>
            <a:r>
              <a:rPr dirty="0"/>
              <a:t>- Directory structure</a:t>
            </a:r>
          </a:p>
          <a:p>
            <a:pPr>
              <a:defRPr sz="1600" b="1"/>
            </a:pPr>
            <a:r>
              <a:rPr dirty="0"/>
              <a:t>- Passing variables to modules</a:t>
            </a:r>
          </a:p>
          <a:p>
            <a:pPr>
              <a:defRPr sz="1600" b="1"/>
            </a:pPr>
            <a:r>
              <a:rPr dirty="0"/>
              <a:t>- Example: Reusable VPC Module</a:t>
            </a:r>
          </a:p>
        </p:txBody>
      </p:sp>
      <p:pic>
        <p:nvPicPr>
          <p:cNvPr id="4" name="Picture 4" descr="Terraform Associate Certification » Roger Per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88" y="460060"/>
            <a:ext cx="1401124" cy="105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400" dirty="0"/>
              <a:t>Terraform in CI/CD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50990"/>
            <a:ext cx="6347714" cy="3880773"/>
          </a:xfrm>
        </p:spPr>
        <p:txBody>
          <a:bodyPr/>
          <a:lstStyle/>
          <a:p>
            <a:pPr>
              <a:defRPr sz="1800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Terraform CLI in Automation:</a:t>
            </a:r>
          </a:p>
          <a:p>
            <a:pPr>
              <a:defRPr sz="1600" b="1"/>
            </a:pPr>
            <a:r>
              <a:rPr dirty="0"/>
              <a:t>- Integrate Terraform with Jenkins, </a:t>
            </a:r>
            <a:r>
              <a:rPr dirty="0" err="1"/>
              <a:t>GitLab</a:t>
            </a:r>
            <a:r>
              <a:rPr dirty="0"/>
              <a:t> CI, etc.</a:t>
            </a:r>
          </a:p>
          <a:p>
            <a:pPr>
              <a:defRPr sz="1600" b="1"/>
            </a:pPr>
            <a:r>
              <a:rPr dirty="0"/>
              <a:t>- Trigger Terraform runs on code changes</a:t>
            </a:r>
          </a:p>
          <a:p>
            <a:pPr>
              <a:defRPr sz="1600" b="1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Workflow Example:</a:t>
            </a:r>
          </a:p>
          <a:p>
            <a:pPr>
              <a:defRPr sz="1600" b="1"/>
            </a:pPr>
            <a:r>
              <a:rPr dirty="0"/>
              <a:t>- Developer pushes code -&gt; Terraform Plan -&gt; Apply in CI/CD</a:t>
            </a:r>
          </a:p>
        </p:txBody>
      </p:sp>
      <p:pic>
        <p:nvPicPr>
          <p:cNvPr id="4" name="Picture 4" descr="Terraform Associate Certification » Roger Per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379410"/>
            <a:ext cx="1401124" cy="105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400" dirty="0"/>
              <a:t>Advanced Terraform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42430"/>
            <a:ext cx="6347714" cy="3880773"/>
          </a:xfrm>
        </p:spPr>
        <p:txBody>
          <a:bodyPr/>
          <a:lstStyle/>
          <a:p>
            <a:pPr>
              <a:defRPr sz="1800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 err="1"/>
              <a:t>Provisioners</a:t>
            </a:r>
            <a:r>
              <a:rPr dirty="0"/>
              <a:t> and Data Sources</a:t>
            </a:r>
          </a:p>
          <a:p>
            <a:pPr>
              <a:defRPr sz="1600" b="1"/>
            </a:pPr>
            <a:r>
              <a:rPr dirty="0"/>
              <a:t>- Use </a:t>
            </a:r>
            <a:r>
              <a:rPr dirty="0" err="1"/>
              <a:t>provisioners</a:t>
            </a:r>
            <a:r>
              <a:rPr dirty="0"/>
              <a:t> for configuration management</a:t>
            </a:r>
          </a:p>
          <a:p>
            <a:pPr>
              <a:defRPr sz="1600" b="1"/>
            </a:pPr>
            <a:r>
              <a:rPr dirty="0"/>
              <a:t>- Pull dynamic data with data sources</a:t>
            </a:r>
          </a:p>
          <a:p>
            <a:pPr>
              <a:defRPr sz="1600" b="1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Terraform Cloud/Enterprise</a:t>
            </a:r>
          </a:p>
          <a:p>
            <a:pPr>
              <a:defRPr sz="1600" b="1"/>
            </a:pPr>
            <a:r>
              <a:rPr dirty="0"/>
              <a:t>- Collaboration, teams, and workspace management</a:t>
            </a:r>
          </a:p>
          <a:p>
            <a:pPr>
              <a:defRPr sz="1600" b="1"/>
            </a:pPr>
            <a:r>
              <a:rPr dirty="0"/>
              <a:t>- Policy as code with Sentinel</a:t>
            </a:r>
          </a:p>
          <a:p>
            <a:pPr>
              <a:defRPr sz="1600" b="1"/>
            </a:pPr>
            <a:r>
              <a:rPr dirty="0"/>
              <a:t>- Modules from the Terraform Registry</a:t>
            </a:r>
          </a:p>
        </p:txBody>
      </p:sp>
      <p:pic>
        <p:nvPicPr>
          <p:cNvPr id="4" name="Picture 4" descr="Terraform Associate Certification » Roger Per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379410"/>
            <a:ext cx="1401124" cy="105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41680"/>
          </a:xfrm>
        </p:spPr>
        <p:txBody>
          <a:bodyPr/>
          <a:lstStyle/>
          <a:p>
            <a:pPr>
              <a:defRPr sz="1800"/>
            </a:pPr>
            <a:r>
              <a:rPr dirty="0"/>
              <a:t>Best Practices in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70000"/>
            <a:ext cx="6347714" cy="4771363"/>
          </a:xfrm>
        </p:spPr>
        <p:txBody>
          <a:bodyPr>
            <a:normAutofit fontScale="92500" lnSpcReduction="20000"/>
          </a:bodyPr>
          <a:lstStyle/>
          <a:p>
            <a:pPr>
              <a:defRPr sz="1800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Code Organization:</a:t>
            </a:r>
          </a:p>
          <a:p>
            <a:pPr>
              <a:defRPr sz="1600" b="1"/>
            </a:pPr>
            <a:r>
              <a:rPr dirty="0"/>
              <a:t>- Use modules for separation of concerns</a:t>
            </a:r>
          </a:p>
          <a:p>
            <a:pPr>
              <a:defRPr sz="1600" b="1"/>
            </a:pPr>
            <a:r>
              <a:rPr dirty="0"/>
              <a:t>- Follow naming conventions</a:t>
            </a:r>
          </a:p>
          <a:p>
            <a:pPr>
              <a:buFont typeface="Wingdings" panose="05000000000000000000" pitchFamily="2" charset="2"/>
              <a:buChar char="q"/>
              <a:defRPr sz="1600" b="1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Version Control:</a:t>
            </a:r>
          </a:p>
          <a:p>
            <a:pPr>
              <a:defRPr sz="1600" b="1"/>
            </a:pPr>
            <a:r>
              <a:rPr dirty="0"/>
              <a:t>- Keep Terraform configuration in version control</a:t>
            </a:r>
          </a:p>
          <a:p>
            <a:pPr>
              <a:buFont typeface="Wingdings" panose="05000000000000000000" pitchFamily="2" charset="2"/>
              <a:buChar char="q"/>
              <a:defRPr sz="1600" b="1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State Management:</a:t>
            </a:r>
          </a:p>
          <a:p>
            <a:pPr>
              <a:defRPr sz="1600" b="1"/>
            </a:pPr>
            <a:r>
              <a:rPr dirty="0"/>
              <a:t>- Use remote </a:t>
            </a:r>
            <a:r>
              <a:rPr dirty="0" err="1"/>
              <a:t>backends</a:t>
            </a:r>
            <a:r>
              <a:rPr dirty="0"/>
              <a:t> (S3, GCS, etc.)</a:t>
            </a:r>
          </a:p>
          <a:p>
            <a:pPr>
              <a:defRPr sz="1600" b="1"/>
            </a:pPr>
            <a:r>
              <a:rPr dirty="0"/>
              <a:t>- Locking and encryption for state files</a:t>
            </a:r>
          </a:p>
          <a:p>
            <a:pPr>
              <a:defRPr sz="1600" b="1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Security:</a:t>
            </a:r>
          </a:p>
          <a:p>
            <a:pPr>
              <a:defRPr sz="1600" b="1"/>
            </a:pPr>
            <a:r>
              <a:rPr dirty="0"/>
              <a:t>- Use IAM roles and not hardcoded credentials</a:t>
            </a:r>
          </a:p>
          <a:p>
            <a:pPr>
              <a:defRPr sz="1600" b="1"/>
            </a:pPr>
            <a:r>
              <a:rPr dirty="0"/>
              <a:t>- Store sensitive data securely (e.g., AWS Secrets Manager)</a:t>
            </a:r>
          </a:p>
        </p:txBody>
      </p:sp>
      <p:pic>
        <p:nvPicPr>
          <p:cNvPr id="4" name="Picture 4" descr="Terraform Associate Certification » Roger Per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379410"/>
            <a:ext cx="1401124" cy="105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48640"/>
          </a:xfrm>
        </p:spPr>
        <p:txBody>
          <a:bodyPr/>
          <a:lstStyle/>
          <a:p>
            <a:pPr>
              <a:defRPr sz="1800"/>
            </a:pPr>
            <a:r>
              <a:t>Wrap Up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03680"/>
            <a:ext cx="6347714" cy="4537683"/>
          </a:xfrm>
        </p:spPr>
        <p:txBody>
          <a:bodyPr>
            <a:normAutofit/>
          </a:bodyPr>
          <a:lstStyle/>
          <a:p>
            <a:pPr>
              <a:defRPr sz="1800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Recap of Week 1:</a:t>
            </a:r>
          </a:p>
          <a:p>
            <a:pPr>
              <a:defRPr sz="1600" b="1"/>
            </a:pPr>
            <a:r>
              <a:rPr dirty="0"/>
              <a:t>- What was covered in the </a:t>
            </a:r>
            <a:r>
              <a:rPr dirty="0" err="1"/>
              <a:t>bootcamp</a:t>
            </a:r>
            <a:endParaRPr dirty="0"/>
          </a:p>
          <a:p>
            <a:pPr>
              <a:defRPr sz="1600" b="1"/>
            </a:pPr>
            <a:r>
              <a:rPr dirty="0"/>
              <a:t>- Key takeaways and skills learned</a:t>
            </a:r>
          </a:p>
          <a:p>
            <a:pPr>
              <a:defRPr sz="1600" b="1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Next Steps:</a:t>
            </a:r>
          </a:p>
          <a:p>
            <a:pPr>
              <a:defRPr sz="1600" b="1"/>
            </a:pPr>
            <a:r>
              <a:rPr dirty="0"/>
              <a:t>- Additional learning resources (Terraform documentation, tutorials)</a:t>
            </a:r>
          </a:p>
          <a:p>
            <a:pPr>
              <a:defRPr sz="1600" b="1"/>
            </a:pPr>
            <a:r>
              <a:rPr dirty="0"/>
              <a:t>- Practice in real-world scenarios</a:t>
            </a:r>
          </a:p>
          <a:p>
            <a:pPr>
              <a:defRPr sz="1600" b="1"/>
            </a:pPr>
            <a:r>
              <a:rPr dirty="0"/>
              <a:t>- Join Terraform community for ongoing support</a:t>
            </a:r>
          </a:p>
        </p:txBody>
      </p:sp>
      <p:pic>
        <p:nvPicPr>
          <p:cNvPr id="4" name="Picture 4" descr="Terraform Associate Certification » Roger Per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379410"/>
            <a:ext cx="1401124" cy="105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4400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Open floor for questions and feedback from the participants</a:t>
            </a:r>
          </a:p>
        </p:txBody>
      </p:sp>
      <p:pic>
        <p:nvPicPr>
          <p:cNvPr id="4" name="Picture 4" descr="Terraform Associate Certification » Roger Per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379410"/>
            <a:ext cx="1401124" cy="105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5323841" cy="843280"/>
          </a:xfrm>
        </p:spPr>
        <p:txBody>
          <a:bodyPr>
            <a:noAutofit/>
          </a:bodyPr>
          <a:lstStyle/>
          <a:p>
            <a:pPr>
              <a:defRPr sz="1800"/>
            </a:pPr>
            <a:r>
              <a:rPr sz="5400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Contact Info:</a:t>
            </a:r>
          </a:p>
          <a:p>
            <a:r>
              <a:rPr dirty="0"/>
              <a:t>Email: </a:t>
            </a:r>
            <a:r>
              <a:rPr dirty="0" smtClean="0"/>
              <a:t>[</a:t>
            </a:r>
            <a:r>
              <a:rPr lang="en-US" dirty="0"/>
              <a:t>tahiramurtza10@gmail.com</a:t>
            </a:r>
            <a:r>
              <a:rPr dirty="0" smtClean="0"/>
              <a:t>]</a:t>
            </a:r>
            <a:endParaRPr dirty="0"/>
          </a:p>
          <a:p>
            <a:r>
              <a:rPr lang="en-GB" dirty="0" smtClean="0"/>
              <a:t>Phone: </a:t>
            </a:r>
            <a:r>
              <a:rPr lang="en-GB" dirty="0"/>
              <a:t>[+92 349 6740587]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3728485" cy="132080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sz="2200" b="1" dirty="0"/>
              <a:t>Introduction to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4190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  <a:defRPr sz="1800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What is Terraform?</a:t>
            </a:r>
          </a:p>
          <a:p>
            <a:pPr>
              <a:defRPr sz="1600" b="1"/>
            </a:pPr>
            <a:r>
              <a:rPr dirty="0" smtClean="0"/>
              <a:t>Open-source </a:t>
            </a:r>
            <a:r>
              <a:rPr dirty="0" err="1"/>
              <a:t>IaC</a:t>
            </a:r>
            <a:r>
              <a:rPr dirty="0"/>
              <a:t> tool by </a:t>
            </a:r>
            <a:r>
              <a:rPr dirty="0" err="1"/>
              <a:t>HashiCorp</a:t>
            </a:r>
            <a:endParaRPr dirty="0"/>
          </a:p>
          <a:p>
            <a:pPr>
              <a:defRPr sz="1600" b="1"/>
            </a:pPr>
            <a:r>
              <a:rPr dirty="0" smtClean="0"/>
              <a:t>Declarative </a:t>
            </a:r>
            <a:r>
              <a:rPr dirty="0"/>
              <a:t>configuration language for managing </a:t>
            </a:r>
            <a:r>
              <a:rPr dirty="0" smtClean="0"/>
              <a:t>infrastructure</a:t>
            </a:r>
            <a:endParaRPr lang="en-GB" dirty="0" smtClean="0"/>
          </a:p>
          <a:p>
            <a:pPr>
              <a:defRPr sz="1600" b="1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Key Benefits:</a:t>
            </a:r>
          </a:p>
          <a:p>
            <a:pPr>
              <a:defRPr sz="1600" b="1"/>
            </a:pPr>
            <a:r>
              <a:rPr dirty="0" smtClean="0"/>
              <a:t>Automates </a:t>
            </a:r>
            <a:r>
              <a:rPr dirty="0"/>
              <a:t>infrastructure provisioning</a:t>
            </a:r>
          </a:p>
          <a:p>
            <a:pPr>
              <a:defRPr sz="1600" b="1"/>
            </a:pPr>
            <a:r>
              <a:rPr dirty="0" smtClean="0"/>
              <a:t>Multi-cloud </a:t>
            </a:r>
            <a:r>
              <a:rPr dirty="0"/>
              <a:t>support (AWS, Azure, GCP, etc.)</a:t>
            </a:r>
          </a:p>
          <a:p>
            <a:pPr>
              <a:defRPr sz="1600" b="1"/>
            </a:pPr>
            <a:r>
              <a:rPr dirty="0" smtClean="0"/>
              <a:t>Version-controlled</a:t>
            </a:r>
            <a:r>
              <a:rPr dirty="0"/>
              <a:t>, scalable, and reproducible environments</a:t>
            </a:r>
          </a:p>
        </p:txBody>
      </p:sp>
      <p:pic>
        <p:nvPicPr>
          <p:cNvPr id="5" name="Picture 4" descr="Terraform Associate Certification » Roger Per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379410"/>
            <a:ext cx="1401124" cy="105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3200" dirty="0"/>
              <a:t>Why Terraform?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66558"/>
            <a:ext cx="6347714" cy="4374806"/>
          </a:xfrm>
        </p:spPr>
        <p:txBody>
          <a:bodyPr>
            <a:normAutofit/>
          </a:bodyPr>
          <a:lstStyle/>
          <a:p>
            <a:pPr>
              <a:defRPr sz="1800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Challenges in Modern Cloud Infrastructure:</a:t>
            </a:r>
          </a:p>
          <a:p>
            <a:pPr>
              <a:defRPr sz="1600" b="1"/>
            </a:pPr>
            <a:r>
              <a:rPr dirty="0"/>
              <a:t>- Complexity of multi-cloud environments</a:t>
            </a:r>
          </a:p>
          <a:p>
            <a:pPr>
              <a:defRPr sz="1600" b="1"/>
            </a:pPr>
            <a:r>
              <a:rPr dirty="0"/>
              <a:t>- Infrastructure drift</a:t>
            </a:r>
          </a:p>
          <a:p>
            <a:pPr>
              <a:defRPr sz="1600" b="1"/>
            </a:pPr>
            <a:r>
              <a:rPr dirty="0"/>
              <a:t>- Scaling and managing resources</a:t>
            </a:r>
          </a:p>
          <a:p>
            <a:pPr>
              <a:defRPr sz="1600" b="1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Terraform Benefits:</a:t>
            </a:r>
          </a:p>
          <a:p>
            <a:pPr>
              <a:defRPr sz="1600" b="1"/>
            </a:pPr>
            <a:r>
              <a:rPr dirty="0"/>
              <a:t>- Write once, deploy everywhere</a:t>
            </a:r>
          </a:p>
          <a:p>
            <a:pPr>
              <a:defRPr sz="1600" b="1"/>
            </a:pPr>
            <a:r>
              <a:rPr dirty="0"/>
              <a:t>- Declarative and idempotent execution</a:t>
            </a:r>
          </a:p>
          <a:p>
            <a:pPr>
              <a:defRPr sz="1600" b="1"/>
            </a:pPr>
            <a:r>
              <a:rPr dirty="0"/>
              <a:t>- Collaborate with teams through version control</a:t>
            </a:r>
          </a:p>
        </p:txBody>
      </p:sp>
      <p:pic>
        <p:nvPicPr>
          <p:cNvPr id="5" name="Picture 4" descr="Terraform Associate Certification » Roger Per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379410"/>
            <a:ext cx="1401124" cy="105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400" dirty="0"/>
              <a:t>Terraform </a:t>
            </a:r>
            <a:r>
              <a:rPr sz="2400" dirty="0" err="1"/>
              <a:t>Bootcamp</a:t>
            </a:r>
            <a:r>
              <a:rPr sz="2400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Duration: 1 Week</a:t>
            </a:r>
          </a:p>
          <a:p>
            <a:pPr>
              <a:defRPr sz="1600" b="1"/>
            </a:pPr>
            <a:r>
              <a:rPr dirty="0"/>
              <a:t>Target Audience: DevOps Engineers, Cloud Architects, System Administrators, and Developers</a:t>
            </a:r>
          </a:p>
          <a:p>
            <a:pPr>
              <a:defRPr sz="1600" b="1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Learning Outcomes:</a:t>
            </a:r>
          </a:p>
          <a:p>
            <a:pPr>
              <a:defRPr sz="1600" b="1"/>
            </a:pPr>
            <a:r>
              <a:rPr dirty="0"/>
              <a:t>- Understanding Terraform architecture</a:t>
            </a:r>
          </a:p>
          <a:p>
            <a:pPr>
              <a:defRPr sz="1600" b="1"/>
            </a:pPr>
            <a:r>
              <a:rPr dirty="0"/>
              <a:t>- Creating and managing infrastructure using Terraform</a:t>
            </a:r>
          </a:p>
          <a:p>
            <a:pPr>
              <a:defRPr sz="1600" b="1"/>
            </a:pPr>
            <a:r>
              <a:rPr dirty="0"/>
              <a:t>- Applying best practices for Terraform workflows</a:t>
            </a:r>
          </a:p>
          <a:p>
            <a:pPr>
              <a:defRPr sz="1600" b="1"/>
            </a:pPr>
            <a:r>
              <a:rPr dirty="0"/>
              <a:t>- Automating deployment on multiple cloud providers</a:t>
            </a:r>
          </a:p>
        </p:txBody>
      </p:sp>
      <p:pic>
        <p:nvPicPr>
          <p:cNvPr id="1028" name="Picture 4" descr="Terraform Associate Certification » Roger Per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379410"/>
            <a:ext cx="1401124" cy="105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Week 1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sz="1800"/>
            </a:pPr>
            <a:endParaRPr sz="1600"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sz="1600" dirty="0"/>
              <a:t>Day 1: Introduction to Terraform and Setup</a:t>
            </a:r>
          </a:p>
          <a:p>
            <a:pPr>
              <a:defRPr sz="1600" b="1"/>
            </a:pPr>
            <a:r>
              <a:rPr sz="1600" dirty="0"/>
              <a:t>- Install Terraform</a:t>
            </a:r>
          </a:p>
          <a:p>
            <a:pPr>
              <a:defRPr sz="1600" b="1"/>
            </a:pPr>
            <a:r>
              <a:rPr sz="1600" dirty="0"/>
              <a:t>- Terraform CLI basics</a:t>
            </a:r>
          </a:p>
          <a:p>
            <a:pPr>
              <a:defRPr sz="1600" b="1"/>
            </a:pPr>
            <a:r>
              <a:rPr sz="1600" dirty="0"/>
              <a:t>- Overview of Providers, Resources, and </a:t>
            </a:r>
            <a:r>
              <a:rPr sz="1600" dirty="0" smtClean="0"/>
              <a:t>State</a:t>
            </a:r>
            <a:endParaRPr sz="1600" dirty="0"/>
          </a:p>
        </p:txBody>
      </p:sp>
      <p:pic>
        <p:nvPicPr>
          <p:cNvPr id="4" name="Picture 4" descr="Terraform Associate Certification » Roger Per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379410"/>
            <a:ext cx="1401124" cy="105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609600"/>
            <a:ext cx="6347714" cy="5431763"/>
          </a:xfrm>
        </p:spPr>
        <p:txBody>
          <a:bodyPr>
            <a:normAutofit/>
          </a:bodyPr>
          <a:lstStyle/>
          <a:p>
            <a:pPr>
              <a:defRPr sz="1600" b="1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lang="en-GB" dirty="0"/>
              <a:t>Day 2: Writing Terraform Configuration</a:t>
            </a:r>
          </a:p>
          <a:p>
            <a:pPr>
              <a:defRPr sz="1600" b="1"/>
            </a:pPr>
            <a:r>
              <a:rPr lang="en-GB" dirty="0"/>
              <a:t>- Variables, Outputs, and Modules</a:t>
            </a:r>
          </a:p>
          <a:p>
            <a:pPr>
              <a:defRPr sz="1600" b="1"/>
            </a:pPr>
            <a:r>
              <a:rPr lang="en-GB" dirty="0"/>
              <a:t>- Resources and Data Sources</a:t>
            </a:r>
          </a:p>
          <a:p>
            <a:pPr>
              <a:defRPr sz="1600" b="1"/>
            </a:pPr>
            <a:r>
              <a:rPr lang="en-GB" dirty="0"/>
              <a:t>- Hands-on: Create resources on </a:t>
            </a:r>
            <a:r>
              <a:rPr lang="en-GB" dirty="0" smtClean="0"/>
              <a:t>AWS</a:t>
            </a:r>
          </a:p>
          <a:p>
            <a:pPr>
              <a:defRPr sz="1600" b="1"/>
            </a:pPr>
            <a:endParaRPr lang="en-GB" dirty="0" smtClean="0"/>
          </a:p>
          <a:p>
            <a:pPr>
              <a:defRPr sz="1600" b="1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lang="en-GB" dirty="0"/>
              <a:t>Day 3: Terraform State and Workspaces</a:t>
            </a:r>
          </a:p>
          <a:p>
            <a:pPr>
              <a:defRPr sz="1600" b="1"/>
            </a:pPr>
            <a:r>
              <a:rPr lang="en-GB" dirty="0"/>
              <a:t>- Managing state files</a:t>
            </a:r>
          </a:p>
          <a:p>
            <a:pPr>
              <a:defRPr sz="1600" b="1"/>
            </a:pPr>
            <a:r>
              <a:rPr lang="en-GB" dirty="0"/>
              <a:t>- Remote state and locking</a:t>
            </a:r>
          </a:p>
          <a:p>
            <a:pPr>
              <a:defRPr sz="1600" b="1"/>
            </a:pPr>
            <a:r>
              <a:rPr lang="en-GB" dirty="0"/>
              <a:t>- Workspaces for environment management</a:t>
            </a:r>
          </a:p>
          <a:p>
            <a:pPr>
              <a:defRPr sz="1600" b="1"/>
            </a:pPr>
            <a:endParaRPr lang="en-GB" dirty="0"/>
          </a:p>
          <a:p>
            <a:pPr>
              <a:defRPr sz="1600" b="1"/>
            </a:pPr>
            <a:endParaRPr lang="en-GB" dirty="0"/>
          </a:p>
          <a:p>
            <a:pPr>
              <a:defRPr sz="1600" b="1"/>
            </a:pPr>
            <a:endParaRPr lang="en-GB" dirty="0"/>
          </a:p>
        </p:txBody>
      </p:sp>
      <p:pic>
        <p:nvPicPr>
          <p:cNvPr id="4" name="Picture 4" descr="Terraform Associate Certification » Roger Per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379410"/>
            <a:ext cx="1401124" cy="105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44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5360"/>
            <a:ext cx="6347714" cy="50660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lang="en-GB" dirty="0"/>
              <a:t>Day 4: Terraform Plan and Apply</a:t>
            </a:r>
          </a:p>
          <a:p>
            <a:pPr>
              <a:defRPr sz="1600" b="1"/>
            </a:pPr>
            <a:r>
              <a:rPr lang="en-GB" dirty="0"/>
              <a:t>- Terraform Plan command</a:t>
            </a:r>
          </a:p>
          <a:p>
            <a:pPr>
              <a:defRPr sz="1600" b="1"/>
            </a:pPr>
            <a:r>
              <a:rPr lang="en-GB" dirty="0"/>
              <a:t>- Apply, destroy, and refresh operations</a:t>
            </a:r>
          </a:p>
          <a:p>
            <a:pPr>
              <a:defRPr sz="1600" b="1"/>
            </a:pPr>
            <a:r>
              <a:rPr lang="en-GB" dirty="0"/>
              <a:t>- Best practices in executing Terraform</a:t>
            </a:r>
          </a:p>
          <a:p>
            <a:pPr>
              <a:defRPr sz="1600" b="1"/>
            </a:pPr>
            <a:endParaRPr lang="en-GB" dirty="0" smtClean="0"/>
          </a:p>
          <a:p>
            <a:pPr>
              <a:defRPr sz="1600" b="1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lang="en-GB" dirty="0"/>
              <a:t>Day 5: Managing Infrastructure with Terraform</a:t>
            </a:r>
          </a:p>
          <a:p>
            <a:pPr>
              <a:defRPr sz="1600" b="1"/>
            </a:pPr>
            <a:r>
              <a:rPr lang="en-GB" dirty="0"/>
              <a:t>- Refactoring and organizing configurations</a:t>
            </a:r>
          </a:p>
          <a:p>
            <a:pPr>
              <a:defRPr sz="1600" b="1"/>
            </a:pPr>
            <a:r>
              <a:rPr lang="en-GB" dirty="0"/>
              <a:t>- Implementing Terraform in CI/CD pipelines</a:t>
            </a:r>
          </a:p>
          <a:p>
            <a:pPr>
              <a:defRPr sz="1600" b="1"/>
            </a:pPr>
            <a:r>
              <a:rPr lang="en-GB" dirty="0"/>
              <a:t>- Real-world project scenario (team hands-on)</a:t>
            </a:r>
          </a:p>
        </p:txBody>
      </p:sp>
      <p:pic>
        <p:nvPicPr>
          <p:cNvPr id="4" name="Picture 4" descr="Terraform Associate Certification » Roger Per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379410"/>
            <a:ext cx="1401124" cy="105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36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06400"/>
            <a:ext cx="6347713" cy="91440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sz="2400" dirty="0"/>
              <a:t>Terraform 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22400"/>
            <a:ext cx="6347714" cy="4618963"/>
          </a:xfrm>
        </p:spPr>
        <p:txBody>
          <a:bodyPr>
            <a:normAutofit lnSpcReduction="10000"/>
          </a:bodyPr>
          <a:lstStyle/>
          <a:p>
            <a:pPr>
              <a:defRPr sz="1800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Providers:</a:t>
            </a:r>
          </a:p>
          <a:p>
            <a:pPr>
              <a:defRPr sz="1600" b="1"/>
            </a:pPr>
            <a:r>
              <a:rPr dirty="0"/>
              <a:t>- What are providers and how do they work?</a:t>
            </a:r>
          </a:p>
          <a:p>
            <a:pPr>
              <a:defRPr sz="1600" b="1"/>
            </a:pPr>
            <a:r>
              <a:rPr dirty="0"/>
              <a:t>- AWS, Azure, GCP, Kubernetes, etc.</a:t>
            </a:r>
          </a:p>
          <a:p>
            <a:pPr>
              <a:defRPr sz="1600" b="1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Resources:</a:t>
            </a:r>
          </a:p>
          <a:p>
            <a:pPr>
              <a:defRPr sz="1600" b="1"/>
            </a:pPr>
            <a:r>
              <a:rPr dirty="0"/>
              <a:t>- Declarative syntax to define cloud resources</a:t>
            </a:r>
          </a:p>
          <a:p>
            <a:pPr>
              <a:defRPr sz="1600" b="1"/>
            </a:pPr>
            <a:r>
              <a:rPr dirty="0"/>
              <a:t>- Example: EC2 instance, S3 bucket</a:t>
            </a:r>
          </a:p>
          <a:p>
            <a:pPr>
              <a:defRPr sz="1600" b="1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State:</a:t>
            </a:r>
          </a:p>
          <a:p>
            <a:pPr>
              <a:defRPr sz="1600" b="1"/>
            </a:pPr>
            <a:r>
              <a:rPr dirty="0"/>
              <a:t>- Tracks your infrastructure's current state</a:t>
            </a:r>
          </a:p>
          <a:p>
            <a:pPr>
              <a:defRPr sz="1600" b="1"/>
            </a:pPr>
            <a:r>
              <a:rPr dirty="0"/>
              <a:t>- Local vs. remote state</a:t>
            </a:r>
          </a:p>
          <a:p>
            <a:pPr>
              <a:defRPr sz="1600" b="1"/>
            </a:pPr>
            <a:r>
              <a:rPr dirty="0"/>
              <a:t>- Benefits of remote state (e.g., S3 + </a:t>
            </a:r>
            <a:r>
              <a:rPr dirty="0" err="1"/>
              <a:t>DynamoDB</a:t>
            </a:r>
            <a:r>
              <a:rPr dirty="0"/>
              <a:t>)</a:t>
            </a:r>
          </a:p>
        </p:txBody>
      </p:sp>
      <p:pic>
        <p:nvPicPr>
          <p:cNvPr id="4" name="Picture 4" descr="Terraform Associate Certification » Roger Per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379410"/>
            <a:ext cx="1401124" cy="105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400" dirty="0"/>
              <a:t>Hands-on Labs (Day 2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59" y="1510350"/>
            <a:ext cx="6347714" cy="3880773"/>
          </a:xfrm>
        </p:spPr>
        <p:txBody>
          <a:bodyPr/>
          <a:lstStyle/>
          <a:p>
            <a:pPr>
              <a:defRPr sz="1800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Lab 1: Provisioning AWS EC2 Instance</a:t>
            </a:r>
          </a:p>
          <a:p>
            <a:pPr>
              <a:defRPr sz="1600" b="1"/>
            </a:pPr>
            <a:r>
              <a:rPr dirty="0"/>
              <a:t>- Set up an EC2 instance with a security group and key pair</a:t>
            </a:r>
          </a:p>
          <a:p>
            <a:pPr>
              <a:defRPr sz="1600" b="1"/>
            </a:pPr>
            <a:r>
              <a:rPr dirty="0"/>
              <a:t>- Use Terraform to automate the creation</a:t>
            </a:r>
          </a:p>
          <a:p>
            <a:pPr>
              <a:defRPr sz="1600" b="1"/>
            </a:pPr>
            <a:endParaRPr dirty="0"/>
          </a:p>
          <a:p>
            <a:pPr>
              <a:buFont typeface="Wingdings" panose="05000000000000000000" pitchFamily="2" charset="2"/>
              <a:buChar char="q"/>
              <a:defRPr sz="1600" b="1"/>
            </a:pPr>
            <a:r>
              <a:rPr dirty="0"/>
              <a:t>Lab 2: Configure Outputs and Variables</a:t>
            </a:r>
          </a:p>
          <a:p>
            <a:pPr>
              <a:defRPr sz="1600" b="1"/>
            </a:pPr>
            <a:r>
              <a:rPr dirty="0"/>
              <a:t>- Using variables for flexibility</a:t>
            </a:r>
          </a:p>
          <a:p>
            <a:pPr>
              <a:defRPr sz="1600" b="1"/>
            </a:pPr>
            <a:r>
              <a:rPr dirty="0"/>
              <a:t>- Outputs for sharing data across modules</a:t>
            </a:r>
          </a:p>
        </p:txBody>
      </p:sp>
      <p:pic>
        <p:nvPicPr>
          <p:cNvPr id="4" name="Picture 4" descr="Terraform Associate Certification » Roger Per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314643"/>
            <a:ext cx="1401124" cy="105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730</Words>
  <Application>Microsoft Office PowerPoint</Application>
  <PresentationFormat>On-screen Show (4:3)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Facet</vt:lpstr>
      <vt:lpstr>Terraform Bootcamp:  Week-1 Intensive Training</vt:lpstr>
      <vt:lpstr>Introduction to Terraform</vt:lpstr>
      <vt:lpstr>Why Terraform?</vt:lpstr>
      <vt:lpstr>Terraform Bootcamp Overview</vt:lpstr>
      <vt:lpstr>Week 1 Agenda</vt:lpstr>
      <vt:lpstr>PowerPoint Presentation</vt:lpstr>
      <vt:lpstr>PowerPoint Presentation</vt:lpstr>
      <vt:lpstr>Terraform Core Concepts</vt:lpstr>
      <vt:lpstr>Hands-on Labs (Day 2 Example)</vt:lpstr>
      <vt:lpstr>Managing Terraform State</vt:lpstr>
      <vt:lpstr>Writing Modules and Reusable Code</vt:lpstr>
      <vt:lpstr>Terraform in CI/CD Pipelines</vt:lpstr>
      <vt:lpstr>Advanced Terraform Features</vt:lpstr>
      <vt:lpstr>Best Practices in Terraform</vt:lpstr>
      <vt:lpstr>Wrap Up &amp; Next Steps</vt:lpstr>
      <vt:lpstr>Q&amp;A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Bootcamp:  Week-1 Intensive Training</dc:title>
  <dc:subject/>
  <dc:creator/>
  <cp:keywords/>
  <dc:description>generated using python-pptx</dc:description>
  <cp:lastModifiedBy>chabdulbasit434@gmail.com</cp:lastModifiedBy>
  <cp:revision>8</cp:revision>
  <dcterms:created xsi:type="dcterms:W3CDTF">2013-01-27T09:14:16Z</dcterms:created>
  <dcterms:modified xsi:type="dcterms:W3CDTF">2025-01-20T16:57:04Z</dcterms:modified>
  <cp:category/>
</cp:coreProperties>
</file>