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7" r:id="rId9"/>
    <p:sldId id="268" r:id="rId10"/>
    <p:sldId id="269" r:id="rId11"/>
    <p:sldId id="270" r:id="rId12"/>
    <p:sldId id="263" r:id="rId13"/>
    <p:sldId id="264" r:id="rId14"/>
    <p:sldId id="266" r:id="rId15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B042-DDDB-4EF3-8201-EB5ED919D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389665-DA76-48BB-8288-8BE9A7495558}">
      <dgm:prSet/>
      <dgm:spPr/>
      <dgm:t>
        <a:bodyPr/>
        <a:lstStyle/>
        <a:p>
          <a:pPr rtl="0"/>
          <a:r>
            <a:rPr lang="en-US" b="1" i="1" dirty="0" smtClean="0">
              <a:solidFill>
                <a:schemeClr val="accent5">
                  <a:lumMod val="75000"/>
                </a:schemeClr>
              </a:solidFill>
            </a:rPr>
            <a:t>THE END 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A844F0DC-DD5E-494C-8395-DD662C76F707}" type="parTrans" cxnId="{E5907285-DD18-4BF3-A109-C43C4CD15864}">
      <dgm:prSet/>
      <dgm:spPr/>
      <dgm:t>
        <a:bodyPr/>
        <a:lstStyle/>
        <a:p>
          <a:endParaRPr lang="en-US"/>
        </a:p>
      </dgm:t>
    </dgm:pt>
    <dgm:pt modelId="{DB810A5D-DE02-48A3-B577-5D71E8D88C38}" type="sibTrans" cxnId="{E5907285-DD18-4BF3-A109-C43C4CD15864}">
      <dgm:prSet/>
      <dgm:spPr/>
      <dgm:t>
        <a:bodyPr/>
        <a:lstStyle/>
        <a:p>
          <a:endParaRPr lang="en-US"/>
        </a:p>
      </dgm:t>
    </dgm:pt>
    <dgm:pt modelId="{DA600783-3588-46BB-8E4A-5F4EF718B664}" type="pres">
      <dgm:prSet presAssocID="{ABB6B042-DDDB-4EF3-8201-EB5ED919D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C912AA-726F-4297-A8C9-11518B082788}" type="pres">
      <dgm:prSet presAssocID="{E9389665-DA76-48BB-8288-8BE9A74955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07285-DD18-4BF3-A109-C43C4CD15864}" srcId="{ABB6B042-DDDB-4EF3-8201-EB5ED919DD69}" destId="{E9389665-DA76-48BB-8288-8BE9A7495558}" srcOrd="0" destOrd="0" parTransId="{A844F0DC-DD5E-494C-8395-DD662C76F707}" sibTransId="{DB810A5D-DE02-48A3-B577-5D71E8D88C38}"/>
    <dgm:cxn modelId="{0E1105CE-3E91-400A-A392-9DA8B0C3889E}" type="presOf" srcId="{ABB6B042-DDDB-4EF3-8201-EB5ED919DD69}" destId="{DA600783-3588-46BB-8E4A-5F4EF718B664}" srcOrd="0" destOrd="0" presId="urn:microsoft.com/office/officeart/2005/8/layout/vList2"/>
    <dgm:cxn modelId="{65BA00ED-5A6A-4006-9785-8BF9E729DA55}" type="presOf" srcId="{E9389665-DA76-48BB-8288-8BE9A7495558}" destId="{08C912AA-726F-4297-A8C9-11518B082788}" srcOrd="0" destOrd="0" presId="urn:microsoft.com/office/officeart/2005/8/layout/vList2"/>
    <dgm:cxn modelId="{8BD5FFAE-EC8B-403A-BD1B-0259416EA392}" type="presParOf" srcId="{DA600783-3588-46BB-8E4A-5F4EF718B664}" destId="{08C912AA-726F-4297-A8C9-11518B0827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912AA-726F-4297-A8C9-11518B082788}">
      <dsp:nvSpPr>
        <dsp:cNvPr id="0" name=""/>
        <dsp:cNvSpPr/>
      </dsp:nvSpPr>
      <dsp:spPr>
        <a:xfrm>
          <a:off x="0" y="30208"/>
          <a:ext cx="4059383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i="1" kern="1200" dirty="0" smtClean="0">
              <a:solidFill>
                <a:schemeClr val="accent5">
                  <a:lumMod val="75000"/>
                </a:schemeClr>
              </a:solidFill>
            </a:rPr>
            <a:t>THE END </a:t>
          </a:r>
          <a:endParaRPr lang="en-US" sz="65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76105" y="106313"/>
        <a:ext cx="3907173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120" y="4761630"/>
            <a:ext cx="9753600" cy="1750923"/>
          </a:xfrm>
        </p:spPr>
        <p:txBody>
          <a:bodyPr wrap="none" anchor="t">
            <a:normAutofit/>
          </a:bodyPr>
          <a:lstStyle>
            <a:lvl1pPr algn="r">
              <a:defRPr sz="10240" b="0" spc="-32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119" y="3940667"/>
            <a:ext cx="9753600" cy="804293"/>
          </a:xfrm>
        </p:spPr>
        <p:txBody>
          <a:bodyPr anchor="b">
            <a:normAutofit/>
          </a:bodyPr>
          <a:lstStyle>
            <a:lvl1pPr marL="0" indent="0" algn="r">
              <a:buNone/>
              <a:defRPr sz="3413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658304"/>
            <a:ext cx="11216640" cy="873979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774" y="1053254"/>
            <a:ext cx="11216640" cy="3605051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5532284"/>
            <a:ext cx="11214946" cy="727970"/>
          </a:xfrm>
        </p:spPr>
        <p:txBody>
          <a:bodyPr/>
          <a:lstStyle>
            <a:lvl1pPr marL="0" indent="0">
              <a:buNone/>
              <a:defRPr sz="170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3769967"/>
          </a:xfrm>
        </p:spPr>
        <p:txBody>
          <a:bodyPr anchor="ctr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4788692"/>
            <a:ext cx="11214946" cy="1601948"/>
          </a:xfrm>
        </p:spPr>
        <p:txBody>
          <a:bodyPr anchor="ctr"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9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26" y="389467"/>
            <a:ext cx="9922935" cy="3192431"/>
          </a:xfrm>
        </p:spPr>
        <p:txBody>
          <a:bodyPr anchor="ctr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35354" y="3589927"/>
            <a:ext cx="9335786" cy="585566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080" y="4801844"/>
            <a:ext cx="11213252" cy="1588796"/>
          </a:xfrm>
        </p:spPr>
        <p:txBody>
          <a:bodyPr anchor="ctr">
            <a:normAutofit/>
          </a:bodyPr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5114" y="839279"/>
            <a:ext cx="650240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33666" y="2926080"/>
            <a:ext cx="650240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23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2482099"/>
            <a:ext cx="11216640" cy="2679291"/>
          </a:xfrm>
        </p:spPr>
        <p:txBody>
          <a:bodyPr anchor="b">
            <a:normAutofit/>
          </a:bodyPr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5173953"/>
            <a:ext cx="11214946" cy="1216687"/>
          </a:xfrm>
        </p:spPr>
        <p:txBody>
          <a:bodyPr anchor="t"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426434" y="2011680"/>
            <a:ext cx="3143324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447251" y="2743200"/>
            <a:ext cx="3122507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861" y="2011680"/>
            <a:ext cx="3131990" cy="61467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5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882604" y="2743200"/>
            <a:ext cx="3143247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50971" y="2011680"/>
            <a:ext cx="3127587" cy="61467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56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50971" y="2743200"/>
            <a:ext cx="3127587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420891" y="4584003"/>
            <a:ext cx="3136053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420891" y="2406778"/>
            <a:ext cx="3136053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20891" y="5198683"/>
            <a:ext cx="3136053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598" y="4584003"/>
            <a:ext cx="3125893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73596" y="2406778"/>
            <a:ext cx="3125893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872154" y="5198682"/>
            <a:ext cx="3130033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24611" y="4584003"/>
            <a:ext cx="3127587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324610" y="2406778"/>
            <a:ext cx="3127587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324477" y="5198680"/>
            <a:ext cx="3131730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6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1501" y="4761630"/>
            <a:ext cx="9753600" cy="1750923"/>
          </a:xfrm>
        </p:spPr>
        <p:txBody>
          <a:bodyPr wrap="none" anchor="t">
            <a:normAutofit/>
          </a:bodyPr>
          <a:lstStyle>
            <a:lvl1pPr algn="l">
              <a:defRPr sz="10240" b="0" spc="-32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1501" y="3939920"/>
            <a:ext cx="9753600" cy="804293"/>
          </a:xfrm>
        </p:spPr>
        <p:txBody>
          <a:bodyPr anchor="b">
            <a:normAutofit/>
          </a:bodyPr>
          <a:lstStyle>
            <a:lvl1pPr marL="0" indent="0" algn="l">
              <a:buNone/>
              <a:defRPr sz="3413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667" y="1947333"/>
            <a:ext cx="536023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1163" y="1947333"/>
            <a:ext cx="5369557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667" y="1793241"/>
            <a:ext cx="5360230" cy="878839"/>
          </a:xfrm>
        </p:spPr>
        <p:txBody>
          <a:bodyPr anchor="b"/>
          <a:lstStyle>
            <a:lvl1pPr marL="0" indent="0">
              <a:buNone/>
              <a:defRPr sz="25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667" y="2672080"/>
            <a:ext cx="5360230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1163" y="1793241"/>
            <a:ext cx="5371251" cy="8788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1163" y="2672080"/>
            <a:ext cx="5371251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667" y="2194560"/>
            <a:ext cx="3895493" cy="4065694"/>
          </a:xfrm>
        </p:spPr>
        <p:txBody>
          <a:bodyPr/>
          <a:lstStyle>
            <a:lvl1pPr marL="0" indent="0">
              <a:buNone/>
              <a:defRPr sz="170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667" y="2194560"/>
            <a:ext cx="3895493" cy="4065694"/>
          </a:xfrm>
        </p:spPr>
        <p:txBody>
          <a:bodyPr/>
          <a:lstStyle>
            <a:lvl1pPr marL="0" indent="0">
              <a:buNone/>
              <a:defRPr sz="170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3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667" y="1947333"/>
            <a:ext cx="109160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4FC701-4782-4D62-BB6F-AD50246EF54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576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45" y="3120729"/>
            <a:ext cx="9767455" cy="4097489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2">
                    <a:lumMod val="75000"/>
                  </a:schemeClr>
                </a:solidFill>
              </a:rPr>
              <a:t>NAME: ALI </a:t>
            </a:r>
            <a:r>
              <a:rPr lang="en-US" sz="4400" b="1" i="1" dirty="0" smtClean="0">
                <a:solidFill>
                  <a:schemeClr val="tx2">
                    <a:lumMod val="75000"/>
                  </a:schemeClr>
                </a:solidFill>
              </a:rPr>
              <a:t> ABDUL  </a:t>
            </a:r>
            <a:r>
              <a:rPr lang="en-US" sz="4400" b="1" i="1" dirty="0">
                <a:solidFill>
                  <a:schemeClr val="tx2">
                    <a:lumMod val="75000"/>
                  </a:schemeClr>
                </a:solidFill>
              </a:rPr>
              <a:t>BASIT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b="1" i="1" dirty="0">
                <a:solidFill>
                  <a:schemeClr val="accent6">
                    <a:lumMod val="75000"/>
                  </a:schemeClr>
                </a:solidFill>
              </a:rPr>
              <a:t>ROLL NO: 2K18/CSME/4</a:t>
            </a:r>
            <a:br>
              <a:rPr lang="en-US" sz="44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/>
              <a:t> </a:t>
            </a:r>
            <a:r>
              <a:rPr lang="en-US" sz="4400" b="1" i="1" dirty="0">
                <a:solidFill>
                  <a:schemeClr val="accent2">
                    <a:lumMod val="50000"/>
                  </a:schemeClr>
                </a:solidFill>
              </a:rPr>
              <a:t>TEACHER:DR NAJMA  CHANNA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 smtClean="0">
                <a:solidFill>
                  <a:srgbClr val="FF0000"/>
                </a:solidFill>
              </a:rPr>
              <a:t>DATE:</a:t>
            </a:r>
            <a:r>
              <a:rPr lang="en-US" sz="6000" b="1" dirty="0" smtClean="0">
                <a:solidFill>
                  <a:srgbClr val="FF0000"/>
                </a:solidFill>
              </a:rPr>
              <a:t>20-02-2021</a:t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GITHUB LINK</a:t>
            </a:r>
            <a:r>
              <a:rPr lang="en-US" sz="2800" b="1" dirty="0" smtClean="0">
                <a:solidFill>
                  <a:srgbClr val="FF0000"/>
                </a:solidFill>
              </a:rPr>
              <a:t>:      </a:t>
            </a:r>
            <a:r>
              <a:rPr lang="en-US" sz="2800" b="1" dirty="0" smtClean="0">
                <a:solidFill>
                  <a:schemeClr val="bg1"/>
                </a:solidFill>
              </a:rPr>
              <a:t>https</a:t>
            </a:r>
            <a:r>
              <a:rPr lang="en-US" sz="2800" b="1" dirty="0">
                <a:solidFill>
                  <a:schemeClr val="bg1"/>
                </a:solidFill>
              </a:rPr>
              <a:t>://github.com/basit376/Analysis-Of-Algorthem-Assigment.git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1990" y="816431"/>
            <a:ext cx="8546010" cy="686297"/>
          </a:xfrm>
        </p:spPr>
        <p:txBody>
          <a:bodyPr>
            <a:normAutofit/>
          </a:bodyPr>
          <a:lstStyle/>
          <a:p>
            <a:r>
              <a:rPr lang="en-US" dirty="0" smtClean="0"/>
              <a:t>ASSIGMENT OF </a:t>
            </a:r>
            <a:r>
              <a:rPr lang="en-US" sz="3600" b="1" i="1" dirty="0" smtClean="0"/>
              <a:t>ANALYSIS</a:t>
            </a:r>
            <a:r>
              <a:rPr lang="en-US" dirty="0" smtClean="0"/>
              <a:t> OF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62" y="140085"/>
            <a:ext cx="11216640" cy="7881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Divide and conquer  </a:t>
            </a:r>
            <a:r>
              <a:rPr lang="en-US" sz="2800" b="1" dirty="0" smtClean="0">
                <a:solidFill>
                  <a:srgbClr val="FF0000"/>
                </a:solidFill>
              </a:rPr>
              <a:t>Third  </a:t>
            </a:r>
            <a:r>
              <a:rPr lang="en-US" sz="2800" b="1" dirty="0">
                <a:solidFill>
                  <a:srgbClr val="FF0000"/>
                </a:solidFill>
              </a:rPr>
              <a:t>EXAMPLE Implementation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928254"/>
            <a:ext cx="12566073" cy="61437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# Iterative Binary Search Function method Python Implementation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# It returns index of n in given list1 if present,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# else returns -1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binary_search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(list1, n):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low = 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high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(list1) - 1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mid = 0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while low &lt;= high: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   # for get integer result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   mid = (high + low) // 2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   # Check if n is present at mid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   if list1[mid] &lt; 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       low = mid + 1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127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04678"/>
            <a:ext cx="12593782" cy="6974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# If n is greater, compare to the right of mid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list1[mid] &gt; n: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        high = mid -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        # If n is smaller, compared to the left of mid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        return mid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        # element was not present in the list, return -1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return -1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# Initial list1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list1 = [12, 24, 32, 39, 45, 50, 54]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 = 45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# Function call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result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binary_search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(list1, n)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if result != -1: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print("Element is present at index",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(result))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 print("Element is not present in list1")</a:t>
            </a:r>
          </a:p>
        </p:txBody>
      </p:sp>
    </p:spTree>
    <p:extLst>
      <p:ext uri="{BB962C8B-B14F-4D97-AF65-F5344CB8AC3E}">
        <p14:creationId xmlns:p14="http://schemas.microsoft.com/office/powerpoint/2010/main" val="419095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193965"/>
            <a:ext cx="11792065" cy="10113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ALGORITHM FOR TOWER OF HANOI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2" y="1379297"/>
            <a:ext cx="12907817" cy="593590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 Create function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that takes the number of disks n and the names of the source, auxiliary and target pegs as arguments.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2. The base case is when the number of disks is 1, in which case simply move the one disk from source to target and return.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3. Move n – 1 disks from source peg to auxiliary peg using the target peg as the auxiliary.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4. Move the one remaining disk on the source to the target.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5. Move the n – 1 disks on the auxiliary peg to the target peg using the source peg as the auxiliary.</a:t>
            </a:r>
          </a:p>
        </p:txBody>
      </p:sp>
    </p:spTree>
    <p:extLst>
      <p:ext uri="{BB962C8B-B14F-4D97-AF65-F5344CB8AC3E}">
        <p14:creationId xmlns:p14="http://schemas.microsoft.com/office/powerpoint/2010/main" val="1030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1"/>
            <a:ext cx="11473410" cy="70658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IMPLENTATION OF TOWER OF HANOI IN PYTHON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7" y="885151"/>
            <a:ext cx="13004800" cy="6192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(disks, source, auxiliary, target):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if disks == 1: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print('Move disk 1 from peg {} to peg {}.'.format(source, target))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return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(disks - 1, source, target, auxiliary)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print('Move disk {} from peg {} to peg {}.'.format(disks, source, target))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(disks - 1, auxiliary, source, target)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disks =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(input('Enter number of disks: '))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(disks, 'A', 'B', 'C')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6412659"/>
              </p:ext>
            </p:extLst>
          </p:nvPr>
        </p:nvGraphicFramePr>
        <p:xfrm>
          <a:off x="4447308" y="2273685"/>
          <a:ext cx="4059383" cy="1619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ALGORITHM OF INSERTION  SORT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To </a:t>
            </a:r>
            <a:r>
              <a:rPr lang="en-US" b="1" dirty="0">
                <a:solidFill>
                  <a:srgbClr val="FFFF00"/>
                </a:solidFill>
              </a:rPr>
              <a:t>sort an array of size n in ascending order: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>
                <a:solidFill>
                  <a:srgbClr val="FFFF00"/>
                </a:solidFill>
              </a:rPr>
              <a:t>: Iterate from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[1] to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[n] over the array.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2</a:t>
            </a:r>
            <a:r>
              <a:rPr lang="en-US" b="1" dirty="0">
                <a:solidFill>
                  <a:srgbClr val="FFFF00"/>
                </a:solidFill>
              </a:rPr>
              <a:t>: Compare the current element (key) to its predecessor.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3</a:t>
            </a:r>
            <a:r>
              <a:rPr lang="en-US" b="1" dirty="0">
                <a:solidFill>
                  <a:srgbClr val="FFFF00"/>
                </a:solidFill>
              </a:rPr>
              <a:t>: If the key element is smaller than its predecessor, compare it to the elements before. Move the greater elements one position up to make space for the swapped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156" y="228600"/>
            <a:ext cx="9453680" cy="54864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IMPLEMENTATION OF INSERTION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SORT IN PYTHON</a:t>
            </a:r>
            <a:endParaRPr lang="en-US" sz="28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6" y="777240"/>
            <a:ext cx="12432146" cy="630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# Insertion sort in Python</a:t>
            </a:r>
          </a:p>
          <a:p>
            <a:pPr marL="0" indent="0">
              <a:buNone/>
            </a:pPr>
            <a:r>
              <a:rPr lang="en-US" sz="1650" b="1" dirty="0" err="1">
                <a:solidFill>
                  <a:srgbClr val="FFFF00"/>
                </a:solidFill>
              </a:rPr>
              <a:t>def</a:t>
            </a:r>
            <a:r>
              <a:rPr lang="en-US" sz="1650" b="1" dirty="0">
                <a:solidFill>
                  <a:srgbClr val="FFFF00"/>
                </a:solidFill>
              </a:rPr>
              <a:t> </a:t>
            </a:r>
            <a:r>
              <a:rPr lang="en-US" sz="1650" b="1" dirty="0" err="1">
                <a:solidFill>
                  <a:srgbClr val="FFFF00"/>
                </a:solidFill>
              </a:rPr>
              <a:t>insertionSort</a:t>
            </a:r>
            <a:r>
              <a:rPr lang="en-US" sz="1650" b="1" dirty="0">
                <a:solidFill>
                  <a:srgbClr val="FFFF00"/>
                </a:solidFill>
              </a:rPr>
              <a:t>(array):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for step in range(1, </a:t>
            </a:r>
            <a:r>
              <a:rPr lang="en-US" sz="1650" b="1" dirty="0" err="1">
                <a:solidFill>
                  <a:srgbClr val="FFFF00"/>
                </a:solidFill>
              </a:rPr>
              <a:t>len</a:t>
            </a:r>
            <a:r>
              <a:rPr lang="en-US" sz="1650" b="1" dirty="0">
                <a:solidFill>
                  <a:srgbClr val="FFFF00"/>
                </a:solidFill>
              </a:rPr>
              <a:t>(array)):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key = array[step]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j = step - 1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# Compare key with each element on the left of it until an element smaller than it is found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# For descending order, change key&lt;array[j] to key&gt;array[j].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while j &gt;= 0 and key &lt; array[j]: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    array[j + 1] = array[j]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    j = j - 1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# Place key at after the element just smaller than it.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array[j + 1] = key</a:t>
            </a:r>
          </a:p>
          <a:p>
            <a:pPr marL="0" indent="0">
              <a:buNone/>
            </a:pPr>
            <a:endParaRPr lang="en-US" sz="165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data = [9, 5, 1, 4, 3]</a:t>
            </a:r>
          </a:p>
          <a:p>
            <a:pPr marL="0" indent="0">
              <a:buNone/>
            </a:pPr>
            <a:r>
              <a:rPr lang="en-US" sz="1650" b="1" dirty="0" err="1">
                <a:solidFill>
                  <a:srgbClr val="FFFF00"/>
                </a:solidFill>
              </a:rPr>
              <a:t>insertionSort</a:t>
            </a:r>
            <a:r>
              <a:rPr lang="en-US" sz="1650" b="1" dirty="0">
                <a:solidFill>
                  <a:srgbClr val="FFFF00"/>
                </a:solidFill>
              </a:rPr>
              <a:t>(data)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print('Sorted Array in Ascending Order:')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print(data)</a:t>
            </a:r>
          </a:p>
          <a:p>
            <a:pPr marL="0" indent="0">
              <a:buNone/>
            </a:pPr>
            <a:endParaRPr lang="en-US" sz="165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3" y="113965"/>
            <a:ext cx="11012055" cy="634182"/>
          </a:xfrm>
        </p:spPr>
        <p:txBody>
          <a:bodyPr>
            <a:normAutofit fontScale="90000"/>
          </a:bodyPr>
          <a:lstStyle/>
          <a:p>
            <a:r>
              <a:rPr lang="en-US" sz="40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BUBBLE SORT IMPLEMENTATION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6" y="748147"/>
            <a:ext cx="12192001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 Creating a bubble sort function 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bubble_sort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(list1):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# Outer loop for traverse the entire list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for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in range(0,len(list1)-1):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for j in range(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(list1)-1):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    if(list1[j]&gt;list1[j+1]):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        temp = list1[j]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        list1[j] = list1[j+1]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        list1[j+1] = temp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return list1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list1 = [5, 3, 8, 6, 7, 2]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print("The unsorted list is: ", list1)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 Calling the bubble sort function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print("The sorted list is: ",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bubble_sort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(list1))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1"/>
            <a:ext cx="11122891" cy="471054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Divide and conquer implementation IN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836" y="471054"/>
            <a:ext cx="12487564" cy="6747163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i="1" dirty="0">
                <a:solidFill>
                  <a:schemeClr val="accent6">
                    <a:lumMod val="75000"/>
                  </a:schemeClr>
                </a:solidFill>
              </a:rPr>
              <a:t>Merge sort is one of the most prominent divide-and-conquer sorting algorithms in the modern era. It can be used to sort the values in any traversable data structure such as a list</a:t>
            </a:r>
            <a:r>
              <a:rPr lang="en-US" sz="6200" b="1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8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if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) &gt; 1: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Finding the mid of the array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mid =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) // 2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Dividing the array elements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L =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[:mid]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into 2 halves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R =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[mid:]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Sorting the first half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(L)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Sorting the second half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(R)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= j = k = 0</a:t>
            </a:r>
            <a:endParaRPr lang="en-US" sz="6600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12" y="118532"/>
            <a:ext cx="12890788" cy="7058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# Copy data to temp arrays L[] and R[]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while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&lt;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(L) and j &lt;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(R):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if L[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] &lt; R[j]: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[k] = L[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+= 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else: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[k] = R[j]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    j += 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k +=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# Checking if any element was left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while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&lt;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(L):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[k] = L[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+= 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k +=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7819"/>
            <a:ext cx="12233564" cy="6913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while j &lt;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(R):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[k] = R[j]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    j += 1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    k += </a:t>
            </a:r>
            <a:r>
              <a:rPr lang="en-US" sz="155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5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# Code to print the </a:t>
            </a:r>
            <a:r>
              <a:rPr lang="en-US" sz="1550" b="1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</a:p>
          <a:p>
            <a:pPr marL="0" indent="0">
              <a:buNone/>
            </a:pPr>
            <a:endParaRPr lang="en-US" sz="15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printList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for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in range(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)):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print(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], end=" ")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print()</a:t>
            </a:r>
          </a:p>
          <a:p>
            <a:pPr marL="0" indent="0">
              <a:buNone/>
            </a:pPr>
            <a:endParaRPr lang="en-US" sz="15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# Driver Code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if __name__ == '__main__':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= [12, 11, 13, 5, 6, 7]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print("Given array is", end="\n")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printList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print("Sorted array is: ", end="\n")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printList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3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5" y="0"/>
            <a:ext cx="11216640" cy="81587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Divide and conquer </a:t>
            </a:r>
            <a:r>
              <a:rPr lang="en-US" sz="2800" b="1" dirty="0" smtClean="0">
                <a:solidFill>
                  <a:srgbClr val="FF0000"/>
                </a:solidFill>
              </a:rPr>
              <a:t> SECOUND EXAMPLE Implementation </a:t>
            </a:r>
            <a:r>
              <a:rPr lang="en-US" sz="2800" b="1" dirty="0">
                <a:solidFill>
                  <a:srgbClr val="FF0000"/>
                </a:solidFill>
              </a:rPr>
              <a:t>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17" y="815878"/>
            <a:ext cx="11986029" cy="6346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Like Merge Sort,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QuickSort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is a Divide and Conquer algorithm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# THIS IS CODE FOR QUICK SORT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# divide function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partition(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arr,low,high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= ( low-1 )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pivot =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[high] # pivot element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for j in range(low , high):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  # If current element is smaller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  if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[j] &lt;= pivot: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     # increment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= i+1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],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[j] =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[j],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[i+1],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[high] =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[high],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[i+1]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return ( i+1 )</a:t>
            </a:r>
          </a:p>
        </p:txBody>
      </p:sp>
    </p:spTree>
    <p:extLst>
      <p:ext uri="{BB962C8B-B14F-4D97-AF65-F5344CB8AC3E}">
        <p14:creationId xmlns:p14="http://schemas.microsoft.com/office/powerpoint/2010/main" val="404715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49" y="160096"/>
            <a:ext cx="12438206" cy="70442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 sort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quickSort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arr,low,high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if low &lt; high: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# index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pi = partition(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arr,low,high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# sort the partitions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quickSort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low, pi-1)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quickSort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pi+1, high)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 main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[2,5,3,8,6,5,4,7]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quickSort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(arr,0,n-1)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 ("Sorted array is:")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in range(n):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print 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],end=" ")</a:t>
            </a:r>
          </a:p>
        </p:txBody>
      </p:sp>
    </p:spTree>
    <p:extLst>
      <p:ext uri="{BB962C8B-B14F-4D97-AF65-F5344CB8AC3E}">
        <p14:creationId xmlns:p14="http://schemas.microsoft.com/office/powerpoint/2010/main" val="22049688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1257</Words>
  <Application>Microsoft Office PowerPoint</Application>
  <PresentationFormat>Custom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NAME: ALI  ABDUL  BASIT  ROLL NO: 2K18/CSME/4  TEACHER:DR NAJMA  CHANNA DATE:20-02-2021 GITHUB LINK:      https://github.com/basit376/Analysis-Of-Algorthem-Assigment.git</vt:lpstr>
      <vt:lpstr>ALGORITHM OF INSERTION  SORT </vt:lpstr>
      <vt:lpstr>IMPLEMENTATION OF INSERTION SORT IN PYTHON</vt:lpstr>
      <vt:lpstr>BUBBLE SORT IMPLEMENTATION IN PYTHON</vt:lpstr>
      <vt:lpstr>Divide and conquer implementation IN PYTHON</vt:lpstr>
      <vt:lpstr>PowerPoint Presentation</vt:lpstr>
      <vt:lpstr>PowerPoint Presentation</vt:lpstr>
      <vt:lpstr>Divide and conquer  SECOUND EXAMPLE Implementation IN PYTHON</vt:lpstr>
      <vt:lpstr>PowerPoint Presentation</vt:lpstr>
      <vt:lpstr>Divide and conquer  Third  EXAMPLE Implementation IN PYTHON</vt:lpstr>
      <vt:lpstr>PowerPoint Presentation</vt:lpstr>
      <vt:lpstr>ALGORITHM FOR TOWER OF HANOI </vt:lpstr>
      <vt:lpstr>IMPLENTATION OF TOWER OF HANOI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ALI ABDUL BASIT  ROLL NO: 2K18/CSME/4  TEACHER:DR NAJMA  CHANNA DATE:20-02-2021</dc:title>
  <dc:creator>BASIT ALI MEMON</dc:creator>
  <cp:lastModifiedBy>BASIT ALI MEMON</cp:lastModifiedBy>
  <cp:revision>24</cp:revision>
  <dcterms:created xsi:type="dcterms:W3CDTF">2021-02-09T06:31:19Z</dcterms:created>
  <dcterms:modified xsi:type="dcterms:W3CDTF">2021-02-11T08:43:20Z</dcterms:modified>
</cp:coreProperties>
</file>