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Override PartName="/ppt/diagrams/data5.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4" r:id="rId28"/>
    <p:sldId id="282" r:id="rId29"/>
    <p:sldId id="283" r:id="rId30"/>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HAMMAD HUZAIFA" initials="MH" lastIdx="1" clrIdx="0">
    <p:extLst>
      <p:ext uri="{19B8F6BF-5375-455C-9EA6-DF929625EA0E}">
        <p15:presenceInfo xmlns:p15="http://schemas.microsoft.com/office/powerpoint/2012/main" userId="MUHAMMAD HUZAIF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1" Type="http://schemas.openxmlformats.org/officeDocument/2006/relationships/image" Target="../media/image44.png"/></Relationships>
</file>

<file path=ppt/diagrams/_rels/data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8.png"/><Relationship Id="rId1" Type="http://schemas.openxmlformats.org/officeDocument/2006/relationships/image" Target="../media/image37.png"/><Relationship Id="rId4" Type="http://schemas.openxmlformats.org/officeDocument/2006/relationships/image" Target="../media/image4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C619F9-3B6E-43B3-B93D-D8ABB1161103}"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PK"/>
        </a:p>
      </dgm:t>
    </dgm:pt>
    <mc:AlternateContent xmlns:mc="http://schemas.openxmlformats.org/markup-compatibility/2006" xmlns:a14="http://schemas.microsoft.com/office/drawing/2010/main">
      <mc:Choice Requires="a14">
        <dgm:pt modelId="{EFD09489-40B2-49CF-B197-AA499702BCA4}">
          <dgm:prSet custT="1"/>
          <dgm:spPr/>
          <dgm:t>
            <a:bodyPr/>
            <a:lstStyle/>
            <a:p>
              <a:pPr>
                <a:lnSpc>
                  <a:spcPct val="150000"/>
                </a:lnSpc>
                <a:spcAft>
                  <a:spcPts val="2400"/>
                </a:spcAft>
              </a:pPr>
              <a:r>
                <a:rPr lang="en-US" sz="3600" dirty="0">
                  <a:latin typeface="Cambria" panose="02040503050406030204" pitchFamily="18" charset="0"/>
                  <a:ea typeface="Cambria" panose="02040503050406030204" pitchFamily="18" charset="0"/>
                </a:rPr>
                <a:t>Let the required ratio be </a:t>
              </a:r>
              <a14:m>
                <m:oMath xmlns:m="http://schemas.openxmlformats.org/officeDocument/2006/math">
                  <m:r>
                    <a:rPr lang="en-US" sz="3600" b="0" i="1">
                      <a:latin typeface="Cambria Math" panose="02040503050406030204" pitchFamily="18" charset="0"/>
                    </a:rPr>
                    <m:t>1:</m:t>
                  </m:r>
                  <m:r>
                    <a:rPr lang="en-US" sz="3600" b="0" i="1">
                      <a:latin typeface="Cambria Math" panose="02040503050406030204" pitchFamily="18" charset="0"/>
                    </a:rPr>
                    <m:t>𝜆</m:t>
                  </m:r>
                </m:oMath>
              </a14:m>
              <a:r>
                <a:rPr lang="en-US" sz="3600" i="1" dirty="0">
                  <a:latin typeface="Cambria" panose="02040503050406030204" pitchFamily="18" charset="0"/>
                  <a:ea typeface="Cambria" panose="02040503050406030204" pitchFamily="18" charset="0"/>
                </a:rPr>
                <a:t>. </a:t>
              </a:r>
              <a:r>
                <a:rPr lang="en-US" sz="3600" dirty="0">
                  <a:latin typeface="Cambria" panose="02040503050406030204" pitchFamily="18" charset="0"/>
                  <a:ea typeface="Cambria" panose="02040503050406030204" pitchFamily="18" charset="0"/>
                </a:rPr>
                <a:t>Then the point which divides the join of (1,3) and (2,7) in the ratio </a:t>
              </a:r>
              <a14:m>
                <m:oMath xmlns:m="http://schemas.openxmlformats.org/officeDocument/2006/math">
                  <m:r>
                    <a:rPr lang="en-US" sz="3600" b="0" i="1">
                      <a:latin typeface="Cambria Math" panose="02040503050406030204" pitchFamily="18" charset="0"/>
                    </a:rPr>
                    <m:t>1:</m:t>
                  </m:r>
                  <m:r>
                    <a:rPr lang="en-US" sz="3600" b="0" i="1">
                      <a:latin typeface="Cambria Math" panose="02040503050406030204" pitchFamily="18" charset="0"/>
                    </a:rPr>
                    <m:t>𝜆</m:t>
                  </m:r>
                </m:oMath>
              </a14:m>
              <a:r>
                <a:rPr lang="en-US" sz="3600" i="1" dirty="0">
                  <a:latin typeface="Cambria" panose="02040503050406030204" pitchFamily="18" charset="0"/>
                  <a:ea typeface="Cambria" panose="02040503050406030204" pitchFamily="18" charset="0"/>
                </a:rPr>
                <a:t> </a:t>
              </a:r>
              <a:r>
                <a:rPr lang="en-US" sz="3600" dirty="0">
                  <a:latin typeface="Cambria" panose="02040503050406030204" pitchFamily="18" charset="0"/>
                  <a:ea typeface="Cambria" panose="02040503050406030204" pitchFamily="18" charset="0"/>
                </a:rPr>
                <a:t> is </a:t>
              </a:r>
              <a14:m>
                <m:oMath xmlns:m="http://schemas.openxmlformats.org/officeDocument/2006/math">
                  <m:d>
                    <m:dPr>
                      <m:ctrlPr>
                        <a:rPr lang="en-US" sz="3600" b="0" i="1">
                          <a:latin typeface="Cambria Math" panose="02040503050406030204" pitchFamily="18" charset="0"/>
                        </a:rPr>
                      </m:ctrlPr>
                    </m:dPr>
                    <m:e>
                      <m:f>
                        <m:fPr>
                          <m:ctrlPr>
                            <a:rPr lang="en-US" sz="3600" b="0" i="1">
                              <a:latin typeface="Cambria Math" panose="02040503050406030204" pitchFamily="18" charset="0"/>
                            </a:rPr>
                          </m:ctrlPr>
                        </m:fPr>
                        <m:num>
                          <m:r>
                            <a:rPr lang="en-US" sz="3600" b="0" i="1" smtClean="0">
                              <a:latin typeface="Cambria Math" panose="02040503050406030204" pitchFamily="18" charset="0"/>
                            </a:rPr>
                            <m:t>2</m:t>
                          </m:r>
                          <m:r>
                            <a:rPr lang="en-US" sz="3600" b="0" i="1">
                              <a:latin typeface="Cambria Math" panose="02040503050406030204" pitchFamily="18" charset="0"/>
                            </a:rPr>
                            <m:t>+</m:t>
                          </m:r>
                          <m:r>
                            <a:rPr lang="en-US" sz="3600" b="0" i="1">
                              <a:latin typeface="Cambria Math" panose="02040503050406030204" pitchFamily="18" charset="0"/>
                            </a:rPr>
                            <m:t>𝜆</m:t>
                          </m:r>
                          <m:d>
                            <m:dPr>
                              <m:ctrlPr>
                                <a:rPr lang="en-US" sz="3600" b="0" i="1">
                                  <a:latin typeface="Cambria Math" panose="02040503050406030204" pitchFamily="18" charset="0"/>
                                </a:rPr>
                              </m:ctrlPr>
                            </m:dPr>
                            <m:e>
                              <m:r>
                                <a:rPr lang="en-US" sz="3600" b="0" i="1">
                                  <a:latin typeface="Cambria Math" panose="02040503050406030204" pitchFamily="18" charset="0"/>
                                </a:rPr>
                                <m:t>1</m:t>
                              </m:r>
                            </m:e>
                          </m:d>
                        </m:num>
                        <m:den>
                          <m:r>
                            <a:rPr lang="en-US" sz="3600" b="0" i="1">
                              <a:latin typeface="Cambria Math" panose="02040503050406030204" pitchFamily="18" charset="0"/>
                            </a:rPr>
                            <m:t>1+</m:t>
                          </m:r>
                          <m:r>
                            <a:rPr lang="en-US" sz="3600" b="0" i="1">
                              <a:latin typeface="Cambria Math" panose="02040503050406030204" pitchFamily="18" charset="0"/>
                            </a:rPr>
                            <m:t>𝜆</m:t>
                          </m:r>
                        </m:den>
                      </m:f>
                      <m:r>
                        <a:rPr lang="en-US" sz="3600" b="0" i="1">
                          <a:latin typeface="Cambria Math" panose="02040503050406030204" pitchFamily="18" charset="0"/>
                        </a:rPr>
                        <m:t>,</m:t>
                      </m:r>
                      <m:f>
                        <m:fPr>
                          <m:ctrlPr>
                            <a:rPr lang="en-US" sz="3600" b="0" i="1">
                              <a:latin typeface="Cambria Math" panose="02040503050406030204" pitchFamily="18" charset="0"/>
                            </a:rPr>
                          </m:ctrlPr>
                        </m:fPr>
                        <m:num>
                          <m:r>
                            <a:rPr lang="en-US" sz="3600" b="0" i="1">
                              <a:latin typeface="Cambria Math" panose="02040503050406030204" pitchFamily="18" charset="0"/>
                            </a:rPr>
                            <m:t>7+</m:t>
                          </m:r>
                          <m:r>
                            <a:rPr lang="en-US" sz="3600" b="0" i="1">
                              <a:latin typeface="Cambria Math" panose="02040503050406030204" pitchFamily="18" charset="0"/>
                            </a:rPr>
                            <m:t>𝜆</m:t>
                          </m:r>
                          <m:d>
                            <m:dPr>
                              <m:ctrlPr>
                                <a:rPr lang="en-US" sz="3600" b="0" i="1">
                                  <a:latin typeface="Cambria Math" panose="02040503050406030204" pitchFamily="18" charset="0"/>
                                </a:rPr>
                              </m:ctrlPr>
                            </m:dPr>
                            <m:e>
                              <m:r>
                                <a:rPr lang="en-US" sz="3600" b="0" i="1">
                                  <a:latin typeface="Cambria Math" panose="02040503050406030204" pitchFamily="18" charset="0"/>
                                </a:rPr>
                                <m:t>3</m:t>
                              </m:r>
                            </m:e>
                          </m:d>
                        </m:num>
                        <m:den>
                          <m:r>
                            <a:rPr lang="en-US" sz="3600" b="0" i="1">
                              <a:latin typeface="Cambria Math" panose="02040503050406030204" pitchFamily="18" charset="0"/>
                            </a:rPr>
                            <m:t>1+</m:t>
                          </m:r>
                          <m:r>
                            <a:rPr lang="en-US" sz="3600" b="0" i="1">
                              <a:latin typeface="Cambria Math" panose="02040503050406030204" pitchFamily="18" charset="0"/>
                            </a:rPr>
                            <m:t>𝜆</m:t>
                          </m:r>
                        </m:den>
                      </m:f>
                    </m:e>
                  </m:d>
                  <m:r>
                    <a:rPr lang="en-US" sz="3600" b="0" i="1">
                      <a:latin typeface="Cambria Math" panose="02040503050406030204" pitchFamily="18" charset="0"/>
                    </a:rPr>
                    <m:t> </m:t>
                  </m:r>
                  <m:r>
                    <a:rPr lang="en-US" sz="3600" b="0" i="1">
                      <a:latin typeface="Cambria Math" panose="02040503050406030204" pitchFamily="18" charset="0"/>
                    </a:rPr>
                    <m:t>𝑖</m:t>
                  </m:r>
                  <m:r>
                    <a:rPr lang="en-US" sz="3600" b="0" i="1">
                      <a:latin typeface="Cambria Math" panose="02040503050406030204" pitchFamily="18" charset="0"/>
                    </a:rPr>
                    <m:t>.</m:t>
                  </m:r>
                  <m:r>
                    <a:rPr lang="en-US" sz="3600" b="0" i="1">
                      <a:latin typeface="Cambria Math" panose="02040503050406030204" pitchFamily="18" charset="0"/>
                    </a:rPr>
                    <m:t>𝑒</m:t>
                  </m:r>
                  <m:r>
                    <a:rPr lang="en-US" sz="3600" b="0" i="1">
                      <a:latin typeface="Cambria Math" panose="02040503050406030204" pitchFamily="18" charset="0"/>
                    </a:rPr>
                    <m:t>.</m:t>
                  </m:r>
                  <m:d>
                    <m:dPr>
                      <m:ctrlPr>
                        <a:rPr lang="en-US" sz="3600" b="0" i="1">
                          <a:latin typeface="Cambria Math" panose="02040503050406030204" pitchFamily="18" charset="0"/>
                        </a:rPr>
                      </m:ctrlPr>
                    </m:dPr>
                    <m:e>
                      <m:f>
                        <m:fPr>
                          <m:ctrlPr>
                            <a:rPr lang="en-US" sz="3600" b="0" i="1">
                              <a:latin typeface="Cambria Math" panose="02040503050406030204" pitchFamily="18" charset="0"/>
                            </a:rPr>
                          </m:ctrlPr>
                        </m:fPr>
                        <m:num>
                          <m:r>
                            <a:rPr lang="en-US" sz="3600" b="0" i="1" smtClean="0">
                              <a:latin typeface="Cambria Math" panose="02040503050406030204" pitchFamily="18" charset="0"/>
                            </a:rPr>
                            <m:t>2</m:t>
                          </m:r>
                          <m:r>
                            <a:rPr lang="en-US" sz="3600" b="0" i="1">
                              <a:latin typeface="Cambria Math" panose="02040503050406030204" pitchFamily="18" charset="0"/>
                            </a:rPr>
                            <m:t>+</m:t>
                          </m:r>
                          <m:r>
                            <a:rPr lang="en-US" sz="3600" b="0" i="1">
                              <a:latin typeface="Cambria Math" panose="02040503050406030204" pitchFamily="18" charset="0"/>
                            </a:rPr>
                            <m:t>𝜆</m:t>
                          </m:r>
                        </m:num>
                        <m:den>
                          <m:r>
                            <a:rPr lang="en-US" sz="3600" b="0" i="1">
                              <a:latin typeface="Cambria Math" panose="02040503050406030204" pitchFamily="18" charset="0"/>
                            </a:rPr>
                            <m:t>1+</m:t>
                          </m:r>
                          <m:r>
                            <a:rPr lang="en-US" sz="3600" b="0" i="1">
                              <a:latin typeface="Cambria Math" panose="02040503050406030204" pitchFamily="18" charset="0"/>
                            </a:rPr>
                            <m:t>𝜆</m:t>
                          </m:r>
                        </m:den>
                      </m:f>
                      <m:r>
                        <a:rPr lang="en-US" sz="3600" b="0" i="1">
                          <a:latin typeface="Cambria Math" panose="02040503050406030204" pitchFamily="18" charset="0"/>
                        </a:rPr>
                        <m:t>,</m:t>
                      </m:r>
                      <m:f>
                        <m:fPr>
                          <m:ctrlPr>
                            <a:rPr lang="en-US" sz="3600" b="0" i="1">
                              <a:latin typeface="Cambria Math" panose="02040503050406030204" pitchFamily="18" charset="0"/>
                            </a:rPr>
                          </m:ctrlPr>
                        </m:fPr>
                        <m:num>
                          <m:r>
                            <a:rPr lang="en-US" sz="3600" b="0" i="1">
                              <a:latin typeface="Cambria Math" panose="02040503050406030204" pitchFamily="18" charset="0"/>
                            </a:rPr>
                            <m:t>7+3</m:t>
                          </m:r>
                          <m:r>
                            <a:rPr lang="en-US" sz="3600" b="0" i="1">
                              <a:latin typeface="Cambria Math" panose="02040503050406030204" pitchFamily="18" charset="0"/>
                            </a:rPr>
                            <m:t>𝜆</m:t>
                          </m:r>
                        </m:num>
                        <m:den>
                          <m:r>
                            <a:rPr lang="en-US" sz="3600" b="0" i="1">
                              <a:latin typeface="Cambria Math" panose="02040503050406030204" pitchFamily="18" charset="0"/>
                            </a:rPr>
                            <m:t>1+</m:t>
                          </m:r>
                          <m:r>
                            <a:rPr lang="en-US" sz="3600" b="0" i="1">
                              <a:latin typeface="Cambria Math" panose="02040503050406030204" pitchFamily="18" charset="0"/>
                            </a:rPr>
                            <m:t>𝜆</m:t>
                          </m:r>
                        </m:den>
                      </m:f>
                    </m:e>
                  </m:d>
                </m:oMath>
              </a14:m>
              <a:r>
                <a:rPr lang="en-US" sz="3600" i="1" dirty="0">
                  <a:latin typeface="Cambria" panose="02040503050406030204" pitchFamily="18" charset="0"/>
                  <a:ea typeface="Cambria" panose="02040503050406030204" pitchFamily="18" charset="0"/>
                </a:rPr>
                <a:t> </a:t>
              </a:r>
              <a:r>
                <a:rPr lang="en-US" sz="3600" dirty="0">
                  <a:latin typeface="Cambria" panose="02040503050406030204" pitchFamily="18" charset="0"/>
                  <a:ea typeface="Cambria" panose="02040503050406030204" pitchFamily="18" charset="0"/>
                </a:rPr>
                <a:t>with </a:t>
              </a:r>
              <a14:m>
                <m:oMath xmlns:m="http://schemas.openxmlformats.org/officeDocument/2006/math">
                  <m:r>
                    <a:rPr lang="en-US" sz="3600" b="0" i="1">
                      <a:latin typeface="Cambria Math" panose="02040503050406030204" pitchFamily="18" charset="0"/>
                    </a:rPr>
                    <m:t>1+</m:t>
                  </m:r>
                  <m:r>
                    <a:rPr lang="en-US" sz="3600" b="0" i="1">
                      <a:latin typeface="Cambria Math" panose="02040503050406030204" pitchFamily="18" charset="0"/>
                    </a:rPr>
                    <m:t>𝜆</m:t>
                  </m:r>
                  <m:r>
                    <a:rPr lang="en-US" sz="3600" b="0" i="1">
                      <a:latin typeface="Cambria Math" panose="02040503050406030204" pitchFamily="18" charset="0"/>
                    </a:rPr>
                    <m:t>≠0.</m:t>
                  </m:r>
                </m:oMath>
              </a14:m>
              <a:r>
                <a:rPr lang="en-US" sz="3600" i="1" dirty="0">
                  <a:latin typeface="Cambria" panose="02040503050406030204" pitchFamily="18" charset="0"/>
                  <a:ea typeface="Cambria" panose="02040503050406030204" pitchFamily="18" charset="0"/>
                </a:rPr>
                <a:t> we have used the formula</a:t>
              </a:r>
              <a14:m>
                <m:oMath xmlns:m="http://schemas.openxmlformats.org/officeDocument/2006/math">
                  <m:d>
                    <m:dPr>
                      <m:ctrlPr>
                        <a:rPr lang="en-US" sz="3600" b="0" i="1">
                          <a:latin typeface="Cambria Math" panose="02040503050406030204" pitchFamily="18" charset="0"/>
                        </a:rPr>
                      </m:ctrlPr>
                    </m:dPr>
                    <m:e>
                      <m:f>
                        <m:fPr>
                          <m:ctrlPr>
                            <a:rPr lang="en-US" sz="3600" b="0" i="1">
                              <a:latin typeface="Cambria Math" panose="02040503050406030204" pitchFamily="18" charset="0"/>
                            </a:rPr>
                          </m:ctrlPr>
                        </m:fPr>
                        <m:num>
                          <m:sSub>
                            <m:sSubPr>
                              <m:ctrlPr>
                                <a:rPr lang="en-US" sz="3600" b="0" i="1">
                                  <a:latin typeface="Cambria Math" panose="02040503050406030204" pitchFamily="18" charset="0"/>
                                </a:rPr>
                              </m:ctrlPr>
                            </m:sSubPr>
                            <m:e>
                              <m:r>
                                <a:rPr lang="en-US" sz="3600" b="0" i="1">
                                  <a:latin typeface="Cambria Math" panose="02040503050406030204" pitchFamily="18" charset="0"/>
                                </a:rPr>
                                <m:t>𝑥</m:t>
                              </m:r>
                            </m:e>
                            <m:sub>
                              <m:r>
                                <a:rPr lang="en-US" sz="3600" b="0" i="1" smtClean="0">
                                  <a:latin typeface="Cambria Math" panose="02040503050406030204" pitchFamily="18" charset="0"/>
                                </a:rPr>
                                <m:t>2</m:t>
                              </m:r>
                            </m:sub>
                          </m:sSub>
                          <m:r>
                            <a:rPr lang="en-US" sz="3600" b="0" i="1">
                              <a:latin typeface="Cambria Math" panose="02040503050406030204" pitchFamily="18" charset="0"/>
                            </a:rPr>
                            <m:t>+</m:t>
                          </m:r>
                          <m:r>
                            <a:rPr lang="en-US" sz="3600" b="0" i="1">
                              <a:latin typeface="Cambria Math" panose="02040503050406030204" pitchFamily="18" charset="0"/>
                            </a:rPr>
                            <m:t>𝜆</m:t>
                          </m:r>
                          <m:sSub>
                            <m:sSubPr>
                              <m:ctrlPr>
                                <a:rPr lang="en-US" sz="3600" b="0" i="1">
                                  <a:latin typeface="Cambria Math" panose="02040503050406030204" pitchFamily="18" charset="0"/>
                                </a:rPr>
                              </m:ctrlPr>
                            </m:sSubPr>
                            <m:e>
                              <m:r>
                                <a:rPr lang="en-US" sz="3600" b="0" i="1">
                                  <a:latin typeface="Cambria Math" panose="02040503050406030204" pitchFamily="18" charset="0"/>
                                </a:rPr>
                                <m:t>𝑥</m:t>
                              </m:r>
                            </m:e>
                            <m:sub>
                              <m:r>
                                <a:rPr lang="en-US" sz="3600" b="0" i="1">
                                  <a:latin typeface="Cambria Math" panose="02040503050406030204" pitchFamily="18" charset="0"/>
                                </a:rPr>
                                <m:t>1</m:t>
                              </m:r>
                            </m:sub>
                          </m:sSub>
                        </m:num>
                        <m:den>
                          <m:r>
                            <a:rPr lang="en-US" sz="3600" b="0" i="1">
                              <a:latin typeface="Cambria Math" panose="02040503050406030204" pitchFamily="18" charset="0"/>
                            </a:rPr>
                            <m:t>1+</m:t>
                          </m:r>
                          <m:r>
                            <a:rPr lang="en-US" sz="3600" b="0" i="1">
                              <a:latin typeface="Cambria Math" panose="02040503050406030204" pitchFamily="18" charset="0"/>
                            </a:rPr>
                            <m:t>𝜆</m:t>
                          </m:r>
                        </m:den>
                      </m:f>
                      <m:r>
                        <a:rPr lang="en-US" sz="3600" b="0" i="1">
                          <a:latin typeface="Cambria Math" panose="02040503050406030204" pitchFamily="18" charset="0"/>
                        </a:rPr>
                        <m:t>,</m:t>
                      </m:r>
                      <m:f>
                        <m:fPr>
                          <m:ctrlPr>
                            <a:rPr lang="en-US" sz="3600" b="0" i="1">
                              <a:latin typeface="Cambria Math" panose="02040503050406030204" pitchFamily="18" charset="0"/>
                            </a:rPr>
                          </m:ctrlPr>
                        </m:fPr>
                        <m:num>
                          <m:sSub>
                            <m:sSubPr>
                              <m:ctrlPr>
                                <a:rPr lang="en-US" sz="3600" b="0" i="1">
                                  <a:latin typeface="Cambria Math" panose="02040503050406030204" pitchFamily="18" charset="0"/>
                                </a:rPr>
                              </m:ctrlPr>
                            </m:sSubPr>
                            <m:e>
                              <m:r>
                                <a:rPr lang="en-US" sz="3600" b="0" i="1">
                                  <a:latin typeface="Cambria Math" panose="02040503050406030204" pitchFamily="18" charset="0"/>
                                </a:rPr>
                                <m:t>𝑦</m:t>
                              </m:r>
                            </m:e>
                            <m:sub>
                              <m:r>
                                <a:rPr lang="en-US" sz="3600" b="0" i="1" smtClean="0">
                                  <a:latin typeface="Cambria Math" panose="02040503050406030204" pitchFamily="18" charset="0"/>
                                </a:rPr>
                                <m:t>2</m:t>
                              </m:r>
                            </m:sub>
                          </m:sSub>
                          <m:r>
                            <a:rPr lang="en-US" sz="3600" b="0" i="1">
                              <a:latin typeface="Cambria Math" panose="02040503050406030204" pitchFamily="18" charset="0"/>
                            </a:rPr>
                            <m:t>+</m:t>
                          </m:r>
                          <m:r>
                            <a:rPr lang="en-US" sz="3600" b="0" i="1">
                              <a:latin typeface="Cambria Math" panose="02040503050406030204" pitchFamily="18" charset="0"/>
                            </a:rPr>
                            <m:t>𝜆</m:t>
                          </m:r>
                          <m:sSub>
                            <m:sSubPr>
                              <m:ctrlPr>
                                <a:rPr lang="en-US" sz="3600" b="0" i="1">
                                  <a:latin typeface="Cambria Math" panose="02040503050406030204" pitchFamily="18" charset="0"/>
                                </a:rPr>
                              </m:ctrlPr>
                            </m:sSubPr>
                            <m:e>
                              <m:r>
                                <a:rPr lang="en-US" sz="3600" b="0" i="1">
                                  <a:latin typeface="Cambria Math" panose="02040503050406030204" pitchFamily="18" charset="0"/>
                                </a:rPr>
                                <m:t>𝑦</m:t>
                              </m:r>
                            </m:e>
                            <m:sub>
                              <m:r>
                                <a:rPr lang="en-US" sz="3600" b="0" i="1">
                                  <a:latin typeface="Cambria Math" panose="02040503050406030204" pitchFamily="18" charset="0"/>
                                </a:rPr>
                                <m:t>1</m:t>
                              </m:r>
                            </m:sub>
                          </m:sSub>
                        </m:num>
                        <m:den>
                          <m:r>
                            <a:rPr lang="en-US" sz="3600" b="0" i="1">
                              <a:latin typeface="Cambria Math" panose="02040503050406030204" pitchFamily="18" charset="0"/>
                            </a:rPr>
                            <m:t>1+</m:t>
                          </m:r>
                          <m:r>
                            <a:rPr lang="en-US" sz="3600" b="0" i="1">
                              <a:latin typeface="Cambria Math" panose="02040503050406030204" pitchFamily="18" charset="0"/>
                            </a:rPr>
                            <m:t>𝜆</m:t>
                          </m:r>
                        </m:den>
                      </m:f>
                    </m:e>
                  </m:d>
                  <m:r>
                    <a:rPr lang="en-US" sz="3600" b="0" i="1">
                      <a:latin typeface="Cambria Math" panose="02040503050406030204" pitchFamily="18" charset="0"/>
                    </a:rPr>
                    <m:t>.</m:t>
                  </m:r>
                </m:oMath>
              </a14:m>
              <a:endParaRPr lang="en-PK" sz="3600" dirty="0">
                <a:latin typeface="Cambria" panose="02040503050406030204" pitchFamily="18" charset="0"/>
                <a:ea typeface="Cambria" panose="02040503050406030204" pitchFamily="18" charset="0"/>
              </a:endParaRPr>
            </a:p>
          </dgm:t>
        </dgm:pt>
      </mc:Choice>
      <mc:Fallback xmlns="">
        <dgm:pt modelId="{EFD09489-40B2-49CF-B197-AA499702BCA4}">
          <dgm:prSet custT="1"/>
          <dgm:spPr/>
          <dgm:t>
            <a:bodyPr/>
            <a:lstStyle/>
            <a:p>
              <a:pPr>
                <a:lnSpc>
                  <a:spcPct val="150000"/>
                </a:lnSpc>
                <a:spcAft>
                  <a:spcPts val="2400"/>
                </a:spcAft>
              </a:pPr>
              <a:r>
                <a:rPr lang="en-US" sz="3600" dirty="0">
                  <a:latin typeface="Cambria" panose="02040503050406030204" pitchFamily="18" charset="0"/>
                  <a:ea typeface="Cambria" panose="02040503050406030204" pitchFamily="18" charset="0"/>
                </a:rPr>
                <a:t>Let the required ratio be </a:t>
              </a:r>
              <a:r>
                <a:rPr lang="en-US" sz="3600" b="0" i="0">
                  <a:latin typeface="Cambria Math" panose="02040503050406030204" pitchFamily="18" charset="0"/>
                </a:rPr>
                <a:t>1:𝜆</a:t>
              </a:r>
              <a:r>
                <a:rPr lang="en-US" sz="3600" i="1" dirty="0">
                  <a:latin typeface="Cambria" panose="02040503050406030204" pitchFamily="18" charset="0"/>
                  <a:ea typeface="Cambria" panose="02040503050406030204" pitchFamily="18" charset="0"/>
                </a:rPr>
                <a:t>. </a:t>
              </a:r>
              <a:r>
                <a:rPr lang="en-US" sz="3600" dirty="0">
                  <a:latin typeface="Cambria" panose="02040503050406030204" pitchFamily="18" charset="0"/>
                  <a:ea typeface="Cambria" panose="02040503050406030204" pitchFamily="18" charset="0"/>
                </a:rPr>
                <a:t>Then the point which divides the join of (1,3) and (2,7) in the ratio </a:t>
              </a:r>
              <a:r>
                <a:rPr lang="en-US" sz="3600" b="0" i="0">
                  <a:latin typeface="Cambria Math" panose="02040503050406030204" pitchFamily="18" charset="0"/>
                </a:rPr>
                <a:t>1:𝜆</a:t>
              </a:r>
              <a:r>
                <a:rPr lang="en-US" sz="3600" i="1" dirty="0">
                  <a:latin typeface="Cambria" panose="02040503050406030204" pitchFamily="18" charset="0"/>
                  <a:ea typeface="Cambria" panose="02040503050406030204" pitchFamily="18" charset="0"/>
                </a:rPr>
                <a:t> </a:t>
              </a:r>
              <a:r>
                <a:rPr lang="en-US" sz="3600" dirty="0">
                  <a:latin typeface="Cambria" panose="02040503050406030204" pitchFamily="18" charset="0"/>
                  <a:ea typeface="Cambria" panose="02040503050406030204" pitchFamily="18" charset="0"/>
                </a:rPr>
                <a:t> is </a:t>
              </a:r>
              <a:r>
                <a:rPr lang="en-US" sz="3600" b="0" i="0">
                  <a:latin typeface="Cambria Math" panose="02040503050406030204" pitchFamily="18" charset="0"/>
                </a:rPr>
                <a:t>((2+𝜆(1))/(1+𝜆),(7+𝜆(3))/(1+𝜆))  𝑖.𝑒.((2+𝜆)/(1+𝜆),(7+3𝜆)/(1+𝜆))</a:t>
              </a:r>
              <a:r>
                <a:rPr lang="en-US" sz="3600" i="1" dirty="0">
                  <a:latin typeface="Cambria" panose="02040503050406030204" pitchFamily="18" charset="0"/>
                  <a:ea typeface="Cambria" panose="02040503050406030204" pitchFamily="18" charset="0"/>
                </a:rPr>
                <a:t> </a:t>
              </a:r>
              <a:r>
                <a:rPr lang="en-US" sz="3600" dirty="0">
                  <a:latin typeface="Cambria" panose="02040503050406030204" pitchFamily="18" charset="0"/>
                  <a:ea typeface="Cambria" panose="02040503050406030204" pitchFamily="18" charset="0"/>
                </a:rPr>
                <a:t>with </a:t>
              </a:r>
              <a:r>
                <a:rPr lang="en-US" sz="3600" b="0" i="0">
                  <a:latin typeface="Cambria Math" panose="02040503050406030204" pitchFamily="18" charset="0"/>
                </a:rPr>
                <a:t>1+𝜆≠0.</a:t>
              </a:r>
              <a:r>
                <a:rPr lang="en-US" sz="3600" i="1" dirty="0">
                  <a:latin typeface="Cambria" panose="02040503050406030204" pitchFamily="18" charset="0"/>
                  <a:ea typeface="Cambria" panose="02040503050406030204" pitchFamily="18" charset="0"/>
                </a:rPr>
                <a:t> we have used the formula</a:t>
              </a:r>
              <a:r>
                <a:rPr lang="en-US" sz="3600" b="0" i="0">
                  <a:latin typeface="Cambria Math" panose="02040503050406030204" pitchFamily="18" charset="0"/>
                </a:rPr>
                <a:t>((𝑥_2+𝜆𝑥_1)/(1+𝜆),(𝑦_2+𝜆𝑦_1)/(1+𝜆)).</a:t>
              </a:r>
              <a:endParaRPr lang="en-PK" sz="3600" dirty="0">
                <a:latin typeface="Cambria" panose="02040503050406030204" pitchFamily="18" charset="0"/>
                <a:ea typeface="Cambria" panose="02040503050406030204" pitchFamily="18" charset="0"/>
              </a:endParaRPr>
            </a:p>
          </dgm:t>
        </dgm:pt>
      </mc:Fallback>
    </mc:AlternateContent>
    <dgm:pt modelId="{726A22B2-A345-4CC7-B26E-565E1B20F1E1}" type="sibTrans" cxnId="{75D72290-22F2-43E8-9519-DBF52481574E}">
      <dgm:prSet/>
      <dgm:spPr/>
      <dgm:t>
        <a:bodyPr/>
        <a:lstStyle/>
        <a:p>
          <a:endParaRPr lang="en-PK"/>
        </a:p>
      </dgm:t>
    </dgm:pt>
    <dgm:pt modelId="{28BC141C-CB0C-437C-8C0F-5D63942545B7}" type="parTrans" cxnId="{75D72290-22F2-43E8-9519-DBF52481574E}">
      <dgm:prSet/>
      <dgm:spPr/>
      <dgm:t>
        <a:bodyPr/>
        <a:lstStyle/>
        <a:p>
          <a:endParaRPr lang="en-PK"/>
        </a:p>
      </dgm:t>
    </dgm:pt>
    <dgm:pt modelId="{EA4CDA99-D554-4078-87D6-0484C6465CEA}" type="pres">
      <dgm:prSet presAssocID="{CBC619F9-3B6E-43B3-B93D-D8ABB1161103}" presName="linear" presStyleCnt="0">
        <dgm:presLayoutVars>
          <dgm:animLvl val="lvl"/>
          <dgm:resizeHandles val="exact"/>
        </dgm:presLayoutVars>
      </dgm:prSet>
      <dgm:spPr/>
    </dgm:pt>
    <dgm:pt modelId="{CE04BDE1-AB1B-4461-92D7-395E27A68F2C}" type="pres">
      <dgm:prSet presAssocID="{EFD09489-40B2-49CF-B197-AA499702BCA4}" presName="parentText" presStyleLbl="node1" presStyleIdx="0" presStyleCnt="1" custScaleY="1025090">
        <dgm:presLayoutVars>
          <dgm:chMax val="0"/>
          <dgm:bulletEnabled val="1"/>
        </dgm:presLayoutVars>
      </dgm:prSet>
      <dgm:spPr/>
    </dgm:pt>
  </dgm:ptLst>
  <dgm:cxnLst>
    <dgm:cxn modelId="{C155F028-293A-4F8B-B39C-1294E1D97267}" type="presOf" srcId="{EFD09489-40B2-49CF-B197-AA499702BCA4}" destId="{CE04BDE1-AB1B-4461-92D7-395E27A68F2C}" srcOrd="0" destOrd="0" presId="urn:microsoft.com/office/officeart/2005/8/layout/vList2"/>
    <dgm:cxn modelId="{89712962-180D-47D4-9C1D-D58468FC7991}" type="presOf" srcId="{CBC619F9-3B6E-43B3-B93D-D8ABB1161103}" destId="{EA4CDA99-D554-4078-87D6-0484C6465CEA}" srcOrd="0" destOrd="0" presId="urn:microsoft.com/office/officeart/2005/8/layout/vList2"/>
    <dgm:cxn modelId="{75D72290-22F2-43E8-9519-DBF52481574E}" srcId="{CBC619F9-3B6E-43B3-B93D-D8ABB1161103}" destId="{EFD09489-40B2-49CF-B197-AA499702BCA4}" srcOrd="0" destOrd="0" parTransId="{28BC141C-CB0C-437C-8C0F-5D63942545B7}" sibTransId="{726A22B2-A345-4CC7-B26E-565E1B20F1E1}"/>
    <dgm:cxn modelId="{796618B9-E2D9-4171-9EE5-E8AC38C77988}" type="presParOf" srcId="{EA4CDA99-D554-4078-87D6-0484C6465CEA}" destId="{CE04BDE1-AB1B-4461-92D7-395E27A68F2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C619F9-3B6E-43B3-B93D-D8ABB1161103}"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PK"/>
        </a:p>
      </dgm:t>
    </dgm:pt>
    <dgm:pt modelId="{EFD09489-40B2-49CF-B197-AA499702BCA4}">
      <dgm:prSet custT="1"/>
      <dgm:spPr>
        <a:blipFill>
          <a:blip xmlns:r="http://schemas.openxmlformats.org/officeDocument/2006/relationships" r:embed="rId1"/>
          <a:stretch>
            <a:fillRect/>
          </a:stretch>
        </a:blipFill>
      </dgm:spPr>
      <dgm:t>
        <a:bodyPr/>
        <a:lstStyle/>
        <a:p>
          <a:r>
            <a:rPr lang="en-PK">
              <a:noFill/>
            </a:rPr>
            <a:t> </a:t>
          </a:r>
        </a:p>
      </dgm:t>
    </dgm:pt>
    <dgm:pt modelId="{726A22B2-A345-4CC7-B26E-565E1B20F1E1}" type="sibTrans" cxnId="{75D72290-22F2-43E8-9519-DBF52481574E}">
      <dgm:prSet/>
      <dgm:spPr/>
      <dgm:t>
        <a:bodyPr/>
        <a:lstStyle/>
        <a:p>
          <a:endParaRPr lang="en-PK"/>
        </a:p>
      </dgm:t>
    </dgm:pt>
    <dgm:pt modelId="{28BC141C-CB0C-437C-8C0F-5D63942545B7}" type="parTrans" cxnId="{75D72290-22F2-43E8-9519-DBF52481574E}">
      <dgm:prSet/>
      <dgm:spPr/>
      <dgm:t>
        <a:bodyPr/>
        <a:lstStyle/>
        <a:p>
          <a:endParaRPr lang="en-PK"/>
        </a:p>
      </dgm:t>
    </dgm:pt>
    <dgm:pt modelId="{EA4CDA99-D554-4078-87D6-0484C6465CEA}" type="pres">
      <dgm:prSet presAssocID="{CBC619F9-3B6E-43B3-B93D-D8ABB1161103}" presName="linear" presStyleCnt="0">
        <dgm:presLayoutVars>
          <dgm:animLvl val="lvl"/>
          <dgm:resizeHandles val="exact"/>
        </dgm:presLayoutVars>
      </dgm:prSet>
      <dgm:spPr/>
    </dgm:pt>
    <dgm:pt modelId="{CE04BDE1-AB1B-4461-92D7-395E27A68F2C}" type="pres">
      <dgm:prSet presAssocID="{EFD09489-40B2-49CF-B197-AA499702BCA4}" presName="parentText" presStyleLbl="node1" presStyleIdx="0" presStyleCnt="1" custScaleY="1025090">
        <dgm:presLayoutVars>
          <dgm:chMax val="0"/>
          <dgm:bulletEnabled val="1"/>
        </dgm:presLayoutVars>
      </dgm:prSet>
      <dgm:spPr/>
    </dgm:pt>
  </dgm:ptLst>
  <dgm:cxnLst>
    <dgm:cxn modelId="{C155F028-293A-4F8B-B39C-1294E1D97267}" type="presOf" srcId="{EFD09489-40B2-49CF-B197-AA499702BCA4}" destId="{CE04BDE1-AB1B-4461-92D7-395E27A68F2C}" srcOrd="0" destOrd="0" presId="urn:microsoft.com/office/officeart/2005/8/layout/vList2"/>
    <dgm:cxn modelId="{89712962-180D-47D4-9C1D-D58468FC7991}" type="presOf" srcId="{CBC619F9-3B6E-43B3-B93D-D8ABB1161103}" destId="{EA4CDA99-D554-4078-87D6-0484C6465CEA}" srcOrd="0" destOrd="0" presId="urn:microsoft.com/office/officeart/2005/8/layout/vList2"/>
    <dgm:cxn modelId="{75D72290-22F2-43E8-9519-DBF52481574E}" srcId="{CBC619F9-3B6E-43B3-B93D-D8ABB1161103}" destId="{EFD09489-40B2-49CF-B197-AA499702BCA4}" srcOrd="0" destOrd="0" parTransId="{28BC141C-CB0C-437C-8C0F-5D63942545B7}" sibTransId="{726A22B2-A345-4CC7-B26E-565E1B20F1E1}"/>
    <dgm:cxn modelId="{796618B9-E2D9-4171-9EE5-E8AC38C77988}" type="presParOf" srcId="{EA4CDA99-D554-4078-87D6-0484C6465CEA}" destId="{CE04BDE1-AB1B-4461-92D7-395E27A68F2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66FC49-DD43-4774-8733-68CF58258C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PK"/>
        </a:p>
      </dgm:t>
    </dgm:pt>
    <mc:AlternateContent xmlns:mc="http://schemas.openxmlformats.org/markup-compatibility/2006" xmlns:a14="http://schemas.microsoft.com/office/drawing/2010/main">
      <mc:Choice Requires="a14">
        <dgm:pt modelId="{4EFA049E-D2DF-481D-BE2D-74D686F2A45D}">
          <dgm:prSet custT="1"/>
          <dgm:spPr/>
          <dgm:t>
            <a:bodyPr/>
            <a:lstStyle/>
            <a:p>
              <a:r>
                <a:rPr lang="en-US" sz="2400" dirty="0"/>
                <a:t>Since this point lies on the given line, so its coordinates must satisfy its equation. Thus </a:t>
              </a:r>
              <a14:m>
                <m:oMath xmlns:m="http://schemas.openxmlformats.org/officeDocument/2006/math">
                  <m:r>
                    <a:rPr lang="en-US" sz="2400" b="0" i="1">
                      <a:latin typeface="Cambria Math" panose="02040503050406030204" pitchFamily="18" charset="0"/>
                    </a:rPr>
                    <m:t>3</m:t>
                  </m:r>
                  <m:d>
                    <m:dPr>
                      <m:ctrlPr>
                        <a:rPr lang="en-US" sz="2400" b="0" i="1">
                          <a:latin typeface="Cambria Math" panose="02040503050406030204" pitchFamily="18" charset="0"/>
                        </a:rPr>
                      </m:ctrlPr>
                    </m:dPr>
                    <m:e>
                      <m:f>
                        <m:fPr>
                          <m:ctrlPr>
                            <a:rPr lang="en-US" sz="2400" b="0" i="1">
                              <a:latin typeface="Cambria Math" panose="02040503050406030204" pitchFamily="18" charset="0"/>
                            </a:rPr>
                          </m:ctrlPr>
                        </m:fPr>
                        <m:num>
                          <m:r>
                            <a:rPr lang="en-US" sz="2400" b="0" i="1" smtClean="0">
                              <a:latin typeface="Cambria Math" panose="02040503050406030204" pitchFamily="18" charset="0"/>
                            </a:rPr>
                            <m:t>2</m:t>
                          </m:r>
                          <m:r>
                            <a:rPr lang="en-US" sz="2400" b="0" i="1">
                              <a:latin typeface="Cambria Math" panose="02040503050406030204" pitchFamily="18" charset="0"/>
                            </a:rPr>
                            <m:t>+</m:t>
                          </m:r>
                          <m:r>
                            <a:rPr lang="en-US" sz="2400" b="0" i="1">
                              <a:latin typeface="Cambria Math" panose="02040503050406030204" pitchFamily="18" charset="0"/>
                            </a:rPr>
                            <m:t>𝜆</m:t>
                          </m:r>
                        </m:num>
                        <m:den>
                          <m:r>
                            <a:rPr lang="en-US" sz="2400" b="0" i="1">
                              <a:latin typeface="Cambria Math" panose="02040503050406030204" pitchFamily="18" charset="0"/>
                            </a:rPr>
                            <m:t>1</m:t>
                          </m:r>
                          <m:r>
                            <a:rPr lang="en-US" sz="2400" b="0" i="1">
                              <a:latin typeface="Cambria Math" panose="02040503050406030204" pitchFamily="18" charset="0"/>
                            </a:rPr>
                            <m:t>+</m:t>
                          </m:r>
                          <m:r>
                            <a:rPr lang="en-US" sz="2400" b="0" i="1">
                              <a:latin typeface="Cambria Math" panose="02040503050406030204" pitchFamily="18" charset="0"/>
                            </a:rPr>
                            <m:t>𝜆</m:t>
                          </m:r>
                        </m:den>
                      </m:f>
                    </m:e>
                  </m:d>
                  <m:r>
                    <a:rPr lang="en-US" sz="2400" b="0" i="1">
                      <a:latin typeface="Cambria Math" panose="02040503050406030204" pitchFamily="18" charset="0"/>
                    </a:rPr>
                    <m:t>+</m:t>
                  </m:r>
                  <m:f>
                    <m:fPr>
                      <m:ctrlPr>
                        <a:rPr lang="en-US" sz="2400" b="0" i="1">
                          <a:latin typeface="Cambria Math" panose="02040503050406030204" pitchFamily="18" charset="0"/>
                        </a:rPr>
                      </m:ctrlPr>
                    </m:fPr>
                    <m:num>
                      <m:r>
                        <a:rPr lang="en-US" sz="2400" b="0" i="1">
                          <a:latin typeface="Cambria Math" panose="02040503050406030204" pitchFamily="18" charset="0"/>
                        </a:rPr>
                        <m:t>7</m:t>
                      </m:r>
                      <m:r>
                        <a:rPr lang="en-US" sz="2400" b="0" i="1">
                          <a:latin typeface="Cambria Math" panose="02040503050406030204" pitchFamily="18" charset="0"/>
                        </a:rPr>
                        <m:t>+</m:t>
                      </m:r>
                      <m:r>
                        <a:rPr lang="en-US" sz="2400" b="0" i="1">
                          <a:latin typeface="Cambria Math" panose="02040503050406030204" pitchFamily="18" charset="0"/>
                        </a:rPr>
                        <m:t>3</m:t>
                      </m:r>
                      <m:r>
                        <a:rPr lang="en-US" sz="2400" b="0" i="1">
                          <a:latin typeface="Cambria Math" panose="02040503050406030204" pitchFamily="18" charset="0"/>
                        </a:rPr>
                        <m:t>𝜆</m:t>
                      </m:r>
                    </m:num>
                    <m:den>
                      <m:r>
                        <a:rPr lang="en-US" sz="2400" b="0" i="1">
                          <a:latin typeface="Cambria Math" panose="02040503050406030204" pitchFamily="18" charset="0"/>
                        </a:rPr>
                        <m:t>1</m:t>
                      </m:r>
                      <m:r>
                        <a:rPr lang="en-US" sz="2400" b="0" i="1">
                          <a:latin typeface="Cambria Math" panose="02040503050406030204" pitchFamily="18" charset="0"/>
                        </a:rPr>
                        <m:t>+</m:t>
                      </m:r>
                      <m:r>
                        <a:rPr lang="en-US" sz="2400" b="0" i="1">
                          <a:latin typeface="Cambria Math" panose="02040503050406030204" pitchFamily="18" charset="0"/>
                        </a:rPr>
                        <m:t>𝜆</m:t>
                      </m:r>
                    </m:den>
                  </m:f>
                  <m:r>
                    <a:rPr lang="en-US" sz="2400" b="0" i="1">
                      <a:latin typeface="Cambria Math" panose="02040503050406030204" pitchFamily="18" charset="0"/>
                    </a:rPr>
                    <m:t>=</m:t>
                  </m:r>
                  <m:r>
                    <a:rPr lang="en-US" sz="2400" b="0" i="1">
                      <a:latin typeface="Cambria Math" panose="02040503050406030204" pitchFamily="18" charset="0"/>
                    </a:rPr>
                    <m:t>9</m:t>
                  </m:r>
                </m:oMath>
              </a14:m>
              <a:r>
                <a:rPr lang="en-US" sz="2400" dirty="0"/>
                <a:t>.</a:t>
              </a:r>
              <a:endParaRPr lang="en-PK" sz="2400" dirty="0"/>
            </a:p>
          </dgm:t>
        </dgm:pt>
      </mc:Choice>
      <mc:Fallback xmlns="">
        <dgm:pt modelId="{4EFA049E-D2DF-481D-BE2D-74D686F2A45D}">
          <dgm:prSet custT="1"/>
          <dgm:spPr/>
          <dgm:t>
            <a:bodyPr/>
            <a:lstStyle/>
            <a:p>
              <a:r>
                <a:rPr lang="en-US" sz="2400" dirty="0"/>
                <a:t>Since this point lies on the given line, so its coordinates must satisfy its equation. Thus </a:t>
              </a:r>
              <a:r>
                <a:rPr lang="en-US" sz="2400" b="0" i="0"/>
                <a:t>3((2+𝜆)/(1+𝜆))+(7+3𝜆)/(1+𝜆)=9</a:t>
              </a:r>
              <a:r>
                <a:rPr lang="en-US" sz="2400" dirty="0"/>
                <a:t>.</a:t>
              </a:r>
              <a:endParaRPr lang="en-PK" sz="2400" dirty="0"/>
            </a:p>
          </dgm:t>
        </dgm:pt>
      </mc:Fallback>
    </mc:AlternateContent>
    <dgm:pt modelId="{632100B6-384B-4454-91AA-34C5869DEA04}" type="parTrans" cxnId="{827088B1-0195-4C23-B644-80C79802AEF0}">
      <dgm:prSet/>
      <dgm:spPr/>
      <dgm:t>
        <a:bodyPr/>
        <a:lstStyle/>
        <a:p>
          <a:endParaRPr lang="en-PK" sz="2400"/>
        </a:p>
      </dgm:t>
    </dgm:pt>
    <dgm:pt modelId="{274EB059-3DFC-4014-8EBE-179F912F85A7}" type="sibTrans" cxnId="{827088B1-0195-4C23-B644-80C79802AEF0}">
      <dgm:prSet/>
      <dgm:spPr/>
      <dgm:t>
        <a:bodyPr/>
        <a:lstStyle/>
        <a:p>
          <a:endParaRPr lang="en-PK" sz="2400"/>
        </a:p>
      </dgm:t>
    </dgm:pt>
    <mc:AlternateContent xmlns:mc="http://schemas.openxmlformats.org/markup-compatibility/2006" xmlns:a14="http://schemas.microsoft.com/office/drawing/2010/main">
      <mc:Choice Requires="a14">
        <dgm:pt modelId="{F09D0C28-21F2-4DDF-BE57-FFB624A18A1A}">
          <dgm:prSet custT="1"/>
          <dgm:spPr/>
          <dgm:t>
            <a:bodyPr/>
            <a:lstStyle/>
            <a:p>
              <a:r>
                <a:rPr lang="en-US" sz="2400"/>
                <a:t>Or </a:t>
              </a:r>
              <a14:m>
                <m:oMath xmlns:m="http://schemas.openxmlformats.org/officeDocument/2006/math">
                  <m:r>
                    <a:rPr lang="en-US" sz="2400" b="0" i="1">
                      <a:latin typeface="Cambria Math" panose="02040503050406030204" pitchFamily="18" charset="0"/>
                    </a:rPr>
                    <m:t>6</m:t>
                  </m:r>
                  <m:r>
                    <a:rPr lang="en-US" sz="2400" b="0" i="1">
                      <a:latin typeface="Cambria Math" panose="02040503050406030204" pitchFamily="18" charset="0"/>
                    </a:rPr>
                    <m:t>+</m:t>
                  </m:r>
                  <m:r>
                    <a:rPr lang="en-US" sz="2400" b="0" i="1">
                      <a:latin typeface="Cambria Math" panose="02040503050406030204" pitchFamily="18" charset="0"/>
                    </a:rPr>
                    <m:t>3</m:t>
                  </m:r>
                  <m:r>
                    <a:rPr lang="en-US" sz="2400" b="0" i="1">
                      <a:latin typeface="Cambria Math" panose="02040503050406030204" pitchFamily="18" charset="0"/>
                    </a:rPr>
                    <m:t>𝜆</m:t>
                  </m:r>
                  <m:r>
                    <a:rPr lang="en-US" sz="2400" b="0" i="1">
                      <a:latin typeface="Cambria Math" panose="02040503050406030204" pitchFamily="18" charset="0"/>
                    </a:rPr>
                    <m:t>+</m:t>
                  </m:r>
                  <m:r>
                    <a:rPr lang="en-US" sz="2400" b="0" i="1">
                      <a:latin typeface="Cambria Math" panose="02040503050406030204" pitchFamily="18" charset="0"/>
                    </a:rPr>
                    <m:t>7</m:t>
                  </m:r>
                  <m:r>
                    <a:rPr lang="en-US" sz="2400" b="0" i="1">
                      <a:latin typeface="Cambria Math" panose="02040503050406030204" pitchFamily="18" charset="0"/>
                    </a:rPr>
                    <m:t>+</m:t>
                  </m:r>
                  <m:r>
                    <a:rPr lang="en-US" sz="2400" b="0" i="1">
                      <a:latin typeface="Cambria Math" panose="02040503050406030204" pitchFamily="18" charset="0"/>
                    </a:rPr>
                    <m:t>3</m:t>
                  </m:r>
                  <m:r>
                    <a:rPr lang="en-US" sz="2400" b="0" i="1">
                      <a:latin typeface="Cambria Math" panose="02040503050406030204" pitchFamily="18" charset="0"/>
                    </a:rPr>
                    <m:t>𝜆</m:t>
                  </m:r>
                  <m:r>
                    <a:rPr lang="en-US" sz="2400" b="0" i="1">
                      <a:latin typeface="Cambria Math" panose="02040503050406030204" pitchFamily="18" charset="0"/>
                    </a:rPr>
                    <m:t>=</m:t>
                  </m:r>
                  <m:r>
                    <a:rPr lang="en-US" sz="2400" b="0" i="1">
                      <a:latin typeface="Cambria Math" panose="02040503050406030204" pitchFamily="18" charset="0"/>
                    </a:rPr>
                    <m:t>9</m:t>
                  </m:r>
                  <m:r>
                    <a:rPr lang="en-US" sz="2400" b="0" i="1">
                      <a:latin typeface="Cambria Math" panose="02040503050406030204" pitchFamily="18" charset="0"/>
                    </a:rPr>
                    <m:t>+</m:t>
                  </m:r>
                  <m:r>
                    <a:rPr lang="en-US" sz="2400" b="0" i="1">
                      <a:latin typeface="Cambria Math" panose="02040503050406030204" pitchFamily="18" charset="0"/>
                    </a:rPr>
                    <m:t>9</m:t>
                  </m:r>
                  <m:r>
                    <a:rPr lang="en-US" sz="2400" b="0" i="1">
                      <a:latin typeface="Cambria Math" panose="02040503050406030204" pitchFamily="18" charset="0"/>
                    </a:rPr>
                    <m:t>𝜆</m:t>
                  </m:r>
                </m:oMath>
              </a14:m>
              <a:endParaRPr lang="en-PK" sz="2400"/>
            </a:p>
          </dgm:t>
        </dgm:pt>
      </mc:Choice>
      <mc:Fallback xmlns="">
        <dgm:pt modelId="{F09D0C28-21F2-4DDF-BE57-FFB624A18A1A}">
          <dgm:prSet custT="1"/>
          <dgm:spPr/>
          <dgm:t>
            <a:bodyPr/>
            <a:lstStyle/>
            <a:p>
              <a:r>
                <a:rPr lang="en-US" sz="2400"/>
                <a:t>Or </a:t>
              </a:r>
              <a:r>
                <a:rPr lang="en-US" sz="2400" b="0" i="0"/>
                <a:t>6+3𝜆+7+3𝜆=9+9𝜆</a:t>
              </a:r>
              <a:endParaRPr lang="en-PK" sz="2400"/>
            </a:p>
          </dgm:t>
        </dgm:pt>
      </mc:Fallback>
    </mc:AlternateContent>
    <dgm:pt modelId="{81028280-F661-42CB-9680-1959DAE3CBA8}" type="parTrans" cxnId="{FF458DFE-109B-4E7A-980F-8106B4A9B870}">
      <dgm:prSet/>
      <dgm:spPr/>
      <dgm:t>
        <a:bodyPr/>
        <a:lstStyle/>
        <a:p>
          <a:endParaRPr lang="en-PK" sz="2400"/>
        </a:p>
      </dgm:t>
    </dgm:pt>
    <dgm:pt modelId="{4189DDCE-6733-4DAB-AE69-E678B2C7C4F2}" type="sibTrans" cxnId="{FF458DFE-109B-4E7A-980F-8106B4A9B870}">
      <dgm:prSet/>
      <dgm:spPr/>
      <dgm:t>
        <a:bodyPr/>
        <a:lstStyle/>
        <a:p>
          <a:endParaRPr lang="en-PK" sz="2400"/>
        </a:p>
      </dgm:t>
    </dgm:pt>
    <mc:AlternateContent xmlns:mc="http://schemas.openxmlformats.org/markup-compatibility/2006" xmlns:a14="http://schemas.microsoft.com/office/drawing/2010/main">
      <mc:Choice Requires="a14">
        <dgm:pt modelId="{8B709B8E-9421-4821-AF34-D1DB41B05462}">
          <dgm:prSet custT="1"/>
          <dgm:spPr/>
          <dgm:t>
            <a:bodyPr/>
            <a:lstStyle/>
            <a:p>
              <a:r>
                <a:rPr lang="en-US" sz="2400"/>
                <a:t>Or </a:t>
              </a:r>
              <a14:m>
                <m:oMath xmlns:m="http://schemas.openxmlformats.org/officeDocument/2006/math">
                  <m:r>
                    <a:rPr lang="en-US" sz="2400" b="0" i="1">
                      <a:latin typeface="Cambria Math" panose="02040503050406030204" pitchFamily="18" charset="0"/>
                    </a:rPr>
                    <m:t>3</m:t>
                  </m:r>
                  <m:r>
                    <a:rPr lang="en-US" sz="2400" b="0" i="1">
                      <a:latin typeface="Cambria Math" panose="02040503050406030204" pitchFamily="18" charset="0"/>
                    </a:rPr>
                    <m:t>𝜆</m:t>
                  </m:r>
                  <m:r>
                    <a:rPr lang="en-US" sz="2400" b="0" i="1">
                      <a:latin typeface="Cambria Math" panose="02040503050406030204" pitchFamily="18" charset="0"/>
                    </a:rPr>
                    <m:t>=</m:t>
                  </m:r>
                  <m:r>
                    <a:rPr lang="en-US" sz="2400" b="0" i="1">
                      <a:latin typeface="Cambria Math" panose="02040503050406030204" pitchFamily="18" charset="0"/>
                    </a:rPr>
                    <m:t>4</m:t>
                  </m:r>
                </m:oMath>
              </a14:m>
              <a:endParaRPr lang="en-PK" sz="2400"/>
            </a:p>
          </dgm:t>
        </dgm:pt>
      </mc:Choice>
      <mc:Fallback xmlns="">
        <dgm:pt modelId="{8B709B8E-9421-4821-AF34-D1DB41B05462}">
          <dgm:prSet custT="1"/>
          <dgm:spPr/>
          <dgm:t>
            <a:bodyPr/>
            <a:lstStyle/>
            <a:p>
              <a:r>
                <a:rPr lang="en-US" sz="2400"/>
                <a:t>Or </a:t>
              </a:r>
              <a:r>
                <a:rPr lang="en-US" sz="2400" b="0" i="0"/>
                <a:t>3𝜆=4</a:t>
              </a:r>
              <a:endParaRPr lang="en-PK" sz="2400"/>
            </a:p>
          </dgm:t>
        </dgm:pt>
      </mc:Fallback>
    </mc:AlternateContent>
    <dgm:pt modelId="{EFEACED6-41DA-4EF7-A2C7-D1B9C1D6D1E3}" type="parTrans" cxnId="{7F2DCCBE-5A81-4DAA-8090-5DCF50DECFBA}">
      <dgm:prSet/>
      <dgm:spPr/>
      <dgm:t>
        <a:bodyPr/>
        <a:lstStyle/>
        <a:p>
          <a:endParaRPr lang="en-PK" sz="2400"/>
        </a:p>
      </dgm:t>
    </dgm:pt>
    <dgm:pt modelId="{636738B9-0B8A-41DA-AA1B-44058AA97358}" type="sibTrans" cxnId="{7F2DCCBE-5A81-4DAA-8090-5DCF50DECFBA}">
      <dgm:prSet/>
      <dgm:spPr/>
      <dgm:t>
        <a:bodyPr/>
        <a:lstStyle/>
        <a:p>
          <a:endParaRPr lang="en-PK" sz="2400"/>
        </a:p>
      </dgm:t>
    </dgm:pt>
    <mc:AlternateContent xmlns:mc="http://schemas.openxmlformats.org/markup-compatibility/2006" xmlns:a14="http://schemas.microsoft.com/office/drawing/2010/main">
      <mc:Choice Requires="a14">
        <dgm:pt modelId="{41B4FE3C-EE11-47C3-92E0-2BA7B2C1D7A3}">
          <dgm:prSet custT="1"/>
          <dgm:spPr/>
          <dgm:t>
            <a:bodyPr/>
            <a:lstStyle/>
            <a:p>
              <a:r>
                <a:rPr lang="en-US" sz="2400" dirty="0"/>
                <a:t>Or </a:t>
              </a:r>
              <a14:m>
                <m:oMath xmlns:m="http://schemas.openxmlformats.org/officeDocument/2006/math">
                  <m:r>
                    <a:rPr lang="en-US" sz="2400" b="0" i="1">
                      <a:latin typeface="Cambria Math" panose="02040503050406030204" pitchFamily="18" charset="0"/>
                    </a:rPr>
                    <m:t>𝜆</m:t>
                  </m:r>
                  <m:r>
                    <a:rPr lang="en-US" sz="2400" b="0" i="1">
                      <a:latin typeface="Cambria Math" panose="02040503050406030204" pitchFamily="18" charset="0"/>
                    </a:rPr>
                    <m:t>=</m:t>
                  </m:r>
                  <m:f>
                    <m:fPr>
                      <m:ctrlPr>
                        <a:rPr lang="en-US" sz="2400" b="0" i="1">
                          <a:latin typeface="Cambria Math" panose="02040503050406030204" pitchFamily="18" charset="0"/>
                        </a:rPr>
                      </m:ctrlPr>
                    </m:fPr>
                    <m:num>
                      <m:r>
                        <a:rPr lang="en-US" sz="2400" b="0" i="1">
                          <a:latin typeface="Cambria Math" panose="02040503050406030204" pitchFamily="18" charset="0"/>
                        </a:rPr>
                        <m:t>4</m:t>
                      </m:r>
                    </m:num>
                    <m:den>
                      <m:r>
                        <a:rPr lang="en-US" sz="2400" b="0" i="1">
                          <a:latin typeface="Cambria Math" panose="02040503050406030204" pitchFamily="18" charset="0"/>
                        </a:rPr>
                        <m:t>3</m:t>
                      </m:r>
                    </m:den>
                  </m:f>
                  <m:r>
                    <a:rPr lang="en-US" sz="2400" b="0" i="1">
                      <a:latin typeface="Cambria Math" panose="02040503050406030204" pitchFamily="18" charset="0"/>
                    </a:rPr>
                    <m:t> </m:t>
                  </m:r>
                </m:oMath>
              </a14:m>
              <a:r>
                <a:rPr lang="en-US" sz="2400" b="0" dirty="0"/>
                <a:t>. Therefore, the required ratio is </a:t>
              </a:r>
              <a14:m>
                <m:oMath xmlns:m="http://schemas.openxmlformats.org/officeDocument/2006/math">
                  <m:r>
                    <a:rPr lang="en-US" sz="2400" b="0" i="1">
                      <a:latin typeface="Cambria Math" panose="02040503050406030204" pitchFamily="18" charset="0"/>
                    </a:rPr>
                    <m:t>1</m:t>
                  </m:r>
                  <m:r>
                    <a:rPr lang="en-US" sz="2400" b="0" i="1">
                      <a:latin typeface="Cambria Math" panose="02040503050406030204" pitchFamily="18" charset="0"/>
                    </a:rPr>
                    <m:t>:</m:t>
                  </m:r>
                  <m:f>
                    <m:fPr>
                      <m:ctrlPr>
                        <a:rPr lang="en-US" sz="2400" b="0" i="1">
                          <a:latin typeface="Cambria Math" panose="02040503050406030204" pitchFamily="18" charset="0"/>
                        </a:rPr>
                      </m:ctrlPr>
                    </m:fPr>
                    <m:num>
                      <m:r>
                        <a:rPr lang="en-US" sz="2400" b="0" i="1">
                          <a:latin typeface="Cambria Math" panose="02040503050406030204" pitchFamily="18" charset="0"/>
                        </a:rPr>
                        <m:t>4</m:t>
                      </m:r>
                    </m:num>
                    <m:den>
                      <m:r>
                        <a:rPr lang="en-US" sz="2400" b="0" i="1">
                          <a:latin typeface="Cambria Math" panose="02040503050406030204" pitchFamily="18" charset="0"/>
                        </a:rPr>
                        <m:t>3</m:t>
                      </m:r>
                    </m:den>
                  </m:f>
                </m:oMath>
              </a14:m>
              <a:r>
                <a:rPr lang="en-US" sz="2400" b="0" dirty="0"/>
                <a:t> or </a:t>
              </a:r>
              <a14:m>
                <m:oMath xmlns:m="http://schemas.openxmlformats.org/officeDocument/2006/math">
                  <m:r>
                    <a:rPr lang="en-US" sz="2400" b="0" i="1">
                      <a:latin typeface="Cambria Math" panose="02040503050406030204" pitchFamily="18" charset="0"/>
                    </a:rPr>
                    <m:t>3</m:t>
                  </m:r>
                  <m:r>
                    <a:rPr lang="en-US" sz="2400" b="0" i="1">
                      <a:latin typeface="Cambria Math" panose="02040503050406030204" pitchFamily="18" charset="0"/>
                    </a:rPr>
                    <m:t>:</m:t>
                  </m:r>
                </m:oMath>
              </a14:m>
              <a:r>
                <a:rPr lang="en-US" sz="2400" dirty="0"/>
                <a:t>4</a:t>
              </a:r>
              <a:endParaRPr lang="en-PK" sz="2400" dirty="0"/>
            </a:p>
          </dgm:t>
        </dgm:pt>
      </mc:Choice>
      <mc:Fallback xmlns="">
        <dgm:pt modelId="{41B4FE3C-EE11-47C3-92E0-2BA7B2C1D7A3}">
          <dgm:prSet custT="1"/>
          <dgm:spPr/>
          <dgm:t>
            <a:bodyPr/>
            <a:lstStyle/>
            <a:p>
              <a:r>
                <a:rPr lang="en-US" sz="2400" dirty="0"/>
                <a:t>Or </a:t>
              </a:r>
              <a:r>
                <a:rPr lang="en-US" sz="2400" b="0" i="0">
                  <a:latin typeface="Cambria Math" panose="02040503050406030204" pitchFamily="18" charset="0"/>
                </a:rPr>
                <a:t>𝜆=4/3  </a:t>
              </a:r>
              <a:r>
                <a:rPr lang="en-US" sz="2400" b="0" dirty="0"/>
                <a:t>. Therefore, the required ratio is </a:t>
              </a:r>
              <a:r>
                <a:rPr lang="en-US" sz="2400" b="0" i="0">
                  <a:latin typeface="Cambria Math" panose="02040503050406030204" pitchFamily="18" charset="0"/>
                </a:rPr>
                <a:t>1:4/3</a:t>
              </a:r>
              <a:r>
                <a:rPr lang="en-US" sz="2400" b="0" dirty="0"/>
                <a:t> or </a:t>
              </a:r>
              <a:r>
                <a:rPr lang="en-US" sz="2400" b="0" i="0">
                  <a:latin typeface="Cambria Math" panose="02040503050406030204" pitchFamily="18" charset="0"/>
                </a:rPr>
                <a:t>3:</a:t>
              </a:r>
              <a:r>
                <a:rPr lang="en-US" sz="2400" dirty="0"/>
                <a:t>4</a:t>
              </a:r>
              <a:endParaRPr lang="en-PK" sz="2400" dirty="0"/>
            </a:p>
          </dgm:t>
        </dgm:pt>
      </mc:Fallback>
    </mc:AlternateContent>
    <dgm:pt modelId="{969C2CEA-F8DA-4289-98C1-1ECB1D7C6B95}" type="parTrans" cxnId="{D0D86C3B-2744-48F4-A75F-E4A5B215F2B7}">
      <dgm:prSet/>
      <dgm:spPr/>
      <dgm:t>
        <a:bodyPr/>
        <a:lstStyle/>
        <a:p>
          <a:endParaRPr lang="en-PK" sz="2400"/>
        </a:p>
      </dgm:t>
    </dgm:pt>
    <dgm:pt modelId="{BD7C8877-620B-4A4A-BD91-54DCD00973DB}" type="sibTrans" cxnId="{D0D86C3B-2744-48F4-A75F-E4A5B215F2B7}">
      <dgm:prSet/>
      <dgm:spPr/>
      <dgm:t>
        <a:bodyPr/>
        <a:lstStyle/>
        <a:p>
          <a:endParaRPr lang="en-PK" sz="2400"/>
        </a:p>
      </dgm:t>
    </dgm:pt>
    <dgm:pt modelId="{7BBF3FC1-F4A3-41E7-BE9B-8D0E2BA54950}" type="pres">
      <dgm:prSet presAssocID="{4E66FC49-DD43-4774-8733-68CF58258CEB}" presName="linear" presStyleCnt="0">
        <dgm:presLayoutVars>
          <dgm:animLvl val="lvl"/>
          <dgm:resizeHandles val="exact"/>
        </dgm:presLayoutVars>
      </dgm:prSet>
      <dgm:spPr/>
    </dgm:pt>
    <dgm:pt modelId="{AA55F619-7CAA-460F-9331-0DB170A59403}" type="pres">
      <dgm:prSet presAssocID="{4EFA049E-D2DF-481D-BE2D-74D686F2A45D}" presName="parentText" presStyleLbl="node1" presStyleIdx="0" presStyleCnt="4">
        <dgm:presLayoutVars>
          <dgm:chMax val="0"/>
          <dgm:bulletEnabled val="1"/>
        </dgm:presLayoutVars>
      </dgm:prSet>
      <dgm:spPr/>
    </dgm:pt>
    <dgm:pt modelId="{9151905D-E126-45FD-976C-6FE7E93D8C1F}" type="pres">
      <dgm:prSet presAssocID="{274EB059-3DFC-4014-8EBE-179F912F85A7}" presName="spacer" presStyleCnt="0"/>
      <dgm:spPr/>
    </dgm:pt>
    <dgm:pt modelId="{160C19FA-CB52-4A36-A58C-5C5B9C6C79B4}" type="pres">
      <dgm:prSet presAssocID="{F09D0C28-21F2-4DDF-BE57-FFB624A18A1A}" presName="parentText" presStyleLbl="node1" presStyleIdx="1" presStyleCnt="4">
        <dgm:presLayoutVars>
          <dgm:chMax val="0"/>
          <dgm:bulletEnabled val="1"/>
        </dgm:presLayoutVars>
      </dgm:prSet>
      <dgm:spPr/>
    </dgm:pt>
    <dgm:pt modelId="{4FC9B893-5790-48F4-AF79-3CD3BD0099B8}" type="pres">
      <dgm:prSet presAssocID="{4189DDCE-6733-4DAB-AE69-E678B2C7C4F2}" presName="spacer" presStyleCnt="0"/>
      <dgm:spPr/>
    </dgm:pt>
    <dgm:pt modelId="{96DDA15B-0011-45C6-96C4-0C77F748BE3D}" type="pres">
      <dgm:prSet presAssocID="{8B709B8E-9421-4821-AF34-D1DB41B05462}" presName="parentText" presStyleLbl="node1" presStyleIdx="2" presStyleCnt="4">
        <dgm:presLayoutVars>
          <dgm:chMax val="0"/>
          <dgm:bulletEnabled val="1"/>
        </dgm:presLayoutVars>
      </dgm:prSet>
      <dgm:spPr/>
    </dgm:pt>
    <dgm:pt modelId="{25890CE2-A398-4496-9257-CD9C7347C942}" type="pres">
      <dgm:prSet presAssocID="{636738B9-0B8A-41DA-AA1B-44058AA97358}" presName="spacer" presStyleCnt="0"/>
      <dgm:spPr/>
    </dgm:pt>
    <dgm:pt modelId="{8C6CDAD3-CD4D-4C9F-843D-60218A62DF30}" type="pres">
      <dgm:prSet presAssocID="{41B4FE3C-EE11-47C3-92E0-2BA7B2C1D7A3}" presName="parentText" presStyleLbl="node1" presStyleIdx="3" presStyleCnt="4" custLinFactNeighborY="-97959">
        <dgm:presLayoutVars>
          <dgm:chMax val="0"/>
          <dgm:bulletEnabled val="1"/>
        </dgm:presLayoutVars>
      </dgm:prSet>
      <dgm:spPr/>
    </dgm:pt>
  </dgm:ptLst>
  <dgm:cxnLst>
    <dgm:cxn modelId="{40DA3528-2C74-4ACC-BF1D-BD4B6819ADA0}" type="presOf" srcId="{41B4FE3C-EE11-47C3-92E0-2BA7B2C1D7A3}" destId="{8C6CDAD3-CD4D-4C9F-843D-60218A62DF30}" srcOrd="0" destOrd="0" presId="urn:microsoft.com/office/officeart/2005/8/layout/vList2"/>
    <dgm:cxn modelId="{2D6E9035-4F52-4650-8C9F-F73A3659292D}" type="presOf" srcId="{4EFA049E-D2DF-481D-BE2D-74D686F2A45D}" destId="{AA55F619-7CAA-460F-9331-0DB170A59403}" srcOrd="0" destOrd="0" presId="urn:microsoft.com/office/officeart/2005/8/layout/vList2"/>
    <dgm:cxn modelId="{D0D86C3B-2744-48F4-A75F-E4A5B215F2B7}" srcId="{4E66FC49-DD43-4774-8733-68CF58258CEB}" destId="{41B4FE3C-EE11-47C3-92E0-2BA7B2C1D7A3}" srcOrd="3" destOrd="0" parTransId="{969C2CEA-F8DA-4289-98C1-1ECB1D7C6B95}" sibTransId="{BD7C8877-620B-4A4A-BD91-54DCD00973DB}"/>
    <dgm:cxn modelId="{4D08BA7B-BD96-4C89-A693-5A085807B6F5}" type="presOf" srcId="{4E66FC49-DD43-4774-8733-68CF58258CEB}" destId="{7BBF3FC1-F4A3-41E7-BE9B-8D0E2BA54950}" srcOrd="0" destOrd="0" presId="urn:microsoft.com/office/officeart/2005/8/layout/vList2"/>
    <dgm:cxn modelId="{4C917A86-B50E-48C6-94CF-708161FA4A15}" type="presOf" srcId="{F09D0C28-21F2-4DDF-BE57-FFB624A18A1A}" destId="{160C19FA-CB52-4A36-A58C-5C5B9C6C79B4}" srcOrd="0" destOrd="0" presId="urn:microsoft.com/office/officeart/2005/8/layout/vList2"/>
    <dgm:cxn modelId="{827088B1-0195-4C23-B644-80C79802AEF0}" srcId="{4E66FC49-DD43-4774-8733-68CF58258CEB}" destId="{4EFA049E-D2DF-481D-BE2D-74D686F2A45D}" srcOrd="0" destOrd="0" parTransId="{632100B6-384B-4454-91AA-34C5869DEA04}" sibTransId="{274EB059-3DFC-4014-8EBE-179F912F85A7}"/>
    <dgm:cxn modelId="{7F2DCCBE-5A81-4DAA-8090-5DCF50DECFBA}" srcId="{4E66FC49-DD43-4774-8733-68CF58258CEB}" destId="{8B709B8E-9421-4821-AF34-D1DB41B05462}" srcOrd="2" destOrd="0" parTransId="{EFEACED6-41DA-4EF7-A2C7-D1B9C1D6D1E3}" sibTransId="{636738B9-0B8A-41DA-AA1B-44058AA97358}"/>
    <dgm:cxn modelId="{4FF9DAC4-EBF5-4AE7-8897-EC3BE464C1E3}" type="presOf" srcId="{8B709B8E-9421-4821-AF34-D1DB41B05462}" destId="{96DDA15B-0011-45C6-96C4-0C77F748BE3D}" srcOrd="0" destOrd="0" presId="urn:microsoft.com/office/officeart/2005/8/layout/vList2"/>
    <dgm:cxn modelId="{FF458DFE-109B-4E7A-980F-8106B4A9B870}" srcId="{4E66FC49-DD43-4774-8733-68CF58258CEB}" destId="{F09D0C28-21F2-4DDF-BE57-FFB624A18A1A}" srcOrd="1" destOrd="0" parTransId="{81028280-F661-42CB-9680-1959DAE3CBA8}" sibTransId="{4189DDCE-6733-4DAB-AE69-E678B2C7C4F2}"/>
    <dgm:cxn modelId="{143F9ED8-9039-4A22-9B60-A3C89AF5900C}" type="presParOf" srcId="{7BBF3FC1-F4A3-41E7-BE9B-8D0E2BA54950}" destId="{AA55F619-7CAA-460F-9331-0DB170A59403}" srcOrd="0" destOrd="0" presId="urn:microsoft.com/office/officeart/2005/8/layout/vList2"/>
    <dgm:cxn modelId="{C96FE98D-ED89-4DF1-ABF0-FAE536E27327}" type="presParOf" srcId="{7BBF3FC1-F4A3-41E7-BE9B-8D0E2BA54950}" destId="{9151905D-E126-45FD-976C-6FE7E93D8C1F}" srcOrd="1" destOrd="0" presId="urn:microsoft.com/office/officeart/2005/8/layout/vList2"/>
    <dgm:cxn modelId="{E272DCA5-1FC3-4E48-AF0E-2A861D9B6CD3}" type="presParOf" srcId="{7BBF3FC1-F4A3-41E7-BE9B-8D0E2BA54950}" destId="{160C19FA-CB52-4A36-A58C-5C5B9C6C79B4}" srcOrd="2" destOrd="0" presId="urn:microsoft.com/office/officeart/2005/8/layout/vList2"/>
    <dgm:cxn modelId="{85FC6B98-E37E-4E9E-98F1-1A14723E31AE}" type="presParOf" srcId="{7BBF3FC1-F4A3-41E7-BE9B-8D0E2BA54950}" destId="{4FC9B893-5790-48F4-AF79-3CD3BD0099B8}" srcOrd="3" destOrd="0" presId="urn:microsoft.com/office/officeart/2005/8/layout/vList2"/>
    <dgm:cxn modelId="{72C960D8-F05E-4D04-97F6-ADDD6CA7D9E6}" type="presParOf" srcId="{7BBF3FC1-F4A3-41E7-BE9B-8D0E2BA54950}" destId="{96DDA15B-0011-45C6-96C4-0C77F748BE3D}" srcOrd="4" destOrd="0" presId="urn:microsoft.com/office/officeart/2005/8/layout/vList2"/>
    <dgm:cxn modelId="{6C217B8F-37CB-4B43-B249-CABEF0FC4096}" type="presParOf" srcId="{7BBF3FC1-F4A3-41E7-BE9B-8D0E2BA54950}" destId="{25890CE2-A398-4496-9257-CD9C7347C942}" srcOrd="5" destOrd="0" presId="urn:microsoft.com/office/officeart/2005/8/layout/vList2"/>
    <dgm:cxn modelId="{9B3D7F5A-FB6A-4A3F-A237-120CE394D849}" type="presParOf" srcId="{7BBF3FC1-F4A3-41E7-BE9B-8D0E2BA54950}" destId="{8C6CDAD3-CD4D-4C9F-843D-60218A62DF3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66FC49-DD43-4774-8733-68CF58258C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PK"/>
        </a:p>
      </dgm:t>
    </dgm:pt>
    <dgm:pt modelId="{4EFA049E-D2DF-481D-BE2D-74D686F2A45D}">
      <dgm:prSet custT="1"/>
      <dgm:spPr>
        <a:blipFill>
          <a:blip xmlns:r="http://schemas.openxmlformats.org/officeDocument/2006/relationships" r:embed="rId1"/>
          <a:stretch>
            <a:fillRect l="-405" t="-559"/>
          </a:stretch>
        </a:blipFill>
      </dgm:spPr>
      <dgm:t>
        <a:bodyPr/>
        <a:lstStyle/>
        <a:p>
          <a:r>
            <a:rPr lang="en-PK">
              <a:noFill/>
            </a:rPr>
            <a:t> </a:t>
          </a:r>
        </a:p>
      </dgm:t>
    </dgm:pt>
    <dgm:pt modelId="{632100B6-384B-4454-91AA-34C5869DEA04}" type="parTrans" cxnId="{827088B1-0195-4C23-B644-80C79802AEF0}">
      <dgm:prSet/>
      <dgm:spPr/>
      <dgm:t>
        <a:bodyPr/>
        <a:lstStyle/>
        <a:p>
          <a:endParaRPr lang="en-PK" sz="2400"/>
        </a:p>
      </dgm:t>
    </dgm:pt>
    <dgm:pt modelId="{274EB059-3DFC-4014-8EBE-179F912F85A7}" type="sibTrans" cxnId="{827088B1-0195-4C23-B644-80C79802AEF0}">
      <dgm:prSet/>
      <dgm:spPr/>
      <dgm:t>
        <a:bodyPr/>
        <a:lstStyle/>
        <a:p>
          <a:endParaRPr lang="en-PK" sz="2400"/>
        </a:p>
      </dgm:t>
    </dgm:pt>
    <dgm:pt modelId="{F09D0C28-21F2-4DDF-BE57-FFB624A18A1A}">
      <dgm:prSet custT="1"/>
      <dgm:spPr>
        <a:blipFill>
          <a:blip xmlns:r="http://schemas.openxmlformats.org/officeDocument/2006/relationships" r:embed="rId2"/>
          <a:stretch>
            <a:fillRect l="-405"/>
          </a:stretch>
        </a:blipFill>
      </dgm:spPr>
      <dgm:t>
        <a:bodyPr/>
        <a:lstStyle/>
        <a:p>
          <a:r>
            <a:rPr lang="en-PK">
              <a:noFill/>
            </a:rPr>
            <a:t> </a:t>
          </a:r>
        </a:p>
      </dgm:t>
    </dgm:pt>
    <dgm:pt modelId="{81028280-F661-42CB-9680-1959DAE3CBA8}" type="parTrans" cxnId="{FF458DFE-109B-4E7A-980F-8106B4A9B870}">
      <dgm:prSet/>
      <dgm:spPr/>
      <dgm:t>
        <a:bodyPr/>
        <a:lstStyle/>
        <a:p>
          <a:endParaRPr lang="en-PK" sz="2400"/>
        </a:p>
      </dgm:t>
    </dgm:pt>
    <dgm:pt modelId="{4189DDCE-6733-4DAB-AE69-E678B2C7C4F2}" type="sibTrans" cxnId="{FF458DFE-109B-4E7A-980F-8106B4A9B870}">
      <dgm:prSet/>
      <dgm:spPr/>
      <dgm:t>
        <a:bodyPr/>
        <a:lstStyle/>
        <a:p>
          <a:endParaRPr lang="en-PK" sz="2400"/>
        </a:p>
      </dgm:t>
    </dgm:pt>
    <dgm:pt modelId="{8B709B8E-9421-4821-AF34-D1DB41B05462}">
      <dgm:prSet custT="1"/>
      <dgm:spPr>
        <a:blipFill>
          <a:blip xmlns:r="http://schemas.openxmlformats.org/officeDocument/2006/relationships" r:embed="rId3"/>
          <a:stretch>
            <a:fillRect l="-405"/>
          </a:stretch>
        </a:blipFill>
      </dgm:spPr>
      <dgm:t>
        <a:bodyPr/>
        <a:lstStyle/>
        <a:p>
          <a:r>
            <a:rPr lang="en-PK">
              <a:noFill/>
            </a:rPr>
            <a:t> </a:t>
          </a:r>
        </a:p>
      </dgm:t>
    </dgm:pt>
    <dgm:pt modelId="{EFEACED6-41DA-4EF7-A2C7-D1B9C1D6D1E3}" type="parTrans" cxnId="{7F2DCCBE-5A81-4DAA-8090-5DCF50DECFBA}">
      <dgm:prSet/>
      <dgm:spPr/>
      <dgm:t>
        <a:bodyPr/>
        <a:lstStyle/>
        <a:p>
          <a:endParaRPr lang="en-PK" sz="2400"/>
        </a:p>
      </dgm:t>
    </dgm:pt>
    <dgm:pt modelId="{636738B9-0B8A-41DA-AA1B-44058AA97358}" type="sibTrans" cxnId="{7F2DCCBE-5A81-4DAA-8090-5DCF50DECFBA}">
      <dgm:prSet/>
      <dgm:spPr/>
      <dgm:t>
        <a:bodyPr/>
        <a:lstStyle/>
        <a:p>
          <a:endParaRPr lang="en-PK" sz="2400"/>
        </a:p>
      </dgm:t>
    </dgm:pt>
    <dgm:pt modelId="{41B4FE3C-EE11-47C3-92E0-2BA7B2C1D7A3}">
      <dgm:prSet custT="1"/>
      <dgm:spPr>
        <a:blipFill>
          <a:blip xmlns:r="http://schemas.openxmlformats.org/officeDocument/2006/relationships" r:embed="rId4"/>
          <a:stretch>
            <a:fillRect l="-405"/>
          </a:stretch>
        </a:blipFill>
      </dgm:spPr>
      <dgm:t>
        <a:bodyPr/>
        <a:lstStyle/>
        <a:p>
          <a:r>
            <a:rPr lang="en-PK">
              <a:noFill/>
            </a:rPr>
            <a:t> </a:t>
          </a:r>
        </a:p>
      </dgm:t>
    </dgm:pt>
    <dgm:pt modelId="{969C2CEA-F8DA-4289-98C1-1ECB1D7C6B95}" type="parTrans" cxnId="{D0D86C3B-2744-48F4-A75F-E4A5B215F2B7}">
      <dgm:prSet/>
      <dgm:spPr/>
      <dgm:t>
        <a:bodyPr/>
        <a:lstStyle/>
        <a:p>
          <a:endParaRPr lang="en-PK" sz="2400"/>
        </a:p>
      </dgm:t>
    </dgm:pt>
    <dgm:pt modelId="{BD7C8877-620B-4A4A-BD91-54DCD00973DB}" type="sibTrans" cxnId="{D0D86C3B-2744-48F4-A75F-E4A5B215F2B7}">
      <dgm:prSet/>
      <dgm:spPr/>
      <dgm:t>
        <a:bodyPr/>
        <a:lstStyle/>
        <a:p>
          <a:endParaRPr lang="en-PK" sz="2400"/>
        </a:p>
      </dgm:t>
    </dgm:pt>
    <dgm:pt modelId="{7BBF3FC1-F4A3-41E7-BE9B-8D0E2BA54950}" type="pres">
      <dgm:prSet presAssocID="{4E66FC49-DD43-4774-8733-68CF58258CEB}" presName="linear" presStyleCnt="0">
        <dgm:presLayoutVars>
          <dgm:animLvl val="lvl"/>
          <dgm:resizeHandles val="exact"/>
        </dgm:presLayoutVars>
      </dgm:prSet>
      <dgm:spPr/>
    </dgm:pt>
    <dgm:pt modelId="{AA55F619-7CAA-460F-9331-0DB170A59403}" type="pres">
      <dgm:prSet presAssocID="{4EFA049E-D2DF-481D-BE2D-74D686F2A45D}" presName="parentText" presStyleLbl="node1" presStyleIdx="0" presStyleCnt="4">
        <dgm:presLayoutVars>
          <dgm:chMax val="0"/>
          <dgm:bulletEnabled val="1"/>
        </dgm:presLayoutVars>
      </dgm:prSet>
      <dgm:spPr/>
    </dgm:pt>
    <dgm:pt modelId="{9151905D-E126-45FD-976C-6FE7E93D8C1F}" type="pres">
      <dgm:prSet presAssocID="{274EB059-3DFC-4014-8EBE-179F912F85A7}" presName="spacer" presStyleCnt="0"/>
      <dgm:spPr/>
    </dgm:pt>
    <dgm:pt modelId="{160C19FA-CB52-4A36-A58C-5C5B9C6C79B4}" type="pres">
      <dgm:prSet presAssocID="{F09D0C28-21F2-4DDF-BE57-FFB624A18A1A}" presName="parentText" presStyleLbl="node1" presStyleIdx="1" presStyleCnt="4">
        <dgm:presLayoutVars>
          <dgm:chMax val="0"/>
          <dgm:bulletEnabled val="1"/>
        </dgm:presLayoutVars>
      </dgm:prSet>
      <dgm:spPr/>
    </dgm:pt>
    <dgm:pt modelId="{4FC9B893-5790-48F4-AF79-3CD3BD0099B8}" type="pres">
      <dgm:prSet presAssocID="{4189DDCE-6733-4DAB-AE69-E678B2C7C4F2}" presName="spacer" presStyleCnt="0"/>
      <dgm:spPr/>
    </dgm:pt>
    <dgm:pt modelId="{96DDA15B-0011-45C6-96C4-0C77F748BE3D}" type="pres">
      <dgm:prSet presAssocID="{8B709B8E-9421-4821-AF34-D1DB41B05462}" presName="parentText" presStyleLbl="node1" presStyleIdx="2" presStyleCnt="4">
        <dgm:presLayoutVars>
          <dgm:chMax val="0"/>
          <dgm:bulletEnabled val="1"/>
        </dgm:presLayoutVars>
      </dgm:prSet>
      <dgm:spPr/>
    </dgm:pt>
    <dgm:pt modelId="{25890CE2-A398-4496-9257-CD9C7347C942}" type="pres">
      <dgm:prSet presAssocID="{636738B9-0B8A-41DA-AA1B-44058AA97358}" presName="spacer" presStyleCnt="0"/>
      <dgm:spPr/>
    </dgm:pt>
    <dgm:pt modelId="{8C6CDAD3-CD4D-4C9F-843D-60218A62DF30}" type="pres">
      <dgm:prSet presAssocID="{41B4FE3C-EE11-47C3-92E0-2BA7B2C1D7A3}" presName="parentText" presStyleLbl="node1" presStyleIdx="3" presStyleCnt="4" custLinFactNeighborY="-97959">
        <dgm:presLayoutVars>
          <dgm:chMax val="0"/>
          <dgm:bulletEnabled val="1"/>
        </dgm:presLayoutVars>
      </dgm:prSet>
      <dgm:spPr/>
    </dgm:pt>
  </dgm:ptLst>
  <dgm:cxnLst>
    <dgm:cxn modelId="{40DA3528-2C74-4ACC-BF1D-BD4B6819ADA0}" type="presOf" srcId="{41B4FE3C-EE11-47C3-92E0-2BA7B2C1D7A3}" destId="{8C6CDAD3-CD4D-4C9F-843D-60218A62DF30}" srcOrd="0" destOrd="0" presId="urn:microsoft.com/office/officeart/2005/8/layout/vList2"/>
    <dgm:cxn modelId="{2D6E9035-4F52-4650-8C9F-F73A3659292D}" type="presOf" srcId="{4EFA049E-D2DF-481D-BE2D-74D686F2A45D}" destId="{AA55F619-7CAA-460F-9331-0DB170A59403}" srcOrd="0" destOrd="0" presId="urn:microsoft.com/office/officeart/2005/8/layout/vList2"/>
    <dgm:cxn modelId="{D0D86C3B-2744-48F4-A75F-E4A5B215F2B7}" srcId="{4E66FC49-DD43-4774-8733-68CF58258CEB}" destId="{41B4FE3C-EE11-47C3-92E0-2BA7B2C1D7A3}" srcOrd="3" destOrd="0" parTransId="{969C2CEA-F8DA-4289-98C1-1ECB1D7C6B95}" sibTransId="{BD7C8877-620B-4A4A-BD91-54DCD00973DB}"/>
    <dgm:cxn modelId="{4D08BA7B-BD96-4C89-A693-5A085807B6F5}" type="presOf" srcId="{4E66FC49-DD43-4774-8733-68CF58258CEB}" destId="{7BBF3FC1-F4A3-41E7-BE9B-8D0E2BA54950}" srcOrd="0" destOrd="0" presId="urn:microsoft.com/office/officeart/2005/8/layout/vList2"/>
    <dgm:cxn modelId="{4C917A86-B50E-48C6-94CF-708161FA4A15}" type="presOf" srcId="{F09D0C28-21F2-4DDF-BE57-FFB624A18A1A}" destId="{160C19FA-CB52-4A36-A58C-5C5B9C6C79B4}" srcOrd="0" destOrd="0" presId="urn:microsoft.com/office/officeart/2005/8/layout/vList2"/>
    <dgm:cxn modelId="{827088B1-0195-4C23-B644-80C79802AEF0}" srcId="{4E66FC49-DD43-4774-8733-68CF58258CEB}" destId="{4EFA049E-D2DF-481D-BE2D-74D686F2A45D}" srcOrd="0" destOrd="0" parTransId="{632100B6-384B-4454-91AA-34C5869DEA04}" sibTransId="{274EB059-3DFC-4014-8EBE-179F912F85A7}"/>
    <dgm:cxn modelId="{7F2DCCBE-5A81-4DAA-8090-5DCF50DECFBA}" srcId="{4E66FC49-DD43-4774-8733-68CF58258CEB}" destId="{8B709B8E-9421-4821-AF34-D1DB41B05462}" srcOrd="2" destOrd="0" parTransId="{EFEACED6-41DA-4EF7-A2C7-D1B9C1D6D1E3}" sibTransId="{636738B9-0B8A-41DA-AA1B-44058AA97358}"/>
    <dgm:cxn modelId="{4FF9DAC4-EBF5-4AE7-8897-EC3BE464C1E3}" type="presOf" srcId="{8B709B8E-9421-4821-AF34-D1DB41B05462}" destId="{96DDA15B-0011-45C6-96C4-0C77F748BE3D}" srcOrd="0" destOrd="0" presId="urn:microsoft.com/office/officeart/2005/8/layout/vList2"/>
    <dgm:cxn modelId="{FF458DFE-109B-4E7A-980F-8106B4A9B870}" srcId="{4E66FC49-DD43-4774-8733-68CF58258CEB}" destId="{F09D0C28-21F2-4DDF-BE57-FFB624A18A1A}" srcOrd="1" destOrd="0" parTransId="{81028280-F661-42CB-9680-1959DAE3CBA8}" sibTransId="{4189DDCE-6733-4DAB-AE69-E678B2C7C4F2}"/>
    <dgm:cxn modelId="{143F9ED8-9039-4A22-9B60-A3C89AF5900C}" type="presParOf" srcId="{7BBF3FC1-F4A3-41E7-BE9B-8D0E2BA54950}" destId="{AA55F619-7CAA-460F-9331-0DB170A59403}" srcOrd="0" destOrd="0" presId="urn:microsoft.com/office/officeart/2005/8/layout/vList2"/>
    <dgm:cxn modelId="{C96FE98D-ED89-4DF1-ABF0-FAE536E27327}" type="presParOf" srcId="{7BBF3FC1-F4A3-41E7-BE9B-8D0E2BA54950}" destId="{9151905D-E126-45FD-976C-6FE7E93D8C1F}" srcOrd="1" destOrd="0" presId="urn:microsoft.com/office/officeart/2005/8/layout/vList2"/>
    <dgm:cxn modelId="{E272DCA5-1FC3-4E48-AF0E-2A861D9B6CD3}" type="presParOf" srcId="{7BBF3FC1-F4A3-41E7-BE9B-8D0E2BA54950}" destId="{160C19FA-CB52-4A36-A58C-5C5B9C6C79B4}" srcOrd="2" destOrd="0" presId="urn:microsoft.com/office/officeart/2005/8/layout/vList2"/>
    <dgm:cxn modelId="{85FC6B98-E37E-4E9E-98F1-1A14723E31AE}" type="presParOf" srcId="{7BBF3FC1-F4A3-41E7-BE9B-8D0E2BA54950}" destId="{4FC9B893-5790-48F4-AF79-3CD3BD0099B8}" srcOrd="3" destOrd="0" presId="urn:microsoft.com/office/officeart/2005/8/layout/vList2"/>
    <dgm:cxn modelId="{72C960D8-F05E-4D04-97F6-ADDD6CA7D9E6}" type="presParOf" srcId="{7BBF3FC1-F4A3-41E7-BE9B-8D0E2BA54950}" destId="{96DDA15B-0011-45C6-96C4-0C77F748BE3D}" srcOrd="4" destOrd="0" presId="urn:microsoft.com/office/officeart/2005/8/layout/vList2"/>
    <dgm:cxn modelId="{6C217B8F-37CB-4B43-B249-CABEF0FC4096}" type="presParOf" srcId="{7BBF3FC1-F4A3-41E7-BE9B-8D0E2BA54950}" destId="{25890CE2-A398-4496-9257-CD9C7347C942}" srcOrd="5" destOrd="0" presId="urn:microsoft.com/office/officeart/2005/8/layout/vList2"/>
    <dgm:cxn modelId="{9B3D7F5A-FB6A-4A3F-A237-120CE394D849}" type="presParOf" srcId="{7BBF3FC1-F4A3-41E7-BE9B-8D0E2BA54950}" destId="{8C6CDAD3-CD4D-4C9F-843D-60218A62DF3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04BDE1-AB1B-4461-92D7-395E27A68F2C}">
      <dsp:nvSpPr>
        <dsp:cNvPr id="0" name=""/>
        <dsp:cNvSpPr/>
      </dsp:nvSpPr>
      <dsp:spPr>
        <a:xfrm>
          <a:off x="0" y="2457"/>
          <a:ext cx="10515600" cy="502746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l" defTabSz="1600200">
            <a:lnSpc>
              <a:spcPct val="150000"/>
            </a:lnSpc>
            <a:spcBef>
              <a:spcPct val="0"/>
            </a:spcBef>
            <a:spcAft>
              <a:spcPts val="2400"/>
            </a:spcAft>
            <a:buNone/>
          </a:pPr>
          <a:r>
            <a:rPr lang="en-US" sz="3600" kern="1200" dirty="0">
              <a:latin typeface="Cambria" panose="02040503050406030204" pitchFamily="18" charset="0"/>
              <a:ea typeface="Cambria" panose="02040503050406030204" pitchFamily="18" charset="0"/>
            </a:rPr>
            <a:t>Let the required ratio be </a:t>
          </a:r>
          <a14:m xmlns:a14="http://schemas.microsoft.com/office/drawing/2010/main">
            <m:oMath xmlns:m="http://schemas.openxmlformats.org/officeDocument/2006/math">
              <m:r>
                <a:rPr lang="en-US" sz="3600" b="0" i="1" kern="1200">
                  <a:latin typeface="Cambria Math" panose="02040503050406030204" pitchFamily="18" charset="0"/>
                </a:rPr>
                <m:t>1:</m:t>
              </m:r>
              <m:r>
                <a:rPr lang="en-US" sz="3600" b="0" i="1" kern="1200">
                  <a:latin typeface="Cambria Math" panose="02040503050406030204" pitchFamily="18" charset="0"/>
                </a:rPr>
                <m:t>𝜆</m:t>
              </m:r>
            </m:oMath>
          </a14:m>
          <a:r>
            <a:rPr lang="en-US" sz="3600" i="1" kern="1200" dirty="0">
              <a:latin typeface="Cambria" panose="02040503050406030204" pitchFamily="18" charset="0"/>
              <a:ea typeface="Cambria" panose="02040503050406030204" pitchFamily="18" charset="0"/>
            </a:rPr>
            <a:t>. </a:t>
          </a:r>
          <a:r>
            <a:rPr lang="en-US" sz="3600" kern="1200" dirty="0">
              <a:latin typeface="Cambria" panose="02040503050406030204" pitchFamily="18" charset="0"/>
              <a:ea typeface="Cambria" panose="02040503050406030204" pitchFamily="18" charset="0"/>
            </a:rPr>
            <a:t>Then the point which divides the join of (1,3) and (2,7) in the ratio </a:t>
          </a:r>
          <a14:m xmlns:a14="http://schemas.microsoft.com/office/drawing/2010/main">
            <m:oMath xmlns:m="http://schemas.openxmlformats.org/officeDocument/2006/math">
              <m:r>
                <a:rPr lang="en-US" sz="3600" b="0" i="1" kern="1200">
                  <a:latin typeface="Cambria Math" panose="02040503050406030204" pitchFamily="18" charset="0"/>
                </a:rPr>
                <m:t>1:</m:t>
              </m:r>
              <m:r>
                <a:rPr lang="en-US" sz="3600" b="0" i="1" kern="1200">
                  <a:latin typeface="Cambria Math" panose="02040503050406030204" pitchFamily="18" charset="0"/>
                </a:rPr>
                <m:t>𝜆</m:t>
              </m:r>
            </m:oMath>
          </a14:m>
          <a:r>
            <a:rPr lang="en-US" sz="3600" i="1" kern="1200" dirty="0">
              <a:latin typeface="Cambria" panose="02040503050406030204" pitchFamily="18" charset="0"/>
              <a:ea typeface="Cambria" panose="02040503050406030204" pitchFamily="18" charset="0"/>
            </a:rPr>
            <a:t> </a:t>
          </a:r>
          <a:r>
            <a:rPr lang="en-US" sz="3600" kern="1200" dirty="0">
              <a:latin typeface="Cambria" panose="02040503050406030204" pitchFamily="18" charset="0"/>
              <a:ea typeface="Cambria" panose="02040503050406030204" pitchFamily="18" charset="0"/>
            </a:rPr>
            <a:t> is </a:t>
          </a:r>
          <a14:m xmlns:a14="http://schemas.microsoft.com/office/drawing/2010/main">
            <m:oMath xmlns:m="http://schemas.openxmlformats.org/officeDocument/2006/math">
              <m:d>
                <m:dPr>
                  <m:ctrlPr>
                    <a:rPr lang="en-US" sz="3600" b="0" i="1" kern="1200">
                      <a:latin typeface="Cambria Math" panose="02040503050406030204" pitchFamily="18" charset="0"/>
                    </a:rPr>
                  </m:ctrlPr>
                </m:dPr>
                <m:e>
                  <m:f>
                    <m:fPr>
                      <m:ctrlPr>
                        <a:rPr lang="en-US" sz="3600" b="0" i="1" kern="1200">
                          <a:latin typeface="Cambria Math" panose="02040503050406030204" pitchFamily="18" charset="0"/>
                        </a:rPr>
                      </m:ctrlPr>
                    </m:fPr>
                    <m:num>
                      <m:r>
                        <a:rPr lang="en-US" sz="3600" b="0" i="1" kern="1200" smtClean="0">
                          <a:latin typeface="Cambria Math" panose="02040503050406030204" pitchFamily="18" charset="0"/>
                        </a:rPr>
                        <m:t>2</m:t>
                      </m:r>
                      <m:r>
                        <a:rPr lang="en-US" sz="3600" b="0" i="1" kern="1200">
                          <a:latin typeface="Cambria Math" panose="02040503050406030204" pitchFamily="18" charset="0"/>
                        </a:rPr>
                        <m:t>+</m:t>
                      </m:r>
                      <m:r>
                        <a:rPr lang="en-US" sz="3600" b="0" i="1" kern="1200">
                          <a:latin typeface="Cambria Math" panose="02040503050406030204" pitchFamily="18" charset="0"/>
                        </a:rPr>
                        <m:t>𝜆</m:t>
                      </m:r>
                      <m:d>
                        <m:dPr>
                          <m:ctrlPr>
                            <a:rPr lang="en-US" sz="3600" b="0" i="1" kern="1200">
                              <a:latin typeface="Cambria Math" panose="02040503050406030204" pitchFamily="18" charset="0"/>
                            </a:rPr>
                          </m:ctrlPr>
                        </m:dPr>
                        <m:e>
                          <m:r>
                            <a:rPr lang="en-US" sz="3600" b="0" i="1" kern="1200">
                              <a:latin typeface="Cambria Math" panose="02040503050406030204" pitchFamily="18" charset="0"/>
                            </a:rPr>
                            <m:t>1</m:t>
                          </m:r>
                        </m:e>
                      </m:d>
                    </m:num>
                    <m:den>
                      <m:r>
                        <a:rPr lang="en-US" sz="3600" b="0" i="1" kern="1200">
                          <a:latin typeface="Cambria Math" panose="02040503050406030204" pitchFamily="18" charset="0"/>
                        </a:rPr>
                        <m:t>1+</m:t>
                      </m:r>
                      <m:r>
                        <a:rPr lang="en-US" sz="3600" b="0" i="1" kern="1200">
                          <a:latin typeface="Cambria Math" panose="02040503050406030204" pitchFamily="18" charset="0"/>
                        </a:rPr>
                        <m:t>𝜆</m:t>
                      </m:r>
                    </m:den>
                  </m:f>
                  <m:r>
                    <a:rPr lang="en-US" sz="3600" b="0" i="1" kern="1200">
                      <a:latin typeface="Cambria Math" panose="02040503050406030204" pitchFamily="18" charset="0"/>
                    </a:rPr>
                    <m:t>,</m:t>
                  </m:r>
                  <m:f>
                    <m:fPr>
                      <m:ctrlPr>
                        <a:rPr lang="en-US" sz="3600" b="0" i="1" kern="1200">
                          <a:latin typeface="Cambria Math" panose="02040503050406030204" pitchFamily="18" charset="0"/>
                        </a:rPr>
                      </m:ctrlPr>
                    </m:fPr>
                    <m:num>
                      <m:r>
                        <a:rPr lang="en-US" sz="3600" b="0" i="1" kern="1200">
                          <a:latin typeface="Cambria Math" panose="02040503050406030204" pitchFamily="18" charset="0"/>
                        </a:rPr>
                        <m:t>7+</m:t>
                      </m:r>
                      <m:r>
                        <a:rPr lang="en-US" sz="3600" b="0" i="1" kern="1200">
                          <a:latin typeface="Cambria Math" panose="02040503050406030204" pitchFamily="18" charset="0"/>
                        </a:rPr>
                        <m:t>𝜆</m:t>
                      </m:r>
                      <m:d>
                        <m:dPr>
                          <m:ctrlPr>
                            <a:rPr lang="en-US" sz="3600" b="0" i="1" kern="1200">
                              <a:latin typeface="Cambria Math" panose="02040503050406030204" pitchFamily="18" charset="0"/>
                            </a:rPr>
                          </m:ctrlPr>
                        </m:dPr>
                        <m:e>
                          <m:r>
                            <a:rPr lang="en-US" sz="3600" b="0" i="1" kern="1200">
                              <a:latin typeface="Cambria Math" panose="02040503050406030204" pitchFamily="18" charset="0"/>
                            </a:rPr>
                            <m:t>3</m:t>
                          </m:r>
                        </m:e>
                      </m:d>
                    </m:num>
                    <m:den>
                      <m:r>
                        <a:rPr lang="en-US" sz="3600" b="0" i="1" kern="1200">
                          <a:latin typeface="Cambria Math" panose="02040503050406030204" pitchFamily="18" charset="0"/>
                        </a:rPr>
                        <m:t>1+</m:t>
                      </m:r>
                      <m:r>
                        <a:rPr lang="en-US" sz="3600" b="0" i="1" kern="1200">
                          <a:latin typeface="Cambria Math" panose="02040503050406030204" pitchFamily="18" charset="0"/>
                        </a:rPr>
                        <m:t>𝜆</m:t>
                      </m:r>
                    </m:den>
                  </m:f>
                </m:e>
              </m:d>
              <m:r>
                <a:rPr lang="en-US" sz="3600" b="0" i="1" kern="1200">
                  <a:latin typeface="Cambria Math" panose="02040503050406030204" pitchFamily="18" charset="0"/>
                </a:rPr>
                <m:t> </m:t>
              </m:r>
              <m:r>
                <a:rPr lang="en-US" sz="3600" b="0" i="1" kern="1200">
                  <a:latin typeface="Cambria Math" panose="02040503050406030204" pitchFamily="18" charset="0"/>
                </a:rPr>
                <m:t>𝑖</m:t>
              </m:r>
              <m:r>
                <a:rPr lang="en-US" sz="3600" b="0" i="1" kern="1200">
                  <a:latin typeface="Cambria Math" panose="02040503050406030204" pitchFamily="18" charset="0"/>
                </a:rPr>
                <m:t>.</m:t>
              </m:r>
              <m:r>
                <a:rPr lang="en-US" sz="3600" b="0" i="1" kern="1200">
                  <a:latin typeface="Cambria Math" panose="02040503050406030204" pitchFamily="18" charset="0"/>
                </a:rPr>
                <m:t>𝑒</m:t>
              </m:r>
              <m:r>
                <a:rPr lang="en-US" sz="3600" b="0" i="1" kern="1200">
                  <a:latin typeface="Cambria Math" panose="02040503050406030204" pitchFamily="18" charset="0"/>
                </a:rPr>
                <m:t>.</m:t>
              </m:r>
              <m:d>
                <m:dPr>
                  <m:ctrlPr>
                    <a:rPr lang="en-US" sz="3600" b="0" i="1" kern="1200">
                      <a:latin typeface="Cambria Math" panose="02040503050406030204" pitchFamily="18" charset="0"/>
                    </a:rPr>
                  </m:ctrlPr>
                </m:dPr>
                <m:e>
                  <m:f>
                    <m:fPr>
                      <m:ctrlPr>
                        <a:rPr lang="en-US" sz="3600" b="0" i="1" kern="1200">
                          <a:latin typeface="Cambria Math" panose="02040503050406030204" pitchFamily="18" charset="0"/>
                        </a:rPr>
                      </m:ctrlPr>
                    </m:fPr>
                    <m:num>
                      <m:r>
                        <a:rPr lang="en-US" sz="3600" b="0" i="1" kern="1200" smtClean="0">
                          <a:latin typeface="Cambria Math" panose="02040503050406030204" pitchFamily="18" charset="0"/>
                        </a:rPr>
                        <m:t>2</m:t>
                      </m:r>
                      <m:r>
                        <a:rPr lang="en-US" sz="3600" b="0" i="1" kern="1200">
                          <a:latin typeface="Cambria Math" panose="02040503050406030204" pitchFamily="18" charset="0"/>
                        </a:rPr>
                        <m:t>+</m:t>
                      </m:r>
                      <m:r>
                        <a:rPr lang="en-US" sz="3600" b="0" i="1" kern="1200">
                          <a:latin typeface="Cambria Math" panose="02040503050406030204" pitchFamily="18" charset="0"/>
                        </a:rPr>
                        <m:t>𝜆</m:t>
                      </m:r>
                    </m:num>
                    <m:den>
                      <m:r>
                        <a:rPr lang="en-US" sz="3600" b="0" i="1" kern="1200">
                          <a:latin typeface="Cambria Math" panose="02040503050406030204" pitchFamily="18" charset="0"/>
                        </a:rPr>
                        <m:t>1+</m:t>
                      </m:r>
                      <m:r>
                        <a:rPr lang="en-US" sz="3600" b="0" i="1" kern="1200">
                          <a:latin typeface="Cambria Math" panose="02040503050406030204" pitchFamily="18" charset="0"/>
                        </a:rPr>
                        <m:t>𝜆</m:t>
                      </m:r>
                    </m:den>
                  </m:f>
                  <m:r>
                    <a:rPr lang="en-US" sz="3600" b="0" i="1" kern="1200">
                      <a:latin typeface="Cambria Math" panose="02040503050406030204" pitchFamily="18" charset="0"/>
                    </a:rPr>
                    <m:t>,</m:t>
                  </m:r>
                  <m:f>
                    <m:fPr>
                      <m:ctrlPr>
                        <a:rPr lang="en-US" sz="3600" b="0" i="1" kern="1200">
                          <a:latin typeface="Cambria Math" panose="02040503050406030204" pitchFamily="18" charset="0"/>
                        </a:rPr>
                      </m:ctrlPr>
                    </m:fPr>
                    <m:num>
                      <m:r>
                        <a:rPr lang="en-US" sz="3600" b="0" i="1" kern="1200">
                          <a:latin typeface="Cambria Math" panose="02040503050406030204" pitchFamily="18" charset="0"/>
                        </a:rPr>
                        <m:t>7+3</m:t>
                      </m:r>
                      <m:r>
                        <a:rPr lang="en-US" sz="3600" b="0" i="1" kern="1200">
                          <a:latin typeface="Cambria Math" panose="02040503050406030204" pitchFamily="18" charset="0"/>
                        </a:rPr>
                        <m:t>𝜆</m:t>
                      </m:r>
                    </m:num>
                    <m:den>
                      <m:r>
                        <a:rPr lang="en-US" sz="3600" b="0" i="1" kern="1200">
                          <a:latin typeface="Cambria Math" panose="02040503050406030204" pitchFamily="18" charset="0"/>
                        </a:rPr>
                        <m:t>1+</m:t>
                      </m:r>
                      <m:r>
                        <a:rPr lang="en-US" sz="3600" b="0" i="1" kern="1200">
                          <a:latin typeface="Cambria Math" panose="02040503050406030204" pitchFamily="18" charset="0"/>
                        </a:rPr>
                        <m:t>𝜆</m:t>
                      </m:r>
                    </m:den>
                  </m:f>
                </m:e>
              </m:d>
            </m:oMath>
          </a14:m>
          <a:r>
            <a:rPr lang="en-US" sz="3600" i="1" kern="1200" dirty="0">
              <a:latin typeface="Cambria" panose="02040503050406030204" pitchFamily="18" charset="0"/>
              <a:ea typeface="Cambria" panose="02040503050406030204" pitchFamily="18" charset="0"/>
            </a:rPr>
            <a:t> </a:t>
          </a:r>
          <a:r>
            <a:rPr lang="en-US" sz="3600" kern="1200" dirty="0">
              <a:latin typeface="Cambria" panose="02040503050406030204" pitchFamily="18" charset="0"/>
              <a:ea typeface="Cambria" panose="02040503050406030204" pitchFamily="18" charset="0"/>
            </a:rPr>
            <a:t>with </a:t>
          </a:r>
          <a14:m xmlns:a14="http://schemas.microsoft.com/office/drawing/2010/main">
            <m:oMath xmlns:m="http://schemas.openxmlformats.org/officeDocument/2006/math">
              <m:r>
                <a:rPr lang="en-US" sz="3600" b="0" i="1" kern="1200">
                  <a:latin typeface="Cambria Math" panose="02040503050406030204" pitchFamily="18" charset="0"/>
                </a:rPr>
                <m:t>1+</m:t>
              </m:r>
              <m:r>
                <a:rPr lang="en-US" sz="3600" b="0" i="1" kern="1200">
                  <a:latin typeface="Cambria Math" panose="02040503050406030204" pitchFamily="18" charset="0"/>
                </a:rPr>
                <m:t>𝜆</m:t>
              </m:r>
              <m:r>
                <a:rPr lang="en-US" sz="3600" b="0" i="1" kern="1200">
                  <a:latin typeface="Cambria Math" panose="02040503050406030204" pitchFamily="18" charset="0"/>
                </a:rPr>
                <m:t>≠0.</m:t>
              </m:r>
            </m:oMath>
          </a14:m>
          <a:r>
            <a:rPr lang="en-US" sz="3600" i="1" kern="1200" dirty="0">
              <a:latin typeface="Cambria" panose="02040503050406030204" pitchFamily="18" charset="0"/>
              <a:ea typeface="Cambria" panose="02040503050406030204" pitchFamily="18" charset="0"/>
            </a:rPr>
            <a:t> we have used the formula</a:t>
          </a:r>
          <a14:m xmlns:a14="http://schemas.microsoft.com/office/drawing/2010/main">
            <m:oMath xmlns:m="http://schemas.openxmlformats.org/officeDocument/2006/math">
              <m:d>
                <m:dPr>
                  <m:ctrlPr>
                    <a:rPr lang="en-US" sz="3600" b="0" i="1" kern="1200">
                      <a:latin typeface="Cambria Math" panose="02040503050406030204" pitchFamily="18" charset="0"/>
                    </a:rPr>
                  </m:ctrlPr>
                </m:dPr>
                <m:e>
                  <m:f>
                    <m:fPr>
                      <m:ctrlPr>
                        <a:rPr lang="en-US" sz="3600" b="0" i="1" kern="1200">
                          <a:latin typeface="Cambria Math" panose="02040503050406030204" pitchFamily="18" charset="0"/>
                        </a:rPr>
                      </m:ctrlPr>
                    </m:fPr>
                    <m:num>
                      <m:sSub>
                        <m:sSubPr>
                          <m:ctrlPr>
                            <a:rPr lang="en-US" sz="3600" b="0" i="1" kern="1200">
                              <a:latin typeface="Cambria Math" panose="02040503050406030204" pitchFamily="18" charset="0"/>
                            </a:rPr>
                          </m:ctrlPr>
                        </m:sSubPr>
                        <m:e>
                          <m:r>
                            <a:rPr lang="en-US" sz="3600" b="0" i="1" kern="1200">
                              <a:latin typeface="Cambria Math" panose="02040503050406030204" pitchFamily="18" charset="0"/>
                            </a:rPr>
                            <m:t>𝑥</m:t>
                          </m:r>
                        </m:e>
                        <m:sub>
                          <m:r>
                            <a:rPr lang="en-US" sz="3600" b="0" i="1" kern="1200" smtClean="0">
                              <a:latin typeface="Cambria Math" panose="02040503050406030204" pitchFamily="18" charset="0"/>
                            </a:rPr>
                            <m:t>2</m:t>
                          </m:r>
                        </m:sub>
                      </m:sSub>
                      <m:r>
                        <a:rPr lang="en-US" sz="3600" b="0" i="1" kern="1200">
                          <a:latin typeface="Cambria Math" panose="02040503050406030204" pitchFamily="18" charset="0"/>
                        </a:rPr>
                        <m:t>+</m:t>
                      </m:r>
                      <m:r>
                        <a:rPr lang="en-US" sz="3600" b="0" i="1" kern="1200">
                          <a:latin typeface="Cambria Math" panose="02040503050406030204" pitchFamily="18" charset="0"/>
                        </a:rPr>
                        <m:t>𝜆</m:t>
                      </m:r>
                      <m:sSub>
                        <m:sSubPr>
                          <m:ctrlPr>
                            <a:rPr lang="en-US" sz="3600" b="0" i="1" kern="1200">
                              <a:latin typeface="Cambria Math" panose="02040503050406030204" pitchFamily="18" charset="0"/>
                            </a:rPr>
                          </m:ctrlPr>
                        </m:sSubPr>
                        <m:e>
                          <m:r>
                            <a:rPr lang="en-US" sz="3600" b="0" i="1" kern="1200">
                              <a:latin typeface="Cambria Math" panose="02040503050406030204" pitchFamily="18" charset="0"/>
                            </a:rPr>
                            <m:t>𝑥</m:t>
                          </m:r>
                        </m:e>
                        <m:sub>
                          <m:r>
                            <a:rPr lang="en-US" sz="3600" b="0" i="1" kern="1200">
                              <a:latin typeface="Cambria Math" panose="02040503050406030204" pitchFamily="18" charset="0"/>
                            </a:rPr>
                            <m:t>1</m:t>
                          </m:r>
                        </m:sub>
                      </m:sSub>
                    </m:num>
                    <m:den>
                      <m:r>
                        <a:rPr lang="en-US" sz="3600" b="0" i="1" kern="1200">
                          <a:latin typeface="Cambria Math" panose="02040503050406030204" pitchFamily="18" charset="0"/>
                        </a:rPr>
                        <m:t>1+</m:t>
                      </m:r>
                      <m:r>
                        <a:rPr lang="en-US" sz="3600" b="0" i="1" kern="1200">
                          <a:latin typeface="Cambria Math" panose="02040503050406030204" pitchFamily="18" charset="0"/>
                        </a:rPr>
                        <m:t>𝜆</m:t>
                      </m:r>
                    </m:den>
                  </m:f>
                  <m:r>
                    <a:rPr lang="en-US" sz="3600" b="0" i="1" kern="1200">
                      <a:latin typeface="Cambria Math" panose="02040503050406030204" pitchFamily="18" charset="0"/>
                    </a:rPr>
                    <m:t>,</m:t>
                  </m:r>
                  <m:f>
                    <m:fPr>
                      <m:ctrlPr>
                        <a:rPr lang="en-US" sz="3600" b="0" i="1" kern="1200">
                          <a:latin typeface="Cambria Math" panose="02040503050406030204" pitchFamily="18" charset="0"/>
                        </a:rPr>
                      </m:ctrlPr>
                    </m:fPr>
                    <m:num>
                      <m:sSub>
                        <m:sSubPr>
                          <m:ctrlPr>
                            <a:rPr lang="en-US" sz="3600" b="0" i="1" kern="1200">
                              <a:latin typeface="Cambria Math" panose="02040503050406030204" pitchFamily="18" charset="0"/>
                            </a:rPr>
                          </m:ctrlPr>
                        </m:sSubPr>
                        <m:e>
                          <m:r>
                            <a:rPr lang="en-US" sz="3600" b="0" i="1" kern="1200">
                              <a:latin typeface="Cambria Math" panose="02040503050406030204" pitchFamily="18" charset="0"/>
                            </a:rPr>
                            <m:t>𝑦</m:t>
                          </m:r>
                        </m:e>
                        <m:sub>
                          <m:r>
                            <a:rPr lang="en-US" sz="3600" b="0" i="1" kern="1200" smtClean="0">
                              <a:latin typeface="Cambria Math" panose="02040503050406030204" pitchFamily="18" charset="0"/>
                            </a:rPr>
                            <m:t>2</m:t>
                          </m:r>
                        </m:sub>
                      </m:sSub>
                      <m:r>
                        <a:rPr lang="en-US" sz="3600" b="0" i="1" kern="1200">
                          <a:latin typeface="Cambria Math" panose="02040503050406030204" pitchFamily="18" charset="0"/>
                        </a:rPr>
                        <m:t>+</m:t>
                      </m:r>
                      <m:r>
                        <a:rPr lang="en-US" sz="3600" b="0" i="1" kern="1200">
                          <a:latin typeface="Cambria Math" panose="02040503050406030204" pitchFamily="18" charset="0"/>
                        </a:rPr>
                        <m:t>𝜆</m:t>
                      </m:r>
                      <m:sSub>
                        <m:sSubPr>
                          <m:ctrlPr>
                            <a:rPr lang="en-US" sz="3600" b="0" i="1" kern="1200">
                              <a:latin typeface="Cambria Math" panose="02040503050406030204" pitchFamily="18" charset="0"/>
                            </a:rPr>
                          </m:ctrlPr>
                        </m:sSubPr>
                        <m:e>
                          <m:r>
                            <a:rPr lang="en-US" sz="3600" b="0" i="1" kern="1200">
                              <a:latin typeface="Cambria Math" panose="02040503050406030204" pitchFamily="18" charset="0"/>
                            </a:rPr>
                            <m:t>𝑦</m:t>
                          </m:r>
                        </m:e>
                        <m:sub>
                          <m:r>
                            <a:rPr lang="en-US" sz="3600" b="0" i="1" kern="1200">
                              <a:latin typeface="Cambria Math" panose="02040503050406030204" pitchFamily="18" charset="0"/>
                            </a:rPr>
                            <m:t>1</m:t>
                          </m:r>
                        </m:sub>
                      </m:sSub>
                    </m:num>
                    <m:den>
                      <m:r>
                        <a:rPr lang="en-US" sz="3600" b="0" i="1" kern="1200">
                          <a:latin typeface="Cambria Math" panose="02040503050406030204" pitchFamily="18" charset="0"/>
                        </a:rPr>
                        <m:t>1+</m:t>
                      </m:r>
                      <m:r>
                        <a:rPr lang="en-US" sz="3600" b="0" i="1" kern="1200">
                          <a:latin typeface="Cambria Math" panose="02040503050406030204" pitchFamily="18" charset="0"/>
                        </a:rPr>
                        <m:t>𝜆</m:t>
                      </m:r>
                    </m:den>
                  </m:f>
                </m:e>
              </m:d>
              <m:r>
                <a:rPr lang="en-US" sz="3600" b="0" i="1" kern="1200">
                  <a:latin typeface="Cambria Math" panose="02040503050406030204" pitchFamily="18" charset="0"/>
                </a:rPr>
                <m:t>.</m:t>
              </m:r>
            </m:oMath>
          </a14:m>
          <a:endParaRPr lang="en-PK" sz="3600" kern="1200" dirty="0">
            <a:latin typeface="Cambria" panose="02040503050406030204" pitchFamily="18" charset="0"/>
            <a:ea typeface="Cambria" panose="02040503050406030204" pitchFamily="18" charset="0"/>
          </a:endParaRPr>
        </a:p>
      </dsp:txBody>
      <dsp:txXfrm>
        <a:off x="245420" y="247877"/>
        <a:ext cx="10024760" cy="45366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55F619-7CAA-460F-9331-0DB170A59403}">
      <dsp:nvSpPr>
        <dsp:cNvPr id="0" name=""/>
        <dsp:cNvSpPr/>
      </dsp:nvSpPr>
      <dsp:spPr>
        <a:xfrm>
          <a:off x="0" y="1022"/>
          <a:ext cx="10515600" cy="10771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Since this point lies on the given line, so its coordinates must satisfy its equation. Thus </a:t>
          </a:r>
          <a14:m xmlns:a14="http://schemas.microsoft.com/office/drawing/2010/main">
            <m:oMath xmlns:m="http://schemas.openxmlformats.org/officeDocument/2006/math">
              <m:r>
                <a:rPr lang="en-US" sz="2400" b="0" i="1" kern="1200">
                  <a:latin typeface="Cambria Math" panose="02040503050406030204" pitchFamily="18" charset="0"/>
                </a:rPr>
                <m:t>3</m:t>
              </m:r>
              <m:d>
                <m:dPr>
                  <m:ctrlPr>
                    <a:rPr lang="en-US" sz="2400" b="0" i="1" kern="1200">
                      <a:latin typeface="Cambria Math" panose="02040503050406030204" pitchFamily="18" charset="0"/>
                    </a:rPr>
                  </m:ctrlPr>
                </m:dPr>
                <m:e>
                  <m:f>
                    <m:fPr>
                      <m:ctrlPr>
                        <a:rPr lang="en-US" sz="2400" b="0" i="1" kern="1200">
                          <a:latin typeface="Cambria Math" panose="02040503050406030204" pitchFamily="18" charset="0"/>
                        </a:rPr>
                      </m:ctrlPr>
                    </m:fPr>
                    <m:num>
                      <m:r>
                        <a:rPr lang="en-US" sz="2400" b="0" i="1" kern="1200" smtClean="0">
                          <a:latin typeface="Cambria Math" panose="02040503050406030204" pitchFamily="18" charset="0"/>
                        </a:rPr>
                        <m:t>2</m:t>
                      </m:r>
                      <m:r>
                        <a:rPr lang="en-US" sz="2400" b="0" i="1" kern="1200">
                          <a:latin typeface="Cambria Math" panose="02040503050406030204" pitchFamily="18" charset="0"/>
                        </a:rPr>
                        <m:t>+</m:t>
                      </m:r>
                      <m:r>
                        <a:rPr lang="en-US" sz="2400" b="0" i="1" kern="1200">
                          <a:latin typeface="Cambria Math" panose="02040503050406030204" pitchFamily="18" charset="0"/>
                        </a:rPr>
                        <m:t>𝜆</m:t>
                      </m:r>
                    </m:num>
                    <m:den>
                      <m:r>
                        <a:rPr lang="en-US" sz="2400" b="0" i="1" kern="1200">
                          <a:latin typeface="Cambria Math" panose="02040503050406030204" pitchFamily="18" charset="0"/>
                        </a:rPr>
                        <m:t>1</m:t>
                      </m:r>
                      <m:r>
                        <a:rPr lang="en-US" sz="2400" b="0" i="1" kern="1200">
                          <a:latin typeface="Cambria Math" panose="02040503050406030204" pitchFamily="18" charset="0"/>
                        </a:rPr>
                        <m:t>+</m:t>
                      </m:r>
                      <m:r>
                        <a:rPr lang="en-US" sz="2400" b="0" i="1" kern="1200">
                          <a:latin typeface="Cambria Math" panose="02040503050406030204" pitchFamily="18" charset="0"/>
                        </a:rPr>
                        <m:t>𝜆</m:t>
                      </m:r>
                    </m:den>
                  </m:f>
                </m:e>
              </m:d>
              <m:r>
                <a:rPr lang="en-US" sz="2400" b="0" i="1" kern="1200">
                  <a:latin typeface="Cambria Math" panose="02040503050406030204" pitchFamily="18" charset="0"/>
                </a:rPr>
                <m:t>+</m:t>
              </m:r>
              <m:f>
                <m:fPr>
                  <m:ctrlPr>
                    <a:rPr lang="en-US" sz="2400" b="0" i="1" kern="1200">
                      <a:latin typeface="Cambria Math" panose="02040503050406030204" pitchFamily="18" charset="0"/>
                    </a:rPr>
                  </m:ctrlPr>
                </m:fPr>
                <m:num>
                  <m:r>
                    <a:rPr lang="en-US" sz="2400" b="0" i="1" kern="1200">
                      <a:latin typeface="Cambria Math" panose="02040503050406030204" pitchFamily="18" charset="0"/>
                    </a:rPr>
                    <m:t>7</m:t>
                  </m:r>
                  <m:r>
                    <a:rPr lang="en-US" sz="2400" b="0" i="1" kern="1200">
                      <a:latin typeface="Cambria Math" panose="02040503050406030204" pitchFamily="18" charset="0"/>
                    </a:rPr>
                    <m:t>+</m:t>
                  </m:r>
                  <m:r>
                    <a:rPr lang="en-US" sz="2400" b="0" i="1" kern="1200">
                      <a:latin typeface="Cambria Math" panose="02040503050406030204" pitchFamily="18" charset="0"/>
                    </a:rPr>
                    <m:t>3</m:t>
                  </m:r>
                  <m:r>
                    <a:rPr lang="en-US" sz="2400" b="0" i="1" kern="1200">
                      <a:latin typeface="Cambria Math" panose="02040503050406030204" pitchFamily="18" charset="0"/>
                    </a:rPr>
                    <m:t>𝜆</m:t>
                  </m:r>
                </m:num>
                <m:den>
                  <m:r>
                    <a:rPr lang="en-US" sz="2400" b="0" i="1" kern="1200">
                      <a:latin typeface="Cambria Math" panose="02040503050406030204" pitchFamily="18" charset="0"/>
                    </a:rPr>
                    <m:t>1</m:t>
                  </m:r>
                  <m:r>
                    <a:rPr lang="en-US" sz="2400" b="0" i="1" kern="1200">
                      <a:latin typeface="Cambria Math" panose="02040503050406030204" pitchFamily="18" charset="0"/>
                    </a:rPr>
                    <m:t>+</m:t>
                  </m:r>
                  <m:r>
                    <a:rPr lang="en-US" sz="2400" b="0" i="1" kern="1200">
                      <a:latin typeface="Cambria Math" panose="02040503050406030204" pitchFamily="18" charset="0"/>
                    </a:rPr>
                    <m:t>𝜆</m:t>
                  </m:r>
                </m:den>
              </m:f>
              <m:r>
                <a:rPr lang="en-US" sz="2400" b="0" i="1" kern="1200">
                  <a:latin typeface="Cambria Math" panose="02040503050406030204" pitchFamily="18" charset="0"/>
                </a:rPr>
                <m:t>=</m:t>
              </m:r>
              <m:r>
                <a:rPr lang="en-US" sz="2400" b="0" i="1" kern="1200">
                  <a:latin typeface="Cambria Math" panose="02040503050406030204" pitchFamily="18" charset="0"/>
                </a:rPr>
                <m:t>9</m:t>
              </m:r>
            </m:oMath>
          </a14:m>
          <a:r>
            <a:rPr lang="en-US" sz="2400" kern="1200" dirty="0"/>
            <a:t>.</a:t>
          </a:r>
          <a:endParaRPr lang="en-PK" sz="2400" kern="1200" dirty="0"/>
        </a:p>
      </dsp:txBody>
      <dsp:txXfrm>
        <a:off x="52583" y="53605"/>
        <a:ext cx="10410434" cy="972010"/>
      </dsp:txXfrm>
    </dsp:sp>
    <dsp:sp modelId="{160C19FA-CB52-4A36-A58C-5C5B9C6C79B4}">
      <dsp:nvSpPr>
        <dsp:cNvPr id="0" name=""/>
        <dsp:cNvSpPr/>
      </dsp:nvSpPr>
      <dsp:spPr>
        <a:xfrm>
          <a:off x="0" y="1091727"/>
          <a:ext cx="10515600" cy="10771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Or </a:t>
          </a:r>
          <a14:m xmlns:a14="http://schemas.microsoft.com/office/drawing/2010/main">
            <m:oMath xmlns:m="http://schemas.openxmlformats.org/officeDocument/2006/math">
              <m:r>
                <a:rPr lang="en-US" sz="2400" b="0" i="1" kern="1200">
                  <a:latin typeface="Cambria Math" panose="02040503050406030204" pitchFamily="18" charset="0"/>
                </a:rPr>
                <m:t>6</m:t>
              </m:r>
              <m:r>
                <a:rPr lang="en-US" sz="2400" b="0" i="1" kern="1200">
                  <a:latin typeface="Cambria Math" panose="02040503050406030204" pitchFamily="18" charset="0"/>
                </a:rPr>
                <m:t>+</m:t>
              </m:r>
              <m:r>
                <a:rPr lang="en-US" sz="2400" b="0" i="1" kern="1200">
                  <a:latin typeface="Cambria Math" panose="02040503050406030204" pitchFamily="18" charset="0"/>
                </a:rPr>
                <m:t>3</m:t>
              </m:r>
              <m:r>
                <a:rPr lang="en-US" sz="2400" b="0" i="1" kern="1200">
                  <a:latin typeface="Cambria Math" panose="02040503050406030204" pitchFamily="18" charset="0"/>
                </a:rPr>
                <m:t>𝜆</m:t>
              </m:r>
              <m:r>
                <a:rPr lang="en-US" sz="2400" b="0" i="1" kern="1200">
                  <a:latin typeface="Cambria Math" panose="02040503050406030204" pitchFamily="18" charset="0"/>
                </a:rPr>
                <m:t>+</m:t>
              </m:r>
              <m:r>
                <a:rPr lang="en-US" sz="2400" b="0" i="1" kern="1200">
                  <a:latin typeface="Cambria Math" panose="02040503050406030204" pitchFamily="18" charset="0"/>
                </a:rPr>
                <m:t>7</m:t>
              </m:r>
              <m:r>
                <a:rPr lang="en-US" sz="2400" b="0" i="1" kern="1200">
                  <a:latin typeface="Cambria Math" panose="02040503050406030204" pitchFamily="18" charset="0"/>
                </a:rPr>
                <m:t>+</m:t>
              </m:r>
              <m:r>
                <a:rPr lang="en-US" sz="2400" b="0" i="1" kern="1200">
                  <a:latin typeface="Cambria Math" panose="02040503050406030204" pitchFamily="18" charset="0"/>
                </a:rPr>
                <m:t>3</m:t>
              </m:r>
              <m:r>
                <a:rPr lang="en-US" sz="2400" b="0" i="1" kern="1200">
                  <a:latin typeface="Cambria Math" panose="02040503050406030204" pitchFamily="18" charset="0"/>
                </a:rPr>
                <m:t>𝜆</m:t>
              </m:r>
              <m:r>
                <a:rPr lang="en-US" sz="2400" b="0" i="1" kern="1200">
                  <a:latin typeface="Cambria Math" panose="02040503050406030204" pitchFamily="18" charset="0"/>
                </a:rPr>
                <m:t>=</m:t>
              </m:r>
              <m:r>
                <a:rPr lang="en-US" sz="2400" b="0" i="1" kern="1200">
                  <a:latin typeface="Cambria Math" panose="02040503050406030204" pitchFamily="18" charset="0"/>
                </a:rPr>
                <m:t>9</m:t>
              </m:r>
              <m:r>
                <a:rPr lang="en-US" sz="2400" b="0" i="1" kern="1200">
                  <a:latin typeface="Cambria Math" panose="02040503050406030204" pitchFamily="18" charset="0"/>
                </a:rPr>
                <m:t>+</m:t>
              </m:r>
              <m:r>
                <a:rPr lang="en-US" sz="2400" b="0" i="1" kern="1200">
                  <a:latin typeface="Cambria Math" panose="02040503050406030204" pitchFamily="18" charset="0"/>
                </a:rPr>
                <m:t>9</m:t>
              </m:r>
              <m:r>
                <a:rPr lang="en-US" sz="2400" b="0" i="1" kern="1200">
                  <a:latin typeface="Cambria Math" panose="02040503050406030204" pitchFamily="18" charset="0"/>
                </a:rPr>
                <m:t>𝜆</m:t>
              </m:r>
            </m:oMath>
          </a14:m>
          <a:endParaRPr lang="en-PK" sz="2400" kern="1200"/>
        </a:p>
      </dsp:txBody>
      <dsp:txXfrm>
        <a:off x="52583" y="1144310"/>
        <a:ext cx="10410434" cy="972010"/>
      </dsp:txXfrm>
    </dsp:sp>
    <dsp:sp modelId="{96DDA15B-0011-45C6-96C4-0C77F748BE3D}">
      <dsp:nvSpPr>
        <dsp:cNvPr id="0" name=""/>
        <dsp:cNvSpPr/>
      </dsp:nvSpPr>
      <dsp:spPr>
        <a:xfrm>
          <a:off x="0" y="2182433"/>
          <a:ext cx="10515600" cy="10771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Or </a:t>
          </a:r>
          <a14:m xmlns:a14="http://schemas.microsoft.com/office/drawing/2010/main">
            <m:oMath xmlns:m="http://schemas.openxmlformats.org/officeDocument/2006/math">
              <m:r>
                <a:rPr lang="en-US" sz="2400" b="0" i="1" kern="1200">
                  <a:latin typeface="Cambria Math" panose="02040503050406030204" pitchFamily="18" charset="0"/>
                </a:rPr>
                <m:t>3</m:t>
              </m:r>
              <m:r>
                <a:rPr lang="en-US" sz="2400" b="0" i="1" kern="1200">
                  <a:latin typeface="Cambria Math" panose="02040503050406030204" pitchFamily="18" charset="0"/>
                </a:rPr>
                <m:t>𝜆</m:t>
              </m:r>
              <m:r>
                <a:rPr lang="en-US" sz="2400" b="0" i="1" kern="1200">
                  <a:latin typeface="Cambria Math" panose="02040503050406030204" pitchFamily="18" charset="0"/>
                </a:rPr>
                <m:t>=</m:t>
              </m:r>
              <m:r>
                <a:rPr lang="en-US" sz="2400" b="0" i="1" kern="1200">
                  <a:latin typeface="Cambria Math" panose="02040503050406030204" pitchFamily="18" charset="0"/>
                </a:rPr>
                <m:t>4</m:t>
              </m:r>
            </m:oMath>
          </a14:m>
          <a:endParaRPr lang="en-PK" sz="2400" kern="1200"/>
        </a:p>
      </dsp:txBody>
      <dsp:txXfrm>
        <a:off x="52583" y="2235016"/>
        <a:ext cx="10410434" cy="972010"/>
      </dsp:txXfrm>
    </dsp:sp>
    <dsp:sp modelId="{8C6CDAD3-CD4D-4C9F-843D-60218A62DF30}">
      <dsp:nvSpPr>
        <dsp:cNvPr id="0" name=""/>
        <dsp:cNvSpPr/>
      </dsp:nvSpPr>
      <dsp:spPr>
        <a:xfrm>
          <a:off x="0" y="3259886"/>
          <a:ext cx="10515600" cy="107717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Or </a:t>
          </a:r>
          <a14:m xmlns:a14="http://schemas.microsoft.com/office/drawing/2010/main">
            <m:oMath xmlns:m="http://schemas.openxmlformats.org/officeDocument/2006/math">
              <m:r>
                <a:rPr lang="en-US" sz="2400" b="0" i="1" kern="1200">
                  <a:latin typeface="Cambria Math" panose="02040503050406030204" pitchFamily="18" charset="0"/>
                </a:rPr>
                <m:t>𝜆</m:t>
              </m:r>
              <m:r>
                <a:rPr lang="en-US" sz="2400" b="0" i="1" kern="1200">
                  <a:latin typeface="Cambria Math" panose="02040503050406030204" pitchFamily="18" charset="0"/>
                </a:rPr>
                <m:t>=</m:t>
              </m:r>
              <m:f>
                <m:fPr>
                  <m:ctrlPr>
                    <a:rPr lang="en-US" sz="2400" b="0" i="1" kern="1200">
                      <a:latin typeface="Cambria Math" panose="02040503050406030204" pitchFamily="18" charset="0"/>
                    </a:rPr>
                  </m:ctrlPr>
                </m:fPr>
                <m:num>
                  <m:r>
                    <a:rPr lang="en-US" sz="2400" b="0" i="1" kern="1200">
                      <a:latin typeface="Cambria Math" panose="02040503050406030204" pitchFamily="18" charset="0"/>
                    </a:rPr>
                    <m:t>4</m:t>
                  </m:r>
                </m:num>
                <m:den>
                  <m:r>
                    <a:rPr lang="en-US" sz="2400" b="0" i="1" kern="1200">
                      <a:latin typeface="Cambria Math" panose="02040503050406030204" pitchFamily="18" charset="0"/>
                    </a:rPr>
                    <m:t>3</m:t>
                  </m:r>
                </m:den>
              </m:f>
              <m:r>
                <a:rPr lang="en-US" sz="2400" b="0" i="1" kern="1200">
                  <a:latin typeface="Cambria Math" panose="02040503050406030204" pitchFamily="18" charset="0"/>
                </a:rPr>
                <m:t> </m:t>
              </m:r>
            </m:oMath>
          </a14:m>
          <a:r>
            <a:rPr lang="en-US" sz="2400" b="0" kern="1200" dirty="0"/>
            <a:t>. Therefore, the required ratio is </a:t>
          </a:r>
          <a14:m xmlns:a14="http://schemas.microsoft.com/office/drawing/2010/main">
            <m:oMath xmlns:m="http://schemas.openxmlformats.org/officeDocument/2006/math">
              <m:r>
                <a:rPr lang="en-US" sz="2400" b="0" i="1" kern="1200">
                  <a:latin typeface="Cambria Math" panose="02040503050406030204" pitchFamily="18" charset="0"/>
                </a:rPr>
                <m:t>1</m:t>
              </m:r>
              <m:r>
                <a:rPr lang="en-US" sz="2400" b="0" i="1" kern="1200">
                  <a:latin typeface="Cambria Math" panose="02040503050406030204" pitchFamily="18" charset="0"/>
                </a:rPr>
                <m:t>:</m:t>
              </m:r>
              <m:f>
                <m:fPr>
                  <m:ctrlPr>
                    <a:rPr lang="en-US" sz="2400" b="0" i="1" kern="1200">
                      <a:latin typeface="Cambria Math" panose="02040503050406030204" pitchFamily="18" charset="0"/>
                    </a:rPr>
                  </m:ctrlPr>
                </m:fPr>
                <m:num>
                  <m:r>
                    <a:rPr lang="en-US" sz="2400" b="0" i="1" kern="1200">
                      <a:latin typeface="Cambria Math" panose="02040503050406030204" pitchFamily="18" charset="0"/>
                    </a:rPr>
                    <m:t>4</m:t>
                  </m:r>
                </m:num>
                <m:den>
                  <m:r>
                    <a:rPr lang="en-US" sz="2400" b="0" i="1" kern="1200">
                      <a:latin typeface="Cambria Math" panose="02040503050406030204" pitchFamily="18" charset="0"/>
                    </a:rPr>
                    <m:t>3</m:t>
                  </m:r>
                </m:den>
              </m:f>
            </m:oMath>
          </a14:m>
          <a:r>
            <a:rPr lang="en-US" sz="2400" b="0" kern="1200" dirty="0"/>
            <a:t> or </a:t>
          </a:r>
          <a14:m xmlns:a14="http://schemas.microsoft.com/office/drawing/2010/main">
            <m:oMath xmlns:m="http://schemas.openxmlformats.org/officeDocument/2006/math">
              <m:r>
                <a:rPr lang="en-US" sz="2400" b="0" i="1" kern="1200">
                  <a:latin typeface="Cambria Math" panose="02040503050406030204" pitchFamily="18" charset="0"/>
                </a:rPr>
                <m:t>3</m:t>
              </m:r>
              <m:r>
                <a:rPr lang="en-US" sz="2400" b="0" i="1" kern="1200">
                  <a:latin typeface="Cambria Math" panose="02040503050406030204" pitchFamily="18" charset="0"/>
                </a:rPr>
                <m:t>:</m:t>
              </m:r>
            </m:oMath>
          </a14:m>
          <a:r>
            <a:rPr lang="en-US" sz="2400" kern="1200" dirty="0"/>
            <a:t>4</a:t>
          </a:r>
          <a:endParaRPr lang="en-PK" sz="2400" kern="1200" dirty="0"/>
        </a:p>
      </dsp:txBody>
      <dsp:txXfrm>
        <a:off x="52583" y="3312469"/>
        <a:ext cx="10410434" cy="9720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B6C2D-2A89-4529-AB25-AD9A48F3D5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0AAA84CE-BA03-4D0E-BBD5-F276D6C796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E2DCF170-41E2-418E-A89A-E38C37D75777}"/>
              </a:ext>
            </a:extLst>
          </p:cNvPr>
          <p:cNvSpPr>
            <a:spLocks noGrp="1"/>
          </p:cNvSpPr>
          <p:nvPr>
            <p:ph type="dt" sz="half" idx="10"/>
          </p:nvPr>
        </p:nvSpPr>
        <p:spPr/>
        <p:txBody>
          <a:bodyPr/>
          <a:lstStyle/>
          <a:p>
            <a:fld id="{C32B2F77-07D7-4FA3-9EBD-6981994E9EBF}" type="datetimeFigureOut">
              <a:rPr lang="en-PK" smtClean="0"/>
              <a:t>19/01/2021</a:t>
            </a:fld>
            <a:endParaRPr lang="en-PK"/>
          </a:p>
        </p:txBody>
      </p:sp>
      <p:sp>
        <p:nvSpPr>
          <p:cNvPr id="5" name="Footer Placeholder 4">
            <a:extLst>
              <a:ext uri="{FF2B5EF4-FFF2-40B4-BE49-F238E27FC236}">
                <a16:creationId xmlns:a16="http://schemas.microsoft.com/office/drawing/2014/main" id="{C3F63FF4-6848-49F2-9188-3DC307D4F82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B5CAF70-C366-41A4-9067-B53749EC7D61}"/>
              </a:ext>
            </a:extLst>
          </p:cNvPr>
          <p:cNvSpPr>
            <a:spLocks noGrp="1"/>
          </p:cNvSpPr>
          <p:nvPr>
            <p:ph type="sldNum" sz="quarter" idx="12"/>
          </p:nvPr>
        </p:nvSpPr>
        <p:spPr/>
        <p:txBody>
          <a:bodyPr/>
          <a:lstStyle/>
          <a:p>
            <a:fld id="{97609E2F-BE10-42B2-849E-7C6022C10218}" type="slidenum">
              <a:rPr lang="en-PK" smtClean="0"/>
              <a:t>‹#›</a:t>
            </a:fld>
            <a:endParaRPr lang="en-PK"/>
          </a:p>
        </p:txBody>
      </p:sp>
    </p:spTree>
    <p:extLst>
      <p:ext uri="{BB962C8B-B14F-4D97-AF65-F5344CB8AC3E}">
        <p14:creationId xmlns:p14="http://schemas.microsoft.com/office/powerpoint/2010/main" val="1768057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FC0BB-5E79-4CB1-9C5B-D9D9F3CCC740}"/>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D198AF75-C7AA-42D8-BAE9-EC14DB11FB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096CFD6-535E-41DA-BD61-61FDDCD8B3F3}"/>
              </a:ext>
            </a:extLst>
          </p:cNvPr>
          <p:cNvSpPr>
            <a:spLocks noGrp="1"/>
          </p:cNvSpPr>
          <p:nvPr>
            <p:ph type="dt" sz="half" idx="10"/>
          </p:nvPr>
        </p:nvSpPr>
        <p:spPr/>
        <p:txBody>
          <a:bodyPr/>
          <a:lstStyle/>
          <a:p>
            <a:fld id="{C32B2F77-07D7-4FA3-9EBD-6981994E9EBF}" type="datetimeFigureOut">
              <a:rPr lang="en-PK" smtClean="0"/>
              <a:t>19/01/2021</a:t>
            </a:fld>
            <a:endParaRPr lang="en-PK"/>
          </a:p>
        </p:txBody>
      </p:sp>
      <p:sp>
        <p:nvSpPr>
          <p:cNvPr id="5" name="Footer Placeholder 4">
            <a:extLst>
              <a:ext uri="{FF2B5EF4-FFF2-40B4-BE49-F238E27FC236}">
                <a16:creationId xmlns:a16="http://schemas.microsoft.com/office/drawing/2014/main" id="{0ABA4B77-F240-4AC9-A2D8-D9019223A5C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A79EAF9-A162-4115-9440-7034E77F2EF4}"/>
              </a:ext>
            </a:extLst>
          </p:cNvPr>
          <p:cNvSpPr>
            <a:spLocks noGrp="1"/>
          </p:cNvSpPr>
          <p:nvPr>
            <p:ph type="sldNum" sz="quarter" idx="12"/>
          </p:nvPr>
        </p:nvSpPr>
        <p:spPr/>
        <p:txBody>
          <a:bodyPr/>
          <a:lstStyle/>
          <a:p>
            <a:fld id="{97609E2F-BE10-42B2-849E-7C6022C10218}" type="slidenum">
              <a:rPr lang="en-PK" smtClean="0"/>
              <a:t>‹#›</a:t>
            </a:fld>
            <a:endParaRPr lang="en-PK"/>
          </a:p>
        </p:txBody>
      </p:sp>
    </p:spTree>
    <p:extLst>
      <p:ext uri="{BB962C8B-B14F-4D97-AF65-F5344CB8AC3E}">
        <p14:creationId xmlns:p14="http://schemas.microsoft.com/office/powerpoint/2010/main" val="707595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693BEA-3B34-4E4B-8D6A-DA8F2F0B90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3F403C7F-991E-4C1D-9116-5158560109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5DFF019-17D9-466C-BD47-8BE1A58B8246}"/>
              </a:ext>
            </a:extLst>
          </p:cNvPr>
          <p:cNvSpPr>
            <a:spLocks noGrp="1"/>
          </p:cNvSpPr>
          <p:nvPr>
            <p:ph type="dt" sz="half" idx="10"/>
          </p:nvPr>
        </p:nvSpPr>
        <p:spPr/>
        <p:txBody>
          <a:bodyPr/>
          <a:lstStyle/>
          <a:p>
            <a:fld id="{C32B2F77-07D7-4FA3-9EBD-6981994E9EBF}" type="datetimeFigureOut">
              <a:rPr lang="en-PK" smtClean="0"/>
              <a:t>19/01/2021</a:t>
            </a:fld>
            <a:endParaRPr lang="en-PK"/>
          </a:p>
        </p:txBody>
      </p:sp>
      <p:sp>
        <p:nvSpPr>
          <p:cNvPr id="5" name="Footer Placeholder 4">
            <a:extLst>
              <a:ext uri="{FF2B5EF4-FFF2-40B4-BE49-F238E27FC236}">
                <a16:creationId xmlns:a16="http://schemas.microsoft.com/office/drawing/2014/main" id="{ABF1CEC1-3AA6-42A3-B44E-11D1BBB393A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21A46A2-07DD-49D7-BD5B-7CBED20D44F4}"/>
              </a:ext>
            </a:extLst>
          </p:cNvPr>
          <p:cNvSpPr>
            <a:spLocks noGrp="1"/>
          </p:cNvSpPr>
          <p:nvPr>
            <p:ph type="sldNum" sz="quarter" idx="12"/>
          </p:nvPr>
        </p:nvSpPr>
        <p:spPr/>
        <p:txBody>
          <a:bodyPr/>
          <a:lstStyle/>
          <a:p>
            <a:fld id="{97609E2F-BE10-42B2-849E-7C6022C10218}" type="slidenum">
              <a:rPr lang="en-PK" smtClean="0"/>
              <a:t>‹#›</a:t>
            </a:fld>
            <a:endParaRPr lang="en-PK"/>
          </a:p>
        </p:txBody>
      </p:sp>
    </p:spTree>
    <p:extLst>
      <p:ext uri="{BB962C8B-B14F-4D97-AF65-F5344CB8AC3E}">
        <p14:creationId xmlns:p14="http://schemas.microsoft.com/office/powerpoint/2010/main" val="728826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D9500-712B-4D0A-99C4-7DB72E745ECD}"/>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BF1EDAFD-B01C-4DEF-95D6-7DFE4A2C56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413E9FD-66B4-4D3D-86EA-67AA35519457}"/>
              </a:ext>
            </a:extLst>
          </p:cNvPr>
          <p:cNvSpPr>
            <a:spLocks noGrp="1"/>
          </p:cNvSpPr>
          <p:nvPr>
            <p:ph type="dt" sz="half" idx="10"/>
          </p:nvPr>
        </p:nvSpPr>
        <p:spPr/>
        <p:txBody>
          <a:bodyPr/>
          <a:lstStyle/>
          <a:p>
            <a:fld id="{C32B2F77-07D7-4FA3-9EBD-6981994E9EBF}" type="datetimeFigureOut">
              <a:rPr lang="en-PK" smtClean="0"/>
              <a:t>19/01/2021</a:t>
            </a:fld>
            <a:endParaRPr lang="en-PK"/>
          </a:p>
        </p:txBody>
      </p:sp>
      <p:sp>
        <p:nvSpPr>
          <p:cNvPr id="5" name="Footer Placeholder 4">
            <a:extLst>
              <a:ext uri="{FF2B5EF4-FFF2-40B4-BE49-F238E27FC236}">
                <a16:creationId xmlns:a16="http://schemas.microsoft.com/office/drawing/2014/main" id="{43161F21-DEDF-4B19-ADBD-5A5873BA2DA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AEB280C-53BE-4373-BF09-3B0AA6BB726C}"/>
              </a:ext>
            </a:extLst>
          </p:cNvPr>
          <p:cNvSpPr>
            <a:spLocks noGrp="1"/>
          </p:cNvSpPr>
          <p:nvPr>
            <p:ph type="sldNum" sz="quarter" idx="12"/>
          </p:nvPr>
        </p:nvSpPr>
        <p:spPr/>
        <p:txBody>
          <a:bodyPr/>
          <a:lstStyle/>
          <a:p>
            <a:fld id="{97609E2F-BE10-42B2-849E-7C6022C10218}" type="slidenum">
              <a:rPr lang="en-PK" smtClean="0"/>
              <a:t>‹#›</a:t>
            </a:fld>
            <a:endParaRPr lang="en-PK"/>
          </a:p>
        </p:txBody>
      </p:sp>
    </p:spTree>
    <p:extLst>
      <p:ext uri="{BB962C8B-B14F-4D97-AF65-F5344CB8AC3E}">
        <p14:creationId xmlns:p14="http://schemas.microsoft.com/office/powerpoint/2010/main" val="3448571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F1A16-5E4A-4279-ACE9-0C9F104A65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CE83FB7B-EE69-487B-BF01-3B5FB99545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E8CE6F-6728-4671-9408-3B46E7712095}"/>
              </a:ext>
            </a:extLst>
          </p:cNvPr>
          <p:cNvSpPr>
            <a:spLocks noGrp="1"/>
          </p:cNvSpPr>
          <p:nvPr>
            <p:ph type="dt" sz="half" idx="10"/>
          </p:nvPr>
        </p:nvSpPr>
        <p:spPr/>
        <p:txBody>
          <a:bodyPr/>
          <a:lstStyle/>
          <a:p>
            <a:fld id="{C32B2F77-07D7-4FA3-9EBD-6981994E9EBF}" type="datetimeFigureOut">
              <a:rPr lang="en-PK" smtClean="0"/>
              <a:t>19/01/2021</a:t>
            </a:fld>
            <a:endParaRPr lang="en-PK"/>
          </a:p>
        </p:txBody>
      </p:sp>
      <p:sp>
        <p:nvSpPr>
          <p:cNvPr id="5" name="Footer Placeholder 4">
            <a:extLst>
              <a:ext uri="{FF2B5EF4-FFF2-40B4-BE49-F238E27FC236}">
                <a16:creationId xmlns:a16="http://schemas.microsoft.com/office/drawing/2014/main" id="{D0BA1B18-7CCA-4AF4-BBFE-69089BC0E9C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9FF1648-EF8B-468E-99C1-781E953854F4}"/>
              </a:ext>
            </a:extLst>
          </p:cNvPr>
          <p:cNvSpPr>
            <a:spLocks noGrp="1"/>
          </p:cNvSpPr>
          <p:nvPr>
            <p:ph type="sldNum" sz="quarter" idx="12"/>
          </p:nvPr>
        </p:nvSpPr>
        <p:spPr/>
        <p:txBody>
          <a:bodyPr/>
          <a:lstStyle/>
          <a:p>
            <a:fld id="{97609E2F-BE10-42B2-849E-7C6022C10218}" type="slidenum">
              <a:rPr lang="en-PK" smtClean="0"/>
              <a:t>‹#›</a:t>
            </a:fld>
            <a:endParaRPr lang="en-PK"/>
          </a:p>
        </p:txBody>
      </p:sp>
    </p:spTree>
    <p:extLst>
      <p:ext uri="{BB962C8B-B14F-4D97-AF65-F5344CB8AC3E}">
        <p14:creationId xmlns:p14="http://schemas.microsoft.com/office/powerpoint/2010/main" val="837866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701C6-4746-4FF7-811E-78B4AB6ABB1D}"/>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6F37AFF8-DD63-4CDE-8937-D4AA8F679F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C49E5978-E060-4DF3-A976-AB309F62F2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6A454913-E166-4AAF-BA52-D06B31E63749}"/>
              </a:ext>
            </a:extLst>
          </p:cNvPr>
          <p:cNvSpPr>
            <a:spLocks noGrp="1"/>
          </p:cNvSpPr>
          <p:nvPr>
            <p:ph type="dt" sz="half" idx="10"/>
          </p:nvPr>
        </p:nvSpPr>
        <p:spPr/>
        <p:txBody>
          <a:bodyPr/>
          <a:lstStyle/>
          <a:p>
            <a:fld id="{C32B2F77-07D7-4FA3-9EBD-6981994E9EBF}" type="datetimeFigureOut">
              <a:rPr lang="en-PK" smtClean="0"/>
              <a:t>19/01/2021</a:t>
            </a:fld>
            <a:endParaRPr lang="en-PK"/>
          </a:p>
        </p:txBody>
      </p:sp>
      <p:sp>
        <p:nvSpPr>
          <p:cNvPr id="6" name="Footer Placeholder 5">
            <a:extLst>
              <a:ext uri="{FF2B5EF4-FFF2-40B4-BE49-F238E27FC236}">
                <a16:creationId xmlns:a16="http://schemas.microsoft.com/office/drawing/2014/main" id="{B49617BF-A879-43DB-A7A5-314A854EF477}"/>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BFAB8189-6F41-4C8E-A011-104A57E5AD09}"/>
              </a:ext>
            </a:extLst>
          </p:cNvPr>
          <p:cNvSpPr>
            <a:spLocks noGrp="1"/>
          </p:cNvSpPr>
          <p:nvPr>
            <p:ph type="sldNum" sz="quarter" idx="12"/>
          </p:nvPr>
        </p:nvSpPr>
        <p:spPr/>
        <p:txBody>
          <a:bodyPr/>
          <a:lstStyle/>
          <a:p>
            <a:fld id="{97609E2F-BE10-42B2-849E-7C6022C10218}" type="slidenum">
              <a:rPr lang="en-PK" smtClean="0"/>
              <a:t>‹#›</a:t>
            </a:fld>
            <a:endParaRPr lang="en-PK"/>
          </a:p>
        </p:txBody>
      </p:sp>
    </p:spTree>
    <p:extLst>
      <p:ext uri="{BB962C8B-B14F-4D97-AF65-F5344CB8AC3E}">
        <p14:creationId xmlns:p14="http://schemas.microsoft.com/office/powerpoint/2010/main" val="2761550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D9D2-6F70-4D01-BDD0-BAEDA197306D}"/>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89B0300B-094B-49A6-B144-C734D09307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FB4769-69E5-410C-8A59-A07C0DFBA0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95FAD35B-1B1E-4C3A-AFD2-66F3CD6DC8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E63650-A56D-4048-908B-CD556BD385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7B13DAA7-AB38-4729-8CFC-4A358FCFAB05}"/>
              </a:ext>
            </a:extLst>
          </p:cNvPr>
          <p:cNvSpPr>
            <a:spLocks noGrp="1"/>
          </p:cNvSpPr>
          <p:nvPr>
            <p:ph type="dt" sz="half" idx="10"/>
          </p:nvPr>
        </p:nvSpPr>
        <p:spPr/>
        <p:txBody>
          <a:bodyPr/>
          <a:lstStyle/>
          <a:p>
            <a:fld id="{C32B2F77-07D7-4FA3-9EBD-6981994E9EBF}" type="datetimeFigureOut">
              <a:rPr lang="en-PK" smtClean="0"/>
              <a:t>19/01/2021</a:t>
            </a:fld>
            <a:endParaRPr lang="en-PK"/>
          </a:p>
        </p:txBody>
      </p:sp>
      <p:sp>
        <p:nvSpPr>
          <p:cNvPr id="8" name="Footer Placeholder 7">
            <a:extLst>
              <a:ext uri="{FF2B5EF4-FFF2-40B4-BE49-F238E27FC236}">
                <a16:creationId xmlns:a16="http://schemas.microsoft.com/office/drawing/2014/main" id="{0E97308F-9D99-424C-B1D7-8C0F389BDF1E}"/>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17A714FA-895B-4619-83D6-569D538C96A7}"/>
              </a:ext>
            </a:extLst>
          </p:cNvPr>
          <p:cNvSpPr>
            <a:spLocks noGrp="1"/>
          </p:cNvSpPr>
          <p:nvPr>
            <p:ph type="sldNum" sz="quarter" idx="12"/>
          </p:nvPr>
        </p:nvSpPr>
        <p:spPr/>
        <p:txBody>
          <a:bodyPr/>
          <a:lstStyle/>
          <a:p>
            <a:fld id="{97609E2F-BE10-42B2-849E-7C6022C10218}" type="slidenum">
              <a:rPr lang="en-PK" smtClean="0"/>
              <a:t>‹#›</a:t>
            </a:fld>
            <a:endParaRPr lang="en-PK"/>
          </a:p>
        </p:txBody>
      </p:sp>
    </p:spTree>
    <p:extLst>
      <p:ext uri="{BB962C8B-B14F-4D97-AF65-F5344CB8AC3E}">
        <p14:creationId xmlns:p14="http://schemas.microsoft.com/office/powerpoint/2010/main" val="1087556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85313-8FB9-4205-9949-B277C553D91C}"/>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C673AE0B-E2AC-42ED-998A-1890C0DDDA2A}"/>
              </a:ext>
            </a:extLst>
          </p:cNvPr>
          <p:cNvSpPr>
            <a:spLocks noGrp="1"/>
          </p:cNvSpPr>
          <p:nvPr>
            <p:ph type="dt" sz="half" idx="10"/>
          </p:nvPr>
        </p:nvSpPr>
        <p:spPr/>
        <p:txBody>
          <a:bodyPr/>
          <a:lstStyle/>
          <a:p>
            <a:fld id="{C32B2F77-07D7-4FA3-9EBD-6981994E9EBF}" type="datetimeFigureOut">
              <a:rPr lang="en-PK" smtClean="0"/>
              <a:t>19/01/2021</a:t>
            </a:fld>
            <a:endParaRPr lang="en-PK"/>
          </a:p>
        </p:txBody>
      </p:sp>
      <p:sp>
        <p:nvSpPr>
          <p:cNvPr id="4" name="Footer Placeholder 3">
            <a:extLst>
              <a:ext uri="{FF2B5EF4-FFF2-40B4-BE49-F238E27FC236}">
                <a16:creationId xmlns:a16="http://schemas.microsoft.com/office/drawing/2014/main" id="{F809844A-CEF2-4633-B8EA-A727499CBEA8}"/>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D7316FDC-D002-40E8-AC5E-6ADB02397A08}"/>
              </a:ext>
            </a:extLst>
          </p:cNvPr>
          <p:cNvSpPr>
            <a:spLocks noGrp="1"/>
          </p:cNvSpPr>
          <p:nvPr>
            <p:ph type="sldNum" sz="quarter" idx="12"/>
          </p:nvPr>
        </p:nvSpPr>
        <p:spPr/>
        <p:txBody>
          <a:bodyPr/>
          <a:lstStyle/>
          <a:p>
            <a:fld id="{97609E2F-BE10-42B2-849E-7C6022C10218}" type="slidenum">
              <a:rPr lang="en-PK" smtClean="0"/>
              <a:t>‹#›</a:t>
            </a:fld>
            <a:endParaRPr lang="en-PK"/>
          </a:p>
        </p:txBody>
      </p:sp>
    </p:spTree>
    <p:extLst>
      <p:ext uri="{BB962C8B-B14F-4D97-AF65-F5344CB8AC3E}">
        <p14:creationId xmlns:p14="http://schemas.microsoft.com/office/powerpoint/2010/main" val="4244406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4F1A4B-8A96-44B7-BA1E-80B9E168727E}"/>
              </a:ext>
            </a:extLst>
          </p:cNvPr>
          <p:cNvSpPr>
            <a:spLocks noGrp="1"/>
          </p:cNvSpPr>
          <p:nvPr>
            <p:ph type="dt" sz="half" idx="10"/>
          </p:nvPr>
        </p:nvSpPr>
        <p:spPr/>
        <p:txBody>
          <a:bodyPr/>
          <a:lstStyle/>
          <a:p>
            <a:fld id="{C32B2F77-07D7-4FA3-9EBD-6981994E9EBF}" type="datetimeFigureOut">
              <a:rPr lang="en-PK" smtClean="0"/>
              <a:t>19/01/2021</a:t>
            </a:fld>
            <a:endParaRPr lang="en-PK"/>
          </a:p>
        </p:txBody>
      </p:sp>
      <p:sp>
        <p:nvSpPr>
          <p:cNvPr id="3" name="Footer Placeholder 2">
            <a:extLst>
              <a:ext uri="{FF2B5EF4-FFF2-40B4-BE49-F238E27FC236}">
                <a16:creationId xmlns:a16="http://schemas.microsoft.com/office/drawing/2014/main" id="{D4C0FD16-92A1-4406-ACF8-9F764E5B6F91}"/>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D5EAFA10-07EC-4C11-919B-35A96ADD9574}"/>
              </a:ext>
            </a:extLst>
          </p:cNvPr>
          <p:cNvSpPr>
            <a:spLocks noGrp="1"/>
          </p:cNvSpPr>
          <p:nvPr>
            <p:ph type="sldNum" sz="quarter" idx="12"/>
          </p:nvPr>
        </p:nvSpPr>
        <p:spPr/>
        <p:txBody>
          <a:bodyPr/>
          <a:lstStyle/>
          <a:p>
            <a:fld id="{97609E2F-BE10-42B2-849E-7C6022C10218}" type="slidenum">
              <a:rPr lang="en-PK" smtClean="0"/>
              <a:t>‹#›</a:t>
            </a:fld>
            <a:endParaRPr lang="en-PK"/>
          </a:p>
        </p:txBody>
      </p:sp>
    </p:spTree>
    <p:extLst>
      <p:ext uri="{BB962C8B-B14F-4D97-AF65-F5344CB8AC3E}">
        <p14:creationId xmlns:p14="http://schemas.microsoft.com/office/powerpoint/2010/main" val="2038528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30DDD-BB24-4A8A-A725-C2E2134FD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1976CD73-E39B-457C-BF41-C1CD2281F8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70AAB39A-AB3E-42B6-B0C8-485339D5D8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23192D-3699-493A-A077-751851CAF089}"/>
              </a:ext>
            </a:extLst>
          </p:cNvPr>
          <p:cNvSpPr>
            <a:spLocks noGrp="1"/>
          </p:cNvSpPr>
          <p:nvPr>
            <p:ph type="dt" sz="half" idx="10"/>
          </p:nvPr>
        </p:nvSpPr>
        <p:spPr/>
        <p:txBody>
          <a:bodyPr/>
          <a:lstStyle/>
          <a:p>
            <a:fld id="{C32B2F77-07D7-4FA3-9EBD-6981994E9EBF}" type="datetimeFigureOut">
              <a:rPr lang="en-PK" smtClean="0"/>
              <a:t>19/01/2021</a:t>
            </a:fld>
            <a:endParaRPr lang="en-PK"/>
          </a:p>
        </p:txBody>
      </p:sp>
      <p:sp>
        <p:nvSpPr>
          <p:cNvPr id="6" name="Footer Placeholder 5">
            <a:extLst>
              <a:ext uri="{FF2B5EF4-FFF2-40B4-BE49-F238E27FC236}">
                <a16:creationId xmlns:a16="http://schemas.microsoft.com/office/drawing/2014/main" id="{A6D22D44-2408-4979-A63C-47B56DC0248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F613A838-93F2-4DE8-8942-0D4776167993}"/>
              </a:ext>
            </a:extLst>
          </p:cNvPr>
          <p:cNvSpPr>
            <a:spLocks noGrp="1"/>
          </p:cNvSpPr>
          <p:nvPr>
            <p:ph type="sldNum" sz="quarter" idx="12"/>
          </p:nvPr>
        </p:nvSpPr>
        <p:spPr/>
        <p:txBody>
          <a:bodyPr/>
          <a:lstStyle/>
          <a:p>
            <a:fld id="{97609E2F-BE10-42B2-849E-7C6022C10218}" type="slidenum">
              <a:rPr lang="en-PK" smtClean="0"/>
              <a:t>‹#›</a:t>
            </a:fld>
            <a:endParaRPr lang="en-PK"/>
          </a:p>
        </p:txBody>
      </p:sp>
    </p:spTree>
    <p:extLst>
      <p:ext uri="{BB962C8B-B14F-4D97-AF65-F5344CB8AC3E}">
        <p14:creationId xmlns:p14="http://schemas.microsoft.com/office/powerpoint/2010/main" val="1691275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0D54-67DD-482E-9B08-DEAC263BEF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87EE3D49-30C1-460F-A44C-994BF7CDCA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33CB6C71-8DCA-452D-A053-311EBC217D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69CF36-B960-4D6F-8013-59281F2632A7}"/>
              </a:ext>
            </a:extLst>
          </p:cNvPr>
          <p:cNvSpPr>
            <a:spLocks noGrp="1"/>
          </p:cNvSpPr>
          <p:nvPr>
            <p:ph type="dt" sz="half" idx="10"/>
          </p:nvPr>
        </p:nvSpPr>
        <p:spPr/>
        <p:txBody>
          <a:bodyPr/>
          <a:lstStyle/>
          <a:p>
            <a:fld id="{C32B2F77-07D7-4FA3-9EBD-6981994E9EBF}" type="datetimeFigureOut">
              <a:rPr lang="en-PK" smtClean="0"/>
              <a:t>19/01/2021</a:t>
            </a:fld>
            <a:endParaRPr lang="en-PK"/>
          </a:p>
        </p:txBody>
      </p:sp>
      <p:sp>
        <p:nvSpPr>
          <p:cNvPr id="6" name="Footer Placeholder 5">
            <a:extLst>
              <a:ext uri="{FF2B5EF4-FFF2-40B4-BE49-F238E27FC236}">
                <a16:creationId xmlns:a16="http://schemas.microsoft.com/office/drawing/2014/main" id="{A7EFA8E3-4351-4905-99FF-0B0304DAA8C8}"/>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72D1AFD7-2C14-4ABF-BDA2-0CDFA2704E46}"/>
              </a:ext>
            </a:extLst>
          </p:cNvPr>
          <p:cNvSpPr>
            <a:spLocks noGrp="1"/>
          </p:cNvSpPr>
          <p:nvPr>
            <p:ph type="sldNum" sz="quarter" idx="12"/>
          </p:nvPr>
        </p:nvSpPr>
        <p:spPr/>
        <p:txBody>
          <a:bodyPr/>
          <a:lstStyle/>
          <a:p>
            <a:fld id="{97609E2F-BE10-42B2-849E-7C6022C10218}" type="slidenum">
              <a:rPr lang="en-PK" smtClean="0"/>
              <a:t>‹#›</a:t>
            </a:fld>
            <a:endParaRPr lang="en-PK"/>
          </a:p>
        </p:txBody>
      </p:sp>
    </p:spTree>
    <p:extLst>
      <p:ext uri="{BB962C8B-B14F-4D97-AF65-F5344CB8AC3E}">
        <p14:creationId xmlns:p14="http://schemas.microsoft.com/office/powerpoint/2010/main" val="3156566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DC88A5-AFAB-44C9-A839-86BB9CE5CC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303D5318-5803-4CA0-8191-F3C05ADBB7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B8055DB-CE86-4B92-8679-9C08DC8101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2B2F77-07D7-4FA3-9EBD-6981994E9EBF}" type="datetimeFigureOut">
              <a:rPr lang="en-PK" smtClean="0"/>
              <a:t>19/01/2021</a:t>
            </a:fld>
            <a:endParaRPr lang="en-PK"/>
          </a:p>
        </p:txBody>
      </p:sp>
      <p:sp>
        <p:nvSpPr>
          <p:cNvPr id="5" name="Footer Placeholder 4">
            <a:extLst>
              <a:ext uri="{FF2B5EF4-FFF2-40B4-BE49-F238E27FC236}">
                <a16:creationId xmlns:a16="http://schemas.microsoft.com/office/drawing/2014/main" id="{ABFCE1E5-2F61-4A3C-B76F-41BF010D82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C8AB1598-6BF7-48FC-AB7D-7991B2A49F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09E2F-BE10-42B2-849E-7C6022C10218}" type="slidenum">
              <a:rPr lang="en-PK" smtClean="0"/>
              <a:t>‹#›</a:t>
            </a:fld>
            <a:endParaRPr lang="en-PK"/>
          </a:p>
        </p:txBody>
      </p:sp>
    </p:spTree>
    <p:extLst>
      <p:ext uri="{BB962C8B-B14F-4D97-AF65-F5344CB8AC3E}">
        <p14:creationId xmlns:p14="http://schemas.microsoft.com/office/powerpoint/2010/main" val="3132501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7" Type="http://schemas.openxmlformats.org/officeDocument/2006/relationships/image" Target="../media/image3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5" Type="http://schemas.openxmlformats.org/officeDocument/2006/relationships/image" Target="../media/image39.png"/></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3" Type="http://schemas.openxmlformats.org/officeDocument/2006/relationships/diagramLayout" Target="../diagrams/layout2.xml"/><Relationship Id="rId3" Type="http://schemas.openxmlformats.org/officeDocument/2006/relationships/diagramData" Target="../diagrams/data3.xml"/><Relationship Id="rId7" Type="http://schemas.microsoft.com/office/2007/relationships/diagramDrawing" Target="../diagrams/drawing2.xml"/><Relationship Id="rId12" Type="http://schemas.openxmlformats.org/officeDocument/2006/relationships/diagramData" Target="../diagrams/data5.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5" Type="http://schemas.openxmlformats.org/officeDocument/2006/relationships/diagramColors" Target="../diagrams/colors2.xml"/><Relationship Id="rId4" Type="http://schemas.openxmlformats.org/officeDocument/2006/relationships/diagramLayout" Target="../diagrams/layout2.xml"/><Relationship Id="rId1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4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D0D89-B595-4E58-8587-9FC0B5EC0138}"/>
              </a:ext>
            </a:extLst>
          </p:cNvPr>
          <p:cNvSpPr>
            <a:spLocks noGrp="1"/>
          </p:cNvSpPr>
          <p:nvPr>
            <p:ph type="ctrTitle"/>
          </p:nvPr>
        </p:nvSpPr>
        <p:spPr/>
        <p:txBody>
          <a:bodyPr/>
          <a:lstStyle/>
          <a:p>
            <a:r>
              <a:rPr lang="sd-Arab-PK" dirty="0">
                <a:latin typeface="MB Lateefi SK 2.0" panose="02000000000000000000" pitchFamily="2" charset="-78"/>
                <a:cs typeface="MB Lateefi SK 2.0" panose="02000000000000000000" pitchFamily="2" charset="-78"/>
              </a:rPr>
              <a:t>السّلام عليڪم ورحمة اللہ وبرڪاتہ</a:t>
            </a:r>
            <a:endParaRPr lang="en-PK" dirty="0">
              <a:latin typeface="MB Lateefi SK 2.0" panose="02000000000000000000" pitchFamily="2" charset="-78"/>
              <a:cs typeface="MB Lateefi SK 2.0" panose="02000000000000000000" pitchFamily="2" charset="-78"/>
            </a:endParaRPr>
          </a:p>
        </p:txBody>
      </p:sp>
      <p:sp>
        <p:nvSpPr>
          <p:cNvPr id="3" name="Subtitle 2">
            <a:extLst>
              <a:ext uri="{FF2B5EF4-FFF2-40B4-BE49-F238E27FC236}">
                <a16:creationId xmlns:a16="http://schemas.microsoft.com/office/drawing/2014/main" id="{C8F660B1-F882-432F-952E-F37843CAC928}"/>
              </a:ext>
            </a:extLst>
          </p:cNvPr>
          <p:cNvSpPr>
            <a:spLocks noGrp="1"/>
          </p:cNvSpPr>
          <p:nvPr>
            <p:ph type="subTitle" idx="1"/>
          </p:nvPr>
        </p:nvSpPr>
        <p:spPr/>
        <p:txBody>
          <a:bodyPr/>
          <a:lstStyle/>
          <a:p>
            <a:endParaRPr lang="en-PK"/>
          </a:p>
        </p:txBody>
      </p:sp>
    </p:spTree>
    <p:extLst>
      <p:ext uri="{BB962C8B-B14F-4D97-AF65-F5344CB8AC3E}">
        <p14:creationId xmlns:p14="http://schemas.microsoft.com/office/powerpoint/2010/main" val="1029752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1186-953F-478A-A75B-5E01433F104B}"/>
              </a:ext>
            </a:extLst>
          </p:cNvPr>
          <p:cNvSpPr>
            <a:spLocks noGrp="1"/>
          </p:cNvSpPr>
          <p:nvPr>
            <p:ph type="title"/>
          </p:nvPr>
        </p:nvSpPr>
        <p:spPr/>
        <p:txBody>
          <a:bodyPr/>
          <a:lstStyle/>
          <a:p>
            <a:r>
              <a:rPr lang="en-US" dirty="0"/>
              <a:t>Point of intersection of two straight lines </a:t>
            </a:r>
            <a:endParaRPr lang="en-PK"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2734D2-11B0-4ABF-9859-0E0A056577D5}"/>
                  </a:ext>
                </a:extLst>
              </p:cNvPr>
              <p:cNvSpPr>
                <a:spLocks noGrp="1"/>
              </p:cNvSpPr>
              <p:nvPr>
                <p:ph idx="1"/>
              </p:nvPr>
            </p:nvSpPr>
            <p:spPr/>
            <p:txBody>
              <a:bodyPr/>
              <a:lstStyle/>
              <a:p>
                <a:r>
                  <a:rPr lang="en-US" dirty="0"/>
                  <a:t>two distinct non-parallel straight lines intersect in one point only.</a:t>
                </a:r>
              </a:p>
              <a:p>
                <a:r>
                  <a:rPr lang="en-US" dirty="0"/>
                  <a:t>Let 		</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0</m:t>
                    </m:r>
                  </m:oMath>
                </a14:m>
                <a:endParaRPr lang="en-US" b="0" i="1" dirty="0">
                  <a:latin typeface="Cambria Math" panose="020405030504060302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0</m:t>
                    </m:r>
                  </m:oMath>
                </a14:m>
                <a:endParaRPr lang="en-US" b="0" dirty="0"/>
              </a:p>
              <a:p>
                <a:r>
                  <a:rPr lang="en-US" dirty="0"/>
                  <a:t>We can write above equations in the following form:</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oMath>
                </a14:m>
                <a:endParaRPr lang="en-US"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oMath>
                </a14:m>
                <a:endParaRPr lang="en-US" b="0" dirty="0"/>
              </a:p>
              <a:p>
                <a:endParaRPr lang="en-PK" dirty="0"/>
              </a:p>
              <a:p>
                <a:endParaRPr lang="en-PK" dirty="0"/>
              </a:p>
            </p:txBody>
          </p:sp>
        </mc:Choice>
        <mc:Fallback xmlns="">
          <p:sp>
            <p:nvSpPr>
              <p:cNvPr id="3" name="Content Placeholder 2">
                <a:extLst>
                  <a:ext uri="{FF2B5EF4-FFF2-40B4-BE49-F238E27FC236}">
                    <a16:creationId xmlns:a16="http://schemas.microsoft.com/office/drawing/2014/main" id="{242734D2-11B0-4ABF-9859-0E0A056577D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PK">
                    <a:noFill/>
                  </a:rPr>
                  <a:t> </a:t>
                </a:r>
              </a:p>
            </p:txBody>
          </p:sp>
        </mc:Fallback>
      </mc:AlternateContent>
    </p:spTree>
    <p:extLst>
      <p:ext uri="{BB962C8B-B14F-4D97-AF65-F5344CB8AC3E}">
        <p14:creationId xmlns:p14="http://schemas.microsoft.com/office/powerpoint/2010/main" val="1126283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7415B62-89CB-417C-B8F8-B99EE2DD50F5}"/>
                  </a:ext>
                </a:extLst>
              </p:cNvPr>
              <p:cNvSpPr>
                <a:spLocks noGrp="1"/>
              </p:cNvSpPr>
              <p:nvPr>
                <p:ph idx="1"/>
              </p:nvPr>
            </p:nvSpPr>
            <p:spPr>
              <a:xfrm>
                <a:off x="705678" y="540163"/>
                <a:ext cx="10515600" cy="5940149"/>
              </a:xfrm>
            </p:spPr>
            <p:txBody>
              <a:bodyPr/>
              <a:lstStyle/>
              <a:p>
                <a:r>
                  <a:rPr lang="en-US" dirty="0"/>
                  <a:t>Since the straight lines are not parallel, </a:t>
                </a:r>
                <a14:m>
                  <m:oMath xmlns:m="http://schemas.openxmlformats.org/officeDocument/2006/math">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𝑎</m:t>
                                  </m:r>
                                </m:e>
                                <m:sub>
                                  <m:r>
                                    <m:rPr>
                                      <m:brk m:alnAt="7"/>
                                    </m:rP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e>
                          </m:mr>
                        </m:m>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oMath>
                </a14:m>
                <a:endParaRPr lang="en-US" b="0" dirty="0">
                  <a:ea typeface="Cambria Math" panose="02040503050406030204" pitchFamily="18" charset="0"/>
                </a:endParaRPr>
              </a:p>
              <a:p>
                <a:r>
                  <a:rPr lang="en-US" dirty="0"/>
                  <a:t>Hence by using Crammer’s Rule:</a:t>
                </a:r>
              </a:p>
              <a:p>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𝑐</m:t>
                                      </m:r>
                                    </m:e>
                                    <m:sub>
                                      <m:r>
                                        <m:rPr>
                                          <m:brk m:alnAt="7"/>
                                        </m:rP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e>
                              </m:mr>
                              <m:m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e>
                              </m:mr>
                            </m:m>
                          </m:e>
                        </m:d>
                      </m:num>
                      <m:den>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𝑎</m:t>
                                      </m:r>
                                    </m:e>
                                    <m:sub>
                                      <m:r>
                                        <m:rPr>
                                          <m:brk m:alnAt="7"/>
                                        </m:rP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e>
                              </m:mr>
                            </m:m>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den>
                    </m:f>
                  </m:oMath>
                </a14:m>
                <a:r>
                  <a:rPr lang="en-US" dirty="0"/>
                  <a:t> and</a:t>
                </a:r>
              </a:p>
              <a:p>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𝑎</m:t>
                                      </m:r>
                                    </m:e>
                                    <m:sub>
                                      <m:r>
                                        <m:rPr>
                                          <m:brk m:alnAt="7"/>
                                        </m:rP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𝑐</m:t>
                                      </m:r>
                                    </m:e>
                                    <m:sub>
                                      <m:r>
                                        <a:rPr lang="en-US" b="0" i="1" smtClean="0">
                                          <a:latin typeface="Cambria Math" panose="02040503050406030204" pitchFamily="18" charset="0"/>
                                        </a:rPr>
                                        <m:t>1</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𝑐</m:t>
                                      </m:r>
                                    </m:e>
                                    <m:sub>
                                      <m:r>
                                        <a:rPr lang="en-US" b="0" i="1" smtClean="0">
                                          <a:latin typeface="Cambria Math" panose="02040503050406030204" pitchFamily="18" charset="0"/>
                                        </a:rPr>
                                        <m:t>2</m:t>
                                      </m:r>
                                    </m:sub>
                                  </m:sSub>
                                </m:e>
                              </m:mr>
                            </m:m>
                          </m:e>
                        </m:d>
                      </m:num>
                      <m:den>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𝑎</m:t>
                                      </m:r>
                                    </m:e>
                                    <m:sub>
                                      <m:r>
                                        <m:rPr>
                                          <m:brk m:alnAt="7"/>
                                        </m:rP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e>
                              </m:mr>
                            </m:m>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den>
                    </m:f>
                  </m:oMath>
                </a14:m>
                <a:r>
                  <a:rPr lang="en-US" dirty="0"/>
                  <a:t>.</a:t>
                </a:r>
              </a:p>
              <a:p>
                <a:pPr marL="0" indent="0">
                  <a:buNone/>
                </a:pPr>
                <a:r>
                  <a:rPr lang="en-US" dirty="0"/>
                  <a:t> </a:t>
                </a:r>
                <a:endParaRPr lang="en-PK" dirty="0"/>
              </a:p>
            </p:txBody>
          </p:sp>
        </mc:Choice>
        <mc:Fallback xmlns="">
          <p:sp>
            <p:nvSpPr>
              <p:cNvPr id="3" name="Content Placeholder 2">
                <a:extLst>
                  <a:ext uri="{FF2B5EF4-FFF2-40B4-BE49-F238E27FC236}">
                    <a16:creationId xmlns:a16="http://schemas.microsoft.com/office/drawing/2014/main" id="{B7415B62-89CB-417C-B8F8-B99EE2DD50F5}"/>
                  </a:ext>
                </a:extLst>
              </p:cNvPr>
              <p:cNvSpPr>
                <a:spLocks noGrp="1" noRot="1" noChangeAspect="1" noMove="1" noResize="1" noEditPoints="1" noAdjustHandles="1" noChangeArrowheads="1" noChangeShapeType="1" noTextEdit="1"/>
              </p:cNvSpPr>
              <p:nvPr>
                <p:ph idx="1"/>
              </p:nvPr>
            </p:nvSpPr>
            <p:spPr>
              <a:xfrm>
                <a:off x="705678" y="540163"/>
                <a:ext cx="10515600" cy="5940149"/>
              </a:xfrm>
              <a:blipFill>
                <a:blip r:embed="rId2"/>
                <a:stretch>
                  <a:fillRect l="-1043"/>
                </a:stretch>
              </a:blipFill>
            </p:spPr>
            <p:txBody>
              <a:bodyPr/>
              <a:lstStyle/>
              <a:p>
                <a:r>
                  <a:rPr lang="en-PK">
                    <a:noFill/>
                  </a:rPr>
                  <a:t> </a:t>
                </a:r>
              </a:p>
            </p:txBody>
          </p:sp>
        </mc:Fallback>
      </mc:AlternateContent>
    </p:spTree>
    <p:extLst>
      <p:ext uri="{BB962C8B-B14F-4D97-AF65-F5344CB8AC3E}">
        <p14:creationId xmlns:p14="http://schemas.microsoft.com/office/powerpoint/2010/main" val="1182419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7CE65-1EF6-4E9D-972D-910D03D996B7}"/>
              </a:ext>
            </a:extLst>
          </p:cNvPr>
          <p:cNvSpPr>
            <a:spLocks noGrp="1"/>
          </p:cNvSpPr>
          <p:nvPr>
            <p:ph type="title"/>
          </p:nvPr>
        </p:nvSpPr>
        <p:spPr/>
        <p:txBody>
          <a:bodyPr/>
          <a:lstStyle/>
          <a:p>
            <a:endParaRPr lang="en-PK"/>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42C244-3402-474C-B019-1F8F0FD5C4E2}"/>
                  </a:ext>
                </a:extLst>
              </p:cNvPr>
              <p:cNvSpPr>
                <a:spLocks noGrp="1"/>
              </p:cNvSpPr>
              <p:nvPr>
                <p:ph idx="1"/>
              </p:nvPr>
            </p:nvSpPr>
            <p:spPr/>
            <p:txBody>
              <a:bodyPr/>
              <a:lstStyle/>
              <a:p>
                <a:r>
                  <a:rPr lang="en-US" dirty="0"/>
                  <a:t>If the denominator is zero i.e.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0</m:t>
                    </m:r>
                  </m:oMath>
                </a14:m>
                <a:r>
                  <a:rPr lang="en-US" dirty="0"/>
                  <a:t> or </a:t>
                </a:r>
                <a14:m>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den>
                    </m:f>
                  </m:oMath>
                </a14:m>
                <a:r>
                  <a:rPr lang="en-US" dirty="0"/>
                  <a:t> , </a:t>
                </a:r>
              </a:p>
              <a:p>
                <a:r>
                  <a:rPr lang="en-US" dirty="0"/>
                  <a:t>Then two cases arise</a:t>
                </a:r>
              </a:p>
              <a:p>
                <a:r>
                  <a:rPr lang="en-US" dirty="0"/>
                  <a:t>(</a:t>
                </a:r>
                <a:r>
                  <a:rPr lang="en-US" dirty="0" err="1"/>
                  <a:t>i</a:t>
                </a:r>
                <a:r>
                  <a:rPr lang="en-US" dirty="0"/>
                  <a:t>)	</a:t>
                </a:r>
                <a:r>
                  <a:rPr lang="en-US" b="0" dirty="0"/>
                  <a:t> </a:t>
                </a:r>
                <a14:m>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den>
                    </m:f>
                    <m:r>
                      <a:rPr lang="en-US" i="1">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1</m:t>
                            </m:r>
                          </m:sub>
                        </m:sSub>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2</m:t>
                            </m:r>
                          </m:sub>
                        </m:sSub>
                      </m:den>
                    </m:f>
                  </m:oMath>
                </a14:m>
                <a:r>
                  <a:rPr lang="en-US" dirty="0"/>
                  <a:t> 	(ii)	</a:t>
                </a:r>
                <a:r>
                  <a:rPr lang="en-US" b="0" dirty="0"/>
                  <a:t> </a:t>
                </a:r>
                <a14:m>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den>
                    </m:f>
                    <m:r>
                      <a:rPr lang="en-US" b="0" i="1" smtClean="0">
                        <a:latin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1</m:t>
                            </m:r>
                          </m:sub>
                        </m:sSub>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2</m:t>
                            </m:r>
                          </m:sub>
                        </m:sSub>
                      </m:den>
                    </m:f>
                  </m:oMath>
                </a14:m>
                <a:endParaRPr lang="en-US" dirty="0"/>
              </a:p>
              <a:p>
                <a:r>
                  <a:rPr lang="en-US" dirty="0"/>
                  <a:t>In the first case lines are parallel</a:t>
                </a:r>
              </a:p>
              <a:p>
                <a:r>
                  <a:rPr lang="en-US" dirty="0"/>
                  <a:t>And in the second case both equations are showing same line or lines are coincident lines.</a:t>
                </a:r>
                <a:endParaRPr lang="en-PK" dirty="0"/>
              </a:p>
            </p:txBody>
          </p:sp>
        </mc:Choice>
        <mc:Fallback xmlns="">
          <p:sp>
            <p:nvSpPr>
              <p:cNvPr id="3" name="Content Placeholder 2">
                <a:extLst>
                  <a:ext uri="{FF2B5EF4-FFF2-40B4-BE49-F238E27FC236}">
                    <a16:creationId xmlns:a16="http://schemas.microsoft.com/office/drawing/2014/main" id="{1E42C244-3402-474C-B019-1F8F0FD5C4E2}"/>
                  </a:ext>
                </a:extLst>
              </p:cNvPr>
              <p:cNvSpPr>
                <a:spLocks noGrp="1" noRot="1" noChangeAspect="1" noMove="1" noResize="1" noEditPoints="1" noAdjustHandles="1" noChangeArrowheads="1" noChangeShapeType="1" noTextEdit="1"/>
              </p:cNvSpPr>
              <p:nvPr>
                <p:ph idx="1"/>
              </p:nvPr>
            </p:nvSpPr>
            <p:spPr>
              <a:blipFill>
                <a:blip r:embed="rId2"/>
                <a:stretch>
                  <a:fillRect l="-1043" t="-140" r="-1101"/>
                </a:stretch>
              </a:blipFill>
            </p:spPr>
            <p:txBody>
              <a:bodyPr/>
              <a:lstStyle/>
              <a:p>
                <a:r>
                  <a:rPr lang="en-PK">
                    <a:noFill/>
                  </a:rPr>
                  <a:t> </a:t>
                </a:r>
              </a:p>
            </p:txBody>
          </p:sp>
        </mc:Fallback>
      </mc:AlternateContent>
    </p:spTree>
    <p:extLst>
      <p:ext uri="{BB962C8B-B14F-4D97-AF65-F5344CB8AC3E}">
        <p14:creationId xmlns:p14="http://schemas.microsoft.com/office/powerpoint/2010/main" val="3762017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171BC-7BF1-49FD-8E77-A302BDE0576B}"/>
              </a:ext>
            </a:extLst>
          </p:cNvPr>
          <p:cNvSpPr>
            <a:spLocks noGrp="1"/>
          </p:cNvSpPr>
          <p:nvPr>
            <p:ph type="title"/>
          </p:nvPr>
        </p:nvSpPr>
        <p:spPr/>
        <p:txBody>
          <a:bodyPr/>
          <a:lstStyle/>
          <a:p>
            <a:r>
              <a:rPr lang="en-US" dirty="0"/>
              <a:t>Concurrency of three lines</a:t>
            </a:r>
            <a:endParaRPr lang="en-PK"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0CAEFF5-2675-461D-A1DF-84C630B3CAA6}"/>
                  </a:ext>
                </a:extLst>
              </p:cNvPr>
              <p:cNvSpPr>
                <a:spLocks noGrp="1"/>
              </p:cNvSpPr>
              <p:nvPr>
                <p:ph idx="1"/>
              </p:nvPr>
            </p:nvSpPr>
            <p:spPr/>
            <p:txBody>
              <a:bodyPr>
                <a:normAutofit/>
              </a:bodyPr>
              <a:lstStyle/>
              <a:p>
                <a:r>
                  <a:rPr lang="en-US" dirty="0"/>
                  <a:t>When two or more straight lines meet in a point, they are said to be concurrent and their meeting point is called the point of concurrency.</a:t>
                </a:r>
              </a:p>
              <a:p>
                <a:r>
                  <a:rPr lang="en-US" dirty="0"/>
                  <a:t>Let the questions of the three intersecting lines are: </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oMath>
                </a14:m>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𝑖𝑖</m:t>
                    </m:r>
                    <m:r>
                      <a:rPr lang="en-US" b="0" i="1" smtClean="0">
                        <a:latin typeface="Cambria Math" panose="02040503050406030204" pitchFamily="18" charset="0"/>
                        <a:ea typeface="Cambria Math" panose="02040503050406030204" pitchFamily="18" charset="0"/>
                      </a:rPr>
                      <m:t>)</m:t>
                    </m:r>
                  </m:oMath>
                </a14:m>
                <a:endParaRPr lang="en-US"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3</m:t>
                        </m:r>
                      </m:sub>
                    </m:sSub>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3</m:t>
                        </m:r>
                      </m:sub>
                    </m:sSub>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𝑖𝑖𝑖</m:t>
                    </m:r>
                    <m:r>
                      <a:rPr lang="en-US" b="0" i="1" smtClean="0">
                        <a:latin typeface="Cambria Math" panose="02040503050406030204" pitchFamily="18" charset="0"/>
                        <a:ea typeface="Cambria Math" panose="02040503050406030204" pitchFamily="18" charset="0"/>
                      </a:rPr>
                      <m:t>)</m:t>
                    </m:r>
                  </m:oMath>
                </a14:m>
                <a:endParaRPr lang="en-US" dirty="0"/>
              </a:p>
              <a:p>
                <a:r>
                  <a:rPr lang="en-US" dirty="0"/>
                  <a:t>Point of intersection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oMath>
                </a14:m>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a14:m>
                <a:r>
                  <a:rPr lang="en-US" dirty="0"/>
                  <a:t> is </a:t>
                </a:r>
                <a14:m>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den>
                        </m:f>
                      </m:e>
                    </m:d>
                  </m:oMath>
                </a14:m>
                <a:endParaRPr lang="en-US" dirty="0"/>
              </a:p>
              <a:p>
                <a:endParaRPr lang="en-PK" dirty="0"/>
              </a:p>
            </p:txBody>
          </p:sp>
        </mc:Choice>
        <mc:Fallback xmlns="">
          <p:sp>
            <p:nvSpPr>
              <p:cNvPr id="3" name="Content Placeholder 2">
                <a:extLst>
                  <a:ext uri="{FF2B5EF4-FFF2-40B4-BE49-F238E27FC236}">
                    <a16:creationId xmlns:a16="http://schemas.microsoft.com/office/drawing/2014/main" id="{40CAEFF5-2675-461D-A1DF-84C630B3CAA6}"/>
                  </a:ext>
                </a:extLst>
              </p:cNvPr>
              <p:cNvSpPr>
                <a:spLocks noGrp="1" noRot="1" noChangeAspect="1" noMove="1" noResize="1" noEditPoints="1" noAdjustHandles="1" noChangeArrowheads="1" noChangeShapeType="1" noTextEdit="1"/>
              </p:cNvSpPr>
              <p:nvPr>
                <p:ph idx="1"/>
              </p:nvPr>
            </p:nvSpPr>
            <p:spPr>
              <a:blipFill>
                <a:blip r:embed="rId2"/>
                <a:stretch>
                  <a:fillRect l="-1043" t="-2241" r="-290"/>
                </a:stretch>
              </a:blipFill>
            </p:spPr>
            <p:txBody>
              <a:bodyPr/>
              <a:lstStyle/>
              <a:p>
                <a:r>
                  <a:rPr lang="en-PK">
                    <a:noFill/>
                  </a:rPr>
                  <a:t> </a:t>
                </a:r>
              </a:p>
            </p:txBody>
          </p:sp>
        </mc:Fallback>
      </mc:AlternateContent>
    </p:spTree>
    <p:extLst>
      <p:ext uri="{BB962C8B-B14F-4D97-AF65-F5344CB8AC3E}">
        <p14:creationId xmlns:p14="http://schemas.microsoft.com/office/powerpoint/2010/main" val="3047070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52651-AD27-422B-AE4F-D0B56FAC53B0}"/>
              </a:ext>
            </a:extLst>
          </p:cNvPr>
          <p:cNvSpPr>
            <a:spLocks noGrp="1"/>
          </p:cNvSpPr>
          <p:nvPr>
            <p:ph type="title"/>
          </p:nvPr>
        </p:nvSpPr>
        <p:spPr/>
        <p:txBody>
          <a:bodyPr/>
          <a:lstStyle/>
          <a:p>
            <a:endParaRPr lang="en-PK"/>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0F75D69-82C7-46BA-8E43-E90F83B87F6B}"/>
                  </a:ext>
                </a:extLst>
              </p:cNvPr>
              <p:cNvSpPr>
                <a:spLocks noGrp="1"/>
              </p:cNvSpPr>
              <p:nvPr>
                <p:ph idx="1"/>
              </p:nvPr>
            </p:nvSpPr>
            <p:spPr/>
            <p:txBody>
              <a:bodyPr/>
              <a:lstStyle/>
              <a:p>
                <a:r>
                  <a:rPr lang="en-US" dirty="0"/>
                  <a:t>Since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3</m:t>
                        </m:r>
                      </m:sub>
                    </m:sSub>
                  </m:oMath>
                </a14:m>
                <a:r>
                  <a:rPr lang="en-US" dirty="0"/>
                  <a:t>is also passing through the same point, so this point should satisfy equation (iii).</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den>
                        </m:f>
                      </m:e>
                    </m:d>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0" smtClean="0">
                            <a:latin typeface="Cambria Math" panose="02040503050406030204" pitchFamily="18" charset="0"/>
                          </a:rPr>
                          <m:t>3</m:t>
                        </m:r>
                      </m:sub>
                    </m:sSub>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den>
                        </m:f>
                      </m:e>
                    </m:d>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0" smtClean="0">
                            <a:latin typeface="Cambria Math" panose="02040503050406030204" pitchFamily="18" charset="0"/>
                          </a:rPr>
                          <m:t>3</m:t>
                        </m:r>
                      </m:sub>
                    </m:sSub>
                    <m:r>
                      <a:rPr lang="en-US" b="0" i="0" smtClean="0">
                        <a:latin typeface="Cambria Math" panose="02040503050406030204" pitchFamily="18" charset="0"/>
                      </a:rPr>
                      <m:t>=0</m:t>
                    </m:r>
                  </m:oMath>
                </a14:m>
                <a:endParaRPr lang="en-US" b="0" dirty="0"/>
              </a:p>
              <a:p>
                <a:r>
                  <a:rPr lang="en-US" dirty="0"/>
                  <a:t>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e>
                    </m:d>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0" smtClean="0">
                            <a:latin typeface="Cambria Math" panose="02040503050406030204" pitchFamily="18" charset="0"/>
                          </a:rPr>
                          <m:t>3</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0" smtClean="0">
                            <a:latin typeface="Cambria Math" panose="02040503050406030204" pitchFamily="18" charset="0"/>
                          </a:rPr>
                          <m:t>3</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e>
                    </m:d>
                    <m:r>
                      <a:rPr lang="en-US" b="0" i="0" smtClean="0">
                        <a:latin typeface="Cambria Math" panose="02040503050406030204" pitchFamily="18" charset="0"/>
                      </a:rPr>
                      <m:t>=0</m:t>
                    </m:r>
                  </m:oMath>
                </a14:m>
                <a:endParaRPr lang="en-US" b="0" dirty="0"/>
              </a:p>
              <a:p>
                <a:r>
                  <a:rPr lang="en-US" dirty="0"/>
                  <a:t>This can also be written in determinant form:</a:t>
                </a:r>
              </a:p>
              <a:p>
                <a14:m>
                  <m:oMath xmlns:m="http://schemas.openxmlformats.org/officeDocument/2006/math">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𝑎</m:t>
                                  </m:r>
                                </m:e>
                                <m:sub>
                                  <m:r>
                                    <m:rPr>
                                      <m:brk m:alnAt="7"/>
                                    </m:rP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3</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3</m:t>
                                  </m:r>
                                </m:sub>
                              </m:sSub>
                            </m:e>
                          </m:mr>
                        </m:m>
                      </m:e>
                    </m:d>
                    <m:r>
                      <a:rPr lang="en-US" b="0" i="1" smtClean="0">
                        <a:latin typeface="Cambria Math" panose="02040503050406030204" pitchFamily="18" charset="0"/>
                      </a:rPr>
                      <m:t>=0</m:t>
                    </m:r>
                  </m:oMath>
                </a14:m>
                <a:endParaRPr lang="en-US" b="0" dirty="0"/>
              </a:p>
              <a:p>
                <a:endParaRPr lang="en-PK" dirty="0"/>
              </a:p>
            </p:txBody>
          </p:sp>
        </mc:Choice>
        <mc:Fallback xmlns="">
          <p:sp>
            <p:nvSpPr>
              <p:cNvPr id="3" name="Content Placeholder 2">
                <a:extLst>
                  <a:ext uri="{FF2B5EF4-FFF2-40B4-BE49-F238E27FC236}">
                    <a16:creationId xmlns:a16="http://schemas.microsoft.com/office/drawing/2014/main" id="{40F75D69-82C7-46BA-8E43-E90F83B87F6B}"/>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PK">
                    <a:noFill/>
                  </a:rPr>
                  <a:t> </a:t>
                </a:r>
              </a:p>
            </p:txBody>
          </p:sp>
        </mc:Fallback>
      </mc:AlternateContent>
    </p:spTree>
    <p:extLst>
      <p:ext uri="{BB962C8B-B14F-4D97-AF65-F5344CB8AC3E}">
        <p14:creationId xmlns:p14="http://schemas.microsoft.com/office/powerpoint/2010/main" val="191452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C4A75-1EC3-4836-AE0D-582809D79F1B}"/>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6E5F75E0-7E16-4836-82CE-C8431FF47713}"/>
              </a:ext>
            </a:extLst>
          </p:cNvPr>
          <p:cNvSpPr>
            <a:spLocks noGrp="1"/>
          </p:cNvSpPr>
          <p:nvPr>
            <p:ph idx="1"/>
          </p:nvPr>
        </p:nvSpPr>
        <p:spPr/>
        <p:txBody>
          <a:bodyPr/>
          <a:lstStyle/>
          <a:p>
            <a:r>
              <a:rPr lang="en-US" dirty="0"/>
              <a:t>This condition is not sufficient to ensure that the three given lines are concurrent, however it can be shown that if the above determinant vanishes then determinant, either the given lines are parallel or concurrent.</a:t>
            </a:r>
            <a:endParaRPr lang="en-PK" dirty="0"/>
          </a:p>
        </p:txBody>
      </p:sp>
    </p:spTree>
    <p:extLst>
      <p:ext uri="{BB962C8B-B14F-4D97-AF65-F5344CB8AC3E}">
        <p14:creationId xmlns:p14="http://schemas.microsoft.com/office/powerpoint/2010/main" val="406563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D459A65-FCD0-437A-99FA-24C55055890B}"/>
                  </a:ext>
                </a:extLst>
              </p:cNvPr>
              <p:cNvSpPr txBox="1"/>
              <p:nvPr/>
            </p:nvSpPr>
            <p:spPr>
              <a:xfrm>
                <a:off x="781878" y="530087"/>
                <a:ext cx="10734261" cy="5877763"/>
              </a:xfrm>
              <a:prstGeom prst="rect">
                <a:avLst/>
              </a:prstGeom>
              <a:noFill/>
            </p:spPr>
            <p:txBody>
              <a:bodyPr wrap="square" rtlCol="0">
                <a:spAutoFit/>
              </a:bodyPr>
              <a:lstStyle/>
              <a:p>
                <a:r>
                  <a:rPr lang="en-US" sz="2400" dirty="0"/>
                  <a:t>Show that the lines:</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5</m:t>
                      </m:r>
                      <m:r>
                        <a:rPr lang="en-US" sz="2400" b="0" i="1" smtClean="0">
                          <a:latin typeface="Cambria Math" panose="02040503050406030204" pitchFamily="18" charset="0"/>
                        </a:rPr>
                        <m:t>𝑥</m:t>
                      </m:r>
                      <m:r>
                        <a:rPr lang="en-US" sz="2400" b="0" i="1" smtClean="0">
                          <a:latin typeface="Cambria Math" panose="02040503050406030204" pitchFamily="18" charset="0"/>
                        </a:rPr>
                        <m:t>+3</m:t>
                      </m:r>
                      <m:r>
                        <a:rPr lang="en-US" sz="2400" b="0" i="1" smtClean="0">
                          <a:latin typeface="Cambria Math" panose="02040503050406030204" pitchFamily="18" charset="0"/>
                        </a:rPr>
                        <m:t>𝑦</m:t>
                      </m:r>
                      <m:r>
                        <a:rPr lang="en-US" sz="2400" b="0" i="1" smtClean="0">
                          <a:latin typeface="Cambria Math" panose="02040503050406030204" pitchFamily="18" charset="0"/>
                        </a:rPr>
                        <m:t>−7</m:t>
                      </m:r>
                      <m:r>
                        <m:rPr>
                          <m:aln/>
                        </m:rPr>
                        <a:rPr lang="en-US" sz="2400" b="0" i="1" smtClean="0">
                          <a:latin typeface="Cambria Math" panose="02040503050406030204" pitchFamily="18" charset="0"/>
                        </a:rPr>
                        <m:t>=</m:t>
                      </m:r>
                      <m:r>
                        <a:rPr lang="en-US" sz="2400" b="0" i="1" smtClean="0">
                          <a:latin typeface="Cambria Math" panose="02040503050406030204" pitchFamily="18" charset="0"/>
                        </a:rPr>
                        <m:t>0 ⋯(</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m:t>
                      </m:r>
                    </m:oMath>
                    <m:oMath xmlns:m="http://schemas.openxmlformats.org/officeDocument/2006/math">
                      <m:r>
                        <a:rPr lang="en-US" sz="2400" b="0" i="1" smtClean="0">
                          <a:latin typeface="Cambria Math" panose="02040503050406030204" pitchFamily="18" charset="0"/>
                        </a:rPr>
                        <m:t>3</m:t>
                      </m:r>
                      <m:r>
                        <a:rPr lang="en-US" sz="2400" b="0" i="1" smtClean="0">
                          <a:latin typeface="Cambria Math" panose="02040503050406030204" pitchFamily="18" charset="0"/>
                        </a:rPr>
                        <m:t>𝑥</m:t>
                      </m:r>
                      <m:r>
                        <a:rPr lang="en-US" sz="2400" b="0" i="1" smtClean="0">
                          <a:latin typeface="Cambria Math" panose="02040503050406030204" pitchFamily="18" charset="0"/>
                        </a:rPr>
                        <m:t>−4</m:t>
                      </m:r>
                      <m:r>
                        <a:rPr lang="en-US" sz="2400" b="0" i="1" smtClean="0">
                          <a:latin typeface="Cambria Math" panose="02040503050406030204" pitchFamily="18" charset="0"/>
                        </a:rPr>
                        <m:t>𝑦</m:t>
                      </m:r>
                      <m:r>
                        <a:rPr lang="en-US" sz="2400" b="0" i="1" smtClean="0">
                          <a:latin typeface="Cambria Math" panose="02040503050406030204" pitchFamily="18" charset="0"/>
                        </a:rPr>
                        <m:t>−10</m:t>
                      </m:r>
                      <m:r>
                        <m:rPr>
                          <m:aln/>
                        </m:rP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𝑖𝑖</m:t>
                      </m:r>
                      <m:r>
                        <a:rPr lang="en-US" sz="2400" b="0" i="1" smtClean="0">
                          <a:latin typeface="Cambria Math" panose="02040503050406030204" pitchFamily="18" charset="0"/>
                          <a:ea typeface="Cambria Math" panose="02040503050406030204" pitchFamily="18" charset="0"/>
                        </a:rPr>
                        <m:t>)</m:t>
                      </m:r>
                    </m:oMath>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+2</m:t>
                      </m:r>
                      <m:r>
                        <a:rPr lang="en-US" sz="2400" b="0" i="1" smtClean="0">
                          <a:latin typeface="Cambria Math" panose="02040503050406030204" pitchFamily="18" charset="0"/>
                        </a:rPr>
                        <m:t>𝑦</m:t>
                      </m:r>
                      <m:r>
                        <m:rPr>
                          <m:aln/>
                        </m:rP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𝑖𝑖𝑖</m:t>
                      </m:r>
                      <m:r>
                        <a:rPr lang="en-US" sz="2400" b="0" i="1" smtClean="0">
                          <a:latin typeface="Cambria Math" panose="02040503050406030204" pitchFamily="18" charset="0"/>
                          <a:ea typeface="Cambria Math" panose="02040503050406030204" pitchFamily="18" charset="0"/>
                        </a:rPr>
                        <m:t>)</m:t>
                      </m:r>
                    </m:oMath>
                  </m:oMathPara>
                </a14:m>
                <a:endParaRPr lang="en-US" sz="2400" dirty="0"/>
              </a:p>
              <a:p>
                <a:r>
                  <a:rPr lang="en-US" sz="2400" dirty="0"/>
                  <a:t>Sol: We use determinant</a:t>
                </a:r>
              </a:p>
              <a:p>
                <a:pPr/>
                <a14:m>
                  <m:oMathPara xmlns:m="http://schemas.openxmlformats.org/officeDocument/2006/math">
                    <m:oMathParaPr>
                      <m:jc m:val="centerGroup"/>
                    </m:oMathParaPr>
                    <m:oMath xmlns:m="http://schemas.openxmlformats.org/officeDocument/2006/math">
                      <m:d>
                        <m:dPr>
                          <m:begChr m:val="|"/>
                          <m:endChr m:val="|"/>
                          <m:ctrlPr>
                            <a:rPr lang="en-PK" sz="2400" i="1" smtClean="0">
                              <a:latin typeface="Cambria Math" panose="02040503050406030204" pitchFamily="18" charset="0"/>
                            </a:rPr>
                          </m:ctrlPr>
                        </m:dPr>
                        <m:e>
                          <m:m>
                            <m:mPr>
                              <m:mcs>
                                <m:mc>
                                  <m:mcPr>
                                    <m:count m:val="3"/>
                                    <m:mcJc m:val="center"/>
                                  </m:mcPr>
                                </m:mc>
                              </m:mcs>
                              <m:ctrlPr>
                                <a:rPr lang="en-PK" sz="2400" i="1" smtClean="0">
                                  <a:latin typeface="Cambria Math" panose="02040503050406030204" pitchFamily="18" charset="0"/>
                                </a:rPr>
                              </m:ctrlPr>
                            </m:mPr>
                            <m:mr>
                              <m:e>
                                <m:r>
                                  <m:rPr>
                                    <m:brk m:alnAt="7"/>
                                  </m:rPr>
                                  <a:rPr lang="en-US" sz="2400" b="0" i="1" smtClean="0">
                                    <a:latin typeface="Cambria Math" panose="02040503050406030204" pitchFamily="18" charset="0"/>
                                  </a:rPr>
                                  <m:t>5</m:t>
                                </m:r>
                              </m:e>
                              <m:e>
                                <m:r>
                                  <a:rPr lang="en-US" sz="2400" b="0" i="1" smtClean="0">
                                    <a:latin typeface="Cambria Math" panose="02040503050406030204" pitchFamily="18" charset="0"/>
                                  </a:rPr>
                                  <m:t>3</m:t>
                                </m:r>
                              </m:e>
                              <m:e>
                                <m:r>
                                  <a:rPr lang="en-US" sz="2400" b="0" i="1" smtClean="0">
                                    <a:latin typeface="Cambria Math" panose="02040503050406030204" pitchFamily="18" charset="0"/>
                                  </a:rPr>
                                  <m:t>−7</m:t>
                                </m:r>
                              </m:e>
                            </m:mr>
                            <m:mr>
                              <m:e>
                                <m:r>
                                  <a:rPr lang="en-US" sz="2400" b="0" i="1" smtClean="0">
                                    <a:latin typeface="Cambria Math" panose="02040503050406030204" pitchFamily="18" charset="0"/>
                                  </a:rPr>
                                  <m:t>3</m:t>
                                </m:r>
                              </m:e>
                              <m:e>
                                <m:r>
                                  <a:rPr lang="en-US" sz="2400" b="0" i="1" smtClean="0">
                                    <a:latin typeface="Cambria Math" panose="02040503050406030204" pitchFamily="18" charset="0"/>
                                  </a:rPr>
                                  <m:t>−4</m:t>
                                </m:r>
                              </m:e>
                              <m:e>
                                <m:r>
                                  <a:rPr lang="en-US" sz="2400" b="0" i="1" smtClean="0">
                                    <a:latin typeface="Cambria Math" panose="02040503050406030204" pitchFamily="18" charset="0"/>
                                  </a:rPr>
                                  <m:t>−10</m:t>
                                </m:r>
                              </m:e>
                            </m:mr>
                            <m:mr>
                              <m:e>
                                <m:r>
                                  <a:rPr lang="en-US" sz="2400" b="0" i="1" smtClean="0">
                                    <a:latin typeface="Cambria Math" panose="02040503050406030204" pitchFamily="18" charset="0"/>
                                  </a:rPr>
                                  <m:t>1</m:t>
                                </m:r>
                              </m:e>
                              <m:e>
                                <m:r>
                                  <a:rPr lang="en-US" sz="2400" b="0" i="1" smtClean="0">
                                    <a:latin typeface="Cambria Math" panose="02040503050406030204" pitchFamily="18" charset="0"/>
                                  </a:rPr>
                                  <m:t>2</m:t>
                                </m:r>
                              </m:e>
                              <m:e>
                                <m:r>
                                  <a:rPr lang="en-US" sz="2400" b="0" i="1" smtClean="0">
                                    <a:latin typeface="Cambria Math" panose="02040503050406030204" pitchFamily="18" charset="0"/>
                                  </a:rPr>
                                  <m:t>0</m:t>
                                </m:r>
                              </m:e>
                            </m:mr>
                          </m:m>
                        </m:e>
                      </m:d>
                      <m:r>
                        <a:rPr lang="en-US" sz="2400" b="0" i="1" smtClean="0">
                          <a:latin typeface="Cambria Math" panose="02040503050406030204" pitchFamily="18" charset="0"/>
                        </a:rPr>
                        <m:t>=0</m:t>
                      </m:r>
                    </m:oMath>
                  </m:oMathPara>
                </a14:m>
                <a:endParaRPr lang="en-US" sz="2400" b="0" dirty="0"/>
              </a:p>
              <a:p>
                <a:r>
                  <a:rPr lang="en-US" sz="2400" dirty="0"/>
                  <a:t>Solving determinant</a:t>
                </a:r>
              </a:p>
              <a:p>
                <a:pPr/>
                <a14:m>
                  <m:oMathPara xmlns:m="http://schemas.openxmlformats.org/officeDocument/2006/math">
                    <m:oMathParaPr>
                      <m:jc m:val="centerGroup"/>
                    </m:oMathParaPr>
                    <m:oMath xmlns:m="http://schemas.openxmlformats.org/officeDocument/2006/math">
                      <m:r>
                        <m:rPr>
                          <m:aln/>
                        </m:rPr>
                        <a:rPr lang="en-US" sz="2400" b="0" i="1" smtClean="0">
                          <a:latin typeface="Cambria Math" panose="02040503050406030204" pitchFamily="18" charset="0"/>
                        </a:rPr>
                        <m:t>=</m:t>
                      </m:r>
                      <m:r>
                        <a:rPr lang="en-US" sz="2400" b="0" i="1" smtClean="0">
                          <a:latin typeface="Cambria Math" panose="02040503050406030204" pitchFamily="18" charset="0"/>
                        </a:rPr>
                        <m:t>5</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0+20</m:t>
                          </m:r>
                        </m:e>
                      </m:d>
                      <m:r>
                        <a:rPr lang="en-US" sz="2400" b="0" i="1" smtClean="0">
                          <a:latin typeface="Cambria Math" panose="02040503050406030204" pitchFamily="18" charset="0"/>
                        </a:rPr>
                        <m:t>−3</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0+10</m:t>
                          </m:r>
                        </m:e>
                      </m:d>
                      <m:r>
                        <a:rPr lang="en-US" sz="2400" b="0" i="1" smtClean="0">
                          <a:latin typeface="Cambria Math" panose="02040503050406030204" pitchFamily="18" charset="0"/>
                        </a:rPr>
                        <m:t>−7</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6+4</m:t>
                          </m:r>
                        </m:e>
                      </m:d>
                    </m:oMath>
                    <m:oMath xmlns:m="http://schemas.openxmlformats.org/officeDocument/2006/math">
                      <m:r>
                        <m:rPr>
                          <m:aln/>
                        </m:rPr>
                        <a:rPr lang="en-US" sz="2400" b="0" i="1" smtClean="0">
                          <a:latin typeface="Cambria Math" panose="02040503050406030204" pitchFamily="18" charset="0"/>
                        </a:rPr>
                        <m:t>=</m:t>
                      </m:r>
                      <m:r>
                        <a:rPr lang="en-US" sz="2400" b="0" i="1" smtClean="0">
                          <a:latin typeface="Cambria Math" panose="02040503050406030204" pitchFamily="18" charset="0"/>
                        </a:rPr>
                        <m:t>100</m:t>
                      </m:r>
                      <m:r>
                        <m:rPr>
                          <m:aln/>
                        </m:rPr>
                        <a:rPr lang="en-US" sz="2400" b="0" i="1" smtClean="0">
                          <a:latin typeface="Cambria Math" panose="02040503050406030204" pitchFamily="18" charset="0"/>
                        </a:rPr>
                        <m:t>−</m:t>
                      </m:r>
                      <m:r>
                        <a:rPr lang="en-US" sz="2400" b="0" i="1" smtClean="0">
                          <a:latin typeface="Cambria Math" panose="02040503050406030204" pitchFamily="18" charset="0"/>
                        </a:rPr>
                        <m:t>30−70</m:t>
                      </m:r>
                    </m:oMath>
                    <m:oMath xmlns:m="http://schemas.openxmlformats.org/officeDocument/2006/math">
                      <m:r>
                        <m:rPr>
                          <m:aln/>
                        </m:rPr>
                        <a:rPr lang="en-US" sz="2400" b="0" i="1" smtClean="0">
                          <a:latin typeface="Cambria Math" panose="02040503050406030204" pitchFamily="18" charset="0"/>
                        </a:rPr>
                        <m:t>=</m:t>
                      </m:r>
                      <m:r>
                        <a:rPr lang="en-US" sz="2400" b="0" i="1" smtClean="0">
                          <a:latin typeface="Cambria Math" panose="02040503050406030204" pitchFamily="18" charset="0"/>
                        </a:rPr>
                        <m:t>0</m:t>
                      </m:r>
                    </m:oMath>
                  </m:oMathPara>
                </a14:m>
                <a:endParaRPr lang="en-US" sz="2400" dirty="0"/>
              </a:p>
              <a:p>
                <a:r>
                  <a:rPr lang="en-US" sz="2400" dirty="0"/>
                  <a:t>Since the given lines are not parallel by comparing coefficients of x and y. lines are concurrent.</a:t>
                </a:r>
              </a:p>
              <a:p>
                <a:r>
                  <a:rPr lang="en-US" sz="2400" dirty="0"/>
                  <a:t>By solving equation  (</a:t>
                </a:r>
                <a:r>
                  <a:rPr lang="en-US" sz="2400" dirty="0" err="1"/>
                  <a:t>i</a:t>
                </a:r>
                <a:r>
                  <a:rPr lang="en-US" sz="2400" dirty="0"/>
                  <a:t>) and (ii) we get </a:t>
                </a:r>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=2, </m:t>
                    </m:r>
                    <m:r>
                      <a:rPr lang="en-US" sz="2400" b="0" i="1" smtClean="0">
                        <a:latin typeface="Cambria Math" panose="02040503050406030204" pitchFamily="18" charset="0"/>
                      </a:rPr>
                      <m:t>𝑦</m:t>
                    </m:r>
                    <m:r>
                      <a:rPr lang="en-US" sz="2400" b="0" i="1" smtClean="0">
                        <a:latin typeface="Cambria Math" panose="02040503050406030204" pitchFamily="18" charset="0"/>
                      </a:rPr>
                      <m:t>=−1</m:t>
                    </m:r>
                  </m:oMath>
                </a14:m>
                <a:r>
                  <a:rPr lang="en-US" sz="2400" dirty="0"/>
                  <a:t> so,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2,−1</m:t>
                        </m:r>
                      </m:e>
                    </m:d>
                  </m:oMath>
                </a14:m>
                <a:r>
                  <a:rPr lang="en-US" sz="2400" dirty="0"/>
                  <a:t> is the point of concurrency.</a:t>
                </a:r>
              </a:p>
            </p:txBody>
          </p:sp>
        </mc:Choice>
        <mc:Fallback xmlns="">
          <p:sp>
            <p:nvSpPr>
              <p:cNvPr id="6" name="TextBox 5">
                <a:extLst>
                  <a:ext uri="{FF2B5EF4-FFF2-40B4-BE49-F238E27FC236}">
                    <a16:creationId xmlns:a16="http://schemas.microsoft.com/office/drawing/2014/main" id="{5D459A65-FCD0-437A-99FA-24C55055890B}"/>
                  </a:ext>
                </a:extLst>
              </p:cNvPr>
              <p:cNvSpPr txBox="1">
                <a:spLocks noRot="1" noChangeAspect="1" noMove="1" noResize="1" noEditPoints="1" noAdjustHandles="1" noChangeArrowheads="1" noChangeShapeType="1" noTextEdit="1"/>
              </p:cNvSpPr>
              <p:nvPr/>
            </p:nvSpPr>
            <p:spPr>
              <a:xfrm>
                <a:off x="781878" y="530087"/>
                <a:ext cx="10734261" cy="5877763"/>
              </a:xfrm>
              <a:prstGeom prst="rect">
                <a:avLst/>
              </a:prstGeom>
              <a:blipFill>
                <a:blip r:embed="rId2"/>
                <a:stretch>
                  <a:fillRect l="-852" t="-830" b="-1452"/>
                </a:stretch>
              </a:blipFill>
            </p:spPr>
            <p:txBody>
              <a:bodyPr/>
              <a:lstStyle/>
              <a:p>
                <a:r>
                  <a:rPr lang="en-PK">
                    <a:noFill/>
                  </a:rPr>
                  <a:t> </a:t>
                </a:r>
              </a:p>
            </p:txBody>
          </p:sp>
        </mc:Fallback>
      </mc:AlternateContent>
    </p:spTree>
    <p:extLst>
      <p:ext uri="{BB962C8B-B14F-4D97-AF65-F5344CB8AC3E}">
        <p14:creationId xmlns:p14="http://schemas.microsoft.com/office/powerpoint/2010/main" val="115590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62FA9C-68CD-48C5-BD2F-9B31C9935E81}"/>
              </a:ext>
            </a:extLst>
          </p:cNvPr>
          <p:cNvSpPr>
            <a:spLocks noGrp="1"/>
          </p:cNvSpPr>
          <p:nvPr>
            <p:ph type="title"/>
          </p:nvPr>
        </p:nvSpPr>
        <p:spPr>
          <a:xfrm>
            <a:off x="841247" y="978619"/>
            <a:ext cx="3410712" cy="1106424"/>
          </a:xfrm>
        </p:spPr>
        <p:txBody>
          <a:bodyPr>
            <a:normAutofit/>
          </a:bodyPr>
          <a:lstStyle/>
          <a:p>
            <a:r>
              <a:rPr lang="en-US" sz="2800" dirty="0"/>
              <a:t>Here is the graph</a:t>
            </a:r>
            <a:endParaRPr lang="en-PK" sz="2800" dirty="0"/>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Content Placeholder 6">
            <a:extLst>
              <a:ext uri="{FF2B5EF4-FFF2-40B4-BE49-F238E27FC236}">
                <a16:creationId xmlns:a16="http://schemas.microsoft.com/office/drawing/2014/main" id="{CE1586B1-D975-48F8-BFDA-59B393527843}"/>
              </a:ext>
            </a:extLst>
          </p:cNvPr>
          <p:cNvPicPr>
            <a:picLocks noGrp="1" noChangeAspect="1"/>
          </p:cNvPicPr>
          <p:nvPr>
            <p:ph idx="1"/>
          </p:nvPr>
        </p:nvPicPr>
        <p:blipFill>
          <a:blip r:embed="rId2"/>
          <a:stretch>
            <a:fillRect/>
          </a:stretch>
        </p:blipFill>
        <p:spPr>
          <a:xfrm>
            <a:off x="702017" y="2610783"/>
            <a:ext cx="3238500" cy="2162175"/>
          </a:xfrm>
        </p:spPr>
      </p:pic>
      <p:pic>
        <p:nvPicPr>
          <p:cNvPr id="5" name="Picture 4">
            <a:extLst>
              <a:ext uri="{FF2B5EF4-FFF2-40B4-BE49-F238E27FC236}">
                <a16:creationId xmlns:a16="http://schemas.microsoft.com/office/drawing/2014/main" id="{A328CB6E-1FEE-4877-9DE1-9730BF02B253}"/>
              </a:ext>
            </a:extLst>
          </p:cNvPr>
          <p:cNvPicPr>
            <a:picLocks noChangeAspect="1"/>
          </p:cNvPicPr>
          <p:nvPr/>
        </p:nvPicPr>
        <p:blipFill rotWithShape="1">
          <a:blip r:embed="rId3"/>
          <a:srcRect b="248"/>
          <a:stretch/>
        </p:blipFill>
        <p:spPr>
          <a:xfrm>
            <a:off x="5124450" y="634382"/>
            <a:ext cx="6657213" cy="5495162"/>
          </a:xfrm>
          <a:prstGeom prst="rect">
            <a:avLst/>
          </a:prstGeom>
        </p:spPr>
      </p:pic>
    </p:spTree>
    <p:extLst>
      <p:ext uri="{BB962C8B-B14F-4D97-AF65-F5344CB8AC3E}">
        <p14:creationId xmlns:p14="http://schemas.microsoft.com/office/powerpoint/2010/main" val="1527721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5342B22-C7F5-411C-8018-3E695B9343C5}"/>
                  </a:ext>
                </a:extLst>
              </p:cNvPr>
              <p:cNvSpPr>
                <a:spLocks noGrp="1"/>
              </p:cNvSpPr>
              <p:nvPr>
                <p:ph type="title"/>
              </p:nvPr>
            </p:nvSpPr>
            <p:spPr>
              <a:xfrm>
                <a:off x="838200" y="365125"/>
                <a:ext cx="10515600" cy="2616614"/>
              </a:xfrm>
            </p:spPr>
            <p:txBody>
              <a:bodyPr>
                <a:normAutofit fontScale="90000"/>
              </a:bodyPr>
              <a:lstStyle/>
              <a:p>
                <a:pPr/>
                <a:r>
                  <a:rPr lang="en-US" dirty="0"/>
                  <a:t>Find the value of </a:t>
                </a:r>
                <a:r>
                  <a:rPr lang="en-US" i="1" dirty="0"/>
                  <a:t>a</a:t>
                </a:r>
                <a:r>
                  <a:rPr lang="en-US" dirty="0"/>
                  <a:t> will the three lines </a:t>
                </a:r>
                <a:br>
                  <a:rPr lang="en-US" dirty="0"/>
                </a:b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r>
                        <a:rPr lang="en-US" b="0" i="1" smtClean="0">
                          <a:latin typeface="Cambria Math" panose="02040503050406030204" pitchFamily="18" charset="0"/>
                        </a:rPr>
                        <m:t>: 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−1</m:t>
                      </m:r>
                      <m:r>
                        <m:rPr>
                          <m:aln/>
                        </m:rPr>
                        <a:rPr lang="en-US" b="0" i="1" smtClean="0">
                          <a:latin typeface="Cambria Math" panose="02040503050406030204" pitchFamily="18" charset="0"/>
                        </a:rPr>
                        <m:t>=</m:t>
                      </m:r>
                      <m:r>
                        <a:rPr lang="en-US" b="0" i="1" smtClean="0">
                          <a:latin typeface="Cambria Math" panose="02040503050406030204" pitchFamily="18" charset="0"/>
                        </a:rPr>
                        <m:t>0</m:t>
                      </m:r>
                    </m:oMath>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𝑎𝑥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−2</m:t>
                      </m:r>
                      <m:r>
                        <m:rPr>
                          <m:aln/>
                        </m:rPr>
                        <a:rPr lang="en-US" b="0" i="1" smtClean="0">
                          <a:latin typeface="Cambria Math" panose="02040503050406030204" pitchFamily="18" charset="0"/>
                        </a:rPr>
                        <m:t>=</m:t>
                      </m:r>
                      <m:r>
                        <a:rPr lang="en-US" b="0" i="1" smtClean="0">
                          <a:latin typeface="Cambria Math" panose="02040503050406030204" pitchFamily="18" charset="0"/>
                        </a:rPr>
                        <m:t>0</m:t>
                      </m:r>
                    </m:oMath>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3</m:t>
                          </m:r>
                        </m:sub>
                      </m:sSub>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𝑦</m:t>
                      </m:r>
                      <m:r>
                        <a:rPr lang="en-US" b="0" i="1" smtClean="0">
                          <a:latin typeface="Cambria Math" panose="02040503050406030204" pitchFamily="18" charset="0"/>
                        </a:rPr>
                        <m:t>−5</m:t>
                      </m:r>
                      <m:r>
                        <m:rPr>
                          <m:aln/>
                        </m:rPr>
                        <a:rPr lang="en-US" b="0" i="1" smtClean="0">
                          <a:latin typeface="Cambria Math" panose="02040503050406030204" pitchFamily="18" charset="0"/>
                        </a:rPr>
                        <m:t>=</m:t>
                      </m:r>
                      <m:r>
                        <a:rPr lang="en-US" b="0" i="1" smtClean="0">
                          <a:latin typeface="Cambria Math" panose="02040503050406030204" pitchFamily="18" charset="0"/>
                        </a:rPr>
                        <m:t>0</m:t>
                      </m:r>
                    </m:oMath>
                  </m:oMathPara>
                </a14:m>
                <a:br>
                  <a:rPr lang="en-US" dirty="0"/>
                </a:br>
                <a:r>
                  <a:rPr lang="en-US" dirty="0"/>
                  <a:t>be concurrent.</a:t>
                </a:r>
                <a:endParaRPr lang="en-PK" dirty="0"/>
              </a:p>
            </p:txBody>
          </p:sp>
        </mc:Choice>
        <mc:Fallback xmlns="">
          <p:sp>
            <p:nvSpPr>
              <p:cNvPr id="2" name="Title 1">
                <a:extLst>
                  <a:ext uri="{FF2B5EF4-FFF2-40B4-BE49-F238E27FC236}">
                    <a16:creationId xmlns:a16="http://schemas.microsoft.com/office/drawing/2014/main" id="{85342B22-C7F5-411C-8018-3E695B9343C5}"/>
                  </a:ext>
                </a:extLst>
              </p:cNvPr>
              <p:cNvSpPr>
                <a:spLocks noGrp="1" noRot="1" noChangeAspect="1" noMove="1" noResize="1" noEditPoints="1" noAdjustHandles="1" noChangeArrowheads="1" noChangeShapeType="1" noTextEdit="1"/>
              </p:cNvSpPr>
              <p:nvPr>
                <p:ph type="title"/>
              </p:nvPr>
            </p:nvSpPr>
            <p:spPr>
              <a:xfrm>
                <a:off x="838200" y="365125"/>
                <a:ext cx="10515600" cy="2616614"/>
              </a:xfrm>
              <a:blipFill>
                <a:blip r:embed="rId2"/>
                <a:stretch>
                  <a:fillRect l="-2087" t="-10723" b="-14219"/>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FE4666-B981-402C-8FB2-C6AC7BB19902}"/>
                  </a:ext>
                </a:extLst>
              </p:cNvPr>
              <p:cNvSpPr>
                <a:spLocks noGrp="1"/>
              </p:cNvSpPr>
              <p:nvPr>
                <p:ph idx="1"/>
              </p:nvPr>
            </p:nvSpPr>
            <p:spPr>
              <a:xfrm>
                <a:off x="838200" y="3246783"/>
                <a:ext cx="10515600" cy="3246092"/>
              </a:xfrm>
            </p:spPr>
            <p:txBody>
              <a:bodyPr/>
              <a:lstStyle/>
              <a:p>
                <a:r>
                  <a:rPr lang="en-US" dirty="0"/>
                  <a:t>We shall evaluate the determinant of the concurrent lines:</a:t>
                </a:r>
              </a:p>
              <a:p>
                <a14:m>
                  <m:oMath xmlns:m="http://schemas.openxmlformats.org/officeDocument/2006/math">
                    <m:d>
                      <m:dPr>
                        <m:begChr m:val="|"/>
                        <m:endChr m:val="|"/>
                        <m:ctrlPr>
                          <a:rPr lang="en-PK" i="1" smtClean="0">
                            <a:latin typeface="Cambria Math" panose="02040503050406030204" pitchFamily="18" charset="0"/>
                          </a:rPr>
                        </m:ctrlPr>
                      </m:dPr>
                      <m:e>
                        <m:m>
                          <m:mPr>
                            <m:mcs>
                              <m:mc>
                                <m:mcPr>
                                  <m:count m:val="3"/>
                                  <m:mcJc m:val="center"/>
                                </m:mcPr>
                              </m:mc>
                            </m:mcs>
                            <m:ctrlPr>
                              <a:rPr lang="en-PK" i="1" smtClean="0">
                                <a:latin typeface="Cambria Math" panose="02040503050406030204" pitchFamily="18" charset="0"/>
                              </a:rPr>
                            </m:ctrlPr>
                          </m:mPr>
                          <m:mr>
                            <m:e>
                              <m:r>
                                <m:rPr>
                                  <m:brk m:alnAt="7"/>
                                </m:rPr>
                                <a:rPr lang="en-US" b="0" i="1" smtClean="0">
                                  <a:latin typeface="Cambria Math" panose="02040503050406030204" pitchFamily="18" charset="0"/>
                                </a:rPr>
                                <m:t>2</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𝑎</m:t>
                              </m:r>
                            </m:e>
                            <m:e>
                              <m:r>
                                <a:rPr lang="en-US" b="0" i="1" smtClean="0">
                                  <a:latin typeface="Cambria Math" panose="02040503050406030204" pitchFamily="18" charset="0"/>
                                </a:rPr>
                                <m:t>2</m:t>
                              </m:r>
                            </m:e>
                            <m:e>
                              <m:r>
                                <a:rPr lang="en-US" b="0" i="1" smtClean="0">
                                  <a:latin typeface="Cambria Math" panose="02040503050406030204" pitchFamily="18" charset="0"/>
                                </a:rPr>
                                <m:t>−2</m:t>
                              </m:r>
                            </m:e>
                          </m:mr>
                          <m:mr>
                            <m:e>
                              <m:r>
                                <a:rPr lang="en-US" b="0" i="1" smtClean="0">
                                  <a:latin typeface="Cambria Math" panose="02040503050406030204" pitchFamily="18" charset="0"/>
                                </a:rPr>
                                <m:t>2</m:t>
                              </m:r>
                            </m:e>
                            <m:e>
                              <m:r>
                                <a:rPr lang="en-US" b="0" i="1" smtClean="0">
                                  <a:latin typeface="Cambria Math" panose="02040503050406030204" pitchFamily="18" charset="0"/>
                                </a:rPr>
                                <m:t>−3</m:t>
                              </m:r>
                            </m:e>
                            <m:e>
                              <m:r>
                                <a:rPr lang="en-US" b="0" i="1" smtClean="0">
                                  <a:latin typeface="Cambria Math" panose="02040503050406030204" pitchFamily="18" charset="0"/>
                                </a:rPr>
                                <m:t>−5</m:t>
                              </m:r>
                            </m:e>
                          </m:mr>
                        </m:m>
                      </m:e>
                    </m:d>
                  </m:oMath>
                </a14:m>
                <a:endParaRPr lang="en-US" dirty="0"/>
              </a:p>
              <a:p>
                <a:endParaRPr lang="en-PK" dirty="0"/>
              </a:p>
            </p:txBody>
          </p:sp>
        </mc:Choice>
        <mc:Fallback xmlns="">
          <p:sp>
            <p:nvSpPr>
              <p:cNvPr id="3" name="Content Placeholder 2">
                <a:extLst>
                  <a:ext uri="{FF2B5EF4-FFF2-40B4-BE49-F238E27FC236}">
                    <a16:creationId xmlns:a16="http://schemas.microsoft.com/office/drawing/2014/main" id="{F7FE4666-B981-402C-8FB2-C6AC7BB19902}"/>
                  </a:ext>
                </a:extLst>
              </p:cNvPr>
              <p:cNvSpPr>
                <a:spLocks noGrp="1" noRot="1" noChangeAspect="1" noMove="1" noResize="1" noEditPoints="1" noAdjustHandles="1" noChangeArrowheads="1" noChangeShapeType="1" noTextEdit="1"/>
              </p:cNvSpPr>
              <p:nvPr>
                <p:ph idx="1"/>
              </p:nvPr>
            </p:nvSpPr>
            <p:spPr>
              <a:xfrm>
                <a:off x="838200" y="3246783"/>
                <a:ext cx="10515600" cy="3246092"/>
              </a:xfrm>
              <a:blipFill>
                <a:blip r:embed="rId3"/>
                <a:stretch>
                  <a:fillRect l="-1043" t="-3195"/>
                </a:stretch>
              </a:blipFill>
            </p:spPr>
            <p:txBody>
              <a:bodyPr/>
              <a:lstStyle/>
              <a:p>
                <a:r>
                  <a:rPr lang="en-PK">
                    <a:noFill/>
                  </a:rPr>
                  <a:t> </a:t>
                </a:r>
              </a:p>
            </p:txBody>
          </p:sp>
        </mc:Fallback>
      </mc:AlternateContent>
    </p:spTree>
    <p:extLst>
      <p:ext uri="{BB962C8B-B14F-4D97-AF65-F5344CB8AC3E}">
        <p14:creationId xmlns:p14="http://schemas.microsoft.com/office/powerpoint/2010/main" val="3347849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FA0FF43-1F3B-47D1-9D1C-507CB9F1227C}"/>
              </a:ext>
            </a:extLst>
          </p:cNvPr>
          <p:cNvPicPr>
            <a:picLocks noChangeAspect="1"/>
          </p:cNvPicPr>
          <p:nvPr/>
        </p:nvPicPr>
        <p:blipFill>
          <a:blip r:embed="rId2"/>
          <a:stretch>
            <a:fillRect/>
          </a:stretch>
        </p:blipFill>
        <p:spPr>
          <a:xfrm>
            <a:off x="379627" y="643467"/>
            <a:ext cx="6278052"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F9ADE2D-FD34-4C32-A4B2-B68EA387CA4B}"/>
                  </a:ext>
                </a:extLst>
              </p:cNvPr>
              <p:cNvSpPr txBox="1"/>
              <p:nvPr/>
            </p:nvSpPr>
            <p:spPr>
              <a:xfrm>
                <a:off x="6657679" y="1480837"/>
                <a:ext cx="4492487" cy="2246769"/>
              </a:xfrm>
              <a:prstGeom prst="rect">
                <a:avLst/>
              </a:prstGeom>
              <a:noFill/>
            </p:spPr>
            <p:txBody>
              <a:bodyPr wrap="square" rtlCol="0">
                <a:spAutoFit/>
              </a:bodyPr>
              <a:lstStyle/>
              <a:p>
                <a:r>
                  <a:rPr lang="en-US" sz="2800" dirty="0"/>
                  <a:t>Value of the determinant is  </a:t>
                </a:r>
                <a14:m>
                  <m:oMath xmlns:m="http://schemas.openxmlformats.org/officeDocument/2006/math">
                    <m:r>
                      <a:rPr lang="en-US" sz="2800" b="0" i="1" smtClean="0">
                        <a:latin typeface="Cambria Math" panose="02040503050406030204" pitchFamily="18" charset="0"/>
                      </a:rPr>
                      <m:t>2</m:t>
                    </m:r>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8</m:t>
                    </m:r>
                  </m:oMath>
                </a14:m>
                <a:r>
                  <a:rPr lang="en-US" sz="2800" dirty="0"/>
                  <a:t> which should be equal to 0, so</a:t>
                </a: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2</m:t>
                      </m:r>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8</m:t>
                      </m:r>
                      <m:r>
                        <a:rPr lang="en-US" sz="2800" b="0" i="1" smtClean="0">
                          <a:latin typeface="Cambria Math" panose="02040503050406030204" pitchFamily="18" charset="0"/>
                        </a:rPr>
                        <m:t>=</m:t>
                      </m:r>
                      <m:r>
                        <a:rPr lang="en-US" sz="2800" b="0" i="1" smtClean="0">
                          <a:latin typeface="Cambria Math" panose="02040503050406030204" pitchFamily="18" charset="0"/>
                        </a:rPr>
                        <m:t>0</m:t>
                      </m:r>
                    </m:oMath>
                    <m:oMath xmlns:m="http://schemas.openxmlformats.org/officeDocument/2006/math">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4</m:t>
                      </m:r>
                      <m:r>
                        <a:rPr lang="en-US" sz="2800" b="0" i="1" smtClean="0">
                          <a:latin typeface="Cambria Math" panose="02040503050406030204" pitchFamily="18" charset="0"/>
                        </a:rPr>
                        <m:t> </m:t>
                      </m:r>
                      <m:r>
                        <a:rPr lang="en-US" sz="2800" b="0" i="1" smtClean="0">
                          <a:latin typeface="Cambria Math" panose="02040503050406030204" pitchFamily="18" charset="0"/>
                        </a:rPr>
                        <m:t>𝐴𝑛𝑠</m:t>
                      </m:r>
                      <m:r>
                        <a:rPr lang="en-US" sz="2800" b="0" i="1" smtClean="0">
                          <a:latin typeface="Cambria Math" panose="02040503050406030204" pitchFamily="18" charset="0"/>
                        </a:rPr>
                        <m:t>:</m:t>
                      </m:r>
                    </m:oMath>
                  </m:oMathPara>
                </a14:m>
                <a:endParaRPr lang="en-PK" sz="2800" dirty="0"/>
              </a:p>
            </p:txBody>
          </p:sp>
        </mc:Choice>
        <mc:Fallback xmlns="">
          <p:sp>
            <p:nvSpPr>
              <p:cNvPr id="13" name="TextBox 12">
                <a:extLst>
                  <a:ext uri="{FF2B5EF4-FFF2-40B4-BE49-F238E27FC236}">
                    <a16:creationId xmlns:a16="http://schemas.microsoft.com/office/drawing/2014/main" id="{EF9ADE2D-FD34-4C32-A4B2-B68EA387CA4B}"/>
                  </a:ext>
                </a:extLst>
              </p:cNvPr>
              <p:cNvSpPr txBox="1">
                <a:spLocks noRot="1" noChangeAspect="1" noMove="1" noResize="1" noEditPoints="1" noAdjustHandles="1" noChangeArrowheads="1" noChangeShapeType="1" noTextEdit="1"/>
              </p:cNvSpPr>
              <p:nvPr/>
            </p:nvSpPr>
            <p:spPr>
              <a:xfrm>
                <a:off x="6657679" y="1480837"/>
                <a:ext cx="4492487" cy="2246769"/>
              </a:xfrm>
              <a:prstGeom prst="rect">
                <a:avLst/>
              </a:prstGeom>
              <a:blipFill>
                <a:blip r:embed="rId3"/>
                <a:stretch>
                  <a:fillRect l="-2714" t="-2717"/>
                </a:stretch>
              </a:blipFill>
            </p:spPr>
            <p:txBody>
              <a:bodyPr/>
              <a:lstStyle/>
              <a:p>
                <a:r>
                  <a:rPr lang="en-PK">
                    <a:noFill/>
                  </a:rPr>
                  <a:t> </a:t>
                </a:r>
              </a:p>
            </p:txBody>
          </p:sp>
        </mc:Fallback>
      </mc:AlternateContent>
    </p:spTree>
    <p:extLst>
      <p:ext uri="{BB962C8B-B14F-4D97-AF65-F5344CB8AC3E}">
        <p14:creationId xmlns:p14="http://schemas.microsoft.com/office/powerpoint/2010/main" val="3299246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73CC3-4A89-4BA3-B86F-4D3A710E2F3D}"/>
              </a:ext>
            </a:extLst>
          </p:cNvPr>
          <p:cNvSpPr>
            <a:spLocks noGrp="1"/>
          </p:cNvSpPr>
          <p:nvPr>
            <p:ph type="title"/>
          </p:nvPr>
        </p:nvSpPr>
        <p:spPr/>
        <p:txBody>
          <a:bodyPr/>
          <a:lstStyle/>
          <a:p>
            <a:r>
              <a:rPr lang="en-US" dirty="0"/>
              <a:t>General equations of Straight lines</a:t>
            </a:r>
            <a:endParaRPr lang="en-PK"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0923C3-C2EF-4F25-9F9E-D38E18CDB62D}"/>
                  </a:ext>
                </a:extLst>
              </p:cNvPr>
              <p:cNvSpPr>
                <a:spLocks noGrp="1"/>
              </p:cNvSpPr>
              <p:nvPr>
                <p:ph idx="1"/>
              </p:nvPr>
            </p:nvSpPr>
            <p:spPr/>
            <p:txBody>
              <a:bodyPr/>
              <a:lstStyle/>
              <a:p>
                <a:r>
                  <a:rPr lang="en-US" dirty="0"/>
                  <a:t>A linear equation in two variables x and y is an equation of the form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𝑎𝑥</m:t>
                      </m:r>
                      <m:r>
                        <a:rPr lang="en-US" b="0" i="1" smtClean="0">
                          <a:latin typeface="Cambria Math" panose="02040503050406030204" pitchFamily="18" charset="0"/>
                        </a:rPr>
                        <m:t>+</m:t>
                      </m:r>
                      <m:r>
                        <a:rPr lang="en-US" b="0" i="1" smtClean="0">
                          <a:latin typeface="Cambria Math" panose="02040503050406030204" pitchFamily="18" charset="0"/>
                        </a:rPr>
                        <m:t>𝑏𝑦</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0</m:t>
                      </m:r>
                      <m:r>
                        <a:rPr lang="en-US" b="0" i="0" smtClean="0">
                          <a:latin typeface="Cambria Math" panose="02040503050406030204" pitchFamily="18" charset="0"/>
                        </a:rPr>
                        <m:t> ….. (</m:t>
                      </m:r>
                      <m:r>
                        <a:rPr lang="en-US" b="0" i="1" smtClean="0">
                          <a:latin typeface="Cambria Math" panose="02040503050406030204" pitchFamily="18" charset="0"/>
                        </a:rPr>
                        <m:t>𝑖</m:t>
                      </m:r>
                      <m:r>
                        <a:rPr lang="en-US" b="0" i="0" smtClean="0">
                          <a:latin typeface="Cambria Math" panose="02040503050406030204" pitchFamily="18" charset="0"/>
                        </a:rPr>
                        <m:t>)</m:t>
                      </m:r>
                    </m:oMath>
                  </m:oMathPara>
                </a14:m>
                <a:endParaRPr lang="en-US" dirty="0"/>
              </a:p>
              <a:p>
                <a:r>
                  <a:rPr lang="en-US" dirty="0"/>
                  <a:t> where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𝑏</m:t>
                    </m:r>
                    <m:r>
                      <a:rPr lang="en-US" b="0" i="1" smtClean="0">
                        <a:latin typeface="Cambria Math" panose="02040503050406030204" pitchFamily="18" charset="0"/>
                      </a:rPr>
                      <m:t> </m:t>
                    </m:r>
                    <m:r>
                      <m:rPr>
                        <m:sty m:val="p"/>
                      </m:rPr>
                      <a:rPr lang="en-US" b="0" i="0" smtClean="0">
                        <a:latin typeface="Cambria Math" panose="02040503050406030204" pitchFamily="18" charset="0"/>
                      </a:rPr>
                      <m:t>and</m:t>
                    </m:r>
                    <m:r>
                      <a:rPr lang="en-US" b="0" i="1" smtClean="0">
                        <a:latin typeface="Cambria Math" panose="02040503050406030204" pitchFamily="18" charset="0"/>
                      </a:rPr>
                      <m:t> </m:t>
                    </m:r>
                    <m:r>
                      <a:rPr lang="en-US" b="0" i="1" smtClean="0">
                        <a:latin typeface="Cambria Math" panose="02040503050406030204" pitchFamily="18" charset="0"/>
                      </a:rPr>
                      <m:t>𝑐</m:t>
                    </m:r>
                  </m:oMath>
                </a14:m>
                <a:r>
                  <a:rPr lang="en-US" dirty="0"/>
                  <a:t> are real numbers and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r>
                      <m:rPr>
                        <m:sty m:val="p"/>
                      </m:rPr>
                      <a:rPr lang="en-US" b="0" i="0" smtClean="0">
                        <a:latin typeface="Cambria Math" panose="02040503050406030204" pitchFamily="18" charset="0"/>
                      </a:rPr>
                      <m:t>and</m:t>
                    </m:r>
                    <m:r>
                      <a:rPr lang="en-US" b="0" i="1" smtClean="0">
                        <a:latin typeface="Cambria Math" panose="02040503050406030204" pitchFamily="18" charset="0"/>
                      </a:rPr>
                      <m:t> </m:t>
                    </m:r>
                    <m:r>
                      <a:rPr lang="en-US" b="0" i="1" smtClean="0">
                        <a:latin typeface="Cambria Math" panose="02040503050406030204" pitchFamily="18" charset="0"/>
                      </a:rPr>
                      <m:t>𝑏</m:t>
                    </m:r>
                  </m:oMath>
                </a14:m>
                <a:r>
                  <a:rPr lang="en-US" dirty="0"/>
                  <a:t> are not both zero.</a:t>
                </a:r>
              </a:p>
              <a:p>
                <a:pPr marL="0" indent="0">
                  <a:buNone/>
                </a:pPr>
                <a:endParaRPr lang="en-PK" dirty="0"/>
              </a:p>
            </p:txBody>
          </p:sp>
        </mc:Choice>
        <mc:Fallback xmlns="">
          <p:sp>
            <p:nvSpPr>
              <p:cNvPr id="3" name="Content Placeholder 2">
                <a:extLst>
                  <a:ext uri="{FF2B5EF4-FFF2-40B4-BE49-F238E27FC236}">
                    <a16:creationId xmlns:a16="http://schemas.microsoft.com/office/drawing/2014/main" id="{5A0923C3-C2EF-4F25-9F9E-D38E18CDB62D}"/>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PK">
                    <a:noFill/>
                  </a:rPr>
                  <a:t> </a:t>
                </a:r>
              </a:p>
            </p:txBody>
          </p:sp>
        </mc:Fallback>
      </mc:AlternateContent>
    </p:spTree>
    <p:extLst>
      <p:ext uri="{BB962C8B-B14F-4D97-AF65-F5344CB8AC3E}">
        <p14:creationId xmlns:p14="http://schemas.microsoft.com/office/powerpoint/2010/main" val="2779465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A3DC5-4578-46AB-8C05-8FAECBB84A5D}"/>
              </a:ext>
            </a:extLst>
          </p:cNvPr>
          <p:cNvSpPr>
            <a:spLocks noGrp="1"/>
          </p:cNvSpPr>
          <p:nvPr>
            <p:ph type="title"/>
          </p:nvPr>
        </p:nvSpPr>
        <p:spPr>
          <a:xfrm>
            <a:off x="838200" y="172582"/>
            <a:ext cx="10515600" cy="1325563"/>
          </a:xfrm>
        </p:spPr>
        <p:txBody>
          <a:bodyPr>
            <a:normAutofit/>
          </a:bodyPr>
          <a:lstStyle/>
          <a:p>
            <a:r>
              <a:rPr lang="en-US" dirty="0"/>
              <a:t>Proof that the altitudes of any triangle are concurrent </a:t>
            </a:r>
            <a:endParaRPr lang="en-PK" dirty="0"/>
          </a:p>
        </p:txBody>
      </p:sp>
      <p:grpSp>
        <p:nvGrpSpPr>
          <p:cNvPr id="18" name="Group 17">
            <a:extLst>
              <a:ext uri="{FF2B5EF4-FFF2-40B4-BE49-F238E27FC236}">
                <a16:creationId xmlns:a16="http://schemas.microsoft.com/office/drawing/2014/main" id="{73307416-6ECC-4BC5-9974-ED50BD05879F}"/>
              </a:ext>
            </a:extLst>
          </p:cNvPr>
          <p:cNvGrpSpPr/>
          <p:nvPr/>
        </p:nvGrpSpPr>
        <p:grpSpPr>
          <a:xfrm>
            <a:off x="2570922" y="2014981"/>
            <a:ext cx="6475958" cy="4465332"/>
            <a:chOff x="2650435" y="1498146"/>
            <a:chExt cx="6475958" cy="4465332"/>
          </a:xfrm>
        </p:grpSpPr>
        <p:cxnSp>
          <p:nvCxnSpPr>
            <p:cNvPr id="4" name="Straight Arrow Connector 3">
              <a:extLst>
                <a:ext uri="{FF2B5EF4-FFF2-40B4-BE49-F238E27FC236}">
                  <a16:creationId xmlns:a16="http://schemas.microsoft.com/office/drawing/2014/main" id="{EE4470E6-C275-49B2-9DF4-2E698B1BC589}"/>
                </a:ext>
              </a:extLst>
            </p:cNvPr>
            <p:cNvCxnSpPr/>
            <p:nvPr/>
          </p:nvCxnSpPr>
          <p:spPr>
            <a:xfrm>
              <a:off x="2650435" y="5380383"/>
              <a:ext cx="61755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4C494BE-C58B-4B60-A05D-7C3489D0EFF1}"/>
                </a:ext>
              </a:extLst>
            </p:cNvPr>
            <p:cNvCxnSpPr/>
            <p:nvPr/>
          </p:nvCxnSpPr>
          <p:spPr>
            <a:xfrm flipV="1">
              <a:off x="3485322" y="1802296"/>
              <a:ext cx="0" cy="4161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B431EAF-BDD8-400C-A344-42D228CB0AE6}"/>
                </a:ext>
              </a:extLst>
            </p:cNvPr>
            <p:cNvCxnSpPr/>
            <p:nvPr/>
          </p:nvCxnSpPr>
          <p:spPr>
            <a:xfrm flipH="1" flipV="1">
              <a:off x="3485322" y="2438400"/>
              <a:ext cx="3564835" cy="2941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A7489BF-DB5B-4AEB-993E-FDA56C62C710}"/>
                </a:ext>
              </a:extLst>
            </p:cNvPr>
            <p:cNvCxnSpPr/>
            <p:nvPr/>
          </p:nvCxnSpPr>
          <p:spPr>
            <a:xfrm flipH="1" flipV="1">
              <a:off x="3485322" y="2464904"/>
              <a:ext cx="1550504" cy="291547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7590625-42DB-4D7D-952B-05F3E91C10E6}"/>
                    </a:ext>
                  </a:extLst>
                </p:cNvPr>
                <p:cNvSpPr txBox="1"/>
                <p:nvPr/>
              </p:nvSpPr>
              <p:spPr>
                <a:xfrm>
                  <a:off x="4737743" y="5447937"/>
                  <a:ext cx="7420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,0)</m:t>
                        </m:r>
                      </m:oMath>
                    </m:oMathPara>
                  </a14:m>
                  <a:endParaRPr lang="en-PK" dirty="0"/>
                </a:p>
              </p:txBody>
            </p:sp>
          </mc:Choice>
          <mc:Fallback xmlns="">
            <p:sp>
              <p:nvSpPr>
                <p:cNvPr id="12" name="TextBox 11">
                  <a:extLst>
                    <a:ext uri="{FF2B5EF4-FFF2-40B4-BE49-F238E27FC236}">
                      <a16:creationId xmlns:a16="http://schemas.microsoft.com/office/drawing/2014/main" id="{27590625-42DB-4D7D-952B-05F3E91C10E6}"/>
                    </a:ext>
                  </a:extLst>
                </p:cNvPr>
                <p:cNvSpPr txBox="1">
                  <a:spLocks noRot="1" noChangeAspect="1" noMove="1" noResize="1" noEditPoints="1" noAdjustHandles="1" noChangeArrowheads="1" noChangeShapeType="1" noTextEdit="1"/>
                </p:cNvSpPr>
                <p:nvPr/>
              </p:nvSpPr>
              <p:spPr>
                <a:xfrm>
                  <a:off x="4737743" y="5447937"/>
                  <a:ext cx="742063" cy="276999"/>
                </a:xfrm>
                <a:prstGeom prst="rect">
                  <a:avLst/>
                </a:prstGeom>
                <a:blipFill>
                  <a:blip r:embed="rId2"/>
                  <a:stretch>
                    <a:fillRect l="-6557" t="-2174" r="-10656" b="-32609"/>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86AC266-1E5E-4E0D-A719-FACFADFCEAD9}"/>
                    </a:ext>
                  </a:extLst>
                </p:cNvPr>
                <p:cNvSpPr txBox="1"/>
                <p:nvPr/>
              </p:nvSpPr>
              <p:spPr>
                <a:xfrm>
                  <a:off x="6785145" y="5447937"/>
                  <a:ext cx="662297" cy="276999"/>
                </a:xfrm>
                <a:prstGeom prst="rect">
                  <a:avLst/>
                </a:prstGeom>
                <a:noFill/>
              </p:spPr>
              <p:txBody>
                <a:bodyPr wrap="none" lIns="0" tIns="0" rIns="0" bIns="0" rtlCol="0">
                  <a:spAutoFit/>
                </a:bodyPr>
                <a:lstStyle/>
                <a:p>
                  <a:r>
                    <a:rPr lang="en-US" i="1" dirty="0"/>
                    <a:t>B</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,0)</m:t>
                      </m:r>
                    </m:oMath>
                  </a14:m>
                  <a:endParaRPr lang="en-PK" dirty="0"/>
                </a:p>
              </p:txBody>
            </p:sp>
          </mc:Choice>
          <mc:Fallback xmlns="">
            <p:sp>
              <p:nvSpPr>
                <p:cNvPr id="13" name="TextBox 12">
                  <a:extLst>
                    <a:ext uri="{FF2B5EF4-FFF2-40B4-BE49-F238E27FC236}">
                      <a16:creationId xmlns:a16="http://schemas.microsoft.com/office/drawing/2014/main" id="{B86AC266-1E5E-4E0D-A719-FACFADFCEAD9}"/>
                    </a:ext>
                  </a:extLst>
                </p:cNvPr>
                <p:cNvSpPr txBox="1">
                  <a:spLocks noRot="1" noChangeAspect="1" noMove="1" noResize="1" noEditPoints="1" noAdjustHandles="1" noChangeArrowheads="1" noChangeShapeType="1" noTextEdit="1"/>
                </p:cNvSpPr>
                <p:nvPr/>
              </p:nvSpPr>
              <p:spPr>
                <a:xfrm>
                  <a:off x="6785145" y="5447937"/>
                  <a:ext cx="662297" cy="276999"/>
                </a:xfrm>
                <a:prstGeom prst="rect">
                  <a:avLst/>
                </a:prstGeom>
                <a:blipFill>
                  <a:blip r:embed="rId3"/>
                  <a:stretch>
                    <a:fillRect l="-21101" t="-28261" r="-16514" b="-50000"/>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073207C-0B45-442F-BAEB-2690C973D74F}"/>
                    </a:ext>
                  </a:extLst>
                </p:cNvPr>
                <p:cNvSpPr txBox="1"/>
                <p:nvPr/>
              </p:nvSpPr>
              <p:spPr>
                <a:xfrm>
                  <a:off x="2756480" y="2132101"/>
                  <a:ext cx="643702" cy="276999"/>
                </a:xfrm>
                <a:prstGeom prst="rect">
                  <a:avLst/>
                </a:prstGeom>
                <a:noFill/>
              </p:spPr>
              <p:txBody>
                <a:bodyPr wrap="none" lIns="0" tIns="0" rIns="0" bIns="0" rtlCol="0">
                  <a:spAutoFit/>
                </a:bodyPr>
                <a:lstStyle/>
                <a:p>
                  <a:r>
                    <a:rPr lang="en-US" b="0" dirty="0"/>
                    <a:t>C</a:t>
                  </a:r>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rPr>
                        <m:t>𝑐</m:t>
                      </m:r>
                      <m:r>
                        <a:rPr lang="en-US" b="0" i="1" smtClean="0">
                          <a:latin typeface="Cambria Math" panose="02040503050406030204" pitchFamily="18" charset="0"/>
                        </a:rPr>
                        <m:t>)</m:t>
                      </m:r>
                    </m:oMath>
                  </a14:m>
                  <a:endParaRPr lang="en-PK" dirty="0"/>
                </a:p>
              </p:txBody>
            </p:sp>
          </mc:Choice>
          <mc:Fallback xmlns="">
            <p:sp>
              <p:nvSpPr>
                <p:cNvPr id="14" name="TextBox 13">
                  <a:extLst>
                    <a:ext uri="{FF2B5EF4-FFF2-40B4-BE49-F238E27FC236}">
                      <a16:creationId xmlns:a16="http://schemas.microsoft.com/office/drawing/2014/main" id="{0073207C-0B45-442F-BAEB-2690C973D74F}"/>
                    </a:ext>
                  </a:extLst>
                </p:cNvPr>
                <p:cNvSpPr txBox="1">
                  <a:spLocks noRot="1" noChangeAspect="1" noMove="1" noResize="1" noEditPoints="1" noAdjustHandles="1" noChangeArrowheads="1" noChangeShapeType="1" noTextEdit="1"/>
                </p:cNvSpPr>
                <p:nvPr/>
              </p:nvSpPr>
              <p:spPr>
                <a:xfrm>
                  <a:off x="2756480" y="2132101"/>
                  <a:ext cx="643702" cy="276999"/>
                </a:xfrm>
                <a:prstGeom prst="rect">
                  <a:avLst/>
                </a:prstGeom>
                <a:blipFill>
                  <a:blip r:embed="rId4"/>
                  <a:stretch>
                    <a:fillRect l="-21698" t="-28889" r="-16038" b="-51111"/>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876E5E7-8613-4DBA-88DB-463F95A6549F}"/>
                    </a:ext>
                  </a:extLst>
                </p:cNvPr>
                <p:cNvSpPr txBox="1"/>
                <p:nvPr/>
              </p:nvSpPr>
              <p:spPr>
                <a:xfrm>
                  <a:off x="2756480" y="5434685"/>
                  <a:ext cx="649217" cy="276999"/>
                </a:xfrm>
                <a:prstGeom prst="rect">
                  <a:avLst/>
                </a:prstGeom>
                <a:noFill/>
              </p:spPr>
              <p:txBody>
                <a:bodyPr wrap="none" lIns="0" tIns="0" rIns="0" bIns="0" rtlCol="0">
                  <a:spAutoFit/>
                </a:bodyPr>
                <a:lstStyle/>
                <a:p>
                  <a:r>
                    <a:rPr lang="en-US" b="0" dirty="0"/>
                    <a:t>O</a:t>
                  </a:r>
                  <a14:m>
                    <m:oMath xmlns:m="http://schemas.openxmlformats.org/officeDocument/2006/math">
                      <m:r>
                        <a:rPr lang="en-US" b="0" i="1" smtClean="0">
                          <a:latin typeface="Cambria Math" panose="02040503050406030204" pitchFamily="18" charset="0"/>
                        </a:rPr>
                        <m:t>(0,0)</m:t>
                      </m:r>
                    </m:oMath>
                  </a14:m>
                  <a:endParaRPr lang="en-PK" dirty="0"/>
                </a:p>
              </p:txBody>
            </p:sp>
          </mc:Choice>
          <mc:Fallback xmlns="">
            <p:sp>
              <p:nvSpPr>
                <p:cNvPr id="15" name="TextBox 14">
                  <a:extLst>
                    <a:ext uri="{FF2B5EF4-FFF2-40B4-BE49-F238E27FC236}">
                      <a16:creationId xmlns:a16="http://schemas.microsoft.com/office/drawing/2014/main" id="{0876E5E7-8613-4DBA-88DB-463F95A6549F}"/>
                    </a:ext>
                  </a:extLst>
                </p:cNvPr>
                <p:cNvSpPr txBox="1">
                  <a:spLocks noRot="1" noChangeAspect="1" noMove="1" noResize="1" noEditPoints="1" noAdjustHandles="1" noChangeArrowheads="1" noChangeShapeType="1" noTextEdit="1"/>
                </p:cNvSpPr>
                <p:nvPr/>
              </p:nvSpPr>
              <p:spPr>
                <a:xfrm>
                  <a:off x="2756480" y="5434685"/>
                  <a:ext cx="649217" cy="276999"/>
                </a:xfrm>
                <a:prstGeom prst="rect">
                  <a:avLst/>
                </a:prstGeom>
                <a:blipFill>
                  <a:blip r:embed="rId5"/>
                  <a:stretch>
                    <a:fillRect l="-21495" t="-28261" r="-15888" b="-50000"/>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D48B839-9308-44A5-9D50-205EF52D3372}"/>
                    </a:ext>
                  </a:extLst>
                </p:cNvPr>
                <p:cNvSpPr txBox="1"/>
                <p:nvPr/>
              </p:nvSpPr>
              <p:spPr>
                <a:xfrm>
                  <a:off x="8918772" y="5241883"/>
                  <a:ext cx="2076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oMath>
                    </m:oMathPara>
                  </a14:m>
                  <a:endParaRPr lang="en-PK" dirty="0"/>
                </a:p>
              </p:txBody>
            </p:sp>
          </mc:Choice>
          <mc:Fallback xmlns="">
            <p:sp>
              <p:nvSpPr>
                <p:cNvPr id="16" name="TextBox 15">
                  <a:extLst>
                    <a:ext uri="{FF2B5EF4-FFF2-40B4-BE49-F238E27FC236}">
                      <a16:creationId xmlns:a16="http://schemas.microsoft.com/office/drawing/2014/main" id="{0D48B839-9308-44A5-9D50-205EF52D3372}"/>
                    </a:ext>
                  </a:extLst>
                </p:cNvPr>
                <p:cNvSpPr txBox="1">
                  <a:spLocks noRot="1" noChangeAspect="1" noMove="1" noResize="1" noEditPoints="1" noAdjustHandles="1" noChangeArrowheads="1" noChangeShapeType="1" noTextEdit="1"/>
                </p:cNvSpPr>
                <p:nvPr/>
              </p:nvSpPr>
              <p:spPr>
                <a:xfrm>
                  <a:off x="8918772" y="5241883"/>
                  <a:ext cx="207621" cy="276999"/>
                </a:xfrm>
                <a:prstGeom prst="rect">
                  <a:avLst/>
                </a:prstGeom>
                <a:blipFill>
                  <a:blip r:embed="rId6"/>
                  <a:stretch>
                    <a:fillRect l="-26471" r="-26471" b="-6667"/>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8E3978F-E905-4769-85FC-402E811C322E}"/>
                    </a:ext>
                  </a:extLst>
                </p:cNvPr>
                <p:cNvSpPr txBox="1"/>
                <p:nvPr/>
              </p:nvSpPr>
              <p:spPr>
                <a:xfrm>
                  <a:off x="3386320" y="1498146"/>
                  <a:ext cx="19800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PK" dirty="0"/>
                </a:p>
              </p:txBody>
            </p:sp>
          </mc:Choice>
          <mc:Fallback xmlns="">
            <p:sp>
              <p:nvSpPr>
                <p:cNvPr id="17" name="TextBox 16">
                  <a:extLst>
                    <a:ext uri="{FF2B5EF4-FFF2-40B4-BE49-F238E27FC236}">
                      <a16:creationId xmlns:a16="http://schemas.microsoft.com/office/drawing/2014/main" id="{18E3978F-E905-4769-85FC-402E811C322E}"/>
                    </a:ext>
                  </a:extLst>
                </p:cNvPr>
                <p:cNvSpPr txBox="1">
                  <a:spLocks noRot="1" noChangeAspect="1" noMove="1" noResize="1" noEditPoints="1" noAdjustHandles="1" noChangeArrowheads="1" noChangeShapeType="1" noTextEdit="1"/>
                </p:cNvSpPr>
                <p:nvPr/>
              </p:nvSpPr>
              <p:spPr>
                <a:xfrm>
                  <a:off x="3386320" y="1498146"/>
                  <a:ext cx="198003" cy="276999"/>
                </a:xfrm>
                <a:prstGeom prst="rect">
                  <a:avLst/>
                </a:prstGeom>
                <a:blipFill>
                  <a:blip r:embed="rId7"/>
                  <a:stretch>
                    <a:fillRect l="-27273" r="-24242" b="-6667"/>
                  </a:stretch>
                </a:blipFill>
              </p:spPr>
              <p:txBody>
                <a:bodyPr/>
                <a:lstStyle/>
                <a:p>
                  <a:r>
                    <a:rPr lang="en-PK">
                      <a:noFill/>
                    </a:rPr>
                    <a:t> </a:t>
                  </a:r>
                </a:p>
              </p:txBody>
            </p:sp>
          </mc:Fallback>
        </mc:AlternateContent>
      </p:grpSp>
    </p:spTree>
    <p:extLst>
      <p:ext uri="{BB962C8B-B14F-4D97-AF65-F5344CB8AC3E}">
        <p14:creationId xmlns:p14="http://schemas.microsoft.com/office/powerpoint/2010/main" val="4166567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79AA2EB-F020-4CAF-9181-9CD0938A862D}"/>
                  </a:ext>
                </a:extLst>
              </p:cNvPr>
              <p:cNvSpPr txBox="1"/>
              <p:nvPr/>
            </p:nvSpPr>
            <p:spPr>
              <a:xfrm>
                <a:off x="954156" y="795130"/>
                <a:ext cx="10283687" cy="548868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Let ABC be any triangle. </a:t>
                </a:r>
              </a:p>
              <a:p>
                <a:pPr marL="342900" indent="-342900">
                  <a:lnSpc>
                    <a:spcPct val="150000"/>
                  </a:lnSpc>
                  <a:buFont typeface="Arial" panose="020B0604020202020204" pitchFamily="34" charset="0"/>
                  <a:buChar char="•"/>
                </a:pPr>
                <a:r>
                  <a:rPr lang="en-US" sz="2400" dirty="0"/>
                  <a:t>Let  the base AB of the triangle be taken is the axis of X end a line through C but perpendicular to the base AB be taken as the axis of y. </a:t>
                </a:r>
              </a:p>
              <a:p>
                <a:pPr marL="342900" indent="-342900">
                  <a:lnSpc>
                    <a:spcPct val="150000"/>
                  </a:lnSpc>
                  <a:buFont typeface="Arial" panose="020B0604020202020204" pitchFamily="34" charset="0"/>
                  <a:buChar char="•"/>
                </a:pPr>
                <a:r>
                  <a:rPr lang="en-US" sz="2400" dirty="0"/>
                  <a:t>Their point of intersection O is taken as the origin. </a:t>
                </a:r>
              </a:p>
              <a:p>
                <a:pPr marL="342900" indent="-342900">
                  <a:lnSpc>
                    <a:spcPct val="150000"/>
                  </a:lnSpc>
                  <a:buFont typeface="Arial" panose="020B0604020202020204" pitchFamily="34" charset="0"/>
                  <a:buChar char="•"/>
                </a:pPr>
                <a:r>
                  <a:rPr lang="en-US" sz="2400" dirty="0"/>
                  <a:t>Thus, the coordinates of the vertices are of the form A(a, 0), B(b, 0) and C(0, c).</a:t>
                </a:r>
              </a:p>
              <a:p>
                <a:pPr marL="342900" indent="-342900">
                  <a:lnSpc>
                    <a:spcPct val="150000"/>
                  </a:lnSpc>
                  <a:buFont typeface="Arial" panose="020B0604020202020204" pitchFamily="34" charset="0"/>
                  <a:buChar char="•"/>
                </a:pPr>
                <a:r>
                  <a:rPr lang="en-US" sz="2400" dirty="0"/>
                  <a:t>The equation of the altitude of the triangle from C is </a:t>
                </a:r>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m:t>
                    </m:r>
                  </m:oMath>
                </a14:m>
                <a:endParaRPr lang="en-US" sz="2400" b="0" dirty="0"/>
              </a:p>
              <a:p>
                <a:pPr marL="342900" indent="-342900">
                  <a:lnSpc>
                    <a:spcPct val="150000"/>
                  </a:lnSpc>
                  <a:buFont typeface="Arial" panose="020B0604020202020204" pitchFamily="34" charset="0"/>
                  <a:buChar char="•"/>
                </a:pPr>
                <a:r>
                  <a:rPr lang="en-US" sz="2400" dirty="0"/>
                  <a:t>Now the slopes of the sides BC an CA of the triangle, respectively, are</a:t>
                </a:r>
              </a:p>
              <a:p>
                <a:pPr marL="342900" indent="-342900">
                  <a:lnSpc>
                    <a:spcPct val="150000"/>
                  </a:lnSpc>
                  <a:buFont typeface="Arial" panose="020B0604020202020204" pitchFamily="34" charset="0"/>
                  <a:buChar char="•"/>
                </a:pPr>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𝑐</m:t>
                        </m:r>
                        <m:r>
                          <a:rPr lang="en-US" sz="2400" b="0" i="1" smtClean="0">
                            <a:latin typeface="Cambria Math" panose="02040503050406030204" pitchFamily="18" charset="0"/>
                          </a:rPr>
                          <m:t>−0</m:t>
                        </m:r>
                      </m:num>
                      <m:den>
                        <m:r>
                          <a:rPr lang="en-US" sz="2400" b="0" i="1" smtClean="0">
                            <a:latin typeface="Cambria Math" panose="02040503050406030204" pitchFamily="18" charset="0"/>
                          </a:rPr>
                          <m:t>0−</m:t>
                        </m:r>
                        <m:r>
                          <a:rPr lang="en-US" sz="2400" b="0" i="1" smtClean="0">
                            <a:latin typeface="Cambria Math" panose="02040503050406030204" pitchFamily="18" charset="0"/>
                          </a:rPr>
                          <m:t>𝑏</m:t>
                        </m:r>
                      </m:den>
                    </m:f>
                  </m:oMath>
                </a14:m>
                <a:r>
                  <a:rPr lang="en-US" sz="2400" dirty="0"/>
                  <a:t> and </a:t>
                </a:r>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0−</m:t>
                        </m:r>
                        <m:r>
                          <a:rPr lang="en-US" sz="2400" b="0" i="1" smtClean="0">
                            <a:latin typeface="Cambria Math" panose="02040503050406030204" pitchFamily="18" charset="0"/>
                          </a:rPr>
                          <m:t>𝑐</m:t>
                        </m:r>
                      </m:num>
                      <m:den>
                        <m:r>
                          <a:rPr lang="en-US" sz="2400" b="0" i="1" smtClean="0">
                            <a:latin typeface="Cambria Math" panose="02040503050406030204" pitchFamily="18" charset="0"/>
                          </a:rPr>
                          <m:t>𝑎</m:t>
                        </m:r>
                        <m:r>
                          <a:rPr lang="en-US" sz="2400" b="0" i="1" smtClean="0">
                            <a:latin typeface="Cambria Math" panose="02040503050406030204" pitchFamily="18" charset="0"/>
                          </a:rPr>
                          <m:t>−0</m:t>
                        </m:r>
                      </m:den>
                    </m:f>
                  </m:oMath>
                </a14:m>
                <a:r>
                  <a:rPr lang="en-US" sz="2400" dirty="0"/>
                  <a:t>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m:t>
                    </m:r>
                    <m:f>
                      <m:fPr>
                        <m:ctrlPr>
                          <a:rPr lang="en-US" sz="2400" b="0" i="1" dirty="0" smtClean="0">
                            <a:latin typeface="Cambria Math" panose="02040503050406030204" pitchFamily="18" charset="0"/>
                            <a:ea typeface="Cambria Math" panose="02040503050406030204" pitchFamily="18" charset="0"/>
                          </a:rPr>
                        </m:ctrlPr>
                      </m:fPr>
                      <m:num>
                        <m:r>
                          <a:rPr lang="en-US" sz="2400" b="0" i="1" dirty="0" smtClean="0">
                            <a:latin typeface="Cambria Math" panose="02040503050406030204" pitchFamily="18" charset="0"/>
                            <a:ea typeface="Cambria Math" panose="02040503050406030204" pitchFamily="18" charset="0"/>
                          </a:rPr>
                          <m:t>𝑐</m:t>
                        </m:r>
                      </m:num>
                      <m:den>
                        <m:r>
                          <a:rPr lang="en-US" sz="2400" b="0" i="1" dirty="0" smtClean="0">
                            <a:latin typeface="Cambria Math" panose="02040503050406030204" pitchFamily="18" charset="0"/>
                            <a:ea typeface="Cambria Math" panose="02040503050406030204" pitchFamily="18" charset="0"/>
                          </a:rPr>
                          <m:t>𝑏</m:t>
                        </m:r>
                      </m:den>
                    </m:f>
                    <m:r>
                      <a:rPr lang="en-US" sz="2400" b="0" i="1" dirty="0" smtClean="0">
                        <a:latin typeface="Cambria Math" panose="02040503050406030204" pitchFamily="18" charset="0"/>
                        <a:ea typeface="Cambria Math" panose="02040503050406030204" pitchFamily="18" charset="0"/>
                      </a:rPr>
                      <m:t> </m:t>
                    </m:r>
                    <m:r>
                      <a:rPr lang="en-US" sz="2400" b="0" i="1" dirty="0" smtClean="0">
                        <a:latin typeface="Cambria Math" panose="02040503050406030204" pitchFamily="18" charset="0"/>
                        <a:ea typeface="Cambria Math" panose="02040503050406030204" pitchFamily="18" charset="0"/>
                      </a:rPr>
                      <m:t>𝑎𝑛𝑑</m:t>
                    </m:r>
                    <m:r>
                      <a:rPr lang="en-US" sz="2400" b="0" i="1" dirty="0" smtClean="0">
                        <a:latin typeface="Cambria Math" panose="02040503050406030204" pitchFamily="18" charset="0"/>
                        <a:ea typeface="Cambria Math" panose="02040503050406030204" pitchFamily="18" charset="0"/>
                      </a:rPr>
                      <m:t> −</m:t>
                    </m:r>
                    <m:f>
                      <m:fPr>
                        <m:ctrlPr>
                          <a:rPr lang="en-US" sz="2400" b="0" i="1" dirty="0" smtClean="0">
                            <a:latin typeface="Cambria Math" panose="02040503050406030204" pitchFamily="18" charset="0"/>
                            <a:ea typeface="Cambria Math" panose="02040503050406030204" pitchFamily="18" charset="0"/>
                          </a:rPr>
                        </m:ctrlPr>
                      </m:fPr>
                      <m:num>
                        <m:r>
                          <a:rPr lang="en-US" sz="2400" b="0" i="1" dirty="0" smtClean="0">
                            <a:latin typeface="Cambria Math" panose="02040503050406030204" pitchFamily="18" charset="0"/>
                            <a:ea typeface="Cambria Math" panose="02040503050406030204" pitchFamily="18" charset="0"/>
                          </a:rPr>
                          <m:t>𝑐</m:t>
                        </m:r>
                      </m:num>
                      <m:den>
                        <m:r>
                          <a:rPr lang="en-US" sz="2400" b="0" i="1" dirty="0" smtClean="0">
                            <a:latin typeface="Cambria Math" panose="02040503050406030204" pitchFamily="18" charset="0"/>
                            <a:ea typeface="Cambria Math" panose="02040503050406030204" pitchFamily="18" charset="0"/>
                          </a:rPr>
                          <m:t>𝑎</m:t>
                        </m:r>
                      </m:den>
                    </m:f>
                    <m:r>
                      <a:rPr lang="en-US" sz="2400" b="0" i="1" dirty="0" smtClean="0">
                        <a:latin typeface="Cambria Math" panose="02040503050406030204" pitchFamily="18" charset="0"/>
                        <a:ea typeface="Cambria Math" panose="02040503050406030204" pitchFamily="18" charset="0"/>
                      </a:rPr>
                      <m:t>.</m:t>
                    </m:r>
                  </m:oMath>
                </a14:m>
                <a:endParaRPr lang="en-US" sz="2400" b="0" dirty="0">
                  <a:ea typeface="Cambria Math" panose="02040503050406030204" pitchFamily="18" charset="0"/>
                </a:endParaRPr>
              </a:p>
              <a:p>
                <a:pPr marL="342900" indent="-342900">
                  <a:lnSpc>
                    <a:spcPct val="150000"/>
                  </a:lnSpc>
                  <a:buFont typeface="Arial" panose="020B0604020202020204" pitchFamily="34" charset="0"/>
                  <a:buChar char="•"/>
                </a:pPr>
                <a:r>
                  <a:rPr lang="en-US" sz="2400" dirty="0"/>
                  <a:t>So, the slopes of the respective lines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t>to them are </a:t>
                </a:r>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𝑏</m:t>
                        </m:r>
                      </m:num>
                      <m:den>
                        <m:r>
                          <a:rPr lang="en-US" sz="2400" b="0" i="1" smtClean="0">
                            <a:latin typeface="Cambria Math" panose="02040503050406030204" pitchFamily="18" charset="0"/>
                          </a:rPr>
                          <m:t>𝑐</m:t>
                        </m:r>
                      </m:den>
                    </m:f>
                  </m:oMath>
                </a14:m>
                <a:r>
                  <a:rPr lang="en-US" sz="2400" dirty="0"/>
                  <a:t> and </a:t>
                </a:r>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𝑎</m:t>
                        </m:r>
                      </m:num>
                      <m:den>
                        <m:r>
                          <a:rPr lang="en-US" sz="2400" b="0" i="1" smtClean="0">
                            <a:latin typeface="Cambria Math" panose="02040503050406030204" pitchFamily="18" charset="0"/>
                          </a:rPr>
                          <m:t>𝑐</m:t>
                        </m:r>
                      </m:den>
                    </m:f>
                  </m:oMath>
                </a14:m>
                <a:r>
                  <a:rPr lang="en-US" sz="2400" dirty="0"/>
                  <a:t>.</a:t>
                </a:r>
              </a:p>
            </p:txBody>
          </p:sp>
        </mc:Choice>
        <mc:Fallback xmlns="">
          <p:sp>
            <p:nvSpPr>
              <p:cNvPr id="3" name="TextBox 2">
                <a:extLst>
                  <a:ext uri="{FF2B5EF4-FFF2-40B4-BE49-F238E27FC236}">
                    <a16:creationId xmlns:a16="http://schemas.microsoft.com/office/drawing/2014/main" id="{C79AA2EB-F020-4CAF-9181-9CD0938A862D}"/>
                  </a:ext>
                </a:extLst>
              </p:cNvPr>
              <p:cNvSpPr txBox="1">
                <a:spLocks noRot="1" noChangeAspect="1" noMove="1" noResize="1" noEditPoints="1" noAdjustHandles="1" noChangeArrowheads="1" noChangeShapeType="1" noTextEdit="1"/>
              </p:cNvSpPr>
              <p:nvPr/>
            </p:nvSpPr>
            <p:spPr>
              <a:xfrm>
                <a:off x="954156" y="795130"/>
                <a:ext cx="10283687" cy="5488682"/>
              </a:xfrm>
              <a:prstGeom prst="rect">
                <a:avLst/>
              </a:prstGeom>
              <a:blipFill>
                <a:blip r:embed="rId2"/>
                <a:stretch>
                  <a:fillRect l="-830" r="-593" b="-111"/>
                </a:stretch>
              </a:blipFill>
            </p:spPr>
            <p:txBody>
              <a:bodyPr/>
              <a:lstStyle/>
              <a:p>
                <a:r>
                  <a:rPr lang="en-PK">
                    <a:noFill/>
                  </a:rPr>
                  <a:t> </a:t>
                </a:r>
              </a:p>
            </p:txBody>
          </p:sp>
        </mc:Fallback>
      </mc:AlternateContent>
    </p:spTree>
    <p:extLst>
      <p:ext uri="{BB962C8B-B14F-4D97-AF65-F5344CB8AC3E}">
        <p14:creationId xmlns:p14="http://schemas.microsoft.com/office/powerpoint/2010/main" val="2033195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9374DF5-A992-4E00-AF3C-7F2091BF57D8}"/>
                  </a:ext>
                </a:extLst>
              </p:cNvPr>
              <p:cNvSpPr txBox="1"/>
              <p:nvPr/>
            </p:nvSpPr>
            <p:spPr>
              <a:xfrm>
                <a:off x="914400" y="693834"/>
                <a:ext cx="9925878" cy="747153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dirty="0"/>
                  <a:t>Hence the equations of the altitudes from A and B respectively, are</a:t>
                </a:r>
              </a:p>
              <a:p>
                <a:pPr marL="342900" indent="-342900">
                  <a:lnSpc>
                    <a:spcPct val="150000"/>
                  </a:lnSpc>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𝑏</m:t>
                        </m:r>
                      </m:num>
                      <m:den>
                        <m:r>
                          <a:rPr lang="en-US" sz="2400" b="0" i="1" smtClean="0">
                            <a:latin typeface="Cambria Math" panose="02040503050406030204" pitchFamily="18" charset="0"/>
                          </a:rPr>
                          <m:t>𝑐</m:t>
                        </m:r>
                      </m:den>
                    </m:f>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𝑎</m:t>
                        </m:r>
                      </m:e>
                    </m:d>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𝑏𝑥</m:t>
                    </m:r>
                    <m:r>
                      <a:rPr lang="en-US" sz="2400" i="1">
                        <a:latin typeface="Cambria Math" panose="02040503050406030204" pitchFamily="18" charset="0"/>
                      </a:rPr>
                      <m:t>−</m:t>
                    </m:r>
                    <m:r>
                      <a:rPr lang="en-US" sz="2400" i="1">
                        <a:latin typeface="Cambria Math" panose="02040503050406030204" pitchFamily="18" charset="0"/>
                      </a:rPr>
                      <m:t>𝑐𝑦</m:t>
                    </m:r>
                    <m:r>
                      <a:rPr lang="en-US" sz="2400" i="1">
                        <a:latin typeface="Cambria Math" panose="02040503050406030204" pitchFamily="18" charset="0"/>
                      </a:rPr>
                      <m:t>−</m:t>
                    </m:r>
                    <m:r>
                      <a:rPr lang="en-US" sz="2400" i="1">
                        <a:latin typeface="Cambria Math" panose="02040503050406030204" pitchFamily="18" charset="0"/>
                      </a:rPr>
                      <m:t>𝑎𝑏</m:t>
                    </m:r>
                    <m:r>
                      <a:rPr lang="en-US" sz="2400" i="1">
                        <a:latin typeface="Cambria Math" panose="02040503050406030204" pitchFamily="18" charset="0"/>
                      </a:rPr>
                      <m:t>=</m:t>
                    </m:r>
                    <m:r>
                      <a:rPr lang="en-US" sz="2400" i="1">
                        <a:latin typeface="Cambria Math" panose="02040503050406030204" pitchFamily="18" charset="0"/>
                      </a:rPr>
                      <m:t>0</m:t>
                    </m:r>
                    <m:r>
                      <a:rPr lang="en-US" sz="2400" i="1">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𝑖𝑖</m:t>
                    </m:r>
                    <m:r>
                      <a:rPr lang="en-US" sz="2400" b="0" i="1" smtClean="0">
                        <a:latin typeface="Cambria Math" panose="02040503050406030204" pitchFamily="18" charset="0"/>
                        <a:ea typeface="Cambria Math" panose="02040503050406030204" pitchFamily="18" charset="0"/>
                      </a:rPr>
                      <m:t>)</m:t>
                    </m:r>
                  </m:oMath>
                </a14:m>
                <a:endParaRPr lang="en-US" sz="2400" dirty="0"/>
              </a:p>
              <a:p>
                <a:pPr marL="342900" indent="-342900">
                  <a:lnSpc>
                    <a:spcPct val="150000"/>
                  </a:lnSpc>
                  <a:buFont typeface="Arial" panose="020B0604020202020204" pitchFamily="34" charset="0"/>
                  <a:buChar char="•"/>
                </a:pPr>
                <a14:m>
                  <m:oMath xmlns:m="http://schemas.openxmlformats.org/officeDocument/2006/math">
                    <m:r>
                      <a:rPr lang="en-US" sz="2400" i="1">
                        <a:latin typeface="Cambria Math" panose="02040503050406030204" pitchFamily="18" charset="0"/>
                      </a:rPr>
                      <m:t>𝑦</m:t>
                    </m:r>
                    <m:r>
                      <a:rPr lang="en-US" sz="2400" i="1">
                        <a:latin typeface="Cambria Math" panose="02040503050406030204" pitchFamily="18" charset="0"/>
                      </a:rPr>
                      <m:t>−</m:t>
                    </m:r>
                    <m:r>
                      <a:rPr lang="en-US" sz="2400" i="1">
                        <a:latin typeface="Cambria Math" panose="02040503050406030204" pitchFamily="18" charset="0"/>
                      </a:rPr>
                      <m:t>0</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𝑎</m:t>
                        </m:r>
                      </m:num>
                      <m:den>
                        <m:r>
                          <a:rPr lang="en-US" sz="2400" i="1">
                            <a:latin typeface="Cambria Math" panose="02040503050406030204" pitchFamily="18" charset="0"/>
                          </a:rPr>
                          <m:t>𝑐</m:t>
                        </m:r>
                      </m:den>
                    </m:f>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𝑏</m:t>
                        </m:r>
                      </m:e>
                    </m:d>
                    <m:r>
                      <a:rPr lang="en-US" sz="240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𝑎𝑥</m:t>
                    </m:r>
                    <m:r>
                      <a:rPr lang="en-US" sz="2400" i="1">
                        <a:latin typeface="Cambria Math" panose="02040503050406030204" pitchFamily="18" charset="0"/>
                      </a:rPr>
                      <m:t>−</m:t>
                    </m:r>
                    <m:r>
                      <a:rPr lang="en-US" sz="2400" i="1">
                        <a:latin typeface="Cambria Math" panose="02040503050406030204" pitchFamily="18" charset="0"/>
                      </a:rPr>
                      <m:t>𝑐𝑦</m:t>
                    </m:r>
                    <m:r>
                      <a:rPr lang="en-US" sz="2400" i="1">
                        <a:latin typeface="Cambria Math" panose="02040503050406030204" pitchFamily="18" charset="0"/>
                      </a:rPr>
                      <m:t>−</m:t>
                    </m:r>
                    <m:r>
                      <a:rPr lang="en-US" sz="2400" i="1">
                        <a:latin typeface="Cambria Math" panose="02040503050406030204" pitchFamily="18" charset="0"/>
                      </a:rPr>
                      <m:t>𝑎𝑏</m:t>
                    </m:r>
                    <m:r>
                      <a:rPr lang="en-US" sz="2400" i="1">
                        <a:latin typeface="Cambria Math" panose="02040503050406030204" pitchFamily="18" charset="0"/>
                      </a:rPr>
                      <m:t>=</m:t>
                    </m:r>
                    <m:r>
                      <a:rPr lang="en-US" sz="2400" i="1">
                        <a:latin typeface="Cambria Math" panose="02040503050406030204" pitchFamily="18" charset="0"/>
                      </a:rPr>
                      <m:t>0</m:t>
                    </m:r>
                    <m:r>
                      <a:rPr lang="en-US" sz="2400" i="1">
                        <a:latin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𝑖𝑖𝑖</m:t>
                        </m:r>
                      </m:e>
                    </m:d>
                  </m:oMath>
                </a14:m>
                <a:endParaRPr lang="en-US" sz="2400" b="0" dirty="0">
                  <a:ea typeface="Cambria Math" panose="02040503050406030204" pitchFamily="18" charset="0"/>
                </a:endParaRPr>
              </a:p>
              <a:p>
                <a:pPr marL="342900" indent="-342900">
                  <a:lnSpc>
                    <a:spcPct val="150000"/>
                  </a:lnSpc>
                  <a:buFont typeface="Arial" panose="020B0604020202020204" pitchFamily="34" charset="0"/>
                  <a:buChar char="•"/>
                </a:pPr>
                <a:r>
                  <a:rPr lang="en-US" sz="2400" dirty="0"/>
                  <a:t>Now the determinant of the coefficients of equations (</a:t>
                </a:r>
                <a:r>
                  <a:rPr lang="en-US" sz="2400" dirty="0" err="1"/>
                  <a:t>i</a:t>
                </a:r>
                <a:r>
                  <a:rPr lang="en-US" sz="2400" dirty="0"/>
                  <a:t>), (ii) and (iii) are:</a:t>
                </a:r>
              </a:p>
              <a:p>
                <a:pPr marL="342900" indent="-342900">
                  <a:lnSpc>
                    <a:spcPct val="150000"/>
                  </a:lnSpc>
                  <a:buFont typeface="Arial" panose="020B0604020202020204" pitchFamily="34" charset="0"/>
                  <a:buChar char="•"/>
                </a:pPr>
                <a14:m>
                  <m:oMath xmlns:m="http://schemas.openxmlformats.org/officeDocument/2006/math">
                    <m:d>
                      <m:dPr>
                        <m:begChr m:val="|"/>
                        <m:endChr m:val="|"/>
                        <m:ctrlPr>
                          <a:rPr lang="en-US" sz="2400" i="1" smtClean="0">
                            <a:latin typeface="Cambria Math" panose="02040503050406030204" pitchFamily="18" charset="0"/>
                          </a:rPr>
                        </m:ctrlPr>
                      </m:dPr>
                      <m:e>
                        <m:m>
                          <m:mPr>
                            <m:mcs>
                              <m:mc>
                                <m:mcPr>
                                  <m:count m:val="3"/>
                                  <m:mcJc m:val="center"/>
                                </m:mcPr>
                              </m:mc>
                            </m:mcs>
                            <m:ctrlPr>
                              <a:rPr lang="en-US" sz="2400" i="1" smtClean="0">
                                <a:latin typeface="Cambria Math" panose="02040503050406030204" pitchFamily="18" charset="0"/>
                              </a:rPr>
                            </m:ctrlPr>
                          </m:mPr>
                          <m:mr>
                            <m:e>
                              <m:r>
                                <m:rPr>
                                  <m:brk m:alnAt="7"/>
                                </m:rPr>
                                <a:rPr lang="en-US" sz="2400" b="0" i="1" smtClean="0">
                                  <a:latin typeface="Cambria Math" panose="02040503050406030204" pitchFamily="18" charset="0"/>
                                </a:rPr>
                                <m:t>1</m:t>
                              </m:r>
                            </m:e>
                            <m:e>
                              <m:r>
                                <a:rPr lang="en-US" sz="2400" b="0" i="1" smtClean="0">
                                  <a:latin typeface="Cambria Math" panose="02040503050406030204" pitchFamily="18" charset="0"/>
                                </a:rPr>
                                <m:t>0</m:t>
                              </m:r>
                            </m:e>
                            <m:e>
                              <m:r>
                                <a:rPr lang="en-US" sz="2400" b="0" i="1" smtClean="0">
                                  <a:latin typeface="Cambria Math" panose="02040503050406030204" pitchFamily="18" charset="0"/>
                                </a:rPr>
                                <m:t>0</m:t>
                              </m:r>
                            </m:e>
                          </m:mr>
                          <m:mr>
                            <m:e>
                              <m:r>
                                <a:rPr lang="en-US" sz="2400" b="0" i="1" smtClean="0">
                                  <a:latin typeface="Cambria Math" panose="02040503050406030204" pitchFamily="18" charset="0"/>
                                </a:rPr>
                                <m:t>𝑏</m:t>
                              </m:r>
                            </m:e>
                            <m:e>
                              <m:r>
                                <a:rPr lang="en-US" sz="2400" b="0" i="1" smtClean="0">
                                  <a:latin typeface="Cambria Math" panose="02040503050406030204" pitchFamily="18" charset="0"/>
                                </a:rPr>
                                <m:t>−</m:t>
                              </m:r>
                              <m:r>
                                <a:rPr lang="en-US" sz="2400" b="0" i="1" smtClean="0">
                                  <a:latin typeface="Cambria Math" panose="02040503050406030204" pitchFamily="18" charset="0"/>
                                </a:rPr>
                                <m:t>𝑐</m:t>
                              </m:r>
                            </m:e>
                            <m:e>
                              <m:r>
                                <a:rPr lang="en-US" sz="2400" b="0" i="1" smtClean="0">
                                  <a:latin typeface="Cambria Math" panose="02040503050406030204" pitchFamily="18" charset="0"/>
                                </a:rPr>
                                <m:t>−</m:t>
                              </m:r>
                              <m:r>
                                <a:rPr lang="en-US" sz="2400" b="0" i="1" smtClean="0">
                                  <a:latin typeface="Cambria Math" panose="02040503050406030204" pitchFamily="18" charset="0"/>
                                </a:rPr>
                                <m:t>𝑎𝑏</m:t>
                              </m:r>
                            </m:e>
                          </m:mr>
                          <m:mr>
                            <m:e>
                              <m:r>
                                <a:rPr lang="en-US" sz="2400" b="0" i="1" smtClean="0">
                                  <a:latin typeface="Cambria Math" panose="02040503050406030204" pitchFamily="18" charset="0"/>
                                </a:rPr>
                                <m:t>𝑎</m:t>
                              </m:r>
                            </m:e>
                            <m:e>
                              <m:r>
                                <a:rPr lang="en-US" sz="2400" b="0" i="1" smtClean="0">
                                  <a:latin typeface="Cambria Math" panose="02040503050406030204" pitchFamily="18" charset="0"/>
                                </a:rPr>
                                <m:t>−</m:t>
                              </m:r>
                              <m:r>
                                <a:rPr lang="en-US" sz="2400" b="0" i="1" smtClean="0">
                                  <a:latin typeface="Cambria Math" panose="02040503050406030204" pitchFamily="18" charset="0"/>
                                </a:rPr>
                                <m:t>𝑐</m:t>
                              </m:r>
                            </m:e>
                            <m:e>
                              <m:r>
                                <a:rPr lang="en-US" sz="2400" b="0" i="1" smtClean="0">
                                  <a:latin typeface="Cambria Math" panose="02040503050406030204" pitchFamily="18" charset="0"/>
                                </a:rPr>
                                <m:t>−</m:t>
                              </m:r>
                              <m:r>
                                <a:rPr lang="en-US" sz="2400" b="0" i="1" smtClean="0">
                                  <a:latin typeface="Cambria Math" panose="02040503050406030204" pitchFamily="18" charset="0"/>
                                </a:rPr>
                                <m:t>𝑎𝑏</m:t>
                              </m:r>
                            </m:e>
                          </m:mr>
                        </m:m>
                      </m:e>
                    </m:d>
                    <m:r>
                      <a:rPr lang="en-US" sz="2400" b="0" i="1" smtClean="0">
                        <a:latin typeface="Cambria Math" panose="02040503050406030204" pitchFamily="18" charset="0"/>
                      </a:rPr>
                      <m:t>=</m:t>
                    </m:r>
                    <m:r>
                      <a:rPr lang="en-US" sz="2400" b="0" i="1" smtClean="0">
                        <a:latin typeface="Cambria Math" panose="02040503050406030204" pitchFamily="18" charset="0"/>
                      </a:rPr>
                      <m:t>0</m:t>
                    </m:r>
                  </m:oMath>
                </a14:m>
                <a:endParaRPr lang="en-US" sz="2400" b="0" dirty="0"/>
              </a:p>
              <a:p>
                <a:pPr marL="342900" indent="-342900">
                  <a:lnSpc>
                    <a:spcPct val="150000"/>
                  </a:lnSpc>
                  <a:buFont typeface="Arial" panose="020B0604020202020204" pitchFamily="34" charset="0"/>
                  <a:buChar char="•"/>
                </a:pPr>
                <a:r>
                  <a:rPr lang="en-US" sz="2400" dirty="0"/>
                  <a:t>Which is clearly zero because 2</a:t>
                </a:r>
                <a:r>
                  <a:rPr lang="en-US" sz="2400" baseline="30000" dirty="0"/>
                  <a:t>nd</a:t>
                </a:r>
                <a:r>
                  <a:rPr lang="en-US" sz="2400" dirty="0"/>
                  <a:t> and 3</a:t>
                </a:r>
                <a:r>
                  <a:rPr lang="en-US" sz="2400" baseline="30000" dirty="0"/>
                  <a:t>rd</a:t>
                </a:r>
                <a:r>
                  <a:rPr lang="en-US" sz="2400" dirty="0"/>
                  <a:t> columns are identical.</a:t>
                </a:r>
              </a:p>
              <a:p>
                <a:pPr marL="342900" indent="-342900">
                  <a:lnSpc>
                    <a:spcPct val="150000"/>
                  </a:lnSpc>
                  <a:buFont typeface="Arial" panose="020B0604020202020204" pitchFamily="34" charset="0"/>
                  <a:buChar char="•"/>
                </a:pPr>
                <a:r>
                  <a:rPr lang="en-US" sz="2400" dirty="0"/>
                  <a:t>Hence altitudes of any triangle are concurrent</a:t>
                </a:r>
              </a:p>
              <a:p>
                <a:pPr marL="342900" indent="-342900">
                  <a:lnSpc>
                    <a:spcPct val="150000"/>
                  </a:lnSpc>
                  <a:buFont typeface="Arial" panose="020B0604020202020204" pitchFamily="34" charset="0"/>
                  <a:buChar char="•"/>
                </a:pPr>
                <a:endParaRPr lang="en-US" sz="2400" dirty="0"/>
              </a:p>
              <a:p>
                <a:pPr marL="342900" indent="-342900">
                  <a:lnSpc>
                    <a:spcPct val="150000"/>
                  </a:lnSpc>
                  <a:buFont typeface="Arial" panose="020B0604020202020204" pitchFamily="34" charset="0"/>
                  <a:buChar char="•"/>
                </a:pPr>
                <a:endParaRPr lang="en-US" sz="2400" dirty="0"/>
              </a:p>
              <a:p>
                <a:pPr marL="342900" indent="-342900">
                  <a:lnSpc>
                    <a:spcPct val="150000"/>
                  </a:lnSpc>
                  <a:buFont typeface="Arial" panose="020B0604020202020204" pitchFamily="34" charset="0"/>
                  <a:buChar char="•"/>
                </a:pPr>
                <a:endParaRPr lang="en-US" sz="2400" b="0" dirty="0"/>
              </a:p>
              <a:p>
                <a:pPr marL="342900" indent="-342900">
                  <a:lnSpc>
                    <a:spcPct val="150000"/>
                  </a:lnSpc>
                  <a:buFont typeface="Arial" panose="020B0604020202020204" pitchFamily="34" charset="0"/>
                  <a:buChar char="•"/>
                </a:pPr>
                <a:endParaRPr lang="en-US" sz="2400" b="0" dirty="0"/>
              </a:p>
            </p:txBody>
          </p:sp>
        </mc:Choice>
        <mc:Fallback xmlns="">
          <p:sp>
            <p:nvSpPr>
              <p:cNvPr id="3" name="TextBox 2">
                <a:extLst>
                  <a:ext uri="{FF2B5EF4-FFF2-40B4-BE49-F238E27FC236}">
                    <a16:creationId xmlns:a16="http://schemas.microsoft.com/office/drawing/2014/main" id="{79374DF5-A992-4E00-AF3C-7F2091BF57D8}"/>
                  </a:ext>
                </a:extLst>
              </p:cNvPr>
              <p:cNvSpPr txBox="1">
                <a:spLocks noRot="1" noChangeAspect="1" noMove="1" noResize="1" noEditPoints="1" noAdjustHandles="1" noChangeArrowheads="1" noChangeShapeType="1" noTextEdit="1"/>
              </p:cNvSpPr>
              <p:nvPr/>
            </p:nvSpPr>
            <p:spPr>
              <a:xfrm>
                <a:off x="914400" y="693834"/>
                <a:ext cx="9925878" cy="7471533"/>
              </a:xfrm>
              <a:prstGeom prst="rect">
                <a:avLst/>
              </a:prstGeom>
              <a:blipFill>
                <a:blip r:embed="rId2"/>
                <a:stretch>
                  <a:fillRect l="-799"/>
                </a:stretch>
              </a:blipFill>
            </p:spPr>
            <p:txBody>
              <a:bodyPr/>
              <a:lstStyle/>
              <a:p>
                <a:r>
                  <a:rPr lang="en-PK">
                    <a:noFill/>
                  </a:rPr>
                  <a:t> </a:t>
                </a:r>
              </a:p>
            </p:txBody>
          </p:sp>
        </mc:Fallback>
      </mc:AlternateContent>
    </p:spTree>
    <p:extLst>
      <p:ext uri="{BB962C8B-B14F-4D97-AF65-F5344CB8AC3E}">
        <p14:creationId xmlns:p14="http://schemas.microsoft.com/office/powerpoint/2010/main" val="4003980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C67EFD-5889-46A5-BC85-EE77D9AF474E}"/>
              </a:ext>
            </a:extLst>
          </p:cNvPr>
          <p:cNvSpPr>
            <a:spLocks noGrp="1"/>
          </p:cNvSpPr>
          <p:nvPr>
            <p:ph type="ctrTitle"/>
          </p:nvPr>
        </p:nvSpPr>
        <p:spPr/>
        <p:txBody>
          <a:bodyPr/>
          <a:lstStyle/>
          <a:p>
            <a:r>
              <a:rPr lang="en-US" dirty="0"/>
              <a:t>EXERCISE PROBLEMS</a:t>
            </a:r>
            <a:endParaRPr lang="en-PK" dirty="0"/>
          </a:p>
        </p:txBody>
      </p:sp>
      <p:sp>
        <p:nvSpPr>
          <p:cNvPr id="4" name="Subtitle 3">
            <a:extLst>
              <a:ext uri="{FF2B5EF4-FFF2-40B4-BE49-F238E27FC236}">
                <a16:creationId xmlns:a16="http://schemas.microsoft.com/office/drawing/2014/main" id="{13EE41B9-FF17-46F4-82E4-EB1A119C45FE}"/>
              </a:ext>
            </a:extLst>
          </p:cNvPr>
          <p:cNvSpPr>
            <a:spLocks noGrp="1"/>
          </p:cNvSpPr>
          <p:nvPr>
            <p:ph type="subTitle" idx="1"/>
          </p:nvPr>
        </p:nvSpPr>
        <p:spPr/>
        <p:txBody>
          <a:bodyPr/>
          <a:lstStyle/>
          <a:p>
            <a:endParaRPr lang="en-PK"/>
          </a:p>
        </p:txBody>
      </p:sp>
    </p:spTree>
    <p:extLst>
      <p:ext uri="{BB962C8B-B14F-4D97-AF65-F5344CB8AC3E}">
        <p14:creationId xmlns:p14="http://schemas.microsoft.com/office/powerpoint/2010/main" val="2807255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9154D9C-052A-4EED-BBA8-D571D21E22E1}"/>
                  </a:ext>
                </a:extLst>
              </p:cNvPr>
              <p:cNvSpPr txBox="1"/>
              <p:nvPr/>
            </p:nvSpPr>
            <p:spPr>
              <a:xfrm>
                <a:off x="757311" y="731520"/>
                <a:ext cx="10677378" cy="5744329"/>
              </a:xfrm>
              <a:prstGeom prst="rect">
                <a:avLst/>
              </a:prstGeom>
              <a:noFill/>
            </p:spPr>
            <p:txBody>
              <a:bodyPr wrap="square" rtlCol="0">
                <a:spAutoFit/>
              </a:bodyPr>
              <a:lstStyle/>
              <a:p>
                <a:r>
                  <a:rPr lang="en-US" sz="2400" dirty="0"/>
                  <a:t>1.	Find the ratio in which the line </a:t>
                </a:r>
                <a14:m>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m:t>
                    </m:r>
                    <m:r>
                      <a:rPr lang="en-US" sz="2400" b="0" i="1" smtClean="0">
                        <a:latin typeface="Cambria Math" panose="02040503050406030204" pitchFamily="18" charset="0"/>
                      </a:rPr>
                      <m:t>0</m:t>
                    </m:r>
                  </m:oMath>
                </a14:m>
                <a:r>
                  <a:rPr lang="en-US" sz="2400" dirty="0"/>
                  <a:t> divides the join of (3, -1) and 	(8, 9).</a:t>
                </a:r>
              </a:p>
              <a:p>
                <a:r>
                  <a:rPr lang="en-US" sz="2400" dirty="0"/>
                  <a:t>Sol:	Let the ratio be </a:t>
                </a:r>
                <a14:m>
                  <m:oMath xmlns:m="http://schemas.openxmlformats.org/officeDocument/2006/math">
                    <m:r>
                      <a:rPr lang="en-US" sz="2400" b="0" i="1"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𝜆</m:t>
                    </m:r>
                  </m:oMath>
                </a14:m>
                <a:r>
                  <a:rPr lang="en-US" sz="2400" dirty="0"/>
                  <a:t>. The point which divides (3, -1) and (8, 9) in the ratio </a:t>
                </a:r>
                <a14:m>
                  <m:oMath xmlns:m="http://schemas.openxmlformats.org/officeDocument/2006/math">
                    <m:r>
                      <a:rPr lang="en-US" sz="2400" b="0" i="1"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𝜆</m:t>
                    </m:r>
                  </m:oMath>
                </a14:m>
                <a:r>
                  <a:rPr lang="en-US" sz="2400" dirty="0"/>
                  <a:t> 	is </a:t>
                </a:r>
                <a14:m>
                  <m:oMath xmlns:m="http://schemas.openxmlformats.org/officeDocument/2006/math">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8</m:t>
                            </m:r>
                            <m:r>
                              <a:rPr lang="en-US" sz="2400" b="0" i="1" smtClean="0">
                                <a:latin typeface="Cambria Math" panose="02040503050406030204" pitchFamily="18" charset="0"/>
                              </a:rPr>
                              <m:t>+</m:t>
                            </m:r>
                            <m:r>
                              <a:rPr lang="en-US" sz="2400" b="0" i="1" smtClean="0">
                                <a:latin typeface="Cambria Math" panose="02040503050406030204" pitchFamily="18" charset="0"/>
                              </a:rPr>
                              <m:t>𝜆</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m:t>
                                </m:r>
                              </m:e>
                            </m:d>
                          </m:num>
                          <m:den>
                            <m:r>
                              <a:rPr lang="en-US" sz="2400" b="0" i="1"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𝜆</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9</m:t>
                            </m:r>
                            <m:r>
                              <a:rPr lang="en-US" sz="2400" b="0" i="1" smtClean="0">
                                <a:latin typeface="Cambria Math" panose="02040503050406030204" pitchFamily="18" charset="0"/>
                              </a:rPr>
                              <m:t>+</m:t>
                            </m:r>
                            <m:r>
                              <a:rPr lang="en-US" sz="2400" b="0" i="1" smtClean="0">
                                <a:latin typeface="Cambria Math" panose="02040503050406030204" pitchFamily="18" charset="0"/>
                              </a:rPr>
                              <m:t>𝜆</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m:t>
                                </m:r>
                                <m:r>
                                  <a:rPr lang="en-US" sz="2400" b="0" i="1" smtClean="0">
                                    <a:latin typeface="Cambria Math" panose="02040503050406030204" pitchFamily="18" charset="0"/>
                                  </a:rPr>
                                  <m:t>1</m:t>
                                </m:r>
                              </m:e>
                            </m:d>
                          </m:num>
                          <m:den>
                            <m:r>
                              <a:rPr lang="en-US" sz="2400" b="0" i="1"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𝜆</m:t>
                            </m:r>
                          </m:den>
                        </m:f>
                      </m:e>
                    </m:d>
                  </m:oMath>
                </a14:m>
                <a:r>
                  <a:rPr lang="en-US" sz="2400" dirty="0"/>
                  <a:t> with </a:t>
                </a:r>
                <a14:m>
                  <m:oMath xmlns:m="http://schemas.openxmlformats.org/officeDocument/2006/math">
                    <m:r>
                      <a:rPr lang="en-US" sz="2400" b="0" i="1"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m:t>
                    </m:r>
                  </m:oMath>
                </a14:m>
                <a:r>
                  <a:rPr lang="en-US" sz="2400" dirty="0"/>
                  <a:t>.</a:t>
                </a:r>
              </a:p>
              <a:p>
                <a:r>
                  <a:rPr lang="en-US" sz="2400" dirty="0"/>
                  <a:t>	The point lies on the given line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9</m:t>
                        </m:r>
                        <m:r>
                          <a:rPr lang="en-US" sz="2400" i="1">
                            <a:latin typeface="Cambria Math" panose="02040503050406030204" pitchFamily="18" charset="0"/>
                          </a:rPr>
                          <m:t>+</m:t>
                        </m:r>
                        <m:r>
                          <a:rPr lang="en-US" sz="2400" i="1">
                            <a:latin typeface="Cambria Math" panose="02040503050406030204" pitchFamily="18" charset="0"/>
                          </a:rPr>
                          <m:t>𝜆</m:t>
                        </m:r>
                        <m:d>
                          <m:dPr>
                            <m:ctrlPr>
                              <a:rPr lang="en-US" sz="2400" i="1">
                                <a:latin typeface="Cambria Math" panose="02040503050406030204" pitchFamily="18" charset="0"/>
                              </a:rPr>
                            </m:ctrlPr>
                          </m:dPr>
                          <m:e>
                            <m:r>
                              <a:rPr lang="en-US" sz="2400" i="1">
                                <a:latin typeface="Cambria Math" panose="02040503050406030204" pitchFamily="18" charset="0"/>
                              </a:rPr>
                              <m:t>−</m:t>
                            </m:r>
                            <m:r>
                              <a:rPr lang="en-US" sz="2400" i="1">
                                <a:latin typeface="Cambria Math" panose="02040503050406030204" pitchFamily="18" charset="0"/>
                              </a:rPr>
                              <m:t>1</m:t>
                            </m:r>
                          </m:e>
                        </m:d>
                      </m:num>
                      <m:den>
                        <m:r>
                          <a:rPr lang="en-US" sz="2400" i="1">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𝜆</m:t>
                        </m:r>
                      </m:den>
                    </m:f>
                    <m:r>
                      <a:rPr lang="en-US" sz="2400" b="0" i="0" smtClean="0">
                        <a:latin typeface="Cambria Math" panose="02040503050406030204" pitchFamily="18" charset="0"/>
                      </a:rPr>
                      <m:t>−</m:t>
                    </m:r>
                  </m:oMath>
                </a14:m>
                <a:r>
                  <a:rPr lang="en-US" sz="2400" dirty="0"/>
                  <a:t>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8</m:t>
                        </m:r>
                        <m:r>
                          <a:rPr lang="en-US" sz="2400" i="1">
                            <a:latin typeface="Cambria Math" panose="02040503050406030204" pitchFamily="18" charset="0"/>
                          </a:rPr>
                          <m:t>+</m:t>
                        </m:r>
                        <m:r>
                          <a:rPr lang="en-US" sz="2400" i="1">
                            <a:latin typeface="Cambria Math" panose="02040503050406030204" pitchFamily="18" charset="0"/>
                          </a:rPr>
                          <m:t>𝜆</m:t>
                        </m:r>
                        <m:d>
                          <m:dPr>
                            <m:ctrlPr>
                              <a:rPr lang="en-US" sz="2400" i="1">
                                <a:latin typeface="Cambria Math" panose="02040503050406030204" pitchFamily="18" charset="0"/>
                              </a:rPr>
                            </m:ctrlPr>
                          </m:dPr>
                          <m:e>
                            <m:r>
                              <a:rPr lang="en-US" sz="2400" i="1">
                                <a:latin typeface="Cambria Math" panose="02040503050406030204" pitchFamily="18" charset="0"/>
                              </a:rPr>
                              <m:t>3</m:t>
                            </m:r>
                          </m:e>
                        </m:d>
                      </m:num>
                      <m:den>
                        <m:r>
                          <a:rPr lang="en-US" sz="2400" i="1">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𝜆</m:t>
                        </m:r>
                      </m:den>
                    </m:f>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m:t>
                    </m:r>
                    <m:r>
                      <a:rPr lang="en-US" sz="2400" b="0" i="1" smtClean="0">
                        <a:latin typeface="Cambria Math" panose="02040503050406030204" pitchFamily="18" charset="0"/>
                      </a:rPr>
                      <m:t>0</m:t>
                    </m:r>
                  </m:oMath>
                </a14:m>
                <a:endParaRPr lang="en-US" sz="2400" dirty="0"/>
              </a:p>
              <a:p>
                <a:r>
                  <a:rPr lang="en-US" sz="2400" dirty="0"/>
                  <a:t>	</a:t>
                </a:r>
                <a14:m>
                  <m:oMath xmlns:m="http://schemas.openxmlformats.org/officeDocument/2006/math">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rPr>
                        </m:ctrlPr>
                      </m:fPr>
                      <m:num>
                        <m:r>
                          <a:rPr lang="en-US" sz="2400" i="1">
                            <a:latin typeface="Cambria Math" panose="02040503050406030204" pitchFamily="18" charset="0"/>
                          </a:rPr>
                          <m:t>9</m:t>
                        </m:r>
                        <m:r>
                          <a:rPr lang="en-US" sz="2400" i="1">
                            <a:latin typeface="Cambria Math" panose="02040503050406030204" pitchFamily="18" charset="0"/>
                          </a:rPr>
                          <m:t>−</m:t>
                        </m:r>
                        <m:r>
                          <a:rPr lang="en-US" sz="2400" b="0" i="1" smtClean="0">
                            <a:latin typeface="Cambria Math" panose="02040503050406030204" pitchFamily="18" charset="0"/>
                          </a:rPr>
                          <m:t>𝜆</m:t>
                        </m:r>
                      </m:num>
                      <m:den>
                        <m:r>
                          <a:rPr lang="en-US" sz="2400" i="1">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𝜆</m:t>
                        </m:r>
                      </m:den>
                    </m:f>
                    <m:r>
                      <a:rPr lang="en-US" sz="2400" i="1">
                        <a:latin typeface="Cambria Math" panose="02040503050406030204" pitchFamily="18" charset="0"/>
                      </a:rPr>
                      <m:t>−</m:t>
                    </m:r>
                    <m:f>
                      <m:fPr>
                        <m:ctrlPr>
                          <a:rPr lang="en-US" sz="2400" b="0" i="1" smtClean="0">
                            <a:latin typeface="Cambria Math" panose="02040503050406030204" pitchFamily="18" charset="0"/>
                          </a:rPr>
                        </m:ctrlPr>
                      </m:fPr>
                      <m:num>
                        <m:r>
                          <a:rPr lang="en-US" sz="2400" i="1">
                            <a:latin typeface="Cambria Math" panose="02040503050406030204" pitchFamily="18" charset="0"/>
                          </a:rPr>
                          <m:t>8</m:t>
                        </m:r>
                        <m:r>
                          <a:rPr lang="en-US" sz="2400" i="1">
                            <a:latin typeface="Cambria Math" panose="02040503050406030204" pitchFamily="18" charset="0"/>
                          </a:rPr>
                          <m:t>+</m:t>
                        </m:r>
                        <m:r>
                          <a:rPr lang="en-US" sz="2400" i="1">
                            <a:latin typeface="Cambria Math" panose="02040503050406030204" pitchFamily="18" charset="0"/>
                          </a:rPr>
                          <m:t>3</m:t>
                        </m:r>
                        <m:r>
                          <a:rPr lang="en-US" sz="2400" i="1">
                            <a:latin typeface="Cambria Math" panose="02040503050406030204" pitchFamily="18" charset="0"/>
                          </a:rPr>
                          <m:t>𝜆</m:t>
                        </m:r>
                      </m:num>
                      <m:den>
                        <m:r>
                          <a:rPr lang="en-US" sz="2400" i="1">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𝜆</m:t>
                        </m:r>
                      </m:den>
                    </m:f>
                    <m:r>
                      <a:rPr lang="en-US" sz="2400" i="1">
                        <a:latin typeface="Cambria Math" panose="02040503050406030204" pitchFamily="18" charset="0"/>
                      </a:rPr>
                      <m:t>+</m:t>
                    </m:r>
                    <m:r>
                      <a:rPr lang="en-US" sz="2400" i="1">
                        <a:latin typeface="Cambria Math" panose="02040503050406030204" pitchFamily="18" charset="0"/>
                      </a:rPr>
                      <m:t>2</m:t>
                    </m:r>
                    <m:r>
                      <a:rPr lang="en-US" sz="2400" i="1">
                        <a:latin typeface="Cambria Math" panose="02040503050406030204" pitchFamily="18" charset="0"/>
                      </a:rPr>
                      <m:t>=</m:t>
                    </m:r>
                    <m:r>
                      <a:rPr lang="en-US" sz="2400" i="1">
                        <a:latin typeface="Cambria Math" panose="02040503050406030204" pitchFamily="18" charset="0"/>
                      </a:rPr>
                      <m:t>0</m:t>
                    </m:r>
                  </m:oMath>
                </a14:m>
                <a:r>
                  <a:rPr lang="en-US" sz="2400" dirty="0"/>
                  <a:t> </a:t>
                </a:r>
                <a:br>
                  <a:rPr lang="en-US" sz="2400" dirty="0"/>
                </a:br>
                <a:r>
                  <a:rPr lang="en-US" sz="2400" dirty="0"/>
                  <a:t>	</a:t>
                </a:r>
                <a14:m>
                  <m:oMath xmlns:m="http://schemas.openxmlformats.org/officeDocument/2006/math">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rPr>
                      <m:t> </m:t>
                    </m:r>
                    <m:r>
                      <a:rPr lang="en-US" sz="2400" b="0" i="1" smtClean="0">
                        <a:latin typeface="Cambria Math" panose="02040503050406030204" pitchFamily="18" charset="0"/>
                      </a:rPr>
                      <m:t>(</m:t>
                    </m:r>
                    <m:r>
                      <a:rPr lang="en-US" sz="2400" i="1">
                        <a:latin typeface="Cambria Math" panose="02040503050406030204" pitchFamily="18" charset="0"/>
                      </a:rPr>
                      <m:t>9</m:t>
                    </m:r>
                    <m:r>
                      <a:rPr lang="en-US" sz="2400" i="1">
                        <a:latin typeface="Cambria Math" panose="02040503050406030204" pitchFamily="18" charset="0"/>
                      </a:rPr>
                      <m:t>−</m:t>
                    </m:r>
                    <m:r>
                      <a:rPr lang="en-US" sz="2400" b="0" i="1" smtClean="0">
                        <a:latin typeface="Cambria Math" panose="02040503050406030204" pitchFamily="18" charset="0"/>
                      </a:rPr>
                      <m:t>𝜆</m:t>
                    </m:r>
                    <m:r>
                      <a:rPr lang="en-US" sz="2400" b="0" i="1" smtClean="0">
                        <a:latin typeface="Cambria Math" panose="02040503050406030204" pitchFamily="18" charset="0"/>
                      </a:rPr>
                      <m:t>)−(</m:t>
                    </m:r>
                    <m:r>
                      <a:rPr lang="en-US" sz="2400" b="0" i="1" smtClean="0">
                        <a:latin typeface="Cambria Math" panose="02040503050406030204" pitchFamily="18" charset="0"/>
                      </a:rPr>
                      <m:t>8</m:t>
                    </m:r>
                    <m:r>
                      <a:rPr lang="en-US" sz="2400" b="0" i="1" smtClean="0">
                        <a:latin typeface="Cambria Math" panose="02040503050406030204" pitchFamily="18" charset="0"/>
                      </a:rPr>
                      <m:t>+</m:t>
                    </m:r>
                    <m:r>
                      <a:rPr lang="en-US" sz="2400" b="0" i="1" smtClean="0">
                        <a:latin typeface="Cambria Math" panose="02040503050406030204" pitchFamily="18" charset="0"/>
                      </a:rPr>
                      <m:t>3</m:t>
                    </m:r>
                    <m:r>
                      <a:rPr lang="en-US" sz="2400" i="1">
                        <a:latin typeface="Cambria Math" panose="02040503050406030204" pitchFamily="18" charset="0"/>
                      </a:rPr>
                      <m:t>𝜆</m:t>
                    </m:r>
                    <m:r>
                      <a:rPr lang="en-US" sz="2400" b="0" i="1" smtClean="0">
                        <a:latin typeface="Cambria Math" panose="02040503050406030204" pitchFamily="18" charset="0"/>
                      </a:rPr>
                      <m:t>)</m:t>
                    </m:r>
                    <m:r>
                      <a:rPr lang="en-US" sz="2400" i="1">
                        <a:latin typeface="Cambria Math" panose="02040503050406030204" pitchFamily="18" charset="0"/>
                      </a:rPr>
                      <m:t>+</m:t>
                    </m:r>
                    <m:r>
                      <a:rPr lang="en-US" sz="2400" i="1">
                        <a:latin typeface="Cambria Math" panose="02040503050406030204" pitchFamily="18" charset="0"/>
                      </a:rPr>
                      <m:t>2</m:t>
                    </m:r>
                    <m:r>
                      <a:rPr lang="en-US" sz="2400" i="1">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𝜆</m:t>
                    </m:r>
                    <m:r>
                      <a:rPr lang="en-US" sz="2400" i="1">
                        <a:latin typeface="Cambria Math" panose="02040503050406030204" pitchFamily="18" charset="0"/>
                      </a:rPr>
                      <m:t>)=</m:t>
                    </m:r>
                    <m:r>
                      <a:rPr lang="en-US" sz="2400" i="1">
                        <a:latin typeface="Cambria Math" panose="02040503050406030204" pitchFamily="18" charset="0"/>
                      </a:rPr>
                      <m:t>0</m:t>
                    </m:r>
                  </m:oMath>
                </a14:m>
                <a:r>
                  <a:rPr lang="en-US" sz="2400" dirty="0"/>
                  <a:t> </a:t>
                </a:r>
                <a:br>
                  <a:rPr lang="en-US" sz="2400" dirty="0"/>
                </a:br>
                <a:r>
                  <a:rPr lang="en-US" sz="2400" dirty="0"/>
                  <a:t>	</a:t>
                </a:r>
                <a14:m>
                  <m:oMath xmlns:m="http://schemas.openxmlformats.org/officeDocument/2006/math">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rPr>
                      <m:t>9</m:t>
                    </m:r>
                    <m:r>
                      <a:rPr lang="en-US" sz="2400" i="1">
                        <a:latin typeface="Cambria Math" panose="02040503050406030204" pitchFamily="18" charset="0"/>
                      </a:rPr>
                      <m:t>−</m:t>
                    </m:r>
                    <m:r>
                      <a:rPr lang="en-US" sz="2400" i="1">
                        <a:latin typeface="Cambria Math" panose="02040503050406030204" pitchFamily="18" charset="0"/>
                      </a:rPr>
                      <m:t>𝜆</m:t>
                    </m:r>
                    <m:r>
                      <a:rPr lang="en-US" sz="2400" i="1">
                        <a:latin typeface="Cambria Math" panose="02040503050406030204" pitchFamily="18" charset="0"/>
                      </a:rPr>
                      <m:t>−</m:t>
                    </m:r>
                    <m:r>
                      <a:rPr lang="en-US" sz="2400" i="1">
                        <a:latin typeface="Cambria Math" panose="02040503050406030204" pitchFamily="18" charset="0"/>
                      </a:rPr>
                      <m:t>8</m:t>
                    </m:r>
                    <m:r>
                      <a:rPr lang="en-US" sz="2400" i="1">
                        <a:latin typeface="Cambria Math" panose="02040503050406030204" pitchFamily="18" charset="0"/>
                      </a:rPr>
                      <m:t>−</m:t>
                    </m:r>
                    <m:r>
                      <a:rPr lang="en-US" sz="2400" i="1">
                        <a:latin typeface="Cambria Math" panose="02040503050406030204" pitchFamily="18" charset="0"/>
                      </a:rPr>
                      <m:t>3</m:t>
                    </m:r>
                    <m:r>
                      <a:rPr lang="en-US" sz="2400" i="1">
                        <a:latin typeface="Cambria Math" panose="02040503050406030204" pitchFamily="18" charset="0"/>
                      </a:rPr>
                      <m:t>𝜆</m:t>
                    </m:r>
                    <m:r>
                      <a:rPr lang="en-US" sz="2400" i="1">
                        <a:latin typeface="Cambria Math" panose="02040503050406030204" pitchFamily="18" charset="0"/>
                      </a:rPr>
                      <m:t>+</m:t>
                    </m:r>
                    <m:r>
                      <a:rPr lang="en-US" sz="2400" i="1">
                        <a:latin typeface="Cambria Math" panose="02040503050406030204" pitchFamily="18" charset="0"/>
                      </a:rPr>
                      <m:t>2</m:t>
                    </m:r>
                    <m:r>
                      <a:rPr lang="en-US" sz="2400" i="1">
                        <a:latin typeface="Cambria Math" panose="02040503050406030204" pitchFamily="18" charset="0"/>
                      </a:rPr>
                      <m:t>+</m:t>
                    </m:r>
                    <m:r>
                      <a:rPr lang="en-US" sz="2400" i="1">
                        <a:latin typeface="Cambria Math" panose="02040503050406030204" pitchFamily="18" charset="0"/>
                      </a:rPr>
                      <m:t>2</m:t>
                    </m:r>
                    <m:r>
                      <a:rPr lang="en-US" sz="2400" i="1">
                        <a:latin typeface="Cambria Math" panose="02040503050406030204" pitchFamily="18" charset="0"/>
                      </a:rPr>
                      <m:t>𝜆</m:t>
                    </m:r>
                    <m:r>
                      <a:rPr lang="en-US" sz="2400" i="1">
                        <a:latin typeface="Cambria Math" panose="02040503050406030204" pitchFamily="18" charset="0"/>
                      </a:rPr>
                      <m:t>=</m:t>
                    </m:r>
                    <m:r>
                      <a:rPr lang="en-US" sz="2400" i="1">
                        <a:latin typeface="Cambria Math" panose="02040503050406030204" pitchFamily="18" charset="0"/>
                      </a:rPr>
                      <m:t>0</m:t>
                    </m:r>
                  </m:oMath>
                </a14:m>
                <a:r>
                  <a:rPr lang="en-US" sz="2400" dirty="0"/>
                  <a:t> </a:t>
                </a:r>
                <a:br>
                  <a:rPr lang="en-US" sz="2400" dirty="0"/>
                </a:br>
                <a:r>
                  <a:rPr lang="en-US" sz="2400" dirty="0"/>
                  <a:t>	</a:t>
                </a:r>
                <a:r>
                  <a:rPr lang="en-US" sz="2400" dirty="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3</m:t>
                    </m:r>
                    <m:r>
                      <a:rPr lang="en-US" sz="2400" i="1">
                        <a:latin typeface="Cambria Math" panose="02040503050406030204" pitchFamily="18" charset="0"/>
                      </a:rPr>
                      <m:t>−</m:t>
                    </m:r>
                    <m:r>
                      <a:rPr lang="en-US" sz="2400" i="1">
                        <a:latin typeface="Cambria Math" panose="02040503050406030204" pitchFamily="18" charset="0"/>
                      </a:rPr>
                      <m:t>2</m:t>
                    </m:r>
                    <m:r>
                      <a:rPr lang="en-US" sz="2400" i="1">
                        <a:latin typeface="Cambria Math" panose="02040503050406030204" pitchFamily="18" charset="0"/>
                      </a:rPr>
                      <m:t>𝜆</m:t>
                    </m:r>
                    <m:r>
                      <a:rPr lang="en-US" sz="2400" i="1">
                        <a:latin typeface="Cambria Math" panose="02040503050406030204" pitchFamily="18" charset="0"/>
                      </a:rPr>
                      <m:t>=</m:t>
                    </m:r>
                    <m:r>
                      <a:rPr lang="en-US" sz="2400" i="1">
                        <a:latin typeface="Cambria Math" panose="02040503050406030204" pitchFamily="18" charset="0"/>
                      </a:rPr>
                      <m:t>0</m:t>
                    </m:r>
                  </m:oMath>
                </a14:m>
                <a:r>
                  <a:rPr lang="en-US" sz="2400" dirty="0"/>
                  <a:t> </a:t>
                </a:r>
              </a:p>
              <a:p>
                <a:r>
                  <a:rPr lang="en-US" sz="2400" dirty="0"/>
                  <a:t>	</a:t>
                </a:r>
                <a:r>
                  <a:rPr lang="en-US" sz="2400" dirty="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rPr>
                      <m:t>𝜆</m:t>
                    </m:r>
                    <m:r>
                      <a:rPr lang="en-US" sz="2400" i="1">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3</m:t>
                        </m:r>
                      </m:num>
                      <m:den>
                        <m:r>
                          <a:rPr lang="en-US" sz="2400" b="0" i="1" smtClean="0">
                            <a:latin typeface="Cambria Math" panose="02040503050406030204" pitchFamily="18" charset="0"/>
                          </a:rPr>
                          <m:t>2</m:t>
                        </m:r>
                      </m:den>
                    </m:f>
                  </m:oMath>
                </a14:m>
                <a:endParaRPr lang="en-US" sz="2400" dirty="0"/>
              </a:p>
              <a:p>
                <a:r>
                  <a:rPr lang="en-US" sz="2400" dirty="0"/>
                  <a:t>	Therefore required ratio is </a:t>
                </a:r>
                <a14:m>
                  <m:oMath xmlns:m="http://schemas.openxmlformats.org/officeDocument/2006/math">
                    <m:r>
                      <a:rPr lang="en-US" sz="2400" b="0" i="1" smtClean="0">
                        <a:latin typeface="Cambria Math" panose="02040503050406030204" pitchFamily="18" charset="0"/>
                      </a:rPr>
                      <m:t>1</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3</m:t>
                        </m:r>
                      </m:num>
                      <m:den>
                        <m:r>
                          <a:rPr lang="en-US" sz="2400" b="0" i="1" smtClean="0">
                            <a:latin typeface="Cambria Math" panose="02040503050406030204" pitchFamily="18" charset="0"/>
                          </a:rPr>
                          <m:t>2</m:t>
                        </m:r>
                      </m:den>
                    </m:f>
                  </m:oMath>
                </a14:m>
                <a:r>
                  <a:rPr lang="en-US" sz="2400" dirty="0"/>
                  <a:t> or </a:t>
                </a:r>
                <a14:m>
                  <m:oMath xmlns:m="http://schemas.openxmlformats.org/officeDocument/2006/math">
                    <m:r>
                      <a:rPr lang="en-US" sz="2400" b="0" i="1" smtClean="0">
                        <a:latin typeface="Cambria Math" panose="02040503050406030204" pitchFamily="18" charset="0"/>
                      </a:rPr>
                      <m:t>2</m:t>
                    </m:r>
                    <m:r>
                      <a:rPr lang="en-US" sz="2400" b="0" i="1" smtClean="0">
                        <a:latin typeface="Cambria Math" panose="02040503050406030204" pitchFamily="18" charset="0"/>
                      </a:rPr>
                      <m:t>:</m:t>
                    </m:r>
                    <m:r>
                      <a:rPr lang="en-US" sz="2400" b="0" i="1" smtClean="0">
                        <a:latin typeface="Cambria Math" panose="02040503050406030204" pitchFamily="18" charset="0"/>
                      </a:rPr>
                      <m:t>3</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Ans</m:t>
                    </m:r>
                    <m:r>
                      <a:rPr lang="en-US" sz="2400" b="0" i="0" smtClean="0">
                        <a:latin typeface="Cambria Math" panose="02040503050406030204" pitchFamily="18" charset="0"/>
                      </a:rPr>
                      <m:t>:</m:t>
                    </m:r>
                  </m:oMath>
                </a14:m>
                <a:endParaRPr lang="en-US" sz="2400" dirty="0"/>
              </a:p>
              <a:p>
                <a:endParaRPr lang="en-US" sz="2400" dirty="0"/>
              </a:p>
              <a:p>
                <a:endParaRPr lang="en-PK" sz="2400" dirty="0"/>
              </a:p>
            </p:txBody>
          </p:sp>
        </mc:Choice>
        <mc:Fallback xmlns="">
          <p:sp>
            <p:nvSpPr>
              <p:cNvPr id="2" name="TextBox 1">
                <a:extLst>
                  <a:ext uri="{FF2B5EF4-FFF2-40B4-BE49-F238E27FC236}">
                    <a16:creationId xmlns:a16="http://schemas.microsoft.com/office/drawing/2014/main" id="{A9154D9C-052A-4EED-BBA8-D571D21E22E1}"/>
                  </a:ext>
                </a:extLst>
              </p:cNvPr>
              <p:cNvSpPr txBox="1">
                <a:spLocks noRot="1" noChangeAspect="1" noMove="1" noResize="1" noEditPoints="1" noAdjustHandles="1" noChangeArrowheads="1" noChangeShapeType="1" noTextEdit="1"/>
              </p:cNvSpPr>
              <p:nvPr/>
            </p:nvSpPr>
            <p:spPr>
              <a:xfrm>
                <a:off x="757311" y="731520"/>
                <a:ext cx="10677378" cy="5744329"/>
              </a:xfrm>
              <a:prstGeom prst="rect">
                <a:avLst/>
              </a:prstGeom>
              <a:blipFill>
                <a:blip r:embed="rId7"/>
                <a:stretch>
                  <a:fillRect l="-856" t="-849"/>
                </a:stretch>
              </a:blipFill>
            </p:spPr>
            <p:txBody>
              <a:bodyPr/>
              <a:lstStyle/>
              <a:p>
                <a:r>
                  <a:rPr lang="en-PK">
                    <a:noFill/>
                  </a:rPr>
                  <a:t> </a:t>
                </a:r>
              </a:p>
            </p:txBody>
          </p:sp>
        </mc:Fallback>
      </mc:AlternateContent>
    </p:spTree>
    <p:extLst>
      <p:ext uri="{BB962C8B-B14F-4D97-AF65-F5344CB8AC3E}">
        <p14:creationId xmlns:p14="http://schemas.microsoft.com/office/powerpoint/2010/main" val="1745396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E5D6B4F-A3E2-43FD-9BBC-5607FD17ABF4}"/>
                  </a:ext>
                </a:extLst>
              </p:cNvPr>
              <p:cNvSpPr txBox="1"/>
              <p:nvPr/>
            </p:nvSpPr>
            <p:spPr>
              <a:xfrm>
                <a:off x="616226" y="172278"/>
                <a:ext cx="10588487" cy="6306278"/>
              </a:xfrm>
              <a:prstGeom prst="rect">
                <a:avLst/>
              </a:prstGeom>
              <a:noFill/>
            </p:spPr>
            <p:txBody>
              <a:bodyPr wrap="square" rtlCol="0">
                <a:spAutoFit/>
              </a:bodyPr>
              <a:lstStyle/>
              <a:p>
                <a:pPr marL="342900" indent="-342900">
                  <a:lnSpc>
                    <a:spcPct val="150000"/>
                  </a:lnSpc>
                  <a:buAutoNum type="arabicPeriod" startAt="2"/>
                </a:pPr>
                <a:r>
                  <a:rPr lang="en-US" sz="2400" dirty="0"/>
                  <a:t>Reduce the equation </a:t>
                </a:r>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3</m:t>
                    </m:r>
                    <m:r>
                      <a:rPr lang="en-US" sz="2400" b="0" i="1" smtClean="0">
                        <a:latin typeface="Cambria Math" panose="02040503050406030204" pitchFamily="18" charset="0"/>
                      </a:rPr>
                      <m:t>=</m:t>
                    </m:r>
                    <m:r>
                      <a:rPr lang="en-US" sz="2400" b="0" i="1" smtClean="0">
                        <a:latin typeface="Cambria Math" panose="02040503050406030204" pitchFamily="18" charset="0"/>
                      </a:rPr>
                      <m:t>0</m:t>
                    </m:r>
                  </m:oMath>
                </a14:m>
                <a:r>
                  <a:rPr lang="en-US" sz="2400" dirty="0"/>
                  <a:t> to the slope intercept form two intercepts form .</a:t>
                </a:r>
              </a:p>
              <a:p>
                <a:pPr>
                  <a:lnSpc>
                    <a:spcPct val="150000"/>
                  </a:lnSpc>
                </a:pPr>
                <a:r>
                  <a:rPr lang="en-US" sz="2400" dirty="0"/>
                  <a:t>Sol:	</a:t>
                </a:r>
              </a:p>
              <a:p>
                <a:pPr>
                  <a:lnSpc>
                    <a:spcPct val="150000"/>
                  </a:lnSpc>
                </a:pPr>
                <a:r>
                  <a:rPr lang="en-US" sz="2400" dirty="0"/>
                  <a:t>	Slope intercept form:</a:t>
                </a:r>
              </a:p>
              <a:p>
                <a:pPr>
                  <a:lnSpc>
                    <a:spcPct val="150000"/>
                  </a:lnSpc>
                </a:pPr>
                <a:r>
                  <a:rPr lang="en-US" sz="2400" dirty="0"/>
                  <a:t>	</a:t>
                </a:r>
                <a:r>
                  <a:rPr lang="en-US" sz="2400" b="0" dirty="0"/>
                  <a:t> </a:t>
                </a:r>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3</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𝑦</m:t>
                    </m:r>
                  </m:oMath>
                </a14:m>
                <a:endParaRPr lang="en-US" sz="2400" b="0" i="1" dirty="0">
                  <a:latin typeface="Cambria Math" panose="02040503050406030204" pitchFamily="18" charset="0"/>
                </a:endParaRPr>
              </a:p>
              <a:p>
                <a:pPr>
                  <a:lnSpc>
                    <a:spcPct val="150000"/>
                  </a:lnSpc>
                </a:pPr>
                <a:r>
                  <a:rPr lang="en-US" sz="2400" b="0" dirty="0"/>
                  <a:t>	</a:t>
                </a:r>
                <a14:m>
                  <m:oMath xmlns:m="http://schemas.openxmlformats.org/officeDocument/2006/math">
                    <m:r>
                      <a:rPr lang="en-US" sz="2400" b="0" i="1" smtClean="0">
                        <a:latin typeface="Cambria Math" panose="02040503050406030204" pitchFamily="18" charset="0"/>
                      </a:rPr>
                      <m:t>𝑦</m:t>
                    </m:r>
                    <m:r>
                      <a:rPr lang="en-US" sz="2400" b="0" i="0"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0" smtClean="0">
                            <a:latin typeface="Cambria Math" panose="02040503050406030204" pitchFamily="18" charset="0"/>
                          </a:rPr>
                          <m:t>1</m:t>
                        </m:r>
                      </m:num>
                      <m:den>
                        <m:r>
                          <a:rPr lang="en-US" sz="2400" b="0" i="0" smtClean="0">
                            <a:latin typeface="Cambria Math" panose="02040503050406030204" pitchFamily="18" charset="0"/>
                          </a:rPr>
                          <m:t>2</m:t>
                        </m:r>
                      </m:den>
                    </m:f>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3</m:t>
                        </m:r>
                      </m:num>
                      <m:den>
                        <m:r>
                          <a:rPr lang="en-US" sz="2400" b="0" i="1" smtClean="0">
                            <a:latin typeface="Cambria Math" panose="02040503050406030204" pitchFamily="18" charset="0"/>
                          </a:rPr>
                          <m:t>2</m:t>
                        </m:r>
                      </m:den>
                    </m:f>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𝑠𝑙𝑜𝑝𝑒</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𝑚</m:t>
                    </m:r>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𝑎𝑛𝑑</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𝑖𝑛𝑡𝑒𝑟𝑐𝑒𝑝𝑡</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3</m:t>
                        </m:r>
                      </m:num>
                      <m:den>
                        <m:r>
                          <a:rPr lang="en-US" sz="2400" b="0" i="1" smtClean="0">
                            <a:latin typeface="Cambria Math" panose="02040503050406030204" pitchFamily="18" charset="0"/>
                            <a:ea typeface="Cambria Math" panose="02040503050406030204" pitchFamily="18" charset="0"/>
                          </a:rPr>
                          <m:t>2</m:t>
                        </m:r>
                      </m:den>
                    </m:f>
                  </m:oMath>
                </a14:m>
                <a:endParaRPr lang="en-US" sz="2400" dirty="0"/>
              </a:p>
              <a:p>
                <a:pPr>
                  <a:lnSpc>
                    <a:spcPct val="150000"/>
                  </a:lnSpc>
                </a:pPr>
                <a:r>
                  <a:rPr lang="en-US" sz="2400" dirty="0"/>
                  <a:t>	Two intercept form:</a:t>
                </a:r>
              </a:p>
              <a:p>
                <a:pPr>
                  <a:lnSpc>
                    <a:spcPct val="150000"/>
                  </a:lnSpc>
                </a:pPr>
                <a:r>
                  <a:rPr lang="en-US" sz="2400" dirty="0"/>
                  <a:t>	</a:t>
                </a:r>
                <a:r>
                  <a:rPr lang="en-US" sz="2400" b="0" dirty="0"/>
                  <a:t> </a:t>
                </a:r>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3</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𝑦</m:t>
                    </m:r>
                  </m:oMath>
                </a14:m>
                <a:endParaRPr lang="en-US" sz="2400" b="0" dirty="0"/>
              </a:p>
              <a:p>
                <a:pPr>
                  <a:lnSpc>
                    <a:spcPct val="150000"/>
                  </a:lnSpc>
                </a:pPr>
                <a:r>
                  <a:rPr lang="en-US" sz="2400" b="0" i="1" dirty="0">
                    <a:latin typeface="Cambria Math" panose="02040503050406030204" pitchFamily="18" charset="0"/>
                  </a:rPr>
                  <a:t>	</a:t>
                </a:r>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3</m:t>
                    </m:r>
                  </m:oMath>
                </a14:m>
                <a:endParaRPr lang="en-US" sz="2400" b="0" i="1" dirty="0">
                  <a:latin typeface="Cambria Math" panose="02040503050406030204" pitchFamily="18" charset="0"/>
                </a:endParaRPr>
              </a:p>
              <a:p>
                <a:pPr>
                  <a:lnSpc>
                    <a:spcPct val="150000"/>
                  </a:lnSpc>
                </a:pPr>
                <a:r>
                  <a:rPr lang="en-US" sz="2400" b="0" i="1" dirty="0">
                    <a:latin typeface="Cambria Math" panose="02040503050406030204" pitchFamily="18" charset="0"/>
                  </a:rPr>
                  <a:t>	</a:t>
                </a:r>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𝑥</m:t>
                        </m:r>
                      </m:num>
                      <m:den>
                        <m:r>
                          <a:rPr lang="en-US" sz="2400" b="0" i="1" smtClean="0">
                            <a:latin typeface="Cambria Math" panose="02040503050406030204" pitchFamily="18" charset="0"/>
                          </a:rPr>
                          <m:t>3</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𝑦</m:t>
                        </m:r>
                      </m:num>
                      <m:den>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3</m:t>
                            </m:r>
                          </m:num>
                          <m:den>
                            <m:r>
                              <a:rPr lang="en-US" sz="2400" b="0" i="1" smtClean="0">
                                <a:latin typeface="Cambria Math" panose="02040503050406030204" pitchFamily="18" charset="0"/>
                              </a:rPr>
                              <m:t>2</m:t>
                            </m:r>
                          </m:den>
                        </m:f>
                      </m:den>
                    </m:f>
                    <m:r>
                      <a:rPr lang="en-US" sz="2400" b="0" i="1" smtClean="0">
                        <a:latin typeface="Cambria Math" panose="02040503050406030204" pitchFamily="18" charset="0"/>
                      </a:rPr>
                      <m:t>=</m:t>
                    </m:r>
                    <m:r>
                      <a:rPr lang="en-US" sz="2400" b="0" i="1" smtClean="0">
                        <a:latin typeface="Cambria Math" panose="02040503050406030204" pitchFamily="18" charset="0"/>
                      </a:rPr>
                      <m:t>1</m:t>
                    </m:r>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𝑖𝑛𝑡𝑒𝑟𝑐𝑒𝑝𝑡</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3</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𝑎𝑛𝑑</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𝑖𝑛𝑡𝑒𝑟𝑐𝑒𝑝𝑡</m:t>
                    </m:r>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3</m:t>
                        </m:r>
                      </m:num>
                      <m:den>
                        <m:r>
                          <a:rPr lang="en-US" sz="2400" b="0" i="1" smtClean="0">
                            <a:latin typeface="Cambria Math" panose="02040503050406030204" pitchFamily="18" charset="0"/>
                            <a:ea typeface="Cambria Math" panose="02040503050406030204" pitchFamily="18" charset="0"/>
                          </a:rPr>
                          <m:t>2</m:t>
                        </m:r>
                      </m:den>
                    </m:f>
                  </m:oMath>
                </a14:m>
                <a:endParaRPr lang="en-US" sz="2400" b="0" i="1" dirty="0">
                  <a:latin typeface="Cambria Math" panose="02040503050406030204" pitchFamily="18" charset="0"/>
                </a:endParaRPr>
              </a:p>
            </p:txBody>
          </p:sp>
        </mc:Choice>
        <mc:Fallback xmlns="">
          <p:sp>
            <p:nvSpPr>
              <p:cNvPr id="2" name="TextBox 1">
                <a:extLst>
                  <a:ext uri="{FF2B5EF4-FFF2-40B4-BE49-F238E27FC236}">
                    <a16:creationId xmlns:a16="http://schemas.microsoft.com/office/drawing/2014/main" id="{5E5D6B4F-A3E2-43FD-9BBC-5607FD17ABF4}"/>
                  </a:ext>
                </a:extLst>
              </p:cNvPr>
              <p:cNvSpPr txBox="1">
                <a:spLocks noRot="1" noChangeAspect="1" noMove="1" noResize="1" noEditPoints="1" noAdjustHandles="1" noChangeArrowheads="1" noChangeShapeType="1" noTextEdit="1"/>
              </p:cNvSpPr>
              <p:nvPr/>
            </p:nvSpPr>
            <p:spPr>
              <a:xfrm>
                <a:off x="616226" y="172278"/>
                <a:ext cx="10588487" cy="6306278"/>
              </a:xfrm>
              <a:prstGeom prst="rect">
                <a:avLst/>
              </a:prstGeom>
              <a:blipFill>
                <a:blip r:embed="rId5"/>
                <a:stretch>
                  <a:fillRect l="-921"/>
                </a:stretch>
              </a:blipFill>
            </p:spPr>
            <p:txBody>
              <a:bodyPr/>
              <a:lstStyle/>
              <a:p>
                <a:r>
                  <a:rPr lang="en-PK">
                    <a:noFill/>
                  </a:rPr>
                  <a:t> </a:t>
                </a:r>
              </a:p>
            </p:txBody>
          </p:sp>
        </mc:Fallback>
      </mc:AlternateContent>
    </p:spTree>
    <p:extLst>
      <p:ext uri="{BB962C8B-B14F-4D97-AF65-F5344CB8AC3E}">
        <p14:creationId xmlns:p14="http://schemas.microsoft.com/office/powerpoint/2010/main" val="3748020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D72CC59-B996-4D9C-AF31-6D2A27A1C009}"/>
                  </a:ext>
                </a:extLst>
              </p:cNvPr>
              <p:cNvSpPr txBox="1"/>
              <p:nvPr/>
            </p:nvSpPr>
            <p:spPr>
              <a:xfrm>
                <a:off x="907773" y="792893"/>
                <a:ext cx="10376453" cy="5272213"/>
              </a:xfrm>
              <a:prstGeom prst="rect">
                <a:avLst/>
              </a:prstGeom>
              <a:noFill/>
            </p:spPr>
            <p:txBody>
              <a:bodyPr wrap="square" rtlCol="0">
                <a:spAutoFit/>
              </a:bodyPr>
              <a:lstStyle/>
              <a:p>
                <a:pPr marL="342900" indent="-342900">
                  <a:lnSpc>
                    <a:spcPct val="150000"/>
                  </a:lnSpc>
                  <a:buAutoNum type="arabicPeriod" startAt="3"/>
                </a:pPr>
                <a:r>
                  <a:rPr lang="en-US" sz="2800" dirty="0"/>
                  <a:t>Find weather the following pair of lines are parallel, perpendicular or neither ?</a:t>
                </a:r>
              </a:p>
              <a:p>
                <a:pPr marL="285750" indent="-285750">
                  <a:lnSpc>
                    <a:spcPct val="150000"/>
                  </a:lnSpc>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5</m:t>
                    </m:r>
                    <m:r>
                      <a:rPr lang="en-US" sz="2800" b="0" i="1" smtClean="0">
                        <a:latin typeface="Cambria Math" panose="02040503050406030204" pitchFamily="18" charset="0"/>
                      </a:rPr>
                      <m:t>𝑥</m:t>
                    </m:r>
                    <m:r>
                      <a:rPr lang="en-US" sz="2800" b="0" i="1" smtClean="0">
                        <a:latin typeface="Cambria Math" panose="02040503050406030204" pitchFamily="18" charset="0"/>
                      </a:rPr>
                      <m:t>−3</m:t>
                    </m:r>
                    <m:r>
                      <a:rPr lang="en-US" sz="2800" b="0" i="1" smtClean="0">
                        <a:latin typeface="Cambria Math" panose="02040503050406030204" pitchFamily="18" charset="0"/>
                      </a:rPr>
                      <m:t>𝑦</m:t>
                    </m:r>
                    <m:r>
                      <a:rPr lang="en-US" sz="2800" b="0" i="1" smtClean="0">
                        <a:latin typeface="Cambria Math" panose="02040503050406030204" pitchFamily="18" charset="0"/>
                      </a:rPr>
                      <m:t>+8=0,   10</m:t>
                    </m:r>
                    <m:r>
                      <a:rPr lang="en-US" sz="2800" b="0" i="1" smtClean="0">
                        <a:latin typeface="Cambria Math" panose="02040503050406030204" pitchFamily="18" charset="0"/>
                      </a:rPr>
                      <m:t>𝑥</m:t>
                    </m:r>
                    <m:r>
                      <a:rPr lang="en-US" sz="2800" b="0" i="1" smtClean="0">
                        <a:latin typeface="Cambria Math" panose="02040503050406030204" pitchFamily="18" charset="0"/>
                      </a:rPr>
                      <m:t>−6</m:t>
                    </m:r>
                    <m:r>
                      <a:rPr lang="en-US" sz="2800" b="0" i="1" smtClean="0">
                        <a:latin typeface="Cambria Math" panose="02040503050406030204" pitchFamily="18" charset="0"/>
                      </a:rPr>
                      <m:t>𝑦</m:t>
                    </m:r>
                    <m:r>
                      <a:rPr lang="en-US" sz="2800" b="0" i="1" smtClean="0">
                        <a:latin typeface="Cambria Math" panose="02040503050406030204" pitchFamily="18" charset="0"/>
                      </a:rPr>
                      <m:t>−7=0.</m:t>
                    </m:r>
                  </m:oMath>
                </a14:m>
                <a:endParaRPr lang="en-US" sz="2800" b="0" dirty="0"/>
              </a:p>
              <a:p>
                <a:pPr marL="285750" indent="-285750">
                  <a:lnSpc>
                    <a:spcPct val="150000"/>
                  </a:lnSpc>
                  <a:buFont typeface="Arial" panose="020B0604020202020204" pitchFamily="34" charset="0"/>
                  <a:buChar char="•"/>
                </a:pPr>
                <a:r>
                  <a:rPr lang="en-US" sz="2800" dirty="0"/>
                  <a:t>Here  </a:t>
                </a:r>
                <a14:m>
                  <m:oMath xmlns:m="http://schemas.openxmlformats.org/officeDocument/2006/math">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m:t>
                            </m:r>
                          </m:sub>
                        </m:sSub>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m:t>
                            </m:r>
                          </m:sub>
                        </m:sSub>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10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r>
                      <a:rPr lang="en-US" sz="2800" b="0" i="1" smtClean="0">
                        <a:latin typeface="Cambria Math" panose="02040503050406030204" pitchFamily="18" charset="0"/>
                      </a:rPr>
                      <m:t> </m:t>
                    </m:r>
                    <m:r>
                      <a:rPr lang="en-US" sz="2800" b="0" i="1" smtClean="0">
                        <a:latin typeface="Cambria Math" panose="02040503050406030204" pitchFamily="18" charset="0"/>
                      </a:rPr>
                      <m:t>𝑎𝑛𝑑</m:t>
                    </m:r>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2</m:t>
                            </m:r>
                          </m:sub>
                        </m:sSub>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m:t>
                        </m:r>
                      </m:num>
                      <m:den>
                        <m:r>
                          <a:rPr lang="en-US" sz="2800" b="0" i="1" smtClean="0">
                            <a:latin typeface="Cambria Math" panose="02040503050406030204" pitchFamily="18" charset="0"/>
                          </a:rPr>
                          <m:t>−6</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r>
                      <a:rPr lang="en-US" sz="2800" b="0" i="1" smtClean="0">
                        <a:latin typeface="Cambria Math" panose="02040503050406030204" pitchFamily="18" charset="0"/>
                      </a:rPr>
                      <m:t> </m:t>
                    </m:r>
                    <m:r>
                      <a:rPr lang="en-US" sz="2800" b="0" i="1" smtClean="0">
                        <a:latin typeface="Cambria Math" panose="02040503050406030204" pitchFamily="18" charset="0"/>
                      </a:rPr>
                      <m:t>𝑎𝑛𝑑</m:t>
                    </m:r>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𝑐</m:t>
                            </m:r>
                          </m:e>
                          <m:sub>
                            <m:r>
                              <a:rPr lang="en-US" sz="2800" b="0" i="1" smtClean="0">
                                <a:latin typeface="Cambria Math" panose="02040503050406030204" pitchFamily="18" charset="0"/>
                              </a:rPr>
                              <m:t>1</m:t>
                            </m:r>
                          </m:sub>
                        </m:sSub>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𝑐</m:t>
                            </m:r>
                          </m:e>
                          <m:sub>
                            <m:r>
                              <a:rPr lang="en-US" sz="2800" b="0" i="1" smtClean="0">
                                <a:latin typeface="Cambria Math" panose="02040503050406030204" pitchFamily="18" charset="0"/>
                              </a:rPr>
                              <m:t>2</m:t>
                            </m:r>
                          </m:sub>
                        </m:sSub>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8</m:t>
                        </m:r>
                      </m:num>
                      <m:den>
                        <m:r>
                          <a:rPr lang="en-US" sz="2800" b="0" i="1" smtClean="0">
                            <a:latin typeface="Cambria Math" panose="02040503050406030204" pitchFamily="18" charset="0"/>
                          </a:rPr>
                          <m:t>−7</m:t>
                        </m:r>
                      </m:den>
                    </m:f>
                  </m:oMath>
                </a14:m>
                <a:endParaRPr lang="en-US" sz="2800" b="0" dirty="0"/>
              </a:p>
              <a:p>
                <a:pPr marL="285750" indent="-285750">
                  <a:lnSpc>
                    <a:spcPct val="150000"/>
                  </a:lnSpc>
                  <a:buFont typeface="Arial" panose="020B0604020202020204" pitchFamily="34" charset="0"/>
                  <a:buChar char="•"/>
                </a:pPr>
                <a:r>
                  <a:rPr lang="en-US" sz="2800" dirty="0"/>
                  <a:t>So,  </a:t>
                </a:r>
                <a14:m>
                  <m:oMath xmlns:m="http://schemas.openxmlformats.org/officeDocument/2006/math">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m:t>
                            </m:r>
                          </m:sub>
                        </m:sSub>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m:t>
                            </m:r>
                          </m:sub>
                        </m:sSub>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2</m:t>
                            </m:r>
                          </m:sub>
                        </m:sSub>
                      </m:den>
                    </m:f>
                    <m:r>
                      <a:rPr lang="en-US" sz="2800" i="1">
                        <a:latin typeface="Cambria Math" panose="02040503050406030204" pitchFamily="18" charset="0"/>
                        <a:ea typeface="Cambria Math" panose="02040503050406030204" pitchFamily="18" charset="0"/>
                      </a:rPr>
                      <m:t>≠</m:t>
                    </m:r>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𝑐</m:t>
                            </m:r>
                          </m:e>
                          <m:sub>
                            <m:r>
                              <a:rPr lang="en-US" sz="2800" b="0" i="1" smtClean="0">
                                <a:latin typeface="Cambria Math" panose="02040503050406030204" pitchFamily="18" charset="0"/>
                              </a:rPr>
                              <m:t>1</m:t>
                            </m:r>
                          </m:sub>
                        </m:sSub>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𝑐</m:t>
                            </m:r>
                          </m:e>
                          <m:sub>
                            <m:r>
                              <a:rPr lang="en-US" sz="2800" b="0" i="1" smtClean="0">
                                <a:latin typeface="Cambria Math" panose="02040503050406030204" pitchFamily="18" charset="0"/>
                              </a:rPr>
                              <m:t>2</m:t>
                            </m:r>
                          </m:sub>
                        </m:sSub>
                      </m:den>
                    </m:f>
                  </m:oMath>
                </a14:m>
                <a:r>
                  <a:rPr lang="en-US" sz="2800" b="0" dirty="0"/>
                  <a:t> which belongs to Case I</a:t>
                </a:r>
              </a:p>
              <a:p>
                <a:pPr marL="285750" indent="-285750">
                  <a:lnSpc>
                    <a:spcPct val="150000"/>
                  </a:lnSpc>
                  <a:buFont typeface="Arial" panose="020B0604020202020204" pitchFamily="34" charset="0"/>
                  <a:buChar char="•"/>
                </a:pPr>
                <a:r>
                  <a:rPr lang="en-US" sz="2800" dirty="0"/>
                  <a:t>Hence lines are parallel</a:t>
                </a:r>
                <a:endParaRPr lang="en-US" sz="2800" b="0" dirty="0"/>
              </a:p>
              <a:p>
                <a:pPr marL="285750" indent="-285750">
                  <a:lnSpc>
                    <a:spcPct val="150000"/>
                  </a:lnSpc>
                  <a:buFont typeface="Arial" panose="020B0604020202020204" pitchFamily="34" charset="0"/>
                  <a:buChar char="•"/>
                </a:pPr>
                <a:endParaRPr lang="en-PK" sz="2800" dirty="0"/>
              </a:p>
            </p:txBody>
          </p:sp>
        </mc:Choice>
        <mc:Fallback xmlns="">
          <p:sp>
            <p:nvSpPr>
              <p:cNvPr id="3" name="TextBox 2">
                <a:extLst>
                  <a:ext uri="{FF2B5EF4-FFF2-40B4-BE49-F238E27FC236}">
                    <a16:creationId xmlns:a16="http://schemas.microsoft.com/office/drawing/2014/main" id="{3D72CC59-B996-4D9C-AF31-6D2A27A1C009}"/>
                  </a:ext>
                </a:extLst>
              </p:cNvPr>
              <p:cNvSpPr txBox="1">
                <a:spLocks noRot="1" noChangeAspect="1" noMove="1" noResize="1" noEditPoints="1" noAdjustHandles="1" noChangeArrowheads="1" noChangeShapeType="1" noTextEdit="1"/>
              </p:cNvSpPr>
              <p:nvPr/>
            </p:nvSpPr>
            <p:spPr>
              <a:xfrm>
                <a:off x="907773" y="792893"/>
                <a:ext cx="10376453" cy="5272213"/>
              </a:xfrm>
              <a:prstGeom prst="rect">
                <a:avLst/>
              </a:prstGeom>
              <a:blipFill>
                <a:blip r:embed="rId2"/>
                <a:stretch>
                  <a:fillRect l="-1234"/>
                </a:stretch>
              </a:blipFill>
            </p:spPr>
            <p:txBody>
              <a:bodyPr/>
              <a:lstStyle/>
              <a:p>
                <a:r>
                  <a:rPr lang="en-PK">
                    <a:noFill/>
                  </a:rPr>
                  <a:t> </a:t>
                </a:r>
              </a:p>
            </p:txBody>
          </p:sp>
        </mc:Fallback>
      </mc:AlternateContent>
    </p:spTree>
    <p:extLst>
      <p:ext uri="{BB962C8B-B14F-4D97-AF65-F5344CB8AC3E}">
        <p14:creationId xmlns:p14="http://schemas.microsoft.com/office/powerpoint/2010/main" val="2352881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4BE592-E9B8-4D28-B763-534FF9B24BF2}"/>
              </a:ext>
            </a:extLst>
          </p:cNvPr>
          <p:cNvPicPr>
            <a:picLocks noChangeAspect="1"/>
          </p:cNvPicPr>
          <p:nvPr/>
        </p:nvPicPr>
        <p:blipFill>
          <a:blip r:embed="rId2"/>
          <a:stretch>
            <a:fillRect/>
          </a:stretch>
        </p:blipFill>
        <p:spPr>
          <a:xfrm>
            <a:off x="4452718" y="613117"/>
            <a:ext cx="6554210" cy="5631766"/>
          </a:xfrm>
          <a:prstGeom prst="rect">
            <a:avLst/>
          </a:prstGeom>
        </p:spPr>
      </p:pic>
      <p:pic>
        <p:nvPicPr>
          <p:cNvPr id="5" name="Picture 4">
            <a:extLst>
              <a:ext uri="{FF2B5EF4-FFF2-40B4-BE49-F238E27FC236}">
                <a16:creationId xmlns:a16="http://schemas.microsoft.com/office/drawing/2014/main" id="{95F57F13-D01D-4270-8A31-914D699607BA}"/>
              </a:ext>
            </a:extLst>
          </p:cNvPr>
          <p:cNvPicPr>
            <a:picLocks noChangeAspect="1"/>
          </p:cNvPicPr>
          <p:nvPr/>
        </p:nvPicPr>
        <p:blipFill>
          <a:blip r:embed="rId3"/>
          <a:stretch>
            <a:fillRect/>
          </a:stretch>
        </p:blipFill>
        <p:spPr>
          <a:xfrm>
            <a:off x="939312" y="2747962"/>
            <a:ext cx="2857500" cy="1362075"/>
          </a:xfrm>
          <a:prstGeom prst="rect">
            <a:avLst/>
          </a:prstGeom>
        </p:spPr>
      </p:pic>
    </p:spTree>
    <p:extLst>
      <p:ext uri="{BB962C8B-B14F-4D97-AF65-F5344CB8AC3E}">
        <p14:creationId xmlns:p14="http://schemas.microsoft.com/office/powerpoint/2010/main" val="8235070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FA553DD-983A-40E1-9719-17E5A10F40F1}"/>
                  </a:ext>
                </a:extLst>
              </p:cNvPr>
              <p:cNvSpPr txBox="1"/>
              <p:nvPr/>
            </p:nvSpPr>
            <p:spPr>
              <a:xfrm>
                <a:off x="881269" y="463826"/>
                <a:ext cx="10429461" cy="6246133"/>
              </a:xfrm>
              <a:prstGeom prst="rect">
                <a:avLst/>
              </a:prstGeom>
              <a:noFill/>
            </p:spPr>
            <p:txBody>
              <a:bodyPr wrap="square" rtlCol="0">
                <a:spAutoFit/>
              </a:bodyPr>
              <a:lstStyle/>
              <a:p>
                <a:pPr>
                  <a:lnSpc>
                    <a:spcPct val="150000"/>
                  </a:lnSpc>
                </a:pPr>
                <a:r>
                  <a:rPr lang="en-US" sz="2800" dirty="0"/>
                  <a:t>4.  Find the angle between the following pair of straight lines:</a:t>
                </a:r>
              </a:p>
              <a:p>
                <a:pPr>
                  <a:lnSpc>
                    <a:spcPct val="150000"/>
                  </a:lnSpc>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3</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−7=0,   </m:t>
                      </m:r>
                      <m:r>
                        <a:rPr lang="en-US" sz="2800" b="0" i="1" smtClean="0">
                          <a:latin typeface="Cambria Math" panose="02040503050406030204" pitchFamily="18" charset="0"/>
                        </a:rPr>
                        <m:t>𝑥</m:t>
                      </m:r>
                      <m:r>
                        <a:rPr lang="en-US" sz="2800" b="0" i="1" smtClean="0">
                          <a:latin typeface="Cambria Math" panose="02040503050406030204" pitchFamily="18" charset="0"/>
                        </a:rPr>
                        <m:t>+2</m:t>
                      </m:r>
                      <m:r>
                        <a:rPr lang="en-US" sz="2800" b="0" i="1" smtClean="0">
                          <a:latin typeface="Cambria Math" panose="02040503050406030204" pitchFamily="18" charset="0"/>
                        </a:rPr>
                        <m:t>𝑦</m:t>
                      </m:r>
                      <m:r>
                        <a:rPr lang="en-US" sz="2800" b="0" i="1" smtClean="0">
                          <a:latin typeface="Cambria Math" panose="02040503050406030204" pitchFamily="18" charset="0"/>
                        </a:rPr>
                        <m:t>+9=0</m:t>
                      </m:r>
                    </m:oMath>
                  </m:oMathPara>
                </a14:m>
                <a:endParaRPr lang="en-US" sz="2800" b="0" dirty="0"/>
              </a:p>
              <a:p>
                <a:pPr marL="285750" indent="-285750">
                  <a:lnSpc>
                    <a:spcPct val="150000"/>
                  </a:lnSpc>
                  <a:buFont typeface="Arial" panose="020B0604020202020204" pitchFamily="34" charset="0"/>
                  <a:buChar char="•"/>
                </a:pPr>
                <a:r>
                  <a:rPr lang="en-US" sz="2800" dirty="0"/>
                  <a:t>Sol:</a:t>
                </a:r>
              </a:p>
              <a:p>
                <a:pPr marL="285750" indent="-285750">
                  <a:lnSpc>
                    <a:spcPct val="150000"/>
                  </a:lnSpc>
                  <a:buFont typeface="Arial" panose="020B0604020202020204" pitchFamily="34" charset="0"/>
                  <a:buChar char="•"/>
                </a:pPr>
                <a:r>
                  <a:rPr lang="en-US" sz="2800" dirty="0"/>
                  <a:t>Here </a:t>
                </a:r>
                <a14:m>
                  <m:oMath xmlns:m="http://schemas.openxmlformats.org/officeDocument/2006/math">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m:t>
                            </m:r>
                          </m:sub>
                        </m:sSub>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m:t>
                            </m:r>
                          </m:sub>
                        </m:sSub>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m:t>
                        </m:r>
                      </m:num>
                      <m:den>
                        <m:r>
                          <a:rPr lang="en-US" sz="2800" b="0" i="1" smtClean="0">
                            <a:latin typeface="Cambria Math" panose="02040503050406030204" pitchFamily="18" charset="0"/>
                          </a:rPr>
                          <m:t>1</m:t>
                        </m:r>
                      </m:den>
                    </m:f>
                    <m:r>
                      <a:rPr lang="en-US" sz="2800" b="0" i="1" smtClean="0">
                        <a:latin typeface="Cambria Math" panose="02040503050406030204" pitchFamily="18" charset="0"/>
                      </a:rPr>
                      <m:t>=3</m:t>
                    </m:r>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2</m:t>
                            </m:r>
                          </m:sub>
                        </m:sSub>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oMath>
                </a14:m>
                <a:endParaRPr lang="en-US" sz="2800" dirty="0"/>
              </a:p>
              <a:p>
                <a:pPr marL="285750" indent="-285750">
                  <a:lnSpc>
                    <a:spcPct val="150000"/>
                  </a:lnSpc>
                  <a:buFont typeface="Arial" panose="020B0604020202020204" pitchFamily="34" charset="0"/>
                  <a:buChar char="•"/>
                </a:pPr>
                <a:r>
                  <a:rPr lang="en-US" sz="2800" dirty="0"/>
                  <a:t>Hence the lines are non-parallel.</a:t>
                </a:r>
              </a:p>
              <a:p>
                <a:pPr marL="285750" indent="-285750">
                  <a:lnSpc>
                    <a:spcPct val="150000"/>
                  </a:lnSpc>
                  <a:buFont typeface="Arial" panose="020B0604020202020204" pitchFamily="34" charset="0"/>
                  <a:buChar char="•"/>
                </a:pPr>
                <a:r>
                  <a:rPr lang="en-US" sz="2800" dirty="0"/>
                  <a:t>Using formula of finding the angle between lines:</a:t>
                </a:r>
              </a:p>
              <a:p>
                <a:pPr marL="285750" indent="-285750">
                  <a:lnSpc>
                    <a:spcPct val="150000"/>
                  </a:lnSpc>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𝜃</m:t>
                    </m:r>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sSup>
                          <m:sSupPr>
                            <m:ctrlPr>
                              <a:rPr lang="en-US" sz="2800" b="0" i="1" smtClean="0">
                                <a:latin typeface="Cambria Math" panose="02040503050406030204" pitchFamily="18" charset="0"/>
                              </a:rPr>
                            </m:ctrlPr>
                          </m:sSupPr>
                          <m:e>
                            <m:r>
                              <m:rPr>
                                <m:sty m:val="p"/>
                              </m:rPr>
                              <a:rPr lang="en-US" sz="2800" b="0" i="0" smtClean="0">
                                <a:latin typeface="Cambria Math" panose="02040503050406030204" pitchFamily="18" charset="0"/>
                              </a:rPr>
                              <m:t>tan</m:t>
                            </m:r>
                          </m:e>
                          <m:sup>
                            <m:r>
                              <a:rPr lang="en-US" sz="2800" b="0" i="1" smtClean="0">
                                <a:latin typeface="Cambria Math" panose="02040503050406030204" pitchFamily="18" charset="0"/>
                              </a:rPr>
                              <m:t>−1</m:t>
                            </m:r>
                          </m:sup>
                        </m:sSup>
                      </m:fName>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i="1">
                                            <a:latin typeface="Cambria Math" panose="02040503050406030204" pitchFamily="18" charset="0"/>
                                          </a:rPr>
                                          <m:t>2</m:t>
                                        </m:r>
                                      </m:sub>
                                    </m:sSub>
                                    <m:r>
                                      <a:rPr lang="en-US" sz="2800" b="0" i="1" smtClean="0">
                                        <a:latin typeface="Cambria Math" panose="02040503050406030204" pitchFamily="18" charset="0"/>
                                      </a:rPr>
                                      <m:t>−</m:t>
                                    </m:r>
                                    <m:r>
                                      <a:rPr lang="en-US" sz="2800" b="0" i="1" smtClean="0">
                                        <a:latin typeface="Cambria Math" panose="02040503050406030204" pitchFamily="18" charset="0"/>
                                      </a:rPr>
                                      <m:t>𝑎</m:t>
                                    </m:r>
                                  </m:e>
                                  <m:sub>
                                    <m:r>
                                      <a:rPr lang="en-US" sz="2800" b="0" i="1" smtClean="0">
                                        <a:latin typeface="Cambria Math" panose="02040503050406030204" pitchFamily="18" charset="0"/>
                                      </a:rPr>
                                      <m:t>2</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2</m:t>
                                    </m:r>
                                  </m:sub>
                                </m:sSub>
                              </m:den>
                            </m:f>
                          </m:e>
                        </m:d>
                      </m:e>
                    </m:func>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sSup>
                          <m:sSupPr>
                            <m:ctrlPr>
                              <a:rPr lang="en-US" sz="2800" b="0" i="1" smtClean="0">
                                <a:latin typeface="Cambria Math" panose="02040503050406030204" pitchFamily="18" charset="0"/>
                              </a:rPr>
                            </m:ctrlPr>
                          </m:sSupPr>
                          <m:e>
                            <m:r>
                              <m:rPr>
                                <m:sty m:val="p"/>
                              </m:rPr>
                              <a:rPr lang="en-US" sz="2800" b="0" i="0" smtClean="0">
                                <a:latin typeface="Cambria Math" panose="02040503050406030204" pitchFamily="18" charset="0"/>
                              </a:rPr>
                              <m:t>tan</m:t>
                            </m:r>
                          </m:e>
                          <m:sup>
                            <m:r>
                              <a:rPr lang="en-US" sz="2800" b="0" i="1" smtClean="0">
                                <a:latin typeface="Cambria Math" panose="02040503050406030204" pitchFamily="18" charset="0"/>
                              </a:rPr>
                              <m:t>−1</m:t>
                            </m:r>
                          </m:sup>
                        </m:sSup>
                      </m:fName>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i="1">
                                    <a:latin typeface="Cambria Math" panose="02040503050406030204" pitchFamily="18" charset="0"/>
                                  </a:rPr>
                                  <m:t>3.2</m:t>
                                </m:r>
                                <m:r>
                                  <a:rPr lang="en-US" sz="2800" b="0" i="1" smtClean="0">
                                    <a:latin typeface="Cambria Math" panose="02040503050406030204" pitchFamily="18" charset="0"/>
                                  </a:rPr>
                                  <m:t>−1.1</m:t>
                                </m:r>
                              </m:num>
                              <m:den>
                                <m:r>
                                  <a:rPr lang="en-US" sz="2800" b="0" i="1" smtClean="0">
                                    <a:latin typeface="Cambria Math" panose="02040503050406030204" pitchFamily="18" charset="0"/>
                                  </a:rPr>
                                  <m:t>3.1+1.2</m:t>
                                </m:r>
                              </m:den>
                            </m:f>
                          </m:e>
                        </m:d>
                      </m:e>
                    </m:func>
                  </m:oMath>
                </a14:m>
                <a:endParaRPr lang="en-US" sz="2800" b="0" dirty="0"/>
              </a:p>
              <a:p>
                <a:pPr marL="285750" indent="-285750">
                  <a:lnSpc>
                    <a:spcPct val="150000"/>
                  </a:lnSpc>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𝜃</m:t>
                    </m:r>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sSup>
                          <m:sSupPr>
                            <m:ctrlPr>
                              <a:rPr lang="en-US" sz="2800" b="0" i="1" smtClean="0">
                                <a:latin typeface="Cambria Math" panose="02040503050406030204" pitchFamily="18" charset="0"/>
                              </a:rPr>
                            </m:ctrlPr>
                          </m:sSupPr>
                          <m:e>
                            <m:r>
                              <m:rPr>
                                <m:sty m:val="p"/>
                              </m:rPr>
                              <a:rPr lang="en-US" sz="2800" b="0" i="0" smtClean="0">
                                <a:latin typeface="Cambria Math" panose="02040503050406030204" pitchFamily="18" charset="0"/>
                              </a:rPr>
                              <m:t>tan</m:t>
                            </m:r>
                          </m:e>
                          <m:sup>
                            <m:r>
                              <a:rPr lang="en-US" sz="2800" b="0" i="1" smtClean="0">
                                <a:latin typeface="Cambria Math" panose="02040503050406030204" pitchFamily="18" charset="0"/>
                              </a:rPr>
                              <m:t>−1</m:t>
                            </m:r>
                          </m:sup>
                        </m:sSup>
                      </m:fName>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6−1</m:t>
                                </m:r>
                              </m:num>
                              <m:den>
                                <m:r>
                                  <a:rPr lang="en-US" sz="2800" b="0" i="1" smtClean="0">
                                    <a:latin typeface="Cambria Math" panose="02040503050406030204" pitchFamily="18" charset="0"/>
                                  </a:rPr>
                                  <m:t>3+2</m:t>
                                </m:r>
                              </m:den>
                            </m:f>
                          </m:e>
                        </m:d>
                      </m:e>
                    </m:func>
                    <m:r>
                      <a:rPr lang="en-US" sz="2800" b="0" i="1" smtClean="0">
                        <a:latin typeface="Cambria Math" panose="02040503050406030204" pitchFamily="18" charset="0"/>
                      </a:rPr>
                      <m:t>=</m:t>
                    </m:r>
                    <m:func>
                      <m:funcPr>
                        <m:ctrlPr>
                          <a:rPr lang="en-US" sz="2800" i="1">
                            <a:latin typeface="Cambria Math" panose="02040503050406030204" pitchFamily="18" charset="0"/>
                          </a:rPr>
                        </m:ctrlPr>
                      </m:funcPr>
                      <m:fName>
                        <m:sSup>
                          <m:sSupPr>
                            <m:ctrlPr>
                              <a:rPr lang="en-US" sz="2800" i="1">
                                <a:latin typeface="Cambria Math" panose="02040503050406030204" pitchFamily="18" charset="0"/>
                              </a:rPr>
                            </m:ctrlPr>
                          </m:sSupPr>
                          <m:e>
                            <m:r>
                              <m:rPr>
                                <m:sty m:val="p"/>
                              </m:rPr>
                              <a:rPr lang="en-US" sz="2800">
                                <a:latin typeface="Cambria Math" panose="02040503050406030204" pitchFamily="18" charset="0"/>
                              </a:rPr>
                              <m:t>tan</m:t>
                            </m:r>
                          </m:e>
                          <m:sup>
                            <m:r>
                              <a:rPr lang="en-US" sz="2800" i="1">
                                <a:latin typeface="Cambria Math" panose="02040503050406030204" pitchFamily="18" charset="0"/>
                              </a:rPr>
                              <m:t>−1</m:t>
                            </m:r>
                          </m:sup>
                        </m:sSup>
                      </m:fName>
                      <m:e>
                        <m:d>
                          <m:dPr>
                            <m:ctrlPr>
                              <a:rPr lang="en-US" sz="2800" i="1">
                                <a:latin typeface="Cambria Math" panose="02040503050406030204" pitchFamily="18" charset="0"/>
                              </a:rPr>
                            </m:ctrlPr>
                          </m:dPr>
                          <m:e>
                            <m:f>
                              <m:fPr>
                                <m:ctrlPr>
                                  <a:rPr lang="en-US" sz="2800" i="1">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5</m:t>
                                </m:r>
                              </m:den>
                            </m:f>
                          </m:e>
                        </m:d>
                      </m:e>
                    </m:func>
                    <m:r>
                      <a:rPr lang="en-US" sz="2800" b="0" i="1" smtClean="0">
                        <a:latin typeface="Cambria Math" panose="02040503050406030204" pitchFamily="18" charset="0"/>
                      </a:rPr>
                      <m:t>=</m:t>
                    </m:r>
                    <m:func>
                      <m:funcPr>
                        <m:ctrlPr>
                          <a:rPr lang="en-US" sz="2800" i="1">
                            <a:latin typeface="Cambria Math" panose="02040503050406030204" pitchFamily="18" charset="0"/>
                          </a:rPr>
                        </m:ctrlPr>
                      </m:funcPr>
                      <m:fName>
                        <m:sSup>
                          <m:sSupPr>
                            <m:ctrlPr>
                              <a:rPr lang="en-US" sz="2800" i="1">
                                <a:latin typeface="Cambria Math" panose="02040503050406030204" pitchFamily="18" charset="0"/>
                              </a:rPr>
                            </m:ctrlPr>
                          </m:sSupPr>
                          <m:e>
                            <m:r>
                              <m:rPr>
                                <m:sty m:val="p"/>
                              </m:rPr>
                              <a:rPr lang="en-US" sz="2800">
                                <a:latin typeface="Cambria Math" panose="02040503050406030204" pitchFamily="18" charset="0"/>
                              </a:rPr>
                              <m:t>tan</m:t>
                            </m:r>
                          </m:e>
                          <m:sup>
                            <m:r>
                              <a:rPr lang="en-US" sz="2800" i="1">
                                <a:latin typeface="Cambria Math" panose="02040503050406030204" pitchFamily="18" charset="0"/>
                              </a:rPr>
                              <m:t>−1</m:t>
                            </m:r>
                          </m:sup>
                        </m:sSup>
                      </m:fName>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e>
                        </m:d>
                        <m:r>
                          <a:rPr lang="en-US" sz="2800" b="0" i="1" smtClean="0">
                            <a:latin typeface="Cambria Math" panose="02040503050406030204" pitchFamily="18" charset="0"/>
                          </a:rPr>
                          <m:t>=</m:t>
                        </m:r>
                      </m:e>
                    </m:func>
                    <m:r>
                      <a:rPr lang="en-US" sz="2800" b="0" i="1" smtClean="0">
                        <a:latin typeface="Cambria Math" panose="02040503050406030204" pitchFamily="18" charset="0"/>
                      </a:rPr>
                      <m:t>45</m:t>
                    </m:r>
                    <m:r>
                      <a:rPr lang="en-US" sz="2800" b="0" i="1" smtClean="0">
                        <a:latin typeface="Cambria Math" panose="02040503050406030204" pitchFamily="18" charset="0"/>
                        <a:ea typeface="Cambria Math" panose="02040503050406030204" pitchFamily="18" charset="0"/>
                      </a:rPr>
                      <m:t>°</m:t>
                    </m:r>
                  </m:oMath>
                </a14:m>
                <a:endParaRPr lang="en-PK" sz="2800" dirty="0"/>
              </a:p>
            </p:txBody>
          </p:sp>
        </mc:Choice>
        <mc:Fallback xmlns="">
          <p:sp>
            <p:nvSpPr>
              <p:cNvPr id="2" name="TextBox 1">
                <a:extLst>
                  <a:ext uri="{FF2B5EF4-FFF2-40B4-BE49-F238E27FC236}">
                    <a16:creationId xmlns:a16="http://schemas.microsoft.com/office/drawing/2014/main" id="{5FA553DD-983A-40E1-9719-17E5A10F40F1}"/>
                  </a:ext>
                </a:extLst>
              </p:cNvPr>
              <p:cNvSpPr txBox="1">
                <a:spLocks noRot="1" noChangeAspect="1" noMove="1" noResize="1" noEditPoints="1" noAdjustHandles="1" noChangeArrowheads="1" noChangeShapeType="1" noTextEdit="1"/>
              </p:cNvSpPr>
              <p:nvPr/>
            </p:nvSpPr>
            <p:spPr>
              <a:xfrm>
                <a:off x="881269" y="463826"/>
                <a:ext cx="10429461" cy="6246133"/>
              </a:xfrm>
              <a:prstGeom prst="rect">
                <a:avLst/>
              </a:prstGeom>
              <a:blipFill>
                <a:blip r:embed="rId2"/>
                <a:stretch>
                  <a:fillRect l="-1228"/>
                </a:stretch>
              </a:blipFill>
            </p:spPr>
            <p:txBody>
              <a:bodyPr/>
              <a:lstStyle/>
              <a:p>
                <a:r>
                  <a:rPr lang="en-PK">
                    <a:noFill/>
                  </a:rPr>
                  <a:t> </a:t>
                </a:r>
              </a:p>
            </p:txBody>
          </p:sp>
        </mc:Fallback>
      </mc:AlternateContent>
    </p:spTree>
    <p:extLst>
      <p:ext uri="{BB962C8B-B14F-4D97-AF65-F5344CB8AC3E}">
        <p14:creationId xmlns:p14="http://schemas.microsoft.com/office/powerpoint/2010/main" val="765843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1B779E-E876-4D84-AE0B-79EED5E101A5}"/>
              </a:ext>
            </a:extLst>
          </p:cNvPr>
          <p:cNvPicPr>
            <a:picLocks noChangeAspect="1"/>
          </p:cNvPicPr>
          <p:nvPr/>
        </p:nvPicPr>
        <p:blipFill>
          <a:blip r:embed="rId2"/>
          <a:stretch>
            <a:fillRect/>
          </a:stretch>
        </p:blipFill>
        <p:spPr>
          <a:xfrm>
            <a:off x="4994830" y="1038225"/>
            <a:ext cx="5419725" cy="4781550"/>
          </a:xfrm>
          <a:prstGeom prst="rect">
            <a:avLst/>
          </a:prstGeom>
        </p:spPr>
      </p:pic>
      <p:pic>
        <p:nvPicPr>
          <p:cNvPr id="5" name="Picture 4">
            <a:extLst>
              <a:ext uri="{FF2B5EF4-FFF2-40B4-BE49-F238E27FC236}">
                <a16:creationId xmlns:a16="http://schemas.microsoft.com/office/drawing/2014/main" id="{C64F06B0-7E9C-4CC5-A408-70D837138E03}"/>
              </a:ext>
            </a:extLst>
          </p:cNvPr>
          <p:cNvPicPr>
            <a:picLocks noChangeAspect="1"/>
          </p:cNvPicPr>
          <p:nvPr/>
        </p:nvPicPr>
        <p:blipFill>
          <a:blip r:embed="rId3"/>
          <a:stretch>
            <a:fillRect/>
          </a:stretch>
        </p:blipFill>
        <p:spPr>
          <a:xfrm>
            <a:off x="1582184" y="2600117"/>
            <a:ext cx="2905125" cy="1419225"/>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F97ADA2-9716-4562-905D-40B59B5F11D8}"/>
                  </a:ext>
                </a:extLst>
              </p:cNvPr>
              <p:cNvSpPr txBox="1"/>
              <p:nvPr/>
            </p:nvSpPr>
            <p:spPr>
              <a:xfrm>
                <a:off x="7809412" y="4019342"/>
                <a:ext cx="3959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45</m:t>
                      </m:r>
                      <m:r>
                        <a:rPr lang="en-US" b="0" i="1" smtClean="0">
                          <a:latin typeface="Cambria Math" panose="02040503050406030204" pitchFamily="18" charset="0"/>
                          <a:ea typeface="Cambria Math" panose="02040503050406030204" pitchFamily="18" charset="0"/>
                        </a:rPr>
                        <m:t>°</m:t>
                      </m:r>
                    </m:oMath>
                  </m:oMathPara>
                </a14:m>
                <a:endParaRPr lang="en-PK" dirty="0"/>
              </a:p>
            </p:txBody>
          </p:sp>
        </mc:Choice>
        <mc:Fallback xmlns="">
          <p:sp>
            <p:nvSpPr>
              <p:cNvPr id="8" name="TextBox 7">
                <a:extLst>
                  <a:ext uri="{FF2B5EF4-FFF2-40B4-BE49-F238E27FC236}">
                    <a16:creationId xmlns:a16="http://schemas.microsoft.com/office/drawing/2014/main" id="{FF97ADA2-9716-4562-905D-40B59B5F11D8}"/>
                  </a:ext>
                </a:extLst>
              </p:cNvPr>
              <p:cNvSpPr txBox="1">
                <a:spLocks noRot="1" noChangeAspect="1" noMove="1" noResize="1" noEditPoints="1" noAdjustHandles="1" noChangeArrowheads="1" noChangeShapeType="1" noTextEdit="1"/>
              </p:cNvSpPr>
              <p:nvPr/>
            </p:nvSpPr>
            <p:spPr>
              <a:xfrm>
                <a:off x="7809412" y="4019342"/>
                <a:ext cx="395942" cy="276999"/>
              </a:xfrm>
              <a:prstGeom prst="rect">
                <a:avLst/>
              </a:prstGeom>
              <a:blipFill>
                <a:blip r:embed="rId4"/>
                <a:stretch>
                  <a:fillRect l="-13846" r="-15385" b="-6522"/>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044AD79-602A-4376-9D6E-81BC8133214F}"/>
                  </a:ext>
                </a:extLst>
              </p:cNvPr>
              <p:cNvSpPr txBox="1"/>
              <p:nvPr/>
            </p:nvSpPr>
            <p:spPr>
              <a:xfrm>
                <a:off x="6848630" y="2996712"/>
                <a:ext cx="3959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45</m:t>
                      </m:r>
                      <m:r>
                        <a:rPr lang="en-US" b="0" i="1" smtClean="0">
                          <a:latin typeface="Cambria Math" panose="02040503050406030204" pitchFamily="18" charset="0"/>
                          <a:ea typeface="Cambria Math" panose="02040503050406030204" pitchFamily="18" charset="0"/>
                        </a:rPr>
                        <m:t>°</m:t>
                      </m:r>
                    </m:oMath>
                  </m:oMathPara>
                </a14:m>
                <a:endParaRPr lang="en-PK" dirty="0"/>
              </a:p>
            </p:txBody>
          </p:sp>
        </mc:Choice>
        <mc:Fallback xmlns="">
          <p:sp>
            <p:nvSpPr>
              <p:cNvPr id="9" name="TextBox 8">
                <a:extLst>
                  <a:ext uri="{FF2B5EF4-FFF2-40B4-BE49-F238E27FC236}">
                    <a16:creationId xmlns:a16="http://schemas.microsoft.com/office/drawing/2014/main" id="{4044AD79-602A-4376-9D6E-81BC8133214F}"/>
                  </a:ext>
                </a:extLst>
              </p:cNvPr>
              <p:cNvSpPr txBox="1">
                <a:spLocks noRot="1" noChangeAspect="1" noMove="1" noResize="1" noEditPoints="1" noAdjustHandles="1" noChangeArrowheads="1" noChangeShapeType="1" noTextEdit="1"/>
              </p:cNvSpPr>
              <p:nvPr/>
            </p:nvSpPr>
            <p:spPr>
              <a:xfrm>
                <a:off x="6848630" y="2996712"/>
                <a:ext cx="395942" cy="276999"/>
              </a:xfrm>
              <a:prstGeom prst="rect">
                <a:avLst/>
              </a:prstGeom>
              <a:blipFill>
                <a:blip r:embed="rId5"/>
                <a:stretch>
                  <a:fillRect l="-13846" r="-15385" b="-8889"/>
                </a:stretch>
              </a:blipFill>
            </p:spPr>
            <p:txBody>
              <a:bodyPr/>
              <a:lstStyle/>
              <a:p>
                <a:r>
                  <a:rPr lang="en-PK">
                    <a:noFill/>
                  </a:rPr>
                  <a:t> </a:t>
                </a:r>
              </a:p>
            </p:txBody>
          </p:sp>
        </mc:Fallback>
      </mc:AlternateContent>
    </p:spTree>
    <p:extLst>
      <p:ext uri="{BB962C8B-B14F-4D97-AF65-F5344CB8AC3E}">
        <p14:creationId xmlns:p14="http://schemas.microsoft.com/office/powerpoint/2010/main" val="662313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0AEE4E-CE76-431E-90C2-184531E29548}"/>
                  </a:ext>
                </a:extLst>
              </p:cNvPr>
              <p:cNvSpPr>
                <a:spLocks noGrp="1"/>
              </p:cNvSpPr>
              <p:nvPr>
                <p:ph idx="1"/>
              </p:nvPr>
            </p:nvSpPr>
            <p:spPr>
              <a:xfrm>
                <a:off x="838200" y="636104"/>
                <a:ext cx="10515600" cy="5540859"/>
              </a:xfrm>
            </p:spPr>
            <p:txBody>
              <a:bodyPr>
                <a:normAutofit fontScale="92500" lnSpcReduction="20000"/>
              </a:bodyPr>
              <a:lstStyle/>
              <a:p>
                <a:r>
                  <a:rPr lang="en-US" dirty="0"/>
                  <a:t>Theorem: Every linear equation represents a straight line.</a:t>
                </a:r>
              </a:p>
              <a:p>
                <a:r>
                  <a:rPr lang="en-US" dirty="0"/>
                  <a:t>Proof: </a:t>
                </a:r>
              </a:p>
              <a:p>
                <a:r>
                  <a:rPr lang="en-US" dirty="0"/>
                  <a:t>Case I  When </a:t>
                </a:r>
                <a14:m>
                  <m:oMath xmlns:m="http://schemas.openxmlformats.org/officeDocument/2006/math">
                    <m:r>
                      <a:rPr lang="en-US" i="1" dirty="0" smtClean="0">
                        <a:latin typeface="Cambria Math" panose="02040503050406030204" pitchFamily="18" charset="0"/>
                      </a:rPr>
                      <m:t>𝑏</m:t>
                    </m:r>
                    <m:r>
                      <a:rPr lang="en-US" i="1" dirty="0" smtClean="0">
                        <a:latin typeface="Cambria Math" panose="02040503050406030204" pitchFamily="18" charset="0"/>
                      </a:rPr>
                      <m:t> = 0 </m:t>
                    </m:r>
                  </m:oMath>
                </a14:m>
                <a:r>
                  <a:rPr lang="en-US" dirty="0"/>
                  <a:t>in this case </a:t>
                </a:r>
                <a14:m>
                  <m:oMath xmlns:m="http://schemas.openxmlformats.org/officeDocument/2006/math">
                    <m:r>
                      <a:rPr lang="en-US" b="0" i="1" dirty="0" smtClean="0">
                        <a:latin typeface="Cambria Math" panose="02040503050406030204" pitchFamily="18" charset="0"/>
                        <a:ea typeface="Cambria Math" panose="02040503050406030204" pitchFamily="18" charset="0"/>
                      </a:rPr>
                      <m:t>𝑎</m:t>
                    </m:r>
                    <m:r>
                      <a:rPr lang="en-US" b="0" i="1" dirty="0" smtClean="0">
                        <a:latin typeface="Cambria Math" panose="02040503050406030204" pitchFamily="18" charset="0"/>
                        <a:ea typeface="Cambria Math" panose="02040503050406030204" pitchFamily="18" charset="0"/>
                      </a:rPr>
                      <m:t>≠0</m:t>
                    </m:r>
                  </m:oMath>
                </a14:m>
                <a:r>
                  <a:rPr lang="en-US" dirty="0"/>
                  <a:t>, so equation (</a:t>
                </a:r>
                <a:r>
                  <a:rPr lang="en-US" dirty="0" err="1"/>
                  <a:t>i</a:t>
                </a:r>
                <a:r>
                  <a:rPr lang="en-US" dirty="0"/>
                  <a:t>)  </a:t>
                </a: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𝑎𝑥</m:t>
                      </m:r>
                      <m:r>
                        <a:rPr lang="en-US" b="0" i="1" dirty="0" smtClean="0">
                          <a:latin typeface="Cambria Math" panose="02040503050406030204" pitchFamily="18" charset="0"/>
                        </a:rPr>
                        <m:t>+</m:t>
                      </m:r>
                      <m:r>
                        <a:rPr lang="en-US" b="0" i="1" dirty="0" smtClean="0">
                          <a:latin typeface="Cambria Math" panose="02040503050406030204" pitchFamily="18" charset="0"/>
                        </a:rPr>
                        <m:t>𝑐</m:t>
                      </m:r>
                      <m:r>
                        <a:rPr lang="en-US" b="0" i="1" dirty="0" smtClean="0">
                          <a:latin typeface="Cambria Math" panose="02040503050406030204" pitchFamily="18" charset="0"/>
                        </a:rPr>
                        <m:t>=0 </m:t>
                      </m:r>
                      <m:r>
                        <a:rPr lang="en-US" b="0" i="1" dirty="0" smtClean="0">
                          <a:latin typeface="Cambria Math" panose="02040503050406030204" pitchFamily="18" charset="0"/>
                        </a:rPr>
                        <m:t>𝑖</m:t>
                      </m:r>
                      <m:r>
                        <a:rPr lang="en-US" b="0" i="1" dirty="0" smtClean="0">
                          <a:latin typeface="Cambria Math" panose="02040503050406030204" pitchFamily="18" charset="0"/>
                        </a:rPr>
                        <m:t>.</m:t>
                      </m:r>
                      <m:r>
                        <a:rPr lang="en-US" b="0" i="1" dirty="0" smtClean="0">
                          <a:latin typeface="Cambria Math" panose="02040503050406030204" pitchFamily="18" charset="0"/>
                        </a:rPr>
                        <m:t>𝑒</m:t>
                      </m:r>
                      <m:r>
                        <a:rPr lang="en-US" b="0" i="1" dirty="0" smtClean="0">
                          <a:latin typeface="Cambria Math" panose="02040503050406030204" pitchFamily="18" charset="0"/>
                        </a:rPr>
                        <m:t>. </m:t>
                      </m:r>
                      <m:r>
                        <a:rPr lang="en-US" b="0" i="1" dirty="0" smtClean="0">
                          <a:latin typeface="Cambria Math" panose="02040503050406030204" pitchFamily="18" charset="0"/>
                        </a:rPr>
                        <m:t>𝑥</m:t>
                      </m:r>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𝑐</m:t>
                          </m:r>
                        </m:num>
                        <m:den>
                          <m:r>
                            <a:rPr lang="en-US" b="0" i="1" dirty="0" smtClean="0">
                              <a:latin typeface="Cambria Math" panose="02040503050406030204" pitchFamily="18" charset="0"/>
                            </a:rPr>
                            <m:t>𝑎</m:t>
                          </m:r>
                        </m:den>
                      </m:f>
                      <m:r>
                        <a:rPr lang="en-US" b="0" i="1" dirty="0" smtClean="0">
                          <a:latin typeface="Cambria Math" panose="02040503050406030204" pitchFamily="18" charset="0"/>
                        </a:rPr>
                        <m:t> ……(</m:t>
                      </m:r>
                      <m:r>
                        <a:rPr lang="en-US" b="0" i="1" dirty="0" smtClean="0">
                          <a:latin typeface="Cambria Math" panose="02040503050406030204" pitchFamily="18" charset="0"/>
                        </a:rPr>
                        <m:t>𝑖𝑖</m:t>
                      </m:r>
                      <m:r>
                        <a:rPr lang="en-US" b="0" i="1" dirty="0" smtClean="0">
                          <a:latin typeface="Cambria Math" panose="02040503050406030204" pitchFamily="18" charset="0"/>
                        </a:rPr>
                        <m:t>)</m:t>
                      </m:r>
                    </m:oMath>
                  </m:oMathPara>
                </a14:m>
                <a:endParaRPr lang="en-US" dirty="0"/>
              </a:p>
              <a:p>
                <a:pPr marL="0" indent="0">
                  <a:buNone/>
                </a:pPr>
                <a:r>
                  <a:rPr lang="en-US" dirty="0"/>
                  <a:t>Which is the equation of a line parallel to Y axis .</a:t>
                </a:r>
              </a:p>
              <a:p>
                <a:r>
                  <a:rPr lang="en-US" dirty="0"/>
                  <a:t>Case II  When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=0,</m:t>
                    </m:r>
                  </m:oMath>
                </a14:m>
                <a:r>
                  <a:rPr lang="en-US" dirty="0"/>
                  <a:t> in this case </a:t>
                </a:r>
                <a14:m>
                  <m:oMath xmlns:m="http://schemas.openxmlformats.org/officeDocument/2006/math">
                    <m:r>
                      <a:rPr lang="en-US" b="0" i="1" dirty="0" smtClean="0">
                        <a:latin typeface="Cambria Math" panose="02040503050406030204" pitchFamily="18" charset="0"/>
                      </a:rPr>
                      <m:t>𝑏</m:t>
                    </m:r>
                    <m:r>
                      <a:rPr lang="en-US" b="0" i="1" dirty="0" smtClean="0">
                        <a:latin typeface="Cambria Math" panose="02040503050406030204" pitchFamily="18" charset="0"/>
                        <a:ea typeface="Cambria Math" panose="02040503050406030204" pitchFamily="18" charset="0"/>
                      </a:rPr>
                      <m:t>≠0</m:t>
                    </m:r>
                  </m:oMath>
                </a14:m>
                <a:r>
                  <a:rPr lang="en-US" dirty="0"/>
                  <a:t>, so equation (</a:t>
                </a:r>
                <a:r>
                  <a:rPr lang="en-US" dirty="0" err="1"/>
                  <a:t>i</a:t>
                </a:r>
                <a:r>
                  <a:rPr lang="en-US" dirty="0"/>
                  <a:t>) reduces to</a:t>
                </a:r>
              </a:p>
              <a:p>
                <a:pPr marL="0" indent="0" algn="ctr">
                  <a:buNone/>
                </a:pPr>
                <a14:m>
                  <m:oMath xmlns:m="http://schemas.openxmlformats.org/officeDocument/2006/math">
                    <m:r>
                      <a:rPr lang="en-US" b="0" i="1" dirty="0" smtClean="0">
                        <a:latin typeface="Cambria Math" panose="02040503050406030204" pitchFamily="18" charset="0"/>
                      </a:rPr>
                      <m:t>𝑏𝑦</m:t>
                    </m:r>
                    <m:r>
                      <a:rPr lang="en-US" b="0" i="1" dirty="0" smtClean="0">
                        <a:latin typeface="Cambria Math" panose="02040503050406030204" pitchFamily="18" charset="0"/>
                      </a:rPr>
                      <m:t>+</m:t>
                    </m:r>
                    <m:r>
                      <a:rPr lang="en-US" b="0" i="1" dirty="0" smtClean="0">
                        <a:latin typeface="Cambria Math" panose="02040503050406030204" pitchFamily="18" charset="0"/>
                      </a:rPr>
                      <m:t>𝑐</m:t>
                    </m:r>
                    <m:r>
                      <a:rPr lang="en-US" b="0" i="1" dirty="0" smtClean="0">
                        <a:latin typeface="Cambria Math" panose="02040503050406030204" pitchFamily="18" charset="0"/>
                      </a:rPr>
                      <m:t>=0, </m:t>
                    </m:r>
                    <m:r>
                      <a:rPr lang="en-US" b="0" i="1" dirty="0" smtClean="0">
                        <a:latin typeface="Cambria Math" panose="02040503050406030204" pitchFamily="18" charset="0"/>
                      </a:rPr>
                      <m:t>𝑖</m:t>
                    </m:r>
                    <m:r>
                      <a:rPr lang="en-US" b="0" i="1" dirty="0" smtClean="0">
                        <a:latin typeface="Cambria Math" panose="02040503050406030204" pitchFamily="18" charset="0"/>
                      </a:rPr>
                      <m:t>.</m:t>
                    </m:r>
                    <m:r>
                      <a:rPr lang="en-US" b="0" i="1" dirty="0" smtClean="0">
                        <a:latin typeface="Cambria Math" panose="02040503050406030204" pitchFamily="18" charset="0"/>
                      </a:rPr>
                      <m:t>𝑒</m:t>
                    </m:r>
                    <m:r>
                      <a:rPr lang="en-US" b="0" i="1" dirty="0" smtClean="0">
                        <a:latin typeface="Cambria Math" panose="02040503050406030204" pitchFamily="18" charset="0"/>
                      </a:rPr>
                      <m:t>. </m:t>
                    </m:r>
                    <m:r>
                      <a:rPr lang="en-US" b="0" i="1" dirty="0" smtClean="0">
                        <a:latin typeface="Cambria Math" panose="02040503050406030204" pitchFamily="18" charset="0"/>
                      </a:rPr>
                      <m:t>𝑦</m:t>
                    </m:r>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𝑐</m:t>
                        </m:r>
                      </m:num>
                      <m:den>
                        <m:r>
                          <a:rPr lang="en-US" b="0" i="1" dirty="0" smtClean="0">
                            <a:latin typeface="Cambria Math" panose="02040503050406030204" pitchFamily="18" charset="0"/>
                          </a:rPr>
                          <m:t>𝑏</m:t>
                        </m:r>
                      </m:den>
                    </m:f>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𝑖𝑖𝑖</m:t>
                    </m:r>
                    <m:r>
                      <a:rPr lang="en-US" b="0" i="1" dirty="0" smtClean="0">
                        <a:latin typeface="Cambria Math" panose="02040503050406030204" pitchFamily="18" charset="0"/>
                        <a:ea typeface="Cambria Math" panose="02040503050406030204" pitchFamily="18" charset="0"/>
                      </a:rPr>
                      <m:t>)</m:t>
                    </m:r>
                  </m:oMath>
                </a14:m>
                <a:r>
                  <a:rPr lang="en-US" dirty="0"/>
                  <a:t> </a:t>
                </a:r>
              </a:p>
              <a:p>
                <a:pPr marL="0" indent="0">
                  <a:buNone/>
                </a:pPr>
                <a:r>
                  <a:rPr lang="en-US" dirty="0"/>
                  <a:t> which is equation of the line parallel to X axis.</a:t>
                </a:r>
              </a:p>
              <a:p>
                <a:r>
                  <a:rPr lang="en-US" dirty="0"/>
                  <a:t>Case III When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≠0</m:t>
                    </m:r>
                  </m:oMath>
                </a14:m>
                <a:r>
                  <a:rPr lang="en-US" dirty="0"/>
                  <a:t>, In this case equation(</a:t>
                </a:r>
                <a:r>
                  <a:rPr lang="en-US" dirty="0" err="1"/>
                  <a:t>i</a:t>
                </a:r>
                <a:r>
                  <a:rPr lang="en-US" dirty="0"/>
                  <a:t>) Can be written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num>
                        <m:den>
                          <m:r>
                            <a:rPr lang="en-US" b="0" i="1" smtClean="0">
                              <a:latin typeface="Cambria Math" panose="02040503050406030204" pitchFamily="18" charset="0"/>
                            </a:rPr>
                            <m:t>𝑏</m:t>
                          </m:r>
                        </m:den>
                      </m:f>
                      <m:r>
                        <a:rPr lang="en-US" b="0" i="1" smtClean="0">
                          <a:latin typeface="Cambria Math" panose="02040503050406030204" pitchFamily="18" charset="0"/>
                        </a:rPr>
                        <m:t>𝑥</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num>
                        <m:den>
                          <m:r>
                            <a:rPr lang="en-US" b="0" i="1" smtClean="0">
                              <a:latin typeface="Cambria Math" panose="02040503050406030204" pitchFamily="18" charset="0"/>
                            </a:rPr>
                            <m:t>𝑏</m:t>
                          </m:r>
                        </m:den>
                      </m:f>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𝑚𝑥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𝑖𝑣</m:t>
                      </m:r>
                      <m:r>
                        <a:rPr lang="en-US" b="0" i="1" smtClean="0">
                          <a:latin typeface="Cambria Math" panose="02040503050406030204" pitchFamily="18" charset="0"/>
                          <a:ea typeface="Cambria Math" panose="02040503050406030204" pitchFamily="18" charset="0"/>
                        </a:rPr>
                        <m:t>) </m:t>
                      </m:r>
                    </m:oMath>
                  </m:oMathPara>
                </a14:m>
                <a:endParaRPr lang="en-US" dirty="0"/>
              </a:p>
              <a:p>
                <a:r>
                  <a:rPr lang="en-US" dirty="0"/>
                  <a:t> It is clear that equation (iv) is the equation of a straight line. Hence  all cases, the equation </a:t>
                </a:r>
                <a14:m>
                  <m:oMath xmlns:m="http://schemas.openxmlformats.org/officeDocument/2006/math">
                    <m:r>
                      <a:rPr lang="en-US" b="0" i="1" smtClean="0">
                        <a:latin typeface="Cambria Math" panose="02040503050406030204" pitchFamily="18" charset="0"/>
                      </a:rPr>
                      <m:t>𝑎𝑥</m:t>
                    </m:r>
                    <m:r>
                      <a:rPr lang="en-US" b="0" i="1" smtClean="0">
                        <a:latin typeface="Cambria Math" panose="02040503050406030204" pitchFamily="18" charset="0"/>
                      </a:rPr>
                      <m:t>+</m:t>
                    </m:r>
                    <m:r>
                      <a:rPr lang="en-US" b="0" i="1" smtClean="0">
                        <a:latin typeface="Cambria Math" panose="02040503050406030204" pitchFamily="18" charset="0"/>
                      </a:rPr>
                      <m:t>𝑏𝑦</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=0 </m:t>
                    </m:r>
                  </m:oMath>
                </a14:m>
                <a:r>
                  <a:rPr lang="en-US" dirty="0"/>
                  <a:t>represents a straight line.</a:t>
                </a:r>
                <a:endParaRPr lang="en-PK" dirty="0"/>
              </a:p>
            </p:txBody>
          </p:sp>
        </mc:Choice>
        <mc:Fallback xmlns="">
          <p:sp>
            <p:nvSpPr>
              <p:cNvPr id="3" name="Content Placeholder 2">
                <a:extLst>
                  <a:ext uri="{FF2B5EF4-FFF2-40B4-BE49-F238E27FC236}">
                    <a16:creationId xmlns:a16="http://schemas.microsoft.com/office/drawing/2014/main" id="{6C0AEE4E-CE76-431E-90C2-184531E29548}"/>
                  </a:ext>
                </a:extLst>
              </p:cNvPr>
              <p:cNvSpPr>
                <a:spLocks noGrp="1" noRot="1" noChangeAspect="1" noMove="1" noResize="1" noEditPoints="1" noAdjustHandles="1" noChangeArrowheads="1" noChangeShapeType="1" noTextEdit="1"/>
              </p:cNvSpPr>
              <p:nvPr>
                <p:ph idx="1"/>
              </p:nvPr>
            </p:nvSpPr>
            <p:spPr>
              <a:xfrm>
                <a:off x="838200" y="636104"/>
                <a:ext cx="10515600" cy="5540859"/>
              </a:xfrm>
              <a:blipFill>
                <a:blip r:embed="rId2"/>
                <a:stretch>
                  <a:fillRect l="-1043" t="-2750"/>
                </a:stretch>
              </a:blipFill>
            </p:spPr>
            <p:txBody>
              <a:bodyPr/>
              <a:lstStyle/>
              <a:p>
                <a:r>
                  <a:rPr lang="en-PK">
                    <a:noFill/>
                  </a:rPr>
                  <a:t> </a:t>
                </a:r>
              </a:p>
            </p:txBody>
          </p:sp>
        </mc:Fallback>
      </mc:AlternateContent>
    </p:spTree>
    <p:extLst>
      <p:ext uri="{BB962C8B-B14F-4D97-AF65-F5344CB8AC3E}">
        <p14:creationId xmlns:p14="http://schemas.microsoft.com/office/powerpoint/2010/main" val="3858584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43A901F-B02C-4928-BC98-E3559011F2FB}"/>
                  </a:ext>
                </a:extLst>
              </p:cNvPr>
              <p:cNvSpPr>
                <a:spLocks noGrp="1"/>
              </p:cNvSpPr>
              <p:nvPr>
                <p:ph type="title"/>
              </p:nvPr>
            </p:nvSpPr>
            <p:spPr/>
            <p:txBody>
              <a:bodyPr/>
              <a:lstStyle/>
              <a:p>
                <a:r>
                  <a:rPr lang="en-US" dirty="0"/>
                  <a:t>In what ratio is the line joining (1,3) </a:t>
                </a:r>
                <a:r>
                  <a:rPr lang="en-US"/>
                  <a:t>and (2,7</a:t>
                </a:r>
                <a:r>
                  <a:rPr lang="en-US" dirty="0"/>
                  <a:t>) divided by </a:t>
                </a: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=9</m:t>
                    </m:r>
                  </m:oMath>
                </a14:m>
                <a:r>
                  <a:rPr lang="en-US" dirty="0"/>
                  <a:t>?</a:t>
                </a:r>
                <a:endParaRPr lang="en-PK" dirty="0"/>
              </a:p>
            </p:txBody>
          </p:sp>
        </mc:Choice>
        <mc:Fallback xmlns="">
          <p:sp>
            <p:nvSpPr>
              <p:cNvPr id="2" name="Title 1">
                <a:extLst>
                  <a:ext uri="{FF2B5EF4-FFF2-40B4-BE49-F238E27FC236}">
                    <a16:creationId xmlns:a16="http://schemas.microsoft.com/office/drawing/2014/main" id="{943A901F-B02C-4928-BC98-E3559011F2FB}"/>
                  </a:ext>
                </a:extLst>
              </p:cNvPr>
              <p:cNvSpPr>
                <a:spLocks noGrp="1" noRot="1" noChangeAspect="1" noMove="1" noResize="1" noEditPoints="1" noAdjustHandles="1" noChangeArrowheads="1" noChangeShapeType="1" noTextEdit="1"/>
              </p:cNvSpPr>
              <p:nvPr>
                <p:ph type="title"/>
              </p:nvPr>
            </p:nvSpPr>
            <p:spPr>
              <a:blipFill>
                <a:blip r:embed="rId2"/>
                <a:stretch>
                  <a:fillRect l="-2377" t="-13364" r="-986" b="-21198"/>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374AB859-926F-4095-BB3A-43234D0036BA}"/>
                  </a:ext>
                </a:extLst>
              </p:cNvPr>
              <p:cNvGraphicFramePr>
                <a:graphicFrameLocks noGrp="1"/>
              </p:cNvGraphicFramePr>
              <p:nvPr>
                <p:ph idx="1"/>
                <p:extLst>
                  <p:ext uri="{D42A27DB-BD31-4B8C-83A1-F6EECF244321}">
                    <p14:modId xmlns:p14="http://schemas.microsoft.com/office/powerpoint/2010/main" val="4286289831"/>
                  </p:ext>
                </p:extLst>
              </p:nvPr>
            </p:nvGraphicFramePr>
            <p:xfrm>
              <a:off x="838200" y="1825624"/>
              <a:ext cx="10515600" cy="5032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4" name="Content Placeholder 3">
                <a:extLst>
                  <a:ext uri="{FF2B5EF4-FFF2-40B4-BE49-F238E27FC236}">
                    <a16:creationId xmlns:a16="http://schemas.microsoft.com/office/drawing/2014/main" id="{374AB859-926F-4095-BB3A-43234D0036BA}"/>
                  </a:ext>
                </a:extLst>
              </p:cNvPr>
              <p:cNvGraphicFramePr>
                <a:graphicFrameLocks noGrp="1"/>
              </p:cNvGraphicFramePr>
              <p:nvPr>
                <p:ph idx="1"/>
                <p:extLst>
                  <p:ext uri="{D42A27DB-BD31-4B8C-83A1-F6EECF244321}">
                    <p14:modId xmlns:p14="http://schemas.microsoft.com/office/powerpoint/2010/main" val="4286289831"/>
                  </p:ext>
                </p:extLst>
              </p:nvPr>
            </p:nvGraphicFramePr>
            <p:xfrm>
              <a:off x="838200" y="1825624"/>
              <a:ext cx="10515600" cy="503237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263985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43A901F-B02C-4928-BC98-E3559011F2FB}"/>
                  </a:ext>
                </a:extLst>
              </p:cNvPr>
              <p:cNvSpPr>
                <a:spLocks noGrp="1"/>
              </p:cNvSpPr>
              <p:nvPr>
                <p:ph type="title"/>
              </p:nvPr>
            </p:nvSpPr>
            <p:spPr/>
            <p:txBody>
              <a:bodyPr/>
              <a:lstStyle/>
              <a:p>
                <a:r>
                  <a:rPr lang="en-US" dirty="0"/>
                  <a:t>In what ratio is the line joining (1,3) </a:t>
                </a:r>
                <a:r>
                  <a:rPr lang="en-US"/>
                  <a:t>and (2,7</a:t>
                </a:r>
                <a:r>
                  <a:rPr lang="en-US" dirty="0"/>
                  <a:t>) divided by </a:t>
                </a: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9</m:t>
                    </m:r>
                  </m:oMath>
                </a14:m>
                <a:r>
                  <a:rPr lang="en-US" dirty="0"/>
                  <a:t>?</a:t>
                </a:r>
                <a:endParaRPr lang="en-PK" dirty="0"/>
              </a:p>
            </p:txBody>
          </p:sp>
        </mc:Choice>
        <mc:Fallback xmlns="">
          <p:sp>
            <p:nvSpPr>
              <p:cNvPr id="2" name="Title 1">
                <a:extLst>
                  <a:ext uri="{FF2B5EF4-FFF2-40B4-BE49-F238E27FC236}">
                    <a16:creationId xmlns:a16="http://schemas.microsoft.com/office/drawing/2014/main" id="{943A901F-B02C-4928-BC98-E3559011F2FB}"/>
                  </a:ext>
                </a:extLst>
              </p:cNvPr>
              <p:cNvSpPr>
                <a:spLocks noGrp="1" noRot="1" noChangeAspect="1" noMove="1" noResize="1" noEditPoints="1" noAdjustHandles="1" noChangeArrowheads="1" noChangeShapeType="1" noTextEdit="1"/>
              </p:cNvSpPr>
              <p:nvPr>
                <p:ph type="title"/>
              </p:nvPr>
            </p:nvSpPr>
            <p:spPr>
              <a:blipFill>
                <a:blip r:embed="rId2"/>
                <a:stretch>
                  <a:fillRect l="-2377" t="-13364" r="-986" b="-21198"/>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87DDE690-56AA-46A0-AC88-B5C62250C476}"/>
                  </a:ext>
                </a:extLst>
              </p:cNvPr>
              <p:cNvGraphicFramePr>
                <a:graphicFrameLocks noGrp="1"/>
              </p:cNvGraphicFramePr>
              <p:nvPr>
                <p:ph idx="1"/>
                <p:extLst>
                  <p:ext uri="{D42A27DB-BD31-4B8C-83A1-F6EECF244321}">
                    <p14:modId xmlns:p14="http://schemas.microsoft.com/office/powerpoint/2010/main" val="401163021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4" name="Content Placeholder 3">
                <a:extLst>
                  <a:ext uri="{FF2B5EF4-FFF2-40B4-BE49-F238E27FC236}">
                    <a16:creationId xmlns:a16="http://schemas.microsoft.com/office/drawing/2014/main" id="{87DDE690-56AA-46A0-AC88-B5C62250C476}"/>
                  </a:ext>
                </a:extLst>
              </p:cNvPr>
              <p:cNvGraphicFramePr>
                <a:graphicFrameLocks noGrp="1"/>
              </p:cNvGraphicFramePr>
              <p:nvPr>
                <p:ph idx="1"/>
                <p:extLst>
                  <p:ext uri="{D42A27DB-BD31-4B8C-83A1-F6EECF244321}">
                    <p14:modId xmlns:p14="http://schemas.microsoft.com/office/powerpoint/2010/main" val="401163021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Fallback>
      </mc:AlternateContent>
    </p:spTree>
    <p:extLst>
      <p:ext uri="{BB962C8B-B14F-4D97-AF65-F5344CB8AC3E}">
        <p14:creationId xmlns:p14="http://schemas.microsoft.com/office/powerpoint/2010/main" val="1454772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554C3-1C7D-4A40-B048-B91AFED3443C}"/>
              </a:ext>
            </a:extLst>
          </p:cNvPr>
          <p:cNvSpPr>
            <a:spLocks noGrp="1"/>
          </p:cNvSpPr>
          <p:nvPr>
            <p:ph type="title"/>
          </p:nvPr>
        </p:nvSpPr>
        <p:spPr/>
        <p:txBody>
          <a:bodyPr/>
          <a:lstStyle/>
          <a:p>
            <a:r>
              <a:rPr lang="en-US" dirty="0"/>
              <a:t>Angle between two lines from </a:t>
            </a:r>
            <a:r>
              <a:rPr lang="en-US" i="1" dirty="0"/>
              <a:t>l</a:t>
            </a:r>
            <a:r>
              <a:rPr lang="en-US" i="1" baseline="-25000" dirty="0"/>
              <a:t>1</a:t>
            </a:r>
            <a:r>
              <a:rPr lang="en-US" i="1" dirty="0"/>
              <a:t> </a:t>
            </a:r>
            <a:r>
              <a:rPr lang="en-US"/>
              <a:t>to </a:t>
            </a:r>
            <a:r>
              <a:rPr lang="en-US" i="1"/>
              <a:t>l</a:t>
            </a:r>
            <a:r>
              <a:rPr lang="en-US" baseline="-25000"/>
              <a:t>2</a:t>
            </a:r>
            <a:r>
              <a:rPr lang="en-US"/>
              <a:t> </a:t>
            </a:r>
            <a:r>
              <a:rPr lang="en-US" dirty="0"/>
              <a:t>in the general form</a:t>
            </a:r>
            <a:r>
              <a:rPr lang="en-US" baseline="-25000" dirty="0"/>
              <a:t> </a:t>
            </a:r>
            <a:endParaRPr lang="en-PK" baseline="-25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5E9BAB-FF20-481C-92D8-5F890FBC8B0B}"/>
                  </a:ext>
                </a:extLst>
              </p:cNvPr>
              <p:cNvSpPr>
                <a:spLocks noGrp="1"/>
              </p:cNvSpPr>
              <p:nvPr>
                <p:ph idx="1"/>
              </p:nvPr>
            </p:nvSpPr>
            <p:spPr/>
            <p:txBody>
              <a:bodyPr/>
              <a:lstStyle/>
              <a:p>
                <a:r>
                  <a:rPr lang="en-US" dirty="0"/>
                  <a:t>Let the two lines be:</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=0</m:t>
                    </m:r>
                  </m:oMath>
                </a14:m>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=0</m:t>
                    </m:r>
                  </m:oMath>
                </a14:m>
                <a:endParaRPr lang="en-US" b="0" dirty="0"/>
              </a:p>
              <a:p>
                <a:pPr marL="0" indent="0">
                  <a:buNone/>
                </a:pPr>
                <a:r>
                  <a:rPr lang="en-US" dirty="0"/>
                  <a:t>These lines can also be written in the slope intercept form: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den>
                      </m:f>
                      <m:r>
                        <a:rPr lang="en-US" b="0" i="1" smtClean="0">
                          <a:latin typeface="Cambria Math" panose="02040503050406030204" pitchFamily="18" charset="0"/>
                        </a:rPr>
                        <m:t>𝑥</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den>
                      </m:f>
                      <m:r>
                        <a:rPr lang="en-US" b="0" i="1" smtClean="0">
                          <a:latin typeface="Cambria Math" panose="02040503050406030204" pitchFamily="18" charset="0"/>
                        </a:rPr>
                        <m:t>𝑥</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den>
                      </m:f>
                      <m:r>
                        <a:rPr lang="en-US" b="0" i="1" smtClean="0">
                          <a:latin typeface="Cambria Math" panose="02040503050406030204" pitchFamily="18" charset="0"/>
                        </a:rPr>
                        <m:t>.</m:t>
                      </m:r>
                    </m:oMath>
                  </m:oMathPara>
                </a14:m>
                <a:endParaRPr lang="en-US" b="0" dirty="0"/>
              </a:p>
              <a:p>
                <a:pPr marL="0" indent="0">
                  <a:buNone/>
                </a:pPr>
                <a:r>
                  <a:rPr lang="en-US" b="0" dirty="0"/>
                  <a:t>So the slopes of the lines are: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den>
                    </m:f>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den>
                    </m:f>
                  </m:oMath>
                </a14:m>
                <a:r>
                  <a:rPr lang="en-US" b="0" dirty="0"/>
                  <a:t> </a:t>
                </a:r>
              </a:p>
              <a:p>
                <a:pPr marL="0" indent="0">
                  <a:buNone/>
                </a:pPr>
                <a:endParaRPr lang="en-US" b="0" dirty="0"/>
              </a:p>
              <a:p>
                <a:endParaRPr lang="en-US" dirty="0"/>
              </a:p>
            </p:txBody>
          </p:sp>
        </mc:Choice>
        <mc:Fallback xmlns="">
          <p:sp>
            <p:nvSpPr>
              <p:cNvPr id="3" name="Content Placeholder 2">
                <a:extLst>
                  <a:ext uri="{FF2B5EF4-FFF2-40B4-BE49-F238E27FC236}">
                    <a16:creationId xmlns:a16="http://schemas.microsoft.com/office/drawing/2014/main" id="{765E9BAB-FF20-481C-92D8-5F890FBC8B0B}"/>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PK">
                    <a:noFill/>
                  </a:rPr>
                  <a:t> </a:t>
                </a:r>
              </a:p>
            </p:txBody>
          </p:sp>
        </mc:Fallback>
      </mc:AlternateContent>
    </p:spTree>
    <p:extLst>
      <p:ext uri="{BB962C8B-B14F-4D97-AF65-F5344CB8AC3E}">
        <p14:creationId xmlns:p14="http://schemas.microsoft.com/office/powerpoint/2010/main" val="3993304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E8171A-8D0A-4F43-A6A6-5D9060B3A915}"/>
                  </a:ext>
                </a:extLst>
              </p:cNvPr>
              <p:cNvSpPr>
                <a:spLocks noGrp="1"/>
              </p:cNvSpPr>
              <p:nvPr>
                <p:ph idx="1"/>
              </p:nvPr>
            </p:nvSpPr>
            <p:spPr>
              <a:xfrm>
                <a:off x="838200" y="367885"/>
                <a:ext cx="10515600" cy="6297957"/>
              </a:xfrm>
            </p:spPr>
            <p:txBody>
              <a:bodyPr>
                <a:normAutofit/>
              </a:bodyPr>
              <a:lstStyle/>
              <a:p>
                <a:r>
                  <a:rPr lang="en-US" dirty="0"/>
                  <a:t>We know from previous lectures that angle between two lines can be obtained by the formula when the equations are in slope point form is:</a:t>
                </a:r>
              </a:p>
              <a:p>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r>
                          <a:rPr lang="en-US" b="0" i="1" smtClean="0">
                            <a:latin typeface="Cambria Math" panose="02040503050406030204" pitchFamily="18" charset="0"/>
                          </a:rPr>
                          <m:t>𝜃</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num>
                          <m:den>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den>
                        </m:f>
                        <m:r>
                          <a:rPr lang="en-US" b="0" i="1" smtClean="0">
                            <a:latin typeface="Cambria Math" panose="02040503050406030204" pitchFamily="18" charset="0"/>
                          </a:rPr>
                          <m:t>   </m:t>
                        </m:r>
                      </m:e>
                    </m:func>
                  </m:oMath>
                </a14:m>
                <a:endParaRPr lang="en-US" dirty="0"/>
              </a:p>
              <a:p>
                <a:r>
                  <a:rPr lang="en-US" dirty="0"/>
                  <a:t>In our case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den>
                    </m:f>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den>
                    </m:f>
                  </m:oMath>
                </a14:m>
                <a:r>
                  <a:rPr lang="en-US" b="0" dirty="0"/>
                  <a:t> </a:t>
                </a:r>
              </a:p>
              <a:p>
                <a:r>
                  <a:rPr lang="en-US" dirty="0"/>
                  <a:t>So,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r>
                          <a:rPr lang="en-US" b="0" i="1" smtClean="0">
                            <a:latin typeface="Cambria Math" panose="02040503050406030204" pitchFamily="18" charset="0"/>
                          </a:rPr>
                          <m:t>𝜃</m:t>
                        </m:r>
                        <m:r>
                          <a:rPr lang="en-US" b="0" i="1" smtClean="0">
                            <a:latin typeface="Cambria Math" panose="02040503050406030204" pitchFamily="18" charset="0"/>
                          </a:rPr>
                          <m:t>=±</m:t>
                        </m:r>
                        <m:f>
                          <m:fPr>
                            <m:ctrlPr>
                              <a:rPr lang="en-US" b="0" i="1" smtClean="0">
                                <a:latin typeface="Cambria Math" panose="02040503050406030204" pitchFamily="18" charset="0"/>
                              </a:rPr>
                            </m:ctrlPr>
                          </m:fPr>
                          <m:num>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den>
                            </m:f>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den>
                                </m:f>
                              </m:e>
                            </m:d>
                          </m:num>
                          <m:den>
                            <m:r>
                              <a:rPr lang="en-US" b="0" i="1" smtClean="0">
                                <a:latin typeface="Cambria Math" panose="02040503050406030204" pitchFamily="18" charset="0"/>
                              </a:rPr>
                              <m:t>1+</m:t>
                            </m:r>
                            <m:d>
                              <m:dPr>
                                <m:ctrlPr>
                                  <a:rPr lang="en-US" b="0" i="1" smtClean="0">
                                    <a:latin typeface="Cambria Math" panose="02040503050406030204" pitchFamily="18" charset="0"/>
                                  </a:rPr>
                                </m:ctrlPr>
                              </m:dPr>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r>
                                      <a:rPr lang="en-US" b="0" i="1" smtClean="0">
                                        <a:latin typeface="Cambria Math" panose="02040503050406030204" pitchFamily="18" charset="0"/>
                                      </a:rPr>
                                      <m:t>1</m:t>
                                    </m:r>
                                  </m:num>
                                  <m:den>
                                    <m:r>
                                      <a:rPr lang="en-US" b="0" i="1" smtClean="0">
                                        <a:latin typeface="Cambria Math" panose="02040503050406030204" pitchFamily="18" charset="0"/>
                                      </a:rPr>
                                      <m:t>𝑎</m:t>
                                    </m:r>
                                    <m:r>
                                      <a:rPr lang="en-US" b="0" i="1" smtClean="0">
                                        <a:latin typeface="Cambria Math" panose="02040503050406030204" pitchFamily="18" charset="0"/>
                                      </a:rPr>
                                      <m:t>2</m:t>
                                    </m:r>
                                  </m:den>
                                </m:f>
                              </m:e>
                            </m:d>
                            <m:d>
                              <m:dPr>
                                <m:ctrlPr>
                                  <a:rPr lang="en-US" b="0" i="1" smtClean="0">
                                    <a:latin typeface="Cambria Math" panose="02040503050406030204" pitchFamily="18" charset="0"/>
                                  </a:rPr>
                                </m:ctrlPr>
                              </m:dPr>
                              <m:e>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den>
                                </m:f>
                              </m:e>
                            </m:d>
                          </m:den>
                        </m:f>
                        <m:r>
                          <a:rPr lang="en-US" b="0" i="1" smtClean="0">
                            <a:latin typeface="Cambria Math" panose="02040503050406030204" pitchFamily="18" charset="0"/>
                          </a:rPr>
                          <m:t> </m:t>
                        </m:r>
                      </m:e>
                    </m:func>
                    <m:r>
                      <a:rPr lang="en-US" b="0" i="0" smtClean="0">
                        <a:latin typeface="Cambria Math" panose="02040503050406030204" pitchFamily="18" charset="0"/>
                      </a:rPr>
                      <m:t>,</m:t>
                    </m:r>
                  </m:oMath>
                </a14:m>
                <a:r>
                  <a:rPr lang="en-US" dirty="0"/>
                  <a:t>which on simplification gives</a:t>
                </a:r>
              </a:p>
              <a:p>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r>
                          <a:rPr lang="en-US" b="0" i="1" smtClean="0">
                            <a:latin typeface="Cambria Math" panose="02040503050406030204" pitchFamily="18" charset="0"/>
                          </a:rPr>
                          <m:t>𝜃</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den>
                        </m:f>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r>
                          <a:rPr lang="en-US" b="0" i="1" smtClean="0">
                            <a:latin typeface="Cambria Math" panose="02040503050406030204" pitchFamily="18" charset="0"/>
                          </a:rPr>
                          <m:t>𝜃</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tan</m:t>
                                </m:r>
                              </m:e>
                              <m:sup>
                                <m:r>
                                  <a:rPr lang="en-US" b="0" i="0" smtClean="0">
                                    <a:latin typeface="Cambria Math" panose="02040503050406030204" pitchFamily="18" charset="0"/>
                                  </a:rPr>
                                  <m:t>−1</m:t>
                                </m:r>
                              </m:sup>
                            </m:sSup>
                            <m:r>
                              <a:rPr lang="en-US" b="0" i="0" smtClean="0">
                                <a:latin typeface="Cambria Math" panose="02040503050406030204" pitchFamily="18" charset="0"/>
                              </a:rPr>
                              <m:t>(</m:t>
                            </m:r>
                          </m:fName>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den>
                            </m:f>
                          </m:e>
                        </m:func>
                      </m:e>
                    </m:func>
                    <m:r>
                      <a:rPr lang="en-US" b="0" i="0" smtClean="0">
                        <a:latin typeface="Cambria Math" panose="02040503050406030204" pitchFamily="18" charset="0"/>
                      </a:rPr>
                      <m:t>) </m:t>
                    </m:r>
                  </m:oMath>
                </a14:m>
                <a:r>
                  <a:rPr lang="en-US" dirty="0"/>
                  <a:t> </a:t>
                </a:r>
                <a:endParaRPr lang="en-PK" dirty="0"/>
              </a:p>
            </p:txBody>
          </p:sp>
        </mc:Choice>
        <mc:Fallback xmlns="">
          <p:sp>
            <p:nvSpPr>
              <p:cNvPr id="3" name="Content Placeholder 2">
                <a:extLst>
                  <a:ext uri="{FF2B5EF4-FFF2-40B4-BE49-F238E27FC236}">
                    <a16:creationId xmlns:a16="http://schemas.microsoft.com/office/drawing/2014/main" id="{9AE8171A-8D0A-4F43-A6A6-5D9060B3A915}"/>
                  </a:ext>
                </a:extLst>
              </p:cNvPr>
              <p:cNvSpPr>
                <a:spLocks noGrp="1" noRot="1" noChangeAspect="1" noMove="1" noResize="1" noEditPoints="1" noAdjustHandles="1" noChangeArrowheads="1" noChangeShapeType="1" noTextEdit="1"/>
              </p:cNvSpPr>
              <p:nvPr>
                <p:ph idx="1"/>
              </p:nvPr>
            </p:nvSpPr>
            <p:spPr>
              <a:xfrm>
                <a:off x="838200" y="367885"/>
                <a:ext cx="10515600" cy="6297957"/>
              </a:xfrm>
              <a:blipFill>
                <a:blip r:embed="rId2"/>
                <a:stretch>
                  <a:fillRect l="-1043" t="-1549" r="-754"/>
                </a:stretch>
              </a:blipFill>
            </p:spPr>
            <p:txBody>
              <a:bodyPr/>
              <a:lstStyle/>
              <a:p>
                <a:r>
                  <a:rPr lang="en-PK">
                    <a:noFill/>
                  </a:rPr>
                  <a:t> </a:t>
                </a:r>
              </a:p>
            </p:txBody>
          </p:sp>
        </mc:Fallback>
      </mc:AlternateContent>
    </p:spTree>
    <p:extLst>
      <p:ext uri="{BB962C8B-B14F-4D97-AF65-F5344CB8AC3E}">
        <p14:creationId xmlns:p14="http://schemas.microsoft.com/office/powerpoint/2010/main" val="2343553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940936-E7E9-47B8-91A6-B99E35A20542}"/>
                  </a:ext>
                </a:extLst>
              </p:cNvPr>
              <p:cNvSpPr>
                <a:spLocks noGrp="1"/>
              </p:cNvSpPr>
              <p:nvPr>
                <p:ph idx="1"/>
              </p:nvPr>
            </p:nvSpPr>
            <p:spPr>
              <a:xfrm>
                <a:off x="838200" y="331304"/>
                <a:ext cx="10515600" cy="5845659"/>
              </a:xfrm>
            </p:spPr>
            <p:txBody>
              <a:bodyPr/>
              <a:lstStyle/>
              <a:p>
                <a:r>
                  <a:rPr lang="en-US" dirty="0"/>
                  <a:t>Corollary 1:  If lines are parallel,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=0 </m:t>
                    </m:r>
                    <m:r>
                      <a:rPr lang="en-US" b="0" i="1" smtClean="0">
                        <a:latin typeface="Cambria Math" panose="02040503050406030204" pitchFamily="18" charset="0"/>
                      </a:rPr>
                      <m:t>𝑜𝑟</m:t>
                    </m:r>
                    <m:r>
                      <a:rPr lang="en-US" b="0" i="1" smtClean="0">
                        <a:latin typeface="Cambria Math" panose="02040503050406030204" pitchFamily="18" charset="0"/>
                      </a:rPr>
                      <m:t> </m:t>
                    </m:r>
                    <m:r>
                      <a:rPr lang="en-US" b="0" i="1" smtClean="0">
                        <a:latin typeface="Cambria Math" panose="02040503050406030204" pitchFamily="18" charset="0"/>
                      </a:rPr>
                      <m:t>𝜋</m:t>
                    </m:r>
                  </m:oMath>
                </a14:m>
                <a:r>
                  <a:rPr lang="en-US" dirty="0"/>
                  <a:t> radians and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r>
                          <a:rPr lang="en-US" b="0" i="1" smtClean="0">
                            <a:latin typeface="Cambria Math" panose="02040503050406030204" pitchFamily="18" charset="0"/>
                          </a:rPr>
                          <m:t>𝜃</m:t>
                        </m:r>
                      </m:e>
                    </m:func>
                    <m:r>
                      <a:rPr lang="en-US" b="0" i="1" smtClean="0">
                        <a:latin typeface="Cambria Math" panose="02040503050406030204" pitchFamily="18" charset="0"/>
                      </a:rPr>
                      <m:t>=0</m:t>
                    </m:r>
                  </m:oMath>
                </a14:m>
                <a:endParaRPr lang="en-US" dirty="0"/>
              </a:p>
              <a:p>
                <a:r>
                  <a:rPr lang="en-US" dirty="0"/>
                  <a:t>So,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r>
                      <a:rPr lang="en-US" b="0" i="1" smtClean="0">
                        <a:latin typeface="Cambria Math" panose="02040503050406030204" pitchFamily="18" charset="0"/>
                      </a:rPr>
                      <m:t>=0</m:t>
                    </m:r>
                    <m:r>
                      <a:rPr lang="en-US" b="0" i="0"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b="0" i="1" smtClean="0">
                                <a:latin typeface="Cambria Math" panose="02040503050406030204" pitchFamily="18" charset="0"/>
                                <a:ea typeface="Cambria Math" panose="02040503050406030204" pitchFamily="18" charset="0"/>
                              </a:rPr>
                            </m:ctrlPr>
                          </m:mPr>
                          <m:mr>
                            <m:e>
                              <m:sSub>
                                <m:sSubPr>
                                  <m:ctrlPr>
                                    <a:rPr lang="en-US" b="0" i="1" smtClean="0">
                                      <a:latin typeface="Cambria Math" panose="02040503050406030204" pitchFamily="18" charset="0"/>
                                      <a:ea typeface="Cambria Math" panose="02040503050406030204" pitchFamily="18" charset="0"/>
                                    </a:rPr>
                                  </m:ctrlPr>
                                </m:sSubPr>
                                <m:e>
                                  <m:r>
                                    <m:rPr>
                                      <m:brk m:alnAt="7"/>
                                    </m:rPr>
                                    <a:rPr lang="en-US" b="0" i="1" smtClean="0">
                                      <a:latin typeface="Cambria Math" panose="02040503050406030204" pitchFamily="18" charset="0"/>
                                      <a:ea typeface="Cambria Math" panose="02040503050406030204" pitchFamily="18" charset="0"/>
                                    </a:rPr>
                                    <m:t>𝑎</m:t>
                                  </m:r>
                                </m:e>
                                <m:sub>
                                  <m:r>
                                    <m:rPr>
                                      <m:brk m:alnAt="7"/>
                                    </m:rPr>
                                    <a:rPr lang="en-US" b="0" i="1" smtClean="0">
                                      <a:latin typeface="Cambria Math" panose="02040503050406030204" pitchFamily="18" charset="0"/>
                                      <a:ea typeface="Cambria Math" panose="02040503050406030204" pitchFamily="18" charset="0"/>
                                    </a:rPr>
                                    <m:t>2</m:t>
                                  </m:r>
                                </m:sub>
                              </m:sSub>
                            </m:e>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1</m:t>
                                  </m:r>
                                </m:sub>
                              </m:sSub>
                            </m:e>
                          </m:mr>
                          <m:m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2</m:t>
                                  </m:r>
                                </m:sub>
                              </m:sSub>
                            </m:e>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1</m:t>
                                  </m:r>
                                </m:sub>
                              </m:sSub>
                            </m:e>
                          </m:mr>
                        </m:m>
                      </m:e>
                    </m:d>
                    <m:r>
                      <a:rPr lang="en-US" b="0" i="0" smtClean="0">
                        <a:latin typeface="Cambria Math" panose="02040503050406030204" pitchFamily="18" charset="0"/>
                        <a:ea typeface="Cambria Math" panose="02040503050406030204" pitchFamily="18" charset="0"/>
                      </a:rPr>
                      <m:t>=0 </m:t>
                    </m:r>
                    <m:r>
                      <m:rPr>
                        <m:sty m:val="p"/>
                      </m:rPr>
                      <a:rPr lang="en-US" b="0" i="0" smtClean="0">
                        <a:latin typeface="Cambria Math" panose="02040503050406030204" pitchFamily="18" charset="0"/>
                        <a:ea typeface="Cambria Math" panose="02040503050406030204" pitchFamily="18" charset="0"/>
                      </a:rPr>
                      <m:t>or</m:t>
                    </m:r>
                    <m:d>
                      <m:dPr>
                        <m:begChr m:val="|"/>
                        <m:endChr m:val="|"/>
                        <m:ctrlPr>
                          <a:rPr lang="en-US"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b="0" i="1" smtClean="0">
                                <a:latin typeface="Cambria Math" panose="02040503050406030204" pitchFamily="18" charset="0"/>
                                <a:ea typeface="Cambria Math" panose="02040503050406030204" pitchFamily="18" charset="0"/>
                              </a:rPr>
                            </m:ctrlPr>
                          </m:mPr>
                          <m:mr>
                            <m:e>
                              <m:sSub>
                                <m:sSubPr>
                                  <m:ctrlPr>
                                    <a:rPr lang="en-US" b="0" i="1" smtClean="0">
                                      <a:latin typeface="Cambria Math" panose="02040503050406030204" pitchFamily="18" charset="0"/>
                                      <a:ea typeface="Cambria Math" panose="02040503050406030204" pitchFamily="18" charset="0"/>
                                    </a:rPr>
                                  </m:ctrlPr>
                                </m:sSubPr>
                                <m:e>
                                  <m:r>
                                    <m:rPr>
                                      <m:brk m:alnAt="7"/>
                                    </m:rP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1</m:t>
                                  </m:r>
                                </m:sub>
                              </m:sSub>
                            </m:e>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2</m:t>
                                  </m:r>
                                </m:sub>
                              </m:sSub>
                            </m:e>
                          </m:mr>
                          <m:m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1</m:t>
                                  </m:r>
                                </m:sub>
                              </m:sSub>
                            </m:e>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2</m:t>
                                  </m:r>
                                </m:sub>
                              </m:sSub>
                            </m:e>
                          </m:mr>
                        </m:m>
                      </m:e>
                    </m:d>
                    <m:r>
                      <a:rPr lang="en-US" b="0" i="0" smtClean="0">
                        <a:latin typeface="Cambria Math" panose="02040503050406030204" pitchFamily="18" charset="0"/>
                        <a:ea typeface="Cambria Math" panose="02040503050406030204" pitchFamily="18" charset="0"/>
                      </a:rPr>
                      <m:t>=0</m:t>
                    </m:r>
                  </m:oMath>
                </a14:m>
                <a:endParaRPr lang="en-US" dirty="0"/>
              </a:p>
              <a:p>
                <a:r>
                  <a:rPr lang="en-US" dirty="0"/>
                  <a:t>Corollary 2: If the lines are perpendicular,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2</m:t>
                        </m:r>
                      </m:den>
                    </m:f>
                    <m:r>
                      <a:rPr lang="en-US" b="0" i="1" smtClean="0">
                        <a:latin typeface="Cambria Math" panose="02040503050406030204" pitchFamily="18" charset="0"/>
                      </a:rPr>
                      <m:t> </m:t>
                    </m:r>
                    <m:r>
                      <a:rPr lang="en-US" b="0" i="1" smtClean="0">
                        <a:latin typeface="Cambria Math" panose="02040503050406030204" pitchFamily="18" charset="0"/>
                      </a:rPr>
                      <m:t>𝑜𝑟</m:t>
                    </m:r>
                    <m:f>
                      <m:fPr>
                        <m:ctrlPr>
                          <a:rPr lang="en-US" b="0" i="1" smtClean="0">
                            <a:latin typeface="Cambria Math" panose="02040503050406030204" pitchFamily="18" charset="0"/>
                          </a:rPr>
                        </m:ctrlPr>
                      </m:fPr>
                      <m:num>
                        <m:r>
                          <a:rPr lang="en-US" b="0" i="1" smtClean="0">
                            <a:latin typeface="Cambria Math" panose="02040503050406030204" pitchFamily="18" charset="0"/>
                          </a:rPr>
                          <m:t>3</m:t>
                        </m:r>
                        <m:r>
                          <a:rPr lang="en-US" b="0" i="1" smtClean="0">
                            <a:latin typeface="Cambria Math" panose="02040503050406030204" pitchFamily="18" charset="0"/>
                          </a:rPr>
                          <m:t>𝜋</m:t>
                        </m:r>
                      </m:num>
                      <m:den>
                        <m:r>
                          <a:rPr lang="en-US" b="0" i="1" smtClean="0">
                            <a:latin typeface="Cambria Math" panose="02040503050406030204" pitchFamily="18" charset="0"/>
                          </a:rPr>
                          <m:t>2</m:t>
                        </m:r>
                      </m:den>
                    </m:f>
                  </m:oMath>
                </a14:m>
                <a:r>
                  <a:rPr lang="en-US" dirty="0"/>
                  <a:t> radians and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r>
                          <a:rPr lang="en-US" b="0" i="1" smtClean="0">
                            <a:latin typeface="Cambria Math" panose="02040503050406030204" pitchFamily="18" charset="0"/>
                          </a:rPr>
                          <m:t>𝜃</m:t>
                        </m:r>
                      </m:e>
                    </m:func>
                  </m:oMath>
                </a14:m>
                <a:r>
                  <a:rPr lang="en-US" dirty="0"/>
                  <a:t> is infinite:</a:t>
                </a:r>
              </a:p>
              <a:p>
                <a:r>
                  <a:rPr lang="en-US" dirty="0"/>
                  <a:t>So,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r>
                      <a:rPr lang="en-US" b="0" i="1" smtClean="0">
                        <a:latin typeface="Cambria Math" panose="02040503050406030204" pitchFamily="18" charset="0"/>
                      </a:rPr>
                      <m:t>=0</m:t>
                    </m:r>
                  </m:oMath>
                </a14:m>
                <a:r>
                  <a:rPr lang="en-US" dirty="0"/>
                  <a:t> or </a:t>
                </a:r>
                <a14:m>
                  <m:oMath xmlns:m="http://schemas.openxmlformats.org/officeDocument/2006/math">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𝑎</m:t>
                                  </m:r>
                                </m:e>
                                <m:sub>
                                  <m:r>
                                    <m:rPr>
                                      <m:brk m:alnAt="7"/>
                                    </m:rP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e>
                          </m:mr>
                          <m:m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mr>
                        </m:m>
                      </m:e>
                    </m:d>
                    <m:r>
                      <a:rPr lang="en-US" b="0" i="0" smtClean="0">
                        <a:latin typeface="Cambria Math" panose="02040503050406030204" pitchFamily="18" charset="0"/>
                      </a:rPr>
                      <m:t>=0.</m:t>
                    </m:r>
                  </m:oMath>
                </a14:m>
                <a:endParaRPr lang="en-US" dirty="0"/>
              </a:p>
              <a:p>
                <a:r>
                  <a:rPr lang="en-US" dirty="0"/>
                  <a:t>If two linear equations have the same x and y coefficients the lines represented by them are parallel.</a:t>
                </a:r>
              </a:p>
              <a:p>
                <a:r>
                  <a:rPr lang="en-US" dirty="0"/>
                  <a:t> if the coefficients of the letter of the two linear equations are those of the former reversed in order and with the sign of one coefficient changed, the lines represented by them are perpendicular.</a:t>
                </a:r>
                <a:endParaRPr lang="en-PK" dirty="0"/>
              </a:p>
            </p:txBody>
          </p:sp>
        </mc:Choice>
        <mc:Fallback xmlns="">
          <p:sp>
            <p:nvSpPr>
              <p:cNvPr id="3" name="Content Placeholder 2">
                <a:extLst>
                  <a:ext uri="{FF2B5EF4-FFF2-40B4-BE49-F238E27FC236}">
                    <a16:creationId xmlns:a16="http://schemas.microsoft.com/office/drawing/2014/main" id="{73940936-E7E9-47B8-91A6-B99E35A20542}"/>
                  </a:ext>
                </a:extLst>
              </p:cNvPr>
              <p:cNvSpPr>
                <a:spLocks noGrp="1" noRot="1" noChangeAspect="1" noMove="1" noResize="1" noEditPoints="1" noAdjustHandles="1" noChangeArrowheads="1" noChangeShapeType="1" noTextEdit="1"/>
              </p:cNvSpPr>
              <p:nvPr>
                <p:ph idx="1"/>
              </p:nvPr>
            </p:nvSpPr>
            <p:spPr>
              <a:xfrm>
                <a:off x="838200" y="331304"/>
                <a:ext cx="10515600" cy="5845659"/>
              </a:xfrm>
              <a:blipFill>
                <a:blip r:embed="rId2"/>
                <a:stretch>
                  <a:fillRect l="-1043" t="-1668"/>
                </a:stretch>
              </a:blipFill>
            </p:spPr>
            <p:txBody>
              <a:bodyPr/>
              <a:lstStyle/>
              <a:p>
                <a:r>
                  <a:rPr lang="en-PK">
                    <a:noFill/>
                  </a:rPr>
                  <a:t> </a:t>
                </a:r>
              </a:p>
            </p:txBody>
          </p:sp>
        </mc:Fallback>
      </mc:AlternateContent>
    </p:spTree>
    <p:extLst>
      <p:ext uri="{BB962C8B-B14F-4D97-AF65-F5344CB8AC3E}">
        <p14:creationId xmlns:p14="http://schemas.microsoft.com/office/powerpoint/2010/main" val="1595068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BC0CB16-4875-42E6-A231-6E53BC076359}"/>
                  </a:ext>
                </a:extLst>
              </p:cNvPr>
              <p:cNvSpPr>
                <a:spLocks noGrp="1"/>
              </p:cNvSpPr>
              <p:nvPr>
                <p:ph type="title"/>
              </p:nvPr>
            </p:nvSpPr>
            <p:spPr>
              <a:xfrm>
                <a:off x="838200" y="119271"/>
                <a:ext cx="10515600" cy="1232451"/>
              </a:xfrm>
            </p:spPr>
            <p:txBody>
              <a:bodyPr anchor="t">
                <a:normAutofit/>
              </a:bodyPr>
              <a:lstStyle/>
              <a:p>
                <a:r>
                  <a:rPr lang="en-US" sz="3600" dirty="0"/>
                  <a:t>Find the equation of the line which is perpendicular to </a:t>
                </a:r>
                <a14:m>
                  <m:oMath xmlns:m="http://schemas.openxmlformats.org/officeDocument/2006/math">
                    <m:r>
                      <a:rPr lang="en-US" sz="3600" b="0" i="1" smtClean="0">
                        <a:latin typeface="Cambria Math" panose="02040503050406030204" pitchFamily="18" charset="0"/>
                      </a:rPr>
                      <m:t>2</m:t>
                    </m:r>
                    <m:r>
                      <a:rPr lang="en-US" sz="3600" b="0" i="1" smtClean="0">
                        <a:latin typeface="Cambria Math" panose="02040503050406030204" pitchFamily="18" charset="0"/>
                      </a:rPr>
                      <m:t>𝑥</m:t>
                    </m:r>
                    <m:r>
                      <a:rPr lang="en-US" sz="3600" b="0" i="1" smtClean="0">
                        <a:latin typeface="Cambria Math" panose="02040503050406030204" pitchFamily="18" charset="0"/>
                      </a:rPr>
                      <m:t>+3</m:t>
                    </m:r>
                    <m:r>
                      <a:rPr lang="en-US" sz="3600" b="0" i="1" smtClean="0">
                        <a:latin typeface="Cambria Math" panose="02040503050406030204" pitchFamily="18" charset="0"/>
                      </a:rPr>
                      <m:t>𝑦</m:t>
                    </m:r>
                    <m:r>
                      <a:rPr lang="en-US" sz="3600" b="0" i="1" smtClean="0">
                        <a:latin typeface="Cambria Math" panose="02040503050406030204" pitchFamily="18" charset="0"/>
                      </a:rPr>
                      <m:t>+4=0</m:t>
                    </m:r>
                  </m:oMath>
                </a14:m>
                <a:r>
                  <a:rPr lang="en-US" sz="3600" dirty="0"/>
                  <a:t> and passes through </a:t>
                </a:r>
                <a14:m>
                  <m:oMath xmlns:m="http://schemas.openxmlformats.org/officeDocument/2006/math">
                    <m:d>
                      <m:dPr>
                        <m:ctrlPr>
                          <a:rPr lang="en-US" sz="3600" b="0" i="1" smtClean="0">
                            <a:latin typeface="Cambria Math" panose="02040503050406030204" pitchFamily="18" charset="0"/>
                          </a:rPr>
                        </m:ctrlPr>
                      </m:dPr>
                      <m:e>
                        <m:r>
                          <a:rPr lang="en-US" sz="3600" b="0" i="1" smtClean="0">
                            <a:latin typeface="Cambria Math" panose="02040503050406030204" pitchFamily="18" charset="0"/>
                          </a:rPr>
                          <m:t>2,−1</m:t>
                        </m:r>
                      </m:e>
                    </m:d>
                    <m:r>
                      <a:rPr lang="en-US" sz="3600" b="0" i="1" smtClean="0">
                        <a:latin typeface="Cambria Math" panose="02040503050406030204" pitchFamily="18" charset="0"/>
                      </a:rPr>
                      <m:t>.</m:t>
                    </m:r>
                  </m:oMath>
                </a14:m>
                <a:endParaRPr lang="en-PK" sz="3600" dirty="0"/>
              </a:p>
            </p:txBody>
          </p:sp>
        </mc:Choice>
        <mc:Fallback xmlns="">
          <p:sp>
            <p:nvSpPr>
              <p:cNvPr id="2" name="Title 1">
                <a:extLst>
                  <a:ext uri="{FF2B5EF4-FFF2-40B4-BE49-F238E27FC236}">
                    <a16:creationId xmlns:a16="http://schemas.microsoft.com/office/drawing/2014/main" id="{2BC0CB16-4875-42E6-A231-6E53BC076359}"/>
                  </a:ext>
                </a:extLst>
              </p:cNvPr>
              <p:cNvSpPr>
                <a:spLocks noGrp="1" noRot="1" noChangeAspect="1" noMove="1" noResize="1" noEditPoints="1" noAdjustHandles="1" noChangeArrowheads="1" noChangeShapeType="1" noTextEdit="1"/>
              </p:cNvSpPr>
              <p:nvPr>
                <p:ph type="title"/>
              </p:nvPr>
            </p:nvSpPr>
            <p:spPr>
              <a:xfrm>
                <a:off x="838200" y="119271"/>
                <a:ext cx="10515600" cy="1232451"/>
              </a:xfrm>
              <a:blipFill>
                <a:blip r:embed="rId2"/>
                <a:stretch>
                  <a:fillRect l="-1797" t="-12376" b="-6436"/>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BA71DC-5A71-4E59-81DE-60C508A3F4D4}"/>
                  </a:ext>
                </a:extLst>
              </p:cNvPr>
              <p:cNvSpPr>
                <a:spLocks noGrp="1"/>
              </p:cNvSpPr>
              <p:nvPr>
                <p:ph idx="1"/>
              </p:nvPr>
            </p:nvSpPr>
            <p:spPr/>
            <p:txBody>
              <a:bodyPr/>
              <a:lstStyle/>
              <a:p>
                <a:r>
                  <a:rPr lang="en-US" dirty="0"/>
                  <a:t>Given equation of line is </a:t>
                </a:r>
                <a14:m>
                  <m:oMath xmlns:m="http://schemas.openxmlformats.org/officeDocument/2006/math">
                    <m:r>
                      <a:rPr lang="en-US" sz="2800" b="0" i="1" smtClean="0">
                        <a:latin typeface="Cambria Math" panose="02040503050406030204" pitchFamily="18" charset="0"/>
                      </a:rPr>
                      <m:t>2</m:t>
                    </m:r>
                    <m:r>
                      <a:rPr lang="en-US" sz="2800" b="0" i="1" smtClean="0">
                        <a:latin typeface="Cambria Math" panose="02040503050406030204" pitchFamily="18" charset="0"/>
                      </a:rPr>
                      <m:t>𝑥</m:t>
                    </m:r>
                    <m:r>
                      <a:rPr lang="en-US" sz="2800" b="0" i="1" smtClean="0">
                        <a:latin typeface="Cambria Math" panose="02040503050406030204" pitchFamily="18" charset="0"/>
                      </a:rPr>
                      <m:t>+3</m:t>
                    </m:r>
                    <m:r>
                      <a:rPr lang="en-US" sz="2800" b="0" i="1" smtClean="0">
                        <a:latin typeface="Cambria Math" panose="02040503050406030204" pitchFamily="18" charset="0"/>
                      </a:rPr>
                      <m:t>𝑦</m:t>
                    </m:r>
                    <m:r>
                      <a:rPr lang="en-US" sz="2800" b="0" i="1" smtClean="0">
                        <a:latin typeface="Cambria Math" panose="02040503050406030204" pitchFamily="18" charset="0"/>
                      </a:rPr>
                      <m:t>+4=0</m:t>
                    </m:r>
                  </m:oMath>
                </a14:m>
                <a:r>
                  <a:rPr lang="en-US" sz="2800" dirty="0"/>
                  <a:t> and equation of any line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t> to the given line is </a:t>
                </a:r>
                <a14:m>
                  <m:oMath xmlns:m="http://schemas.openxmlformats.org/officeDocument/2006/math">
                    <m:r>
                      <a:rPr lang="en-US" sz="2800" b="0" i="1" smtClean="0">
                        <a:latin typeface="Cambria Math" panose="02040503050406030204" pitchFamily="18" charset="0"/>
                      </a:rPr>
                      <m:t>3</m:t>
                    </m:r>
                    <m:r>
                      <a:rPr lang="en-US" sz="2800" b="0" i="1" smtClean="0">
                        <a:latin typeface="Cambria Math" panose="02040503050406030204" pitchFamily="18" charset="0"/>
                      </a:rPr>
                      <m:t>𝑥</m:t>
                    </m:r>
                    <m:r>
                      <a:rPr lang="en-US" sz="2800" b="0" i="1" smtClean="0">
                        <a:latin typeface="Cambria Math" panose="02040503050406030204" pitchFamily="18" charset="0"/>
                      </a:rPr>
                      <m:t>−2</m:t>
                    </m:r>
                    <m:r>
                      <a:rPr lang="en-US" sz="2800" b="0" i="1" smtClean="0">
                        <a:latin typeface="Cambria Math" panose="02040503050406030204" pitchFamily="18" charset="0"/>
                      </a:rPr>
                      <m:t>𝑦</m:t>
                    </m:r>
                    <m:r>
                      <a:rPr lang="en-US" sz="2800" b="0" i="1" smtClean="0">
                        <a:latin typeface="Cambria Math" panose="02040503050406030204" pitchFamily="18" charset="0"/>
                      </a:rPr>
                      <m:t>+</m:t>
                    </m:r>
                    <m:r>
                      <a:rPr lang="en-US" sz="2800" b="0" i="1" smtClean="0">
                        <a:latin typeface="Cambria Math" panose="02040503050406030204" pitchFamily="18" charset="0"/>
                      </a:rPr>
                      <m:t>𝑐</m:t>
                    </m:r>
                    <m:r>
                      <a:rPr lang="en-US" sz="2800" b="0" i="1" smtClean="0">
                        <a:latin typeface="Cambria Math" panose="02040503050406030204" pitchFamily="18" charset="0"/>
                      </a:rPr>
                      <m:t>=0 ⋯(1).</m:t>
                    </m:r>
                  </m:oMath>
                </a14:m>
                <a:endParaRPr lang="en-US" sz="2800" b="0" dirty="0"/>
              </a:p>
              <a:p>
                <a:r>
                  <a:rPr lang="en-US" sz="2800" dirty="0"/>
                  <a:t> Since (2, -1) lies on it, we have</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3</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2</m:t>
                          </m:r>
                        </m:e>
                      </m:d>
                      <m:r>
                        <a:rPr lang="en-US" sz="2800" b="0" i="1" smtClean="0">
                          <a:latin typeface="Cambria Math" panose="02040503050406030204" pitchFamily="18" charset="0"/>
                        </a:rPr>
                        <m:t>−2</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e>
                      </m:d>
                      <m:r>
                        <a:rPr lang="en-US" sz="2800" b="0" i="1" smtClean="0">
                          <a:latin typeface="Cambria Math" panose="02040503050406030204" pitchFamily="18" charset="0"/>
                        </a:rPr>
                        <m:t>+</m:t>
                      </m:r>
                      <m:r>
                        <a:rPr lang="en-US" sz="2800" b="0" i="1" smtClean="0">
                          <a:latin typeface="Cambria Math" panose="02040503050406030204" pitchFamily="18" charset="0"/>
                        </a:rPr>
                        <m:t>𝑐</m:t>
                      </m:r>
                      <m:r>
                        <a:rPr lang="en-US" sz="2800" b="0" i="1" smtClean="0">
                          <a:latin typeface="Cambria Math" panose="02040503050406030204" pitchFamily="18" charset="0"/>
                        </a:rPr>
                        <m:t>=0</m:t>
                      </m:r>
                    </m:oMath>
                  </m:oMathPara>
                </a14:m>
                <a:endParaRPr lang="en-US" sz="2800" b="0" dirty="0"/>
              </a:p>
              <a:p>
                <a:pPr marL="0" indent="0">
                  <a:buNone/>
                </a:pPr>
                <a:r>
                  <a:rPr lang="en-US" sz="2800" dirty="0"/>
                  <a:t>Or </a:t>
                </a:r>
                <a14:m>
                  <m:oMath xmlns:m="http://schemas.openxmlformats.org/officeDocument/2006/math">
                    <m:r>
                      <a:rPr lang="en-US" sz="2800" b="0" i="1" smtClean="0">
                        <a:latin typeface="Cambria Math" panose="02040503050406030204" pitchFamily="18" charset="0"/>
                      </a:rPr>
                      <m:t>𝑐</m:t>
                    </m:r>
                    <m:r>
                      <a:rPr lang="en-US" sz="2800" b="0" i="1" smtClean="0">
                        <a:latin typeface="Cambria Math" panose="02040503050406030204" pitchFamily="18" charset="0"/>
                      </a:rPr>
                      <m:t>=−8</m:t>
                    </m:r>
                  </m:oMath>
                </a14:m>
                <a:endParaRPr lang="en-US" sz="2800" b="0" dirty="0"/>
              </a:p>
              <a:p>
                <a:pPr marL="0" indent="0">
                  <a:buNone/>
                </a:pPr>
                <a:r>
                  <a:rPr lang="en-US" sz="2800" dirty="0"/>
                  <a:t>Hence the equation of the required straight lin</a:t>
                </a:r>
                <a:r>
                  <a:rPr lang="en-US" dirty="0"/>
                  <a:t>e is:</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3</m:t>
                      </m:r>
                      <m:r>
                        <a:rPr lang="en-US" sz="2800" b="0" i="1" smtClean="0">
                          <a:latin typeface="Cambria Math" panose="02040503050406030204" pitchFamily="18" charset="0"/>
                        </a:rPr>
                        <m:t>𝑥</m:t>
                      </m:r>
                      <m:r>
                        <a:rPr lang="en-US" sz="2800" b="0" i="1" smtClean="0">
                          <a:latin typeface="Cambria Math" panose="02040503050406030204" pitchFamily="18" charset="0"/>
                        </a:rPr>
                        <m:t>−2</m:t>
                      </m:r>
                      <m:r>
                        <a:rPr lang="en-US" sz="2800" b="0" i="1" smtClean="0">
                          <a:latin typeface="Cambria Math" panose="02040503050406030204" pitchFamily="18" charset="0"/>
                        </a:rPr>
                        <m:t>𝑦</m:t>
                      </m:r>
                      <m:r>
                        <a:rPr lang="en-US" sz="2800" b="0" i="1" smtClean="0">
                          <a:latin typeface="Cambria Math" panose="02040503050406030204" pitchFamily="18" charset="0"/>
                        </a:rPr>
                        <m:t>−8=0</m:t>
                      </m:r>
                    </m:oMath>
                  </m:oMathPara>
                </a14:m>
                <a:endParaRPr lang="en-US" sz="2800" b="0" dirty="0"/>
              </a:p>
              <a:p>
                <a:pPr marL="0" indent="0">
                  <a:buNone/>
                </a:pPr>
                <a:r>
                  <a:rPr lang="en-US" sz="2800" dirty="0"/>
                  <a:t> </a:t>
                </a:r>
                <a:endParaRPr lang="en-PK" dirty="0"/>
              </a:p>
            </p:txBody>
          </p:sp>
        </mc:Choice>
        <mc:Fallback xmlns="">
          <p:sp>
            <p:nvSpPr>
              <p:cNvPr id="3" name="Content Placeholder 2">
                <a:extLst>
                  <a:ext uri="{FF2B5EF4-FFF2-40B4-BE49-F238E27FC236}">
                    <a16:creationId xmlns:a16="http://schemas.microsoft.com/office/drawing/2014/main" id="{06BA71DC-5A71-4E59-81DE-60C508A3F4D4}"/>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PK">
                    <a:noFill/>
                  </a:rPr>
                  <a:t> </a:t>
                </a:r>
              </a:p>
            </p:txBody>
          </p:sp>
        </mc:Fallback>
      </mc:AlternateContent>
    </p:spTree>
    <p:extLst>
      <p:ext uri="{BB962C8B-B14F-4D97-AF65-F5344CB8AC3E}">
        <p14:creationId xmlns:p14="http://schemas.microsoft.com/office/powerpoint/2010/main" val="4135262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648</TotalTime>
  <Words>1951</Words>
  <Application>Microsoft Office PowerPoint</Application>
  <PresentationFormat>Widescreen</PresentationFormat>
  <Paragraphs>150</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Cambria</vt:lpstr>
      <vt:lpstr>Cambria Math</vt:lpstr>
      <vt:lpstr>MB Lateefi SK 2.0</vt:lpstr>
      <vt:lpstr>Office Theme</vt:lpstr>
      <vt:lpstr>السّلام عليڪم ورحمة اللہ وبرڪاتہ</vt:lpstr>
      <vt:lpstr>General equations of Straight lines</vt:lpstr>
      <vt:lpstr>PowerPoint Presentation</vt:lpstr>
      <vt:lpstr>In what ratio is the line joining (1,3) and (2,7) divided by 3x+y=9?</vt:lpstr>
      <vt:lpstr>In what ratio is the line joining (1,3) and (2,7) divided by 3x+y=9?</vt:lpstr>
      <vt:lpstr>Angle between two lines from l1 to l2 in the general form </vt:lpstr>
      <vt:lpstr>PowerPoint Presentation</vt:lpstr>
      <vt:lpstr>PowerPoint Presentation</vt:lpstr>
      <vt:lpstr>Find the equation of the line which is perpendicular to 2x+3y+4=0 and passes through (2,-1).</vt:lpstr>
      <vt:lpstr>Point of intersection of two straight lines </vt:lpstr>
      <vt:lpstr>PowerPoint Presentation</vt:lpstr>
      <vt:lpstr>PowerPoint Presentation</vt:lpstr>
      <vt:lpstr>Concurrency of three lines</vt:lpstr>
      <vt:lpstr>PowerPoint Presentation</vt:lpstr>
      <vt:lpstr>PowerPoint Presentation</vt:lpstr>
      <vt:lpstr>PowerPoint Presentation</vt:lpstr>
      <vt:lpstr>Here is the graph</vt:lpstr>
      <vt:lpstr>Find the value of a will the three lines  l_1: 2x+y-1&amp;=0 l_2:ax+2y-2&amp;=0 l_3:2x-3y-5&amp;=0 be concurrent.</vt:lpstr>
      <vt:lpstr>PowerPoint Presentation</vt:lpstr>
      <vt:lpstr>Proof that the altitudes of any triangle are concurrent </vt:lpstr>
      <vt:lpstr>PowerPoint Presentation</vt:lpstr>
      <vt:lpstr>PowerPoint Presentation</vt:lpstr>
      <vt:lpstr>EXERCISE PROBLEMS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السّلام عليڪم ورحمة اللہ وبرڪاتہ</dc:title>
  <dc:creator>MUHAMMAD HUZAIFA</dc:creator>
  <cp:lastModifiedBy>MUHAMMAD HUZAIFA</cp:lastModifiedBy>
  <cp:revision>52</cp:revision>
  <dcterms:created xsi:type="dcterms:W3CDTF">2021-01-14T08:33:24Z</dcterms:created>
  <dcterms:modified xsi:type="dcterms:W3CDTF">2021-01-19T08:17:36Z</dcterms:modified>
</cp:coreProperties>
</file>