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4818-81C8-429A-9F23-F08FB08E7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BE6A6-ADD7-4815-8051-7EE310537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4302-0CBB-4B5E-A91D-F9E1A206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843-2DB9-44D1-966E-44A17B9F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3A92-BDCA-4669-9244-536824C0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88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5C1D-6172-4C9B-87F1-2D4D9BDB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DD227-D0AA-4B63-8038-346555E0A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3524-D19D-465A-8526-3F6282A4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4690-F352-4071-8D49-132C3BD0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47EC-9818-457C-8E78-F1DC0629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4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DC22F-8A19-4C37-8292-64FDCBE7F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D72B1-F628-49DE-B0E5-43191AA3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1BD5-374A-4866-B1DD-1CD036B6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5D85-BBE1-4110-A2C9-AD412D63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FFBD-D2A8-4427-90FD-4934A8FD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8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672E-CF8D-4015-8622-5D7BD3D6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AC62-12C7-4D6A-B359-8FE9CD44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B37A-B119-4930-8E48-20DD5F2A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E76D-00C8-4A4F-BF86-E11D3DA9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7D09-02AB-4B02-AC3F-809CF17A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55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C6A9-1312-42F4-9FEC-F4463611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BDAD-10BD-4D9B-A964-7D47FF84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0524-48B1-40ED-8185-4C93DF2E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A2B2-00D5-4661-B7D6-15EA7539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7B1-B319-4DD1-B859-F5151319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141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3304-9E50-47BD-B43D-3DD580F7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5744-BEA2-4CA3-B1D6-CF3999D08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04ECA-70B1-4E56-B0D7-87E8E2CE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CA18-FEB1-4EDC-9854-D6E4F375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13F88-478C-40AB-92B1-D403A291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EC16E-83AE-40B2-9B26-3D1180F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224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4503-775C-4E9A-9B13-B5DBA390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3D87-27F4-4E7A-9DAC-BBDA03BA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00092-5674-483C-9173-10581C511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66815-8A2D-4D95-99D2-F5AADF0D4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4A108-9545-415D-894B-72AA393CF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8CE97-6CB7-42D0-B268-D1B9E2C1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42CE1-408D-41D1-8121-BADCF812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2F565-ABB8-40FC-B1CF-D1ED0189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87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C2A4-3C5A-4D81-95BB-EB1ECA38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9B69B-F83D-43AA-97A4-6CC1D8AD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D70CC-D287-4C89-9575-F481516A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D27A4-BDA4-4700-A476-99CF9C5D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643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5300D-3124-411A-9C61-DAF97AEE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B5F0B-0E0C-4B61-8B14-4520AC32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4EB7-EDC8-4E22-A2FB-3A9D687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223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EF60-E0C2-4A94-BA8A-B59DA2D3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57AF-B9B1-4C1D-9D17-3497BD73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110C7-AD3D-4053-9090-D3E487317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6B4EA-A017-4D7D-A8B8-F15972F3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BDD9E-7EB9-4933-8B77-3EB1B6A5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5F195-48B5-40B5-BC2C-F448B476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77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6B0-9D52-4930-BB49-59AC5C5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271EB-E8F9-4627-BDF7-55D3947BD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9E31E-2B84-4705-B996-AB89BD0C5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79063-BB2D-4609-93E2-AA78A4DC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97E2-CC46-4A17-9053-1DF10A4D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937F6-0063-47C6-ABC8-78DABF0B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02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3EA8A-1663-47D5-B737-B3679E87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1F33-4B20-4B1E-8EAA-A74EB358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5A67-1E06-4020-AD32-7A40D1E2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E3C8-72CC-4595-89D9-FF21B4AD3565}" type="datetimeFigureOut">
              <a:rPr lang="en-PK" smtClean="0"/>
              <a:t>25/01/2021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8F83-742A-406A-8D02-733FC827B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7DBA-DC2D-4835-9A7D-CF75A9C72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FBE0-82FF-4CC7-B97A-D10F8D61B4A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606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96CF-15F9-4D02-AB89-7B13C20F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87F67-9717-49D0-9A8E-96DD1FCAE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5E804-2A93-41C6-B5D2-9F4BF096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1590675"/>
            <a:ext cx="4029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6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690BCB-6052-4EC1-A76D-9971B86C68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the distance of the point (6, -2) from the line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r>
                  <a:rPr lang="en-US" dirty="0"/>
                  <a:t>.</a:t>
                </a:r>
                <a:endParaRPr lang="en-P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690BCB-6052-4EC1-A76D-9971B86C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1739" b="-21198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2AEA3-924C-4866-B0DF-485997063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undirected distance can be computed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𝑢𝑛𝑖𝑡𝑠</m:t>
                    </m:r>
                  </m:oMath>
                </a14:m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2AEA3-924C-4866-B0DF-485997063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BF591D-E3AC-4400-B9D7-25F1C6740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6440"/>
            <a:ext cx="5153025" cy="419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7305F-366A-4A83-A213-E5590EFC5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150" y="4001294"/>
            <a:ext cx="3771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3817F-70F3-43F2-B25D-4DB71A4780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the distance between the parallel lines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−9=0</m:t>
                    </m:r>
                  </m:oMath>
                </a14:m>
                <a:endParaRPr lang="en-P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3817F-70F3-43F2-B25D-4DB71A478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F6F03-03A3-42DA-8C89-BA1E01F43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Method I: Find the perpendicular distance of each of the lines from the origin and retain their signs if these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respectively, the required distance between the given parallel lines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9+16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36+64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So the required distance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𝑢𝑛𝑖𝑡𝑠</m:t>
                    </m:r>
                  </m:oMath>
                </a14:m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F6F03-03A3-42DA-8C89-BA1E01F43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82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3817F-70F3-43F2-B25D-4DB71A4780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the distance between the parallel lines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−9=0</m:t>
                    </m:r>
                  </m:oMath>
                </a14:m>
                <a:endParaRPr lang="en-P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3817F-70F3-43F2-B25D-4DB71A478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F6F03-03A3-42DA-8C89-BA1E01F43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Method II: First we must write the given equations with the same coefficients of x and 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+20=0 ⋯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−9=0 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any point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+20=0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=−20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the distance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from the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36+64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𝑢𝑛𝑖𝑡𝑠</m:t>
                    </m:r>
                  </m:oMath>
                </a14:m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F6F03-03A3-42DA-8C89-BA1E01F43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89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1A068E-E2CD-4DE2-97A7-6436EC04DB20}"/>
              </a:ext>
            </a:extLst>
          </p:cNvPr>
          <p:cNvGrpSpPr/>
          <p:nvPr/>
        </p:nvGrpSpPr>
        <p:grpSpPr>
          <a:xfrm>
            <a:off x="4439478" y="350447"/>
            <a:ext cx="6983896" cy="6077589"/>
            <a:chOff x="4439478" y="350447"/>
            <a:chExt cx="6983896" cy="60775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834529-E5F8-4467-8CD7-EA95F3E54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9478" y="350447"/>
              <a:ext cx="6983896" cy="607758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7963CF-E617-4DE6-A620-95AF40518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4957" y="2990944"/>
              <a:ext cx="1060174" cy="139147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D9BAFA4-FE3D-4433-93E5-63891DD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44" y="2705099"/>
            <a:ext cx="2971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7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863-35C1-46E0-A14D-F7107211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AREA OF A TRIANGLE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33C66-6047-4C35-A735-D8670E3438BE}"/>
                  </a:ext>
                </a:extLst>
              </p:cNvPr>
              <p:cNvSpPr txBox="1"/>
              <p:nvPr/>
            </p:nvSpPr>
            <p:spPr>
              <a:xfrm>
                <a:off x="702365" y="1560588"/>
                <a:ext cx="10651435" cy="529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Let the coordinates of the vertices of a triangle ABC in anti clockwise direction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sz="2400" dirty="0"/>
                  <a:t> be perpendicular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By Elementary Geometry the area of the triangle ABC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𝑎𝑙𝑡𝑖𝑡𝑢𝑑𝑒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denotes the area of triangle.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b="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Equation of line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PK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33C66-6047-4C35-A735-D8670E34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" y="1560588"/>
                <a:ext cx="10651435" cy="5297412"/>
              </a:xfrm>
              <a:prstGeom prst="rect">
                <a:avLst/>
              </a:prstGeom>
              <a:blipFill>
                <a:blip r:embed="rId2"/>
                <a:stretch>
                  <a:fillRect l="-858" b="-161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07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AA44E-75AB-4226-8391-45B0B082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23" y="658030"/>
            <a:ext cx="6158572" cy="58047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669E4D-10B3-4804-A19D-F9A3CF7AD786}"/>
              </a:ext>
            </a:extLst>
          </p:cNvPr>
          <p:cNvCxnSpPr/>
          <p:nvPr/>
        </p:nvCxnSpPr>
        <p:spPr>
          <a:xfrm flipH="1">
            <a:off x="3629465" y="1378634"/>
            <a:ext cx="2180492" cy="32496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4B3DF3-78C1-460E-BE0F-085707A76A78}"/>
              </a:ext>
            </a:extLst>
          </p:cNvPr>
          <p:cNvCxnSpPr/>
          <p:nvPr/>
        </p:nvCxnSpPr>
        <p:spPr>
          <a:xfrm>
            <a:off x="5804452" y="1338470"/>
            <a:ext cx="1338470" cy="392264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4AEE7E-D5AC-49FE-BD67-0E54F8165371}"/>
              </a:ext>
            </a:extLst>
          </p:cNvPr>
          <p:cNvCxnSpPr/>
          <p:nvPr/>
        </p:nvCxnSpPr>
        <p:spPr>
          <a:xfrm>
            <a:off x="3629465" y="4628271"/>
            <a:ext cx="3539961" cy="6195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10E8D1-8483-49CB-9AF6-811DB1AD5B0F}"/>
              </a:ext>
            </a:extLst>
          </p:cNvPr>
          <p:cNvCxnSpPr/>
          <p:nvPr/>
        </p:nvCxnSpPr>
        <p:spPr>
          <a:xfrm flipH="1">
            <a:off x="5062330" y="1378634"/>
            <a:ext cx="742122" cy="3498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E0CC0-821A-439F-96D6-51AFCA31942D}"/>
                  </a:ext>
                </a:extLst>
              </p:cNvPr>
              <p:cNvSpPr txBox="1"/>
              <p:nvPr/>
            </p:nvSpPr>
            <p:spPr>
              <a:xfrm>
                <a:off x="5472332" y="1007573"/>
                <a:ext cx="976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E0CC0-821A-439F-96D6-51AFCA319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32" y="1007573"/>
                <a:ext cx="976100" cy="276999"/>
              </a:xfrm>
              <a:prstGeom prst="rect">
                <a:avLst/>
              </a:prstGeom>
              <a:blipFill>
                <a:blip r:embed="rId3"/>
                <a:stretch>
                  <a:fillRect l="-5625" t="-2174" r="-8750" b="-3260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6E819A-6317-422C-8B79-EE74F1C42EE3}"/>
                  </a:ext>
                </a:extLst>
              </p:cNvPr>
              <p:cNvSpPr txBox="1"/>
              <p:nvPr/>
            </p:nvSpPr>
            <p:spPr>
              <a:xfrm>
                <a:off x="3002570" y="4722333"/>
                <a:ext cx="900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i="1" dirty="0"/>
                  <a:t>B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K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6E819A-6317-422C-8B79-EE74F1C4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70" y="4722333"/>
                <a:ext cx="900759" cy="276999"/>
              </a:xfrm>
              <a:prstGeom prst="rect">
                <a:avLst/>
              </a:prstGeom>
              <a:blipFill>
                <a:blip r:embed="rId4"/>
                <a:stretch>
                  <a:fillRect l="-16327" t="-28889" r="-12245" b="-5111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D7D3A-7F34-4DD6-A041-DA1072F9AE89}"/>
                  </a:ext>
                </a:extLst>
              </p:cNvPr>
              <p:cNvSpPr txBox="1"/>
              <p:nvPr/>
            </p:nvSpPr>
            <p:spPr>
              <a:xfrm>
                <a:off x="6817428" y="5288915"/>
                <a:ext cx="891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i="1" dirty="0"/>
                  <a:t>C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K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D7D3A-7F34-4DD6-A041-DA1072F9A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28" y="5288915"/>
                <a:ext cx="891141" cy="276999"/>
              </a:xfrm>
              <a:prstGeom prst="rect">
                <a:avLst/>
              </a:prstGeom>
              <a:blipFill>
                <a:blip r:embed="rId5"/>
                <a:stretch>
                  <a:fillRect l="-15646" t="-28889" r="-11565" b="-5111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B8F27-EB3B-46CC-8132-342E73A91B5E}"/>
                  </a:ext>
                </a:extLst>
              </p:cNvPr>
              <p:cNvSpPr txBox="1"/>
              <p:nvPr/>
            </p:nvSpPr>
            <p:spPr>
              <a:xfrm>
                <a:off x="5002249" y="493806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PK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B8F27-EB3B-46CC-8132-342E73A91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249" y="4938066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27027" r="-24324" b="-888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75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863-35C1-46E0-A14D-F7107211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AREA OF A TRIANGLE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33C66-6047-4C35-A735-D8670E3438BE}"/>
                  </a:ext>
                </a:extLst>
              </p:cNvPr>
              <p:cNvSpPr txBox="1"/>
              <p:nvPr/>
            </p:nvSpPr>
            <p:spPr>
              <a:xfrm>
                <a:off x="770282" y="1690688"/>
                <a:ext cx="10651435" cy="453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Now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𝑃𝑒𝑟𝑝𝑜𝑛𝑑𝑖𝑐𝑢𝑙𝑎𝑟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 from line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sz="2400" b="0" dirty="0"/>
                  <a:t>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argPr>
                                            <m:argSz m:val="1"/>
                                          </m:argP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b="0" i="1" dirty="0"/>
              </a:p>
              <a:p>
                <a:r>
                  <a:rPr lang="en-US" sz="2400" b="0" dirty="0"/>
                  <a:t>Thus, area of triangle ABC,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𝐵𝐶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</m:oMath>
                </a14:m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b="0" dirty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argPr>
                                          <m:argSz m:val="1"/>
                                        </m:argP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33C66-6047-4C35-A735-D8670E34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2" y="1690688"/>
                <a:ext cx="10651435" cy="4535409"/>
              </a:xfrm>
              <a:prstGeom prst="rect">
                <a:avLst/>
              </a:prstGeom>
              <a:blipFill>
                <a:blip r:embed="rId2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82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90A8FD-1C75-43AF-98C2-280AE059B3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4789971"/>
              </a:xfrm>
            </p:spPr>
            <p:txBody>
              <a:bodyPr anchor="t">
                <a:normAutofit fontScale="90000"/>
              </a:bodyPr>
              <a:lstStyle/>
              <a:p>
                <a:pPr/>
                <a:r>
                  <a:rPr lang="en-US" sz="3600" dirty="0"/>
                  <a:t>If A, B and C are three collinear points, then the area of the triangle ABC is equal to 0 that is the condition for collinearity three points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&amp;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is: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:br>
                  <a:rPr lang="en-US" sz="3600" dirty="0"/>
                </a:br>
                <a:endParaRPr lang="en-PK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90A8FD-1C75-43AF-98C2-280AE059B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4789971"/>
              </a:xfrm>
              <a:blipFill>
                <a:blip r:embed="rId2"/>
                <a:stretch>
                  <a:fillRect l="-1507" t="-267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FC44-05A0-4BB4-B760-4629577C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D3802-C1C8-4E45-8543-1F19BE48A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8"/>
          <a:stretch/>
        </p:blipFill>
        <p:spPr>
          <a:xfrm>
            <a:off x="2230241" y="2841454"/>
            <a:ext cx="7392061" cy="11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4BF-FFDC-482E-BAA9-57B4E0F7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POSITION OF A POINT WITH RESPECT TO A GIVEN STRAIGHT LINE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39657-050D-4A37-A8B2-3C85DAED7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Theorem: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denote the line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is a point above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(ii)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is a point below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The following is the converse of the above theorem:</a:t>
                </a:r>
              </a:p>
              <a:p>
                <a:r>
                  <a:rPr lang="en-US" dirty="0"/>
                  <a:t>Theorem: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denote the line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:r>
                  <a:rPr lang="en-US" b="0" dirty="0"/>
                  <a:t>)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are real numbers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t</a:t>
                </a:r>
              </a:p>
              <a:p>
                <a:r>
                  <a:rPr lang="en-US" dirty="0"/>
                  <a:t>(ii)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are real numbers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lies below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39657-050D-4A37-A8B2-3C85DAED7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A109D0-0D55-441B-B805-10B85A71EA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70221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Find whether each of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−8,−3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 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(−35,9)</m:t>
                    </m:r>
                  </m:oMath>
                </a14:m>
                <a:r>
                  <a:rPr lang="en-US" dirty="0"/>
                  <a:t> is above or below the line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r>
                  <a:rPr lang="en-US" dirty="0"/>
                  <a:t>.</a:t>
                </a:r>
                <a:endParaRPr lang="en-P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A109D0-0D55-441B-B805-10B85A71E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702214"/>
              </a:xfrm>
              <a:blipFill>
                <a:blip r:embed="rId2"/>
                <a:stretch>
                  <a:fillRect l="-2087" t="-11111" b="-1648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6B6D1-E9ED-4597-896F-22E170EBC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5147"/>
                <a:ext cx="10515600" cy="37518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Sol: We shall write the given equation of the line in the form in which the coefficients of y positive. Thus, we have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−4=0.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For the point (-8, -3),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16−9−4=3&gt;0.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Hence (-8, -3) lies above the given line.</a:t>
                </a:r>
              </a:p>
              <a:p>
                <a:r>
                  <a:rPr lang="en-US" dirty="0"/>
                  <a:t>Again, for the point (10, -5),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−4=−20−15−4=−39&lt;0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Hence (10, -5) lies below the given line.</a:t>
                </a:r>
              </a:p>
              <a:p>
                <a:r>
                  <a:rPr lang="en-US" b="0" dirty="0"/>
                  <a:t> For the point (-35,9),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−4=70+27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−4=93&gt;0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Hence (-35, 9) lies above the line.</a:t>
                </a:r>
              </a:p>
              <a:p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6B6D1-E9ED-4597-896F-22E170E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5147"/>
                <a:ext cx="10515600" cy="3751815"/>
              </a:xfrm>
              <a:blipFill>
                <a:blip r:embed="rId3"/>
                <a:stretch>
                  <a:fillRect l="-406" t="-2764" r="-23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07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FA226-5B1A-4997-835B-DCD0863A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58" y="1055941"/>
            <a:ext cx="8086484" cy="55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0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136B-65B3-46F9-A9B0-ECE4032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DISTANCE OF A POINT FROM A LINE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C1F3B-0858-4050-A510-402C0F1D6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961903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be the given line making an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x-axis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the given point.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on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parallel to x-axis cutting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C1F3B-0858-4050-A510-402C0F1D6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961903"/>
              </a:xfrm>
              <a:blipFill>
                <a:blip r:embed="rId2"/>
                <a:stretch>
                  <a:fillRect l="-1043" t="-1966" r="-162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E4279698-CA46-4717-9458-CA6F61354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75" t="44991" r="17492"/>
          <a:stretch/>
        </p:blipFill>
        <p:spPr>
          <a:xfrm>
            <a:off x="3127513" y="3974963"/>
            <a:ext cx="5936974" cy="25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2F4063-BE30-4C07-B205-0D1433999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1469" t="16487" r="23773"/>
          <a:stretch/>
        </p:blipFill>
        <p:spPr>
          <a:xfrm>
            <a:off x="2140225" y="573877"/>
            <a:ext cx="7911549" cy="571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3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25F3C8-73C8-4F52-B80F-8F7EE8DCC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7089" r="20792" b="7684"/>
          <a:stretch/>
        </p:blipFill>
        <p:spPr>
          <a:xfrm>
            <a:off x="1056708" y="577504"/>
            <a:ext cx="8632640" cy="51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12AC6D-F05B-4647-8D83-751922C35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6835"/>
                <a:ext cx="10515600" cy="5660128"/>
              </a:xfrm>
            </p:spPr>
            <p:txBody>
              <a:bodyPr/>
              <a:lstStyle/>
              <a:p>
                <a:r>
                  <a:rPr lang="en-US" dirty="0"/>
                  <a:t>If the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and the origin lie on the same side of the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the perpendicular distance is taken as positive.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the origin lie on the opposite sides of the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then then the perpendicular distance is taken as negative.</a:t>
                </a:r>
              </a:p>
              <a:p>
                <a:r>
                  <a:rPr lang="en-US" dirty="0"/>
                  <a:t>However , the undirected distance is given by: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den>
                        </m:f>
                      </m:e>
                    </m:d>
                  </m:oMath>
                </a14:m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12AC6D-F05B-4647-8D83-751922C35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6835"/>
                <a:ext cx="10515600" cy="5660128"/>
              </a:xfrm>
              <a:blipFill>
                <a:blip r:embed="rId2"/>
                <a:stretch>
                  <a:fillRect l="-1043" t="-1832" r="-104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5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943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POSITION OF A POINT WITH RESPECT TO A GIVEN STRAIGHT LINE</vt:lpstr>
      <vt:lpstr>Find whether each of the points (-8,-3)  ,  (10, -5),  (-35,9) is above or below the line 2x-3y+4=0.</vt:lpstr>
      <vt:lpstr>PowerPoint Presentation</vt:lpstr>
      <vt:lpstr>DISTANCE OF A POINT FROM A LINE</vt:lpstr>
      <vt:lpstr>PowerPoint Presentation</vt:lpstr>
      <vt:lpstr>PowerPoint Presentation</vt:lpstr>
      <vt:lpstr>PowerPoint Presentation</vt:lpstr>
      <vt:lpstr>Find the distance of the point (6, -2) from the line3x-4y+4=0.</vt:lpstr>
      <vt:lpstr>Find the distance between the parallel lines 3x+4y+10=0, and 6x+8y-9=0</vt:lpstr>
      <vt:lpstr>Find the distance between the parallel lines 3x+4y+10=0, and 6x+8y-9=0</vt:lpstr>
      <vt:lpstr>PowerPoint Presentation</vt:lpstr>
      <vt:lpstr>AREA OF A TRIANGLE</vt:lpstr>
      <vt:lpstr>PowerPoint Presentation</vt:lpstr>
      <vt:lpstr>AREA OF A TRIANGLE</vt:lpstr>
      <vt:lpstr>If A, B and C are three collinear points, then the area of the triangle ABC is equal to 0 that is the condition for collinearity three points A(x_1, y_1), B(x_2,y_2) &amp;C(x_3, y_3 ) is: ∆=1/2 |■8(x_1&amp;y_1&amp;1@x_2&amp;y_2&amp;1@x_3&amp;y_3&amp;1)|=0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HUZAIFA</dc:creator>
  <cp:lastModifiedBy>MUHAMMAD HUZAIFA</cp:lastModifiedBy>
  <cp:revision>29</cp:revision>
  <dcterms:created xsi:type="dcterms:W3CDTF">2021-01-18T08:03:54Z</dcterms:created>
  <dcterms:modified xsi:type="dcterms:W3CDTF">2021-01-25T07:50:25Z</dcterms:modified>
</cp:coreProperties>
</file>