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FFD0BD-AFAC-4C61-9467-F3E374509F2D}">
  <a:tblStyle styleId="{B7FFD0BD-AFAC-4C61-9467-F3E374509F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5d5d8c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5d5d8c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77ff4ad5d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77ff4ad5d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77ff4ad5d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77ff4ad5d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785d5d8c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785d5d8c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77ff4ad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77ff4ad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785d5d8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785d5d8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77ff4ad5d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77ff4ad5d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77ff4ad5d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77ff4ad5d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77ff4ad5d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77ff4ad5d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77ff4ad5d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77ff4ad5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785d5d8c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785d5d8c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77ff4ad5d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77ff4ad5d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CASE: THE ADVENT OF SMARTPHONE 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Abdul Basit Shoukat Solkar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Jay Mahesh Todkari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Rutvik Haresh Ghole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1534025" y="202600"/>
            <a:ext cx="55233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Weights</a:t>
            </a:r>
            <a:r>
              <a:rPr b="1" lang="en" sz="2400">
                <a:solidFill>
                  <a:schemeClr val="dk1"/>
                </a:solidFill>
              </a:rPr>
              <a:t> assigned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141300" y="964975"/>
            <a:ext cx="91440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Formula used :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Score = downloads * 0.4 + ratings * 0.2 + review_per_install * 0.1 + 1*0.05 + </a:t>
            </a:r>
            <a:r>
              <a:rPr lang="en" sz="1700">
                <a:solidFill>
                  <a:schemeClr val="dk1"/>
                </a:solidFill>
              </a:rPr>
              <a:t>1*0.2 + 1*0.05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Weights for each feature: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Downloads : 40%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Ratings : 20%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Review_per_install : 10%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Categories : 5%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Content Rating : 5%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Genre: 20%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604200" y="581700"/>
            <a:ext cx="79356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Reasons for Low Ranking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Less number of downloads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Less number of reviews.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updates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1444800" y="1530400"/>
            <a:ext cx="6348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100B35"/>
                </a:solidFill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draw useful insights from the dataset that has around 10000+ applications data. Expected solution: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1.Draw insights about the parameters that drive the success of an application in the markets.  You may assign different weights to the parameters.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2.Come up with top 100 applications of all and justify your results with Visualisations.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3.Come up with bottom 100 apps you would rank after taking various parameters into consideration their reasons of failure with visualisations.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Free vs Paid 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-866" l="29129" r="25041" t="10581"/>
          <a:stretch/>
        </p:blipFill>
        <p:spPr>
          <a:xfrm>
            <a:off x="5942150" y="1017725"/>
            <a:ext cx="2890151" cy="325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68;p15"/>
          <p:cNvGraphicFramePr/>
          <p:nvPr/>
        </p:nvGraphicFramePr>
        <p:xfrm>
          <a:off x="376925" y="1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{B7FFD0BD-AFAC-4C61-9467-F3E374509F2D}</a:tableStyleId>
              </a:tblPr>
              <a:tblGrid>
                <a:gridCol w="1706800"/>
                <a:gridCol w="1706800"/>
                <a:gridCol w="1706800"/>
              </a:tblGrid>
              <a:tr h="5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 (mean)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Paid (mean)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Downloads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 million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Review_per_install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798450" y="61225"/>
            <a:ext cx="754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Comparing Categories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25" y="630625"/>
            <a:ext cx="7772026" cy="44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1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16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688575" y="594025"/>
            <a:ext cx="79602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Mean and median downloads of top 25 categories is taken.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Downloads: </a:t>
            </a:r>
            <a:r>
              <a:rPr lang="en" sz="1700">
                <a:solidFill>
                  <a:schemeClr val="dk1"/>
                </a:solidFill>
              </a:rPr>
              <a:t>for top 25 categories ratings are almost up to 80M.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Ratings :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for top 25 categories ratings are almost as i.e between 4M to 5M.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Review per install: </a:t>
            </a:r>
            <a:r>
              <a:rPr lang="en" sz="1700">
                <a:solidFill>
                  <a:schemeClr val="dk1"/>
                </a:solidFill>
              </a:rPr>
              <a:t>for top 25 categories ratings are almost as up to 40M</a:t>
            </a:r>
            <a:r>
              <a:rPr lang="en" sz="1700">
                <a:solidFill>
                  <a:schemeClr val="dk2"/>
                </a:solidFill>
              </a:rPr>
              <a:t>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1226"/>
            <a:ext cx="8839201" cy="42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599450" y="132075"/>
            <a:ext cx="722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1671700" y="169525"/>
            <a:ext cx="61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Comparing</a:t>
            </a:r>
            <a:r>
              <a:rPr b="1" lang="en" sz="2400">
                <a:solidFill>
                  <a:schemeClr val="dk1"/>
                </a:solidFill>
              </a:rPr>
              <a:t> Content Ratings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493100" y="594500"/>
            <a:ext cx="81807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Downloads :</a:t>
            </a:r>
            <a:r>
              <a:rPr lang="en" sz="1800">
                <a:solidFill>
                  <a:schemeClr val="dk1"/>
                </a:solidFill>
              </a:rPr>
              <a:t> ‘</a:t>
            </a:r>
            <a:r>
              <a:rPr lang="en" sz="1700">
                <a:solidFill>
                  <a:schemeClr val="dk1"/>
                </a:solidFill>
              </a:rPr>
              <a:t>Everyone 10+’ and ‘Teen’ category apps have avg downloads of 25 to 30 million , </a:t>
            </a:r>
            <a:r>
              <a:rPr lang="en" sz="1700">
                <a:solidFill>
                  <a:schemeClr val="dk1"/>
                </a:solidFill>
              </a:rPr>
              <a:t>‘Everyone’ and ‘Mature 17+’ have downloads between range of 10 to 12 million while Adults and Unrated apps have very less number of downloads.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Ratings : </a:t>
            </a:r>
            <a:r>
              <a:rPr lang="en" sz="1700">
                <a:solidFill>
                  <a:schemeClr val="dk1"/>
                </a:solidFill>
              </a:rPr>
              <a:t>Ratings are almost same for each category.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Reviews per install : </a:t>
            </a:r>
            <a:r>
              <a:rPr lang="en" sz="1700">
                <a:solidFill>
                  <a:schemeClr val="dk1"/>
                </a:solidFill>
              </a:rPr>
              <a:t>‘Unrated’ and ‘Everyone’ category apps have less reviews compared to their downloads. Other category apps good balance between reviews and downloads.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