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ADE"/>
    <a:srgbClr val="9BE25D"/>
    <a:srgbClr val="36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E3A8-254D-46A8-B5F9-13A4AA507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F9DBB-96BE-41E0-9C8B-2A6AA4B6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D020-5B34-4117-9CBA-E8FF640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D053-C280-4977-B9C1-71EC851B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FE94-363A-43B9-902A-D25F4A5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DBF5-7590-47F2-9A3D-589F4ACA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A496D-B70C-416D-B18D-94A66021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4E57-B5FF-4B41-B033-4FC9BC96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D8E8-C58C-4104-9CC0-83226893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0B76-3D81-48F1-9024-F5F3F5A4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A1FD8-841C-478B-9C63-0AA2F9AE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6BC9-2B61-443A-A846-FACABFBE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F670-AFCD-49D1-A741-8B7EAE7D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56CB-D18E-46CD-A38F-E28FCC49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0101-7A3B-4948-AD7F-A9536BC0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CC6E-BA99-42D4-9C48-278DB2A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7118-3BFE-4051-8592-DADDC874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4869-AA96-479D-949A-4445D9CB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6C29-9E99-4E3B-B8EA-6AD74CA0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E6B4-2213-4208-99D4-68809E23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BA9-0F73-404A-B91D-48007ED3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87CAA-1917-4B3B-9FC5-4D60EDC8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6765-0B10-45EB-AB17-46F2669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F6DE-DF16-49E9-99E8-CDB37986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682E-D927-4BC1-9506-013BA5A4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F6F4-68FC-477E-9A0B-E7457A3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F46B-EF61-48E3-94A3-C8CDF8570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3CC72-A50A-493B-BBF4-D134CE4F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33C0-2DC3-471F-9866-531C5D2B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920C-FDC9-426B-BBCC-362AC4C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2FA5-A898-422A-9FAD-AEC99EB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C0FC-32EF-41B2-BB99-83022C80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A272-14E7-4214-A497-F265EE0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D05E3-AC03-482E-ACF9-984E30AB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84D42-E8BC-41F0-A241-36C0B818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C5746-6E2B-4749-822F-4917064E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7F457-A10C-4199-B55C-6ED89436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BDC0C-46E2-4B0F-9C93-B923B01E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99EA2-08E1-48B8-B836-EF7FA5E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1D8-4183-40B9-9645-E89C608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6DE62-C1B3-41B9-A677-2A9F0514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52374-DF21-4B0B-8498-EB8AD92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23B0A-F416-4F04-B494-67CC189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3AE7-C5B9-46F7-97C9-CB40E4A3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A43F6-E5FD-4AB1-B711-646415AE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2F6FC-8D69-49CA-A8AD-37DE8986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4538-090A-418B-9CE3-C4D2E94B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320-FC68-4C3D-ADD2-F6DCD352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8066E-3C23-4EAD-9557-DBD573785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684D-88CC-4604-B973-071EE54E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4A52-79DE-4CC9-9395-F1616B2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2CE-1882-4C52-964D-F3E91812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E6AE-B167-4303-8569-F58E9051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D9724-C462-4C4F-8D99-B3AA1BD9B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B21E-6926-4E5C-A39D-379C2B11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A3C2-8ECC-4760-90EE-A680ED88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0E90A-BAFD-4D05-A439-6C8238D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33C8-FD6D-41C4-9FCB-90F410AB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1AC21-B0D9-497E-9843-C1328DDD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DF74-0BC2-49BD-90E4-A08B0A04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8EE0-4190-4799-91C5-5EB8E354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77E9-7751-474F-A97E-8BF8D99FF31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9674-C2CE-420D-BB35-926A282C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DEA7-5FA9-443E-AD95-DECB3A65B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DD71-48FD-4EA2-A433-9CEF2F4B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1069EE-9A6A-4C1C-865A-576A4ED3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19"/>
            <a:ext cx="12192000" cy="6250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BB944-7E9B-4F84-AF91-962BAD6D9C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73" y="2596357"/>
            <a:ext cx="38100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70D17-4623-4370-9F58-D8595519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803587"/>
            <a:ext cx="9144000" cy="2400254"/>
          </a:xfrm>
        </p:spPr>
        <p:txBody>
          <a:bodyPr>
            <a:normAutofit/>
          </a:bodyPr>
          <a:lstStyle/>
          <a:p>
            <a:r>
              <a:rPr lang="en-US" sz="6600" b="1" dirty="0"/>
              <a:t>PRESENTING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47526-64B6-433E-8971-38DA1EE2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501" y="3749590"/>
            <a:ext cx="5261499" cy="2857500"/>
          </a:xfrm>
        </p:spPr>
        <p:txBody>
          <a:bodyPr>
            <a:normAutofit/>
          </a:bodyPr>
          <a:lstStyle/>
          <a:p>
            <a:pPr algn="l"/>
            <a:r>
              <a:rPr lang="en-US" sz="11500" dirty="0"/>
              <a:t>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2BB10-9EDF-492F-B1D8-74DC1174DD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16747" r="24834" b="14690"/>
          <a:stretch/>
        </p:blipFill>
        <p:spPr>
          <a:xfrm>
            <a:off x="1820663" y="3407857"/>
            <a:ext cx="2334827" cy="27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Let’s do level order traversals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Traversals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A1D-836E-488A-BB9E-E75634AF22C5}"/>
              </a:ext>
            </a:extLst>
          </p:cNvPr>
          <p:cNvSpPr/>
          <p:nvPr/>
        </p:nvSpPr>
        <p:spPr>
          <a:xfrm>
            <a:off x="654605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9472-E12B-45A7-A661-F8759D71E834}"/>
              </a:ext>
            </a:extLst>
          </p:cNvPr>
          <p:cNvSpPr/>
          <p:nvPr/>
        </p:nvSpPr>
        <p:spPr>
          <a:xfrm>
            <a:off x="6400817" y="3023729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FBA90-4955-4C8F-88D3-4412629BB217}"/>
              </a:ext>
            </a:extLst>
          </p:cNvPr>
          <p:cNvSpPr/>
          <p:nvPr/>
        </p:nvSpPr>
        <p:spPr>
          <a:xfrm>
            <a:off x="755993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A33A4-9C80-4252-AE49-5761083EFF34}"/>
              </a:ext>
            </a:extLst>
          </p:cNvPr>
          <p:cNvSpPr/>
          <p:nvPr/>
        </p:nvSpPr>
        <p:spPr>
          <a:xfrm>
            <a:off x="817592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C91D-AA48-460C-A6CA-523B318AB6C4}"/>
              </a:ext>
            </a:extLst>
          </p:cNvPr>
          <p:cNvSpPr/>
          <p:nvPr/>
        </p:nvSpPr>
        <p:spPr>
          <a:xfrm>
            <a:off x="7140839" y="227049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3DF65-095F-4605-A82C-D6981EA43BEC}"/>
              </a:ext>
            </a:extLst>
          </p:cNvPr>
          <p:cNvSpPr/>
          <p:nvPr/>
        </p:nvSpPr>
        <p:spPr>
          <a:xfrm>
            <a:off x="7563362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37115-78CC-486F-9C01-7965CBE38A8D}"/>
              </a:ext>
            </a:extLst>
          </p:cNvPr>
          <p:cNvSpPr/>
          <p:nvPr/>
        </p:nvSpPr>
        <p:spPr>
          <a:xfrm>
            <a:off x="6963285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3EE2-A1D7-4233-9C1D-7218016A4D8F}"/>
              </a:ext>
            </a:extLst>
          </p:cNvPr>
          <p:cNvSpPr/>
          <p:nvPr/>
        </p:nvSpPr>
        <p:spPr>
          <a:xfrm>
            <a:off x="877984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20F33-5A53-402F-BA7C-9BC0CBF4D1D7}"/>
              </a:ext>
            </a:extLst>
          </p:cNvPr>
          <p:cNvSpPr/>
          <p:nvPr/>
        </p:nvSpPr>
        <p:spPr>
          <a:xfrm>
            <a:off x="6966068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D3A31D-EAB9-4BC8-88BA-41B999A9188F}"/>
              </a:ext>
            </a:extLst>
          </p:cNvPr>
          <p:cNvSpPr/>
          <p:nvPr/>
        </p:nvSpPr>
        <p:spPr>
          <a:xfrm>
            <a:off x="7560174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B7AB94-4422-433C-9D4D-00D2D5BA7735}"/>
              </a:ext>
            </a:extLst>
          </p:cNvPr>
          <p:cNvSpPr/>
          <p:nvPr/>
        </p:nvSpPr>
        <p:spPr>
          <a:xfrm>
            <a:off x="7742537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90017B-3A79-4ACC-8DD4-99E6013973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763559" y="2572305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BE00C-039A-4DB0-B370-CF4EB88821AC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143622" y="3241232"/>
            <a:ext cx="4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D24C230-D3E6-4B49-B1D1-4BD42ADE1D15}"/>
              </a:ext>
            </a:extLst>
          </p:cNvPr>
          <p:cNvSpPr/>
          <p:nvPr/>
        </p:nvSpPr>
        <p:spPr>
          <a:xfrm>
            <a:off x="9386901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EFB71-5940-4DAB-93B4-FDC303F4CD22}"/>
              </a:ext>
            </a:extLst>
          </p:cNvPr>
          <p:cNvSpPr/>
          <p:nvPr/>
        </p:nvSpPr>
        <p:spPr>
          <a:xfrm>
            <a:off x="8180758" y="227135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E2436F-621A-45F1-A7BE-DBD6B407886C}"/>
              </a:ext>
            </a:extLst>
          </p:cNvPr>
          <p:cNvSpPr/>
          <p:nvPr/>
        </p:nvSpPr>
        <p:spPr>
          <a:xfrm>
            <a:off x="9993022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C8BA8B-C23B-4623-853C-D858868F98A0}"/>
              </a:ext>
            </a:extLst>
          </p:cNvPr>
          <p:cNvSpPr/>
          <p:nvPr/>
        </p:nvSpPr>
        <p:spPr>
          <a:xfrm>
            <a:off x="8954014" y="303027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7B4ED-B246-4DF6-8BBD-72E9257865B5}"/>
              </a:ext>
            </a:extLst>
          </p:cNvPr>
          <p:cNvCxnSpPr>
            <a:endCxn id="34" idx="0"/>
          </p:cNvCxnSpPr>
          <p:nvPr/>
        </p:nvCxnSpPr>
        <p:spPr>
          <a:xfrm>
            <a:off x="7651568" y="2574524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9B10A7-DB08-4E0E-9B7C-9681A2D48F2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8353477" y="3241232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3628F4B-C0A4-4583-854C-33EA5691960F}"/>
              </a:ext>
            </a:extLst>
          </p:cNvPr>
          <p:cNvSpPr/>
          <p:nvPr/>
        </p:nvSpPr>
        <p:spPr>
          <a:xfrm>
            <a:off x="10597936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677CC4-126E-4464-B22A-8AB3A22DED43}"/>
              </a:ext>
            </a:extLst>
          </p:cNvPr>
          <p:cNvSpPr/>
          <p:nvPr/>
        </p:nvSpPr>
        <p:spPr>
          <a:xfrm>
            <a:off x="8779630" y="227357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C9CD88-B99E-4D52-9B8C-B81EC11DEBD9}"/>
              </a:ext>
            </a:extLst>
          </p:cNvPr>
          <p:cNvSpPr/>
          <p:nvPr/>
        </p:nvSpPr>
        <p:spPr>
          <a:xfrm>
            <a:off x="8353477" y="227579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AC7CA5-F7CE-4E12-BE91-D8282FE55DB1}"/>
              </a:ext>
            </a:extLst>
          </p:cNvPr>
          <p:cNvSpPr/>
          <p:nvPr/>
        </p:nvSpPr>
        <p:spPr>
          <a:xfrm>
            <a:off x="1120753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79BED3-218A-4131-942A-6626653F372E}"/>
              </a:ext>
            </a:extLst>
          </p:cNvPr>
          <p:cNvSpPr/>
          <p:nvPr/>
        </p:nvSpPr>
        <p:spPr>
          <a:xfrm>
            <a:off x="10780173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F5496-9C08-4DC1-9C6B-8FDFBC62FCCB}"/>
              </a:ext>
            </a:extLst>
          </p:cNvPr>
          <p:cNvSpPr/>
          <p:nvPr/>
        </p:nvSpPr>
        <p:spPr>
          <a:xfrm>
            <a:off x="1017057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474EE-2637-43E2-9024-5639154B6994}"/>
              </a:ext>
            </a:extLst>
          </p:cNvPr>
          <p:cNvCxnSpPr/>
          <p:nvPr/>
        </p:nvCxnSpPr>
        <p:spPr>
          <a:xfrm>
            <a:off x="8868407" y="2574296"/>
            <a:ext cx="1818306" cy="4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4C5F4F-A33E-4B47-AA8F-835F49B370F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69793" y="2578618"/>
            <a:ext cx="901724" cy="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E77FA-EB88-43E7-971D-920EAEA88191}"/>
              </a:ext>
            </a:extLst>
          </p:cNvPr>
          <p:cNvSpPr/>
          <p:nvPr/>
        </p:nvSpPr>
        <p:spPr>
          <a:xfrm>
            <a:off x="7556335" y="162296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10D966-7AFC-4756-BAB6-8A0207E2BF93}"/>
              </a:ext>
            </a:extLst>
          </p:cNvPr>
          <p:cNvSpPr/>
          <p:nvPr/>
        </p:nvSpPr>
        <p:spPr>
          <a:xfrm>
            <a:off x="8173731" y="16238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9EF43B-8D2A-498D-B260-12A86CA92882}"/>
              </a:ext>
            </a:extLst>
          </p:cNvPr>
          <p:cNvSpPr/>
          <p:nvPr/>
        </p:nvSpPr>
        <p:spPr>
          <a:xfrm>
            <a:off x="7732270" y="1622960"/>
            <a:ext cx="441461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4F34DC-AD48-45D4-8399-F33DF34E59D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358342" y="1941795"/>
            <a:ext cx="253867" cy="3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DFCEAB-97F8-41A4-894C-3E244D7DC5B1}"/>
              </a:ext>
            </a:extLst>
          </p:cNvPr>
          <p:cNvCxnSpPr>
            <a:endCxn id="58" idx="0"/>
          </p:cNvCxnSpPr>
          <p:nvPr/>
        </p:nvCxnSpPr>
        <p:spPr>
          <a:xfrm>
            <a:off x="8238531" y="1941795"/>
            <a:ext cx="332449" cy="33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6AD77F-FC38-4976-A01B-6760669C4268}"/>
              </a:ext>
            </a:extLst>
          </p:cNvPr>
          <p:cNvCxnSpPr>
            <a:stCxn id="40" idx="3"/>
          </p:cNvCxnSpPr>
          <p:nvPr/>
        </p:nvCxnSpPr>
        <p:spPr>
          <a:xfrm>
            <a:off x="9564455" y="3241232"/>
            <a:ext cx="42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C989F8-EAD1-4F49-A407-EFF2ECE02087}"/>
              </a:ext>
            </a:extLst>
          </p:cNvPr>
          <p:cNvSpPr txBox="1"/>
          <p:nvPr/>
        </p:nvSpPr>
        <p:spPr>
          <a:xfrm>
            <a:off x="838200" y="4711757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49A38-802E-4562-8A32-F6130BCAC65D}"/>
              </a:ext>
            </a:extLst>
          </p:cNvPr>
          <p:cNvSpPr txBox="1"/>
          <p:nvPr/>
        </p:nvSpPr>
        <p:spPr>
          <a:xfrm>
            <a:off x="1850080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3820B5-D28F-420F-AB7B-DF9751987F9D}"/>
              </a:ext>
            </a:extLst>
          </p:cNvPr>
          <p:cNvSpPr txBox="1"/>
          <p:nvPr/>
        </p:nvSpPr>
        <p:spPr>
          <a:xfrm>
            <a:off x="2222861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53492-7D59-46CE-A28C-17DE5377DAD5}"/>
              </a:ext>
            </a:extLst>
          </p:cNvPr>
          <p:cNvSpPr txBox="1"/>
          <p:nvPr/>
        </p:nvSpPr>
        <p:spPr>
          <a:xfrm>
            <a:off x="2585191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B0C04-20A0-4D9B-8B6A-823429DE8252}"/>
              </a:ext>
            </a:extLst>
          </p:cNvPr>
          <p:cNvSpPr txBox="1"/>
          <p:nvPr/>
        </p:nvSpPr>
        <p:spPr>
          <a:xfrm>
            <a:off x="3018616" y="4711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E8C0A-5939-43DE-85B5-9EFB06B68544}"/>
              </a:ext>
            </a:extLst>
          </p:cNvPr>
          <p:cNvSpPr txBox="1"/>
          <p:nvPr/>
        </p:nvSpPr>
        <p:spPr>
          <a:xfrm>
            <a:off x="3326815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60449-D3D2-406D-AF8D-A1BB7717F213}"/>
              </a:ext>
            </a:extLst>
          </p:cNvPr>
          <p:cNvSpPr txBox="1"/>
          <p:nvPr/>
        </p:nvSpPr>
        <p:spPr>
          <a:xfrm>
            <a:off x="3706109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07F9B8-0155-48AE-AA57-00F71157B4A3}"/>
              </a:ext>
            </a:extLst>
          </p:cNvPr>
          <p:cNvSpPr txBox="1"/>
          <p:nvPr/>
        </p:nvSpPr>
        <p:spPr>
          <a:xfrm>
            <a:off x="4094280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F7F3B5-EE6F-4427-BE17-F827A08AA00A}"/>
              </a:ext>
            </a:extLst>
          </p:cNvPr>
          <p:cNvSpPr txBox="1"/>
          <p:nvPr/>
        </p:nvSpPr>
        <p:spPr>
          <a:xfrm>
            <a:off x="4491329" y="4711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982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32" grpId="0" animBg="1"/>
      <p:bldP spid="34" grpId="0" animBg="1"/>
      <p:bldP spid="40" grpId="0" animBg="1"/>
      <p:bldP spid="43" grpId="0" animBg="1"/>
      <p:bldP spid="46" grpId="0" animBg="1"/>
      <p:bldP spid="48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1" grpId="0" animBg="1"/>
      <p:bldP spid="42" grpId="0" animBg="1"/>
      <p:bldP spid="62" grpId="0" animBg="1"/>
      <p:bldP spid="2" grpId="0"/>
      <p:bldP spid="9" grpId="0"/>
      <p:bldP spid="47" grpId="0"/>
      <p:bldP spid="50" grpId="0"/>
      <p:bldP spid="51" grpId="0"/>
      <p:bldP spid="63" grpId="0"/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Delete key and data from leaf page.</a:t>
            </a:r>
          </a:p>
          <a:p>
            <a:r>
              <a:rPr lang="en-US" dirty="0"/>
              <a:t>If leaf page underflows, merge with sibling and delete key in between them.</a:t>
            </a:r>
          </a:p>
          <a:p>
            <a:r>
              <a:rPr lang="en-US" dirty="0"/>
              <a:t>If index page underflows, merge with sibling and move down key in between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Deletion Rules</a:t>
            </a:r>
          </a:p>
        </p:txBody>
      </p:sp>
    </p:spTree>
    <p:extLst>
      <p:ext uri="{BB962C8B-B14F-4D97-AF65-F5344CB8AC3E}">
        <p14:creationId xmlns:p14="http://schemas.microsoft.com/office/powerpoint/2010/main" val="25547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Delete 23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apply deletion on previous tree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1F667-0F88-4BAB-8EFF-937D8AB42C66}"/>
              </a:ext>
            </a:extLst>
          </p:cNvPr>
          <p:cNvSpPr/>
          <p:nvPr/>
        </p:nvSpPr>
        <p:spPr>
          <a:xfrm>
            <a:off x="6439272" y="356748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B4753-522B-4E41-AB1C-064723EE84A3}"/>
              </a:ext>
            </a:extLst>
          </p:cNvPr>
          <p:cNvSpPr/>
          <p:nvPr/>
        </p:nvSpPr>
        <p:spPr>
          <a:xfrm>
            <a:off x="6294285" y="3565267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FC059-1FD6-442B-A655-A5901993F17A}"/>
              </a:ext>
            </a:extLst>
          </p:cNvPr>
          <p:cNvSpPr/>
          <p:nvPr/>
        </p:nvSpPr>
        <p:spPr>
          <a:xfrm>
            <a:off x="7453407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1341A-8E2D-4E85-9D8E-477FBED1A653}"/>
              </a:ext>
            </a:extLst>
          </p:cNvPr>
          <p:cNvSpPr/>
          <p:nvPr/>
        </p:nvSpPr>
        <p:spPr>
          <a:xfrm>
            <a:off x="7634385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73D6F-E037-4D16-8D52-DEE2A4E99EF1}"/>
              </a:ext>
            </a:extLst>
          </p:cNvPr>
          <p:cNvSpPr/>
          <p:nvPr/>
        </p:nvSpPr>
        <p:spPr>
          <a:xfrm>
            <a:off x="8069391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FA195-B5B5-430B-8AAD-29105EB64F02}"/>
              </a:ext>
            </a:extLst>
          </p:cNvPr>
          <p:cNvSpPr/>
          <p:nvPr/>
        </p:nvSpPr>
        <p:spPr>
          <a:xfrm>
            <a:off x="7034307" y="281202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41408-71E4-416D-A4DB-F87E79152328}"/>
              </a:ext>
            </a:extLst>
          </p:cNvPr>
          <p:cNvSpPr/>
          <p:nvPr/>
        </p:nvSpPr>
        <p:spPr>
          <a:xfrm>
            <a:off x="7456830" y="28120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B4B46-8448-4F18-8346-6C13B5DD9FC8}"/>
              </a:ext>
            </a:extLst>
          </p:cNvPr>
          <p:cNvSpPr/>
          <p:nvPr/>
        </p:nvSpPr>
        <p:spPr>
          <a:xfrm>
            <a:off x="6856753" y="28120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986B6-1BDB-48C0-8C80-6AB5EC6DF1E0}"/>
              </a:ext>
            </a:extLst>
          </p:cNvPr>
          <p:cNvSpPr/>
          <p:nvPr/>
        </p:nvSpPr>
        <p:spPr>
          <a:xfrm>
            <a:off x="8673317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FA7A9-3B39-4EA7-9C90-B6FD0AD1D6AE}"/>
              </a:ext>
            </a:extLst>
          </p:cNvPr>
          <p:cNvSpPr/>
          <p:nvPr/>
        </p:nvSpPr>
        <p:spPr>
          <a:xfrm>
            <a:off x="6859536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BDD60-73D8-4BB2-AED0-E92A361E453E}"/>
              </a:ext>
            </a:extLst>
          </p:cNvPr>
          <p:cNvSpPr/>
          <p:nvPr/>
        </p:nvSpPr>
        <p:spPr>
          <a:xfrm>
            <a:off x="7453642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407CC-BDCB-4559-8DE6-C9BDC4563F85}"/>
              </a:ext>
            </a:extLst>
          </p:cNvPr>
          <p:cNvSpPr/>
          <p:nvPr/>
        </p:nvSpPr>
        <p:spPr>
          <a:xfrm>
            <a:off x="7633153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31E68C-2EEE-40FE-966B-2E92388EC0F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56775" y="3116062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B356F-962D-4C3B-865E-C60198DF612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37090" y="3782770"/>
            <a:ext cx="4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F1C339-7BDA-4CC7-8B66-1E84F95C34C7}"/>
              </a:ext>
            </a:extLst>
          </p:cNvPr>
          <p:cNvSpPr/>
          <p:nvPr/>
        </p:nvSpPr>
        <p:spPr>
          <a:xfrm>
            <a:off x="9280369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F413A-FF8E-4979-B1F5-380A1725F891}"/>
              </a:ext>
            </a:extLst>
          </p:cNvPr>
          <p:cNvSpPr/>
          <p:nvPr/>
        </p:nvSpPr>
        <p:spPr>
          <a:xfrm>
            <a:off x="8074226" y="2812896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80281-1ACB-4547-8C3C-BC5075690CC8}"/>
              </a:ext>
            </a:extLst>
          </p:cNvPr>
          <p:cNvSpPr/>
          <p:nvPr/>
        </p:nvSpPr>
        <p:spPr>
          <a:xfrm>
            <a:off x="9886490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18D4D-E909-4D37-95B1-34DFC6DE18B6}"/>
              </a:ext>
            </a:extLst>
          </p:cNvPr>
          <p:cNvSpPr/>
          <p:nvPr/>
        </p:nvSpPr>
        <p:spPr>
          <a:xfrm>
            <a:off x="8846734" y="3569705"/>
            <a:ext cx="435006" cy="430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D4D194-8B53-4848-A0CD-681ACD3078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542184" y="3116062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83405-AEB1-494D-B686-B9CC528B803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246945" y="3782770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4529-C50E-415A-95B8-FE605138F569}"/>
              </a:ext>
            </a:extLst>
          </p:cNvPr>
          <p:cNvSpPr/>
          <p:nvPr/>
        </p:nvSpPr>
        <p:spPr>
          <a:xfrm>
            <a:off x="10491404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D1F188-ED7A-4D92-9A5A-1228D1D25C61}"/>
              </a:ext>
            </a:extLst>
          </p:cNvPr>
          <p:cNvSpPr/>
          <p:nvPr/>
        </p:nvSpPr>
        <p:spPr>
          <a:xfrm>
            <a:off x="10064044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15737-719B-4D11-8580-DB57A6B97C0F}"/>
              </a:ext>
            </a:extLst>
          </p:cNvPr>
          <p:cNvSpPr/>
          <p:nvPr/>
        </p:nvSpPr>
        <p:spPr>
          <a:xfrm>
            <a:off x="8673098" y="2815115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84D5E-B02A-4F1B-BABD-1F578EC7E9C3}"/>
              </a:ext>
            </a:extLst>
          </p:cNvPr>
          <p:cNvSpPr/>
          <p:nvPr/>
        </p:nvSpPr>
        <p:spPr>
          <a:xfrm>
            <a:off x="8246945" y="2817334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5D382-AC75-49ED-AD3F-43F1A76DC46A}"/>
              </a:ext>
            </a:extLst>
          </p:cNvPr>
          <p:cNvSpPr/>
          <p:nvPr/>
        </p:nvSpPr>
        <p:spPr>
          <a:xfrm>
            <a:off x="11101001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6FEF9-7F97-4B54-99D2-2EF83E9BA49A}"/>
              </a:ext>
            </a:extLst>
          </p:cNvPr>
          <p:cNvSpPr/>
          <p:nvPr/>
        </p:nvSpPr>
        <p:spPr>
          <a:xfrm>
            <a:off x="10673641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1E6CE-CF4C-41D5-BDD5-44DE366F2083}"/>
              </a:ext>
            </a:extLst>
          </p:cNvPr>
          <p:cNvSpPr/>
          <p:nvPr/>
        </p:nvSpPr>
        <p:spPr>
          <a:xfrm>
            <a:off x="10064044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CBE83D-17F4-4A2C-924C-9EB6D94FF9C0}"/>
              </a:ext>
            </a:extLst>
          </p:cNvPr>
          <p:cNvCxnSpPr/>
          <p:nvPr/>
        </p:nvCxnSpPr>
        <p:spPr>
          <a:xfrm>
            <a:off x="8761875" y="3115834"/>
            <a:ext cx="1818306" cy="4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1B5BCD-99DA-4079-8C9B-14740F6DA854}"/>
              </a:ext>
            </a:extLst>
          </p:cNvPr>
          <p:cNvSpPr/>
          <p:nvPr/>
        </p:nvSpPr>
        <p:spPr>
          <a:xfrm>
            <a:off x="7449803" y="216449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45F2E-BFB3-4CC4-B0DF-48BAF81BA99F}"/>
              </a:ext>
            </a:extLst>
          </p:cNvPr>
          <p:cNvSpPr/>
          <p:nvPr/>
        </p:nvSpPr>
        <p:spPr>
          <a:xfrm>
            <a:off x="8067199" y="2165366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135DF3-DEA3-4096-8C99-88292DFE4FA3}"/>
              </a:ext>
            </a:extLst>
          </p:cNvPr>
          <p:cNvSpPr/>
          <p:nvPr/>
        </p:nvSpPr>
        <p:spPr>
          <a:xfrm>
            <a:off x="7625738" y="2164498"/>
            <a:ext cx="441461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279687-6276-432F-9AAB-46A9DF4A621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51810" y="2483333"/>
            <a:ext cx="253867" cy="3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962A10-BF98-4D99-B344-257910D14F7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31999" y="2483333"/>
            <a:ext cx="332449" cy="33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8EF101-626D-45F8-A1BF-7A302F23707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57923" y="3782770"/>
            <a:ext cx="42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AFB8E-9981-400C-8F3A-6E88D8CD8C13}"/>
              </a:ext>
            </a:extLst>
          </p:cNvPr>
          <p:cNvSpPr/>
          <p:nvPr/>
        </p:nvSpPr>
        <p:spPr>
          <a:xfrm>
            <a:off x="7632193" y="2163630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1C13A-16F5-4141-958D-EB5CFBE5CF34}"/>
              </a:ext>
            </a:extLst>
          </p:cNvPr>
          <p:cNvSpPr/>
          <p:nvPr/>
        </p:nvSpPr>
        <p:spPr>
          <a:xfrm>
            <a:off x="10059361" y="3565267"/>
            <a:ext cx="435006" cy="43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0A4534-4DB2-4640-A55E-AF01D69B917B}"/>
              </a:ext>
            </a:extLst>
          </p:cNvPr>
          <p:cNvSpPr/>
          <p:nvPr/>
        </p:nvSpPr>
        <p:spPr>
          <a:xfrm>
            <a:off x="8246945" y="2817283"/>
            <a:ext cx="435006" cy="43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0C1307-93AA-415A-8791-6FBED6E220C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62513" y="3118053"/>
            <a:ext cx="901724" cy="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BFD9E95-1C44-44E9-9DB9-CA8D3CBE0DEB}"/>
              </a:ext>
            </a:extLst>
          </p:cNvPr>
          <p:cNvSpPr/>
          <p:nvPr/>
        </p:nvSpPr>
        <p:spPr>
          <a:xfrm>
            <a:off x="8843022" y="3570112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734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3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41173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Delete 23</a:t>
            </a:r>
          </a:p>
          <a:p>
            <a:r>
              <a:rPr lang="en-US" dirty="0"/>
              <a:t>Delete 13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apply deletion on previous tree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1F667-0F88-4BAB-8EFF-937D8AB42C66}"/>
              </a:ext>
            </a:extLst>
          </p:cNvPr>
          <p:cNvSpPr/>
          <p:nvPr/>
        </p:nvSpPr>
        <p:spPr>
          <a:xfrm>
            <a:off x="6439272" y="356748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B4753-522B-4E41-AB1C-064723EE84A3}"/>
              </a:ext>
            </a:extLst>
          </p:cNvPr>
          <p:cNvSpPr/>
          <p:nvPr/>
        </p:nvSpPr>
        <p:spPr>
          <a:xfrm>
            <a:off x="6303335" y="3565266"/>
            <a:ext cx="135754" cy="437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73D6F-E037-4D16-8D52-DEE2A4E99EF1}"/>
              </a:ext>
            </a:extLst>
          </p:cNvPr>
          <p:cNvSpPr/>
          <p:nvPr/>
        </p:nvSpPr>
        <p:spPr>
          <a:xfrm>
            <a:off x="8069391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FA195-B5B5-430B-8AAD-29105EB64F02}"/>
              </a:ext>
            </a:extLst>
          </p:cNvPr>
          <p:cNvSpPr/>
          <p:nvPr/>
        </p:nvSpPr>
        <p:spPr>
          <a:xfrm>
            <a:off x="7034307" y="281202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41408-71E4-416D-A4DB-F87E79152328}"/>
              </a:ext>
            </a:extLst>
          </p:cNvPr>
          <p:cNvSpPr/>
          <p:nvPr/>
        </p:nvSpPr>
        <p:spPr>
          <a:xfrm>
            <a:off x="7456830" y="28120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B4B46-8448-4F18-8346-6C13B5DD9FC8}"/>
              </a:ext>
            </a:extLst>
          </p:cNvPr>
          <p:cNvSpPr/>
          <p:nvPr/>
        </p:nvSpPr>
        <p:spPr>
          <a:xfrm>
            <a:off x="6856753" y="28120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986B6-1BDB-48C0-8C80-6AB5EC6DF1E0}"/>
              </a:ext>
            </a:extLst>
          </p:cNvPr>
          <p:cNvSpPr/>
          <p:nvPr/>
        </p:nvSpPr>
        <p:spPr>
          <a:xfrm>
            <a:off x="8673317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FA7A9-3B39-4EA7-9C90-B6FD0AD1D6AE}"/>
              </a:ext>
            </a:extLst>
          </p:cNvPr>
          <p:cNvSpPr/>
          <p:nvPr/>
        </p:nvSpPr>
        <p:spPr>
          <a:xfrm>
            <a:off x="6859537" y="3565266"/>
            <a:ext cx="144768" cy="43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BDD60-73D8-4BB2-AED0-E92A361E453E}"/>
              </a:ext>
            </a:extLst>
          </p:cNvPr>
          <p:cNvSpPr/>
          <p:nvPr/>
        </p:nvSpPr>
        <p:spPr>
          <a:xfrm>
            <a:off x="7459324" y="3567486"/>
            <a:ext cx="181500" cy="427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407CC-BDCB-4559-8DE6-C9BDC4563F85}"/>
              </a:ext>
            </a:extLst>
          </p:cNvPr>
          <p:cNvSpPr/>
          <p:nvPr/>
        </p:nvSpPr>
        <p:spPr>
          <a:xfrm>
            <a:off x="7634853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31E68C-2EEE-40FE-966B-2E92388EC0F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56775" y="3116062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B356F-962D-4C3B-865E-C60198DF612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004305" y="3781227"/>
            <a:ext cx="455019" cy="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F1C339-7BDA-4CC7-8B66-1E84F95C34C7}"/>
              </a:ext>
            </a:extLst>
          </p:cNvPr>
          <p:cNvSpPr/>
          <p:nvPr/>
        </p:nvSpPr>
        <p:spPr>
          <a:xfrm>
            <a:off x="9280369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F413A-FF8E-4979-B1F5-380A1725F891}"/>
              </a:ext>
            </a:extLst>
          </p:cNvPr>
          <p:cNvSpPr/>
          <p:nvPr/>
        </p:nvSpPr>
        <p:spPr>
          <a:xfrm>
            <a:off x="8074226" y="2812896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80281-1ACB-4547-8C3C-BC5075690CC8}"/>
              </a:ext>
            </a:extLst>
          </p:cNvPr>
          <p:cNvSpPr/>
          <p:nvPr/>
        </p:nvSpPr>
        <p:spPr>
          <a:xfrm>
            <a:off x="9886490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D4D194-8B53-4848-A0CD-681ACD3078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543884" y="3116062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83405-AEB1-494D-B686-B9CC528B803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246945" y="3782770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4529-C50E-415A-95B8-FE605138F569}"/>
              </a:ext>
            </a:extLst>
          </p:cNvPr>
          <p:cNvSpPr/>
          <p:nvPr/>
        </p:nvSpPr>
        <p:spPr>
          <a:xfrm>
            <a:off x="10491404" y="356526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D1F188-ED7A-4D92-9A5A-1228D1D25C61}"/>
              </a:ext>
            </a:extLst>
          </p:cNvPr>
          <p:cNvSpPr/>
          <p:nvPr/>
        </p:nvSpPr>
        <p:spPr>
          <a:xfrm>
            <a:off x="10064044" y="35652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15737-719B-4D11-8580-DB57A6B97C0F}"/>
              </a:ext>
            </a:extLst>
          </p:cNvPr>
          <p:cNvSpPr/>
          <p:nvPr/>
        </p:nvSpPr>
        <p:spPr>
          <a:xfrm>
            <a:off x="8673098" y="2815115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84D5E-B02A-4F1B-BABD-1F578EC7E9C3}"/>
              </a:ext>
            </a:extLst>
          </p:cNvPr>
          <p:cNvSpPr/>
          <p:nvPr/>
        </p:nvSpPr>
        <p:spPr>
          <a:xfrm>
            <a:off x="8246945" y="2817334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CBE83D-17F4-4A2C-924C-9EB6D94FF9C0}"/>
              </a:ext>
            </a:extLst>
          </p:cNvPr>
          <p:cNvCxnSpPr/>
          <p:nvPr/>
        </p:nvCxnSpPr>
        <p:spPr>
          <a:xfrm>
            <a:off x="8761875" y="3115834"/>
            <a:ext cx="1818306" cy="4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1B5BCD-99DA-4079-8C9B-14740F6DA854}"/>
              </a:ext>
            </a:extLst>
          </p:cNvPr>
          <p:cNvSpPr/>
          <p:nvPr/>
        </p:nvSpPr>
        <p:spPr>
          <a:xfrm>
            <a:off x="7449803" y="216449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45F2E-BFB3-4CC4-B0DF-48BAF81BA99F}"/>
              </a:ext>
            </a:extLst>
          </p:cNvPr>
          <p:cNvSpPr/>
          <p:nvPr/>
        </p:nvSpPr>
        <p:spPr>
          <a:xfrm>
            <a:off x="8067199" y="2165366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279687-6276-432F-9AAB-46A9DF4A621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51810" y="2483333"/>
            <a:ext cx="253867" cy="3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962A10-BF98-4D99-B344-257910D14F7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31999" y="2483333"/>
            <a:ext cx="332449" cy="33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8EF101-626D-45F8-A1BF-7A302F23707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57923" y="3782770"/>
            <a:ext cx="42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AFB8E-9981-400C-8F3A-6E88D8CD8C13}"/>
              </a:ext>
            </a:extLst>
          </p:cNvPr>
          <p:cNvSpPr/>
          <p:nvPr/>
        </p:nvSpPr>
        <p:spPr>
          <a:xfrm>
            <a:off x="7626229" y="2166032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0C1307-93AA-415A-8791-6FBED6E220C4}"/>
              </a:ext>
            </a:extLst>
          </p:cNvPr>
          <p:cNvCxnSpPr>
            <a:cxnSpLocks/>
          </p:cNvCxnSpPr>
          <p:nvPr/>
        </p:nvCxnSpPr>
        <p:spPr>
          <a:xfrm>
            <a:off x="8162513" y="3118053"/>
            <a:ext cx="901724" cy="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BFD9E95-1C44-44E9-9DB9-CA8D3CBE0DEB}"/>
              </a:ext>
            </a:extLst>
          </p:cNvPr>
          <p:cNvSpPr/>
          <p:nvPr/>
        </p:nvSpPr>
        <p:spPr>
          <a:xfrm>
            <a:off x="8849186" y="3565267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C6809E-88B9-41F5-A967-29B9A26EE400}"/>
              </a:ext>
            </a:extLst>
          </p:cNvPr>
          <p:cNvSpPr/>
          <p:nvPr/>
        </p:nvSpPr>
        <p:spPr>
          <a:xfrm>
            <a:off x="7032195" y="2817334"/>
            <a:ext cx="435006" cy="42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CA1F29-B88E-4A02-9A6A-618100525CC3}"/>
              </a:ext>
            </a:extLst>
          </p:cNvPr>
          <p:cNvSpPr/>
          <p:nvPr/>
        </p:nvSpPr>
        <p:spPr>
          <a:xfrm>
            <a:off x="8853009" y="3562614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040144-498E-49F3-9395-F2F978492739}"/>
              </a:ext>
            </a:extLst>
          </p:cNvPr>
          <p:cNvSpPr/>
          <p:nvPr/>
        </p:nvSpPr>
        <p:spPr>
          <a:xfrm>
            <a:off x="7633669" y="2819121"/>
            <a:ext cx="448920" cy="42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5F2527-E385-4DA3-A8A9-3472F560B921}"/>
              </a:ext>
            </a:extLst>
          </p:cNvPr>
          <p:cNvSpPr/>
          <p:nvPr/>
        </p:nvSpPr>
        <p:spPr>
          <a:xfrm>
            <a:off x="7623077" y="3566160"/>
            <a:ext cx="448920" cy="42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6610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6" grpId="1" animBg="1"/>
      <p:bldP spid="17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42" grpId="0" build="allAtOnce" animBg="1"/>
      <p:bldP spid="68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76684"/>
            <a:ext cx="12192000" cy="3923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0">
                <a:extLst>
                  <a:ext uri="{FF2B5EF4-FFF2-40B4-BE49-F238E27FC236}">
                    <a16:creationId xmlns:a16="http://schemas.microsoft.com/office/drawing/2014/main" id="{586777BF-313D-4685-B0F8-FFBFB8F70F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909590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7168884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8821062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31868513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6137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23002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Searching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43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Ω(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Ω(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Ω(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Ω(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694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θ(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θ(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θ(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θ(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472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190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0">
                <a:extLst>
                  <a:ext uri="{FF2B5EF4-FFF2-40B4-BE49-F238E27FC236}">
                    <a16:creationId xmlns:a16="http://schemas.microsoft.com/office/drawing/2014/main" id="{586777BF-313D-4685-B0F8-FFBFB8F70F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9095902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7168884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8821062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31868513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61374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23002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Searching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43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108197" r="-3011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108197" r="-200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108197" r="-1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80" t="-108197" r="-87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694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208197" r="-3011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208197" r="-200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208197" r="-1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80" t="-208197" r="-87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472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308197" r="-3011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308197" r="-2002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308197" r="-1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80" t="-308197" r="-87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190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Complexities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4C25-A1EC-46B1-A394-C2F0A2E6B821}"/>
              </a:ext>
            </a:extLst>
          </p:cNvPr>
          <p:cNvSpPr txBox="1"/>
          <p:nvPr/>
        </p:nvSpPr>
        <p:spPr>
          <a:xfrm>
            <a:off x="838200" y="3429000"/>
            <a:ext cx="366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b = order</a:t>
            </a:r>
          </a:p>
          <a:p>
            <a:r>
              <a:rPr lang="en-US" dirty="0"/>
              <a:t>n = number of keys in the tree</a:t>
            </a:r>
          </a:p>
        </p:txBody>
      </p:sp>
    </p:spTree>
    <p:extLst>
      <p:ext uri="{BB962C8B-B14F-4D97-AF65-F5344CB8AC3E}">
        <p14:creationId xmlns:p14="http://schemas.microsoft.com/office/powerpoint/2010/main" val="34227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41173"/>
            <a:ext cx="12192000" cy="3923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Comparison Analysis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EA631E-BE46-4A2A-9FED-9DC8D99B3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52081"/>
              </p:ext>
            </p:extLst>
          </p:nvPr>
        </p:nvGraphicFramePr>
        <p:xfrm>
          <a:off x="838200" y="1825625"/>
          <a:ext cx="10515600" cy="3175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76707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77708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478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Storage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In a B tree, search keys and data stored in internal or leaf nodes.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In a B+ tree, data stored only in leaf nodes.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7716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Function of leaf nodes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In B tree, the leaf node cannot store using linked list.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In B+ tree, leaf node data are ordered in a sequential linked list.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35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Search accessibility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Here in B tree the search is not that easy as compared to a B+ tree.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Here in B+ tree the searching becomes easy.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069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Redundant key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They do not store redundant search key.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They store redundant search key.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4282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41173"/>
            <a:ext cx="12192000" cy="3923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A233-BF85-4A31-B935-C76E45DB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B+ trees are used by</a:t>
            </a:r>
          </a:p>
          <a:p>
            <a:pPr lvl="1"/>
            <a:r>
              <a:rPr lang="en-US" altLang="en-US" dirty="0"/>
              <a:t>NTFS, </a:t>
            </a:r>
            <a:r>
              <a:rPr lang="en-US" altLang="en-US" dirty="0" err="1"/>
              <a:t>ReiserFS</a:t>
            </a:r>
            <a:r>
              <a:rPr lang="en-US" altLang="en-US" dirty="0"/>
              <a:t>, NSS, XFS, JFS, </a:t>
            </a:r>
            <a:r>
              <a:rPr lang="en-US" altLang="en-US" dirty="0" err="1"/>
              <a:t>ReFS</a:t>
            </a:r>
            <a:r>
              <a:rPr lang="en-US" altLang="en-US" dirty="0"/>
              <a:t>, and BFS file systems for metadata indexing</a:t>
            </a:r>
          </a:p>
          <a:p>
            <a:pPr lvl="1"/>
            <a:r>
              <a:rPr lang="en-US" altLang="en-US" dirty="0"/>
              <a:t>BFS for storing directories.</a:t>
            </a:r>
          </a:p>
          <a:p>
            <a:pPr lvl="1"/>
            <a:r>
              <a:rPr lang="en-US" altLang="en-US" dirty="0"/>
              <a:t>IBM DB2, Informix, Microsoft SQL Server, Oracle 8, Sybase ASE, and SQLite for table indexes</a:t>
            </a:r>
          </a:p>
        </p:txBody>
      </p:sp>
    </p:spTree>
    <p:extLst>
      <p:ext uri="{BB962C8B-B14F-4D97-AF65-F5344CB8AC3E}">
        <p14:creationId xmlns:p14="http://schemas.microsoft.com/office/powerpoint/2010/main" val="26943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19DCF0-54BD-458B-A063-C01895FF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9"/>
          <a:stretch/>
        </p:blipFill>
        <p:spPr>
          <a:xfrm>
            <a:off x="3165844" y="1598600"/>
            <a:ext cx="5860312" cy="24083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182BF-47AE-49D9-B882-698E82E62BF2}"/>
              </a:ext>
            </a:extLst>
          </p:cNvPr>
          <p:cNvSpPr txBox="1"/>
          <p:nvPr/>
        </p:nvSpPr>
        <p:spPr>
          <a:xfrm>
            <a:off x="6976533" y="3183468"/>
            <a:ext cx="113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AD83F-558D-4E8D-A494-A0649541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5"/>
          <a:stretch/>
        </p:blipFill>
        <p:spPr>
          <a:xfrm>
            <a:off x="3165844" y="4012179"/>
            <a:ext cx="5860312" cy="269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42457-81C8-427C-9BC5-F2AB256476F3}"/>
              </a:ext>
            </a:extLst>
          </p:cNvPr>
          <p:cNvSpPr txBox="1"/>
          <p:nvPr/>
        </p:nvSpPr>
        <p:spPr>
          <a:xfrm>
            <a:off x="6976533" y="6180959"/>
            <a:ext cx="113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B+ Tree</a:t>
            </a:r>
          </a:p>
        </p:txBody>
      </p:sp>
    </p:spTree>
    <p:extLst>
      <p:ext uri="{BB962C8B-B14F-4D97-AF65-F5344CB8AC3E}">
        <p14:creationId xmlns:p14="http://schemas.microsoft.com/office/powerpoint/2010/main" val="35688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76684"/>
            <a:ext cx="12192000" cy="3923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It’s a Q/A time now</a:t>
            </a:r>
          </a:p>
        </p:txBody>
      </p:sp>
    </p:spTree>
    <p:extLst>
      <p:ext uri="{BB962C8B-B14F-4D97-AF65-F5344CB8AC3E}">
        <p14:creationId xmlns:p14="http://schemas.microsoft.com/office/powerpoint/2010/main" val="4370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41173"/>
            <a:ext cx="12192000" cy="39231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98053"/>
            <a:ext cx="12192000" cy="8402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834F5-282A-4574-8F14-4EA9412D1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13" y="2406142"/>
            <a:ext cx="3068574" cy="2045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65DBB-562D-4A4F-883F-E0CD3AD4AB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>
          <a:xfrm>
            <a:off x="628164" y="2238283"/>
            <a:ext cx="2486891" cy="3282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B1F57-E92B-433D-81F8-6170139A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2406142"/>
            <a:ext cx="2366010" cy="3114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5EEA8-0671-456A-BCB4-D314CDAEF463}"/>
              </a:ext>
            </a:extLst>
          </p:cNvPr>
          <p:cNvSpPr txBox="1"/>
          <p:nvPr/>
        </p:nvSpPr>
        <p:spPr>
          <a:xfrm>
            <a:off x="4733813" y="4825251"/>
            <a:ext cx="2527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TEAM BBM</a:t>
            </a:r>
          </a:p>
        </p:txBody>
      </p:sp>
    </p:spTree>
    <p:extLst>
      <p:ext uri="{BB962C8B-B14F-4D97-AF65-F5344CB8AC3E}">
        <p14:creationId xmlns:p14="http://schemas.microsoft.com/office/powerpoint/2010/main" val="10667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76066-5074-45E1-925B-4605BA277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2"/>
          <a:stretch/>
        </p:blipFill>
        <p:spPr>
          <a:xfrm>
            <a:off x="0" y="2889493"/>
            <a:ext cx="12192000" cy="3968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It’s an another n-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  <a:p>
            <a:r>
              <a:rPr lang="en-US" dirty="0"/>
              <a:t>It actually is an optimization of B tree</a:t>
            </a:r>
          </a:p>
          <a:p>
            <a:r>
              <a:rPr lang="en-US" dirty="0"/>
              <a:t>Contains root, internal nodes and leaf nodes like other Trees</a:t>
            </a:r>
          </a:p>
          <a:p>
            <a:r>
              <a:rPr lang="en-US" dirty="0"/>
              <a:t>Internal nodes contains router value of data in leaves</a:t>
            </a:r>
          </a:p>
          <a:p>
            <a:r>
              <a:rPr lang="en-US" dirty="0"/>
              <a:t>All data is stored at leaf level</a:t>
            </a:r>
          </a:p>
          <a:p>
            <a:r>
              <a:rPr lang="en-US" dirty="0"/>
              <a:t>Leaf nodes are linked to each other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What actually is B+ Tree?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54FE1-DFA7-45AE-A9D9-C4090500052F}"/>
              </a:ext>
            </a:extLst>
          </p:cNvPr>
          <p:cNvSpPr/>
          <p:nvPr/>
        </p:nvSpPr>
        <p:spPr>
          <a:xfrm>
            <a:off x="8798326" y="1835404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CF268-D417-48C8-9811-CF0664A9BE19}"/>
              </a:ext>
            </a:extLst>
          </p:cNvPr>
          <p:cNvSpPr/>
          <p:nvPr/>
        </p:nvSpPr>
        <p:spPr>
          <a:xfrm>
            <a:off x="9233332" y="1835405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D1A5F-75BD-42F0-BFAF-6A73825E0F58}"/>
              </a:ext>
            </a:extLst>
          </p:cNvPr>
          <p:cNvSpPr/>
          <p:nvPr/>
        </p:nvSpPr>
        <p:spPr>
          <a:xfrm>
            <a:off x="7558596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8AE7F-7741-4B97-93BA-E705CC234EB9}"/>
              </a:ext>
            </a:extLst>
          </p:cNvPr>
          <p:cNvSpPr/>
          <p:nvPr/>
        </p:nvSpPr>
        <p:spPr>
          <a:xfrm>
            <a:off x="8632978" y="1835404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DE55EF-746A-4205-ABBC-F4BC97A9F1FA}"/>
              </a:ext>
            </a:extLst>
          </p:cNvPr>
          <p:cNvSpPr/>
          <p:nvPr/>
        </p:nvSpPr>
        <p:spPr>
          <a:xfrm>
            <a:off x="7381042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9A0A7-5EBB-44A1-A334-F155652107BA}"/>
              </a:ext>
            </a:extLst>
          </p:cNvPr>
          <p:cNvSpPr/>
          <p:nvPr/>
        </p:nvSpPr>
        <p:spPr>
          <a:xfrm>
            <a:off x="7993602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3E936-EE65-46AA-AC88-8A93CA2BF6DD}"/>
              </a:ext>
            </a:extLst>
          </p:cNvPr>
          <p:cNvSpPr/>
          <p:nvPr/>
        </p:nvSpPr>
        <p:spPr>
          <a:xfrm>
            <a:off x="8166346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9FC00C-0921-4ADD-AACA-32ABB4E25FA9}"/>
              </a:ext>
            </a:extLst>
          </p:cNvPr>
          <p:cNvSpPr/>
          <p:nvPr/>
        </p:nvSpPr>
        <p:spPr>
          <a:xfrm>
            <a:off x="8601352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624F0-2C5C-4624-9A87-BC2632194E60}"/>
              </a:ext>
            </a:extLst>
          </p:cNvPr>
          <p:cNvSpPr/>
          <p:nvPr/>
        </p:nvSpPr>
        <p:spPr>
          <a:xfrm>
            <a:off x="9447321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D23E82-E7DE-4419-AA14-22ED27096008}"/>
              </a:ext>
            </a:extLst>
          </p:cNvPr>
          <p:cNvSpPr/>
          <p:nvPr/>
        </p:nvSpPr>
        <p:spPr>
          <a:xfrm>
            <a:off x="9882327" y="257685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01797-3FEE-4A47-8F37-759663FD3E37}"/>
              </a:ext>
            </a:extLst>
          </p:cNvPr>
          <p:cNvSpPr/>
          <p:nvPr/>
        </p:nvSpPr>
        <p:spPr>
          <a:xfrm>
            <a:off x="10061361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E7D6F5-38AC-4C5A-9F7E-FED457A018A6}"/>
              </a:ext>
            </a:extLst>
          </p:cNvPr>
          <p:cNvSpPr/>
          <p:nvPr/>
        </p:nvSpPr>
        <p:spPr>
          <a:xfrm>
            <a:off x="10494887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A3C0C-5665-495B-B239-D327AD40741E}"/>
              </a:ext>
            </a:extLst>
          </p:cNvPr>
          <p:cNvSpPr/>
          <p:nvPr/>
        </p:nvSpPr>
        <p:spPr>
          <a:xfrm>
            <a:off x="9281973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F932BF-F354-418A-B5A0-26F2D77E7094}"/>
              </a:ext>
            </a:extLst>
          </p:cNvPr>
          <p:cNvCxnSpPr>
            <a:cxnSpLocks/>
          </p:cNvCxnSpPr>
          <p:nvPr/>
        </p:nvCxnSpPr>
        <p:spPr>
          <a:xfrm flipH="1">
            <a:off x="8061663" y="2138269"/>
            <a:ext cx="638639" cy="42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46812A-7913-43BE-98EC-3807ABDB260F}"/>
              </a:ext>
            </a:extLst>
          </p:cNvPr>
          <p:cNvCxnSpPr>
            <a:cxnSpLocks/>
            <a:stCxn id="20" idx="1"/>
            <a:endCxn id="25" idx="1"/>
          </p:cNvCxnSpPr>
          <p:nvPr/>
        </p:nvCxnSpPr>
        <p:spPr>
          <a:xfrm>
            <a:off x="8601352" y="2779234"/>
            <a:ext cx="680621" cy="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8F5E1FC-F164-4EB3-844B-6E8F1C4610D5}"/>
              </a:ext>
            </a:extLst>
          </p:cNvPr>
          <p:cNvSpPr/>
          <p:nvPr/>
        </p:nvSpPr>
        <p:spPr>
          <a:xfrm>
            <a:off x="9410886" y="1835404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CD9F54-C1E8-4E1A-802F-840EC7498924}"/>
              </a:ext>
            </a:extLst>
          </p:cNvPr>
          <p:cNvCxnSpPr>
            <a:cxnSpLocks/>
          </p:cNvCxnSpPr>
          <p:nvPr/>
        </p:nvCxnSpPr>
        <p:spPr>
          <a:xfrm>
            <a:off x="9325622" y="2129996"/>
            <a:ext cx="594989" cy="43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C1D9E4-7D87-4488-AF98-B7B5B0CBB616}"/>
              </a:ext>
            </a:extLst>
          </p:cNvPr>
          <p:cNvSpPr/>
          <p:nvPr/>
        </p:nvSpPr>
        <p:spPr>
          <a:xfrm>
            <a:off x="9842379" y="1835404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71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uiExpand="1" animBg="1"/>
      <p:bldP spid="12" grpId="0" uiExpand="1" animBg="1"/>
      <p:bldP spid="14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1" grpId="1" uiExpand="1" animBg="1"/>
      <p:bldP spid="21" grpId="2" uiExpand="1" animBg="1"/>
      <p:bldP spid="22" grpId="0" uiExpand="1" animBg="1"/>
      <p:bldP spid="23" grpId="0" uiExpand="1" animBg="1"/>
      <p:bldP spid="24" grpId="0" uiExpand="1" animBg="1"/>
      <p:bldP spid="25" grpId="0" uiExpand="1" animBg="1"/>
      <p:bldP spid="25" grpId="1" uiExpand="1" animBg="1"/>
      <p:bldP spid="25" grpId="2" uiExpand="1" animBg="1"/>
      <p:bldP spid="50" grpId="0" uiExpand="1" animBg="1"/>
      <p:bldP spid="50" grpId="1" uiExpand="1" animBg="1"/>
      <p:bldP spid="51" grpId="0" uiExpand="1" animBg="1"/>
      <p:bldP spid="51" grpId="1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19"/>
            <a:ext cx="12192000" cy="6250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B tree, B+ tree stores all the data on leaf level. </a:t>
            </a:r>
          </a:p>
          <a:p>
            <a:r>
              <a:rPr lang="en-US" dirty="0"/>
              <a:t>They Maximize the branching factors (fanout)</a:t>
            </a:r>
          </a:p>
          <a:p>
            <a:r>
              <a:rPr lang="en-US" dirty="0"/>
              <a:t>Higher branching factors allows less height</a:t>
            </a:r>
          </a:p>
          <a:p>
            <a:r>
              <a:rPr lang="en-US" dirty="0"/>
              <a:t>Less height requires less disk I/O</a:t>
            </a:r>
          </a:p>
          <a:p>
            <a:r>
              <a:rPr lang="en-US" dirty="0"/>
              <a:t>Which means better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WHY B+ Tree?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69BFE9-8978-4EE9-A0B1-C9B550E9192F}"/>
              </a:ext>
            </a:extLst>
          </p:cNvPr>
          <p:cNvSpPr/>
          <p:nvPr/>
        </p:nvSpPr>
        <p:spPr>
          <a:xfrm>
            <a:off x="9322108" y="1835404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0C2AD-350B-40D6-AA02-7EF5E841A8A6}"/>
              </a:ext>
            </a:extLst>
          </p:cNvPr>
          <p:cNvSpPr/>
          <p:nvPr/>
        </p:nvSpPr>
        <p:spPr>
          <a:xfrm>
            <a:off x="9757114" y="1835405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92084-A92C-4A1C-8091-8A6AF85AE7BA}"/>
              </a:ext>
            </a:extLst>
          </p:cNvPr>
          <p:cNvSpPr/>
          <p:nvPr/>
        </p:nvSpPr>
        <p:spPr>
          <a:xfrm>
            <a:off x="8082378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D01A12-B6F0-4C64-AEA9-A5E0735EFD27}"/>
              </a:ext>
            </a:extLst>
          </p:cNvPr>
          <p:cNvSpPr/>
          <p:nvPr/>
        </p:nvSpPr>
        <p:spPr>
          <a:xfrm>
            <a:off x="9156760" y="1835404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2200CE-03C5-4AE9-B158-D190F6703C48}"/>
              </a:ext>
            </a:extLst>
          </p:cNvPr>
          <p:cNvSpPr/>
          <p:nvPr/>
        </p:nvSpPr>
        <p:spPr>
          <a:xfrm>
            <a:off x="7904824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7736A-0554-4853-A6AB-5F466E83155A}"/>
              </a:ext>
            </a:extLst>
          </p:cNvPr>
          <p:cNvSpPr/>
          <p:nvPr/>
        </p:nvSpPr>
        <p:spPr>
          <a:xfrm>
            <a:off x="8517384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25408-E489-435B-8161-CF4ED2E3D602}"/>
              </a:ext>
            </a:extLst>
          </p:cNvPr>
          <p:cNvSpPr/>
          <p:nvPr/>
        </p:nvSpPr>
        <p:spPr>
          <a:xfrm>
            <a:off x="8690128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7AD198-0F88-4FB6-9F7B-823C44FDD5CF}"/>
              </a:ext>
            </a:extLst>
          </p:cNvPr>
          <p:cNvSpPr/>
          <p:nvPr/>
        </p:nvSpPr>
        <p:spPr>
          <a:xfrm>
            <a:off x="9125134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C86C5-02A0-4354-950A-51877CAB6A81}"/>
              </a:ext>
            </a:extLst>
          </p:cNvPr>
          <p:cNvSpPr/>
          <p:nvPr/>
        </p:nvSpPr>
        <p:spPr>
          <a:xfrm>
            <a:off x="9971103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F8334-E432-49BA-B70E-738EC78C9896}"/>
              </a:ext>
            </a:extLst>
          </p:cNvPr>
          <p:cNvSpPr/>
          <p:nvPr/>
        </p:nvSpPr>
        <p:spPr>
          <a:xfrm>
            <a:off x="10406109" y="257685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B698C-81A7-4D40-9B6E-654DE12E384E}"/>
              </a:ext>
            </a:extLst>
          </p:cNvPr>
          <p:cNvSpPr/>
          <p:nvPr/>
        </p:nvSpPr>
        <p:spPr>
          <a:xfrm>
            <a:off x="10585143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7C828-909C-446D-8A39-30D858AAC10C}"/>
              </a:ext>
            </a:extLst>
          </p:cNvPr>
          <p:cNvSpPr/>
          <p:nvPr/>
        </p:nvSpPr>
        <p:spPr>
          <a:xfrm>
            <a:off x="11018669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6F03C4-17BB-41F2-A39C-174621BECDFB}"/>
              </a:ext>
            </a:extLst>
          </p:cNvPr>
          <p:cNvSpPr/>
          <p:nvPr/>
        </p:nvSpPr>
        <p:spPr>
          <a:xfrm>
            <a:off x="9805755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308049-D81A-4C42-86F6-0A9547812053}"/>
              </a:ext>
            </a:extLst>
          </p:cNvPr>
          <p:cNvCxnSpPr>
            <a:cxnSpLocks/>
          </p:cNvCxnSpPr>
          <p:nvPr/>
        </p:nvCxnSpPr>
        <p:spPr>
          <a:xfrm flipH="1">
            <a:off x="8585445" y="2138269"/>
            <a:ext cx="638639" cy="42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26180E-F233-4EB5-B8A9-F071A7C6C331}"/>
              </a:ext>
            </a:extLst>
          </p:cNvPr>
          <p:cNvCxnSpPr>
            <a:cxnSpLocks/>
            <a:stCxn id="29" idx="1"/>
            <a:endCxn id="34" idx="1"/>
          </p:cNvCxnSpPr>
          <p:nvPr/>
        </p:nvCxnSpPr>
        <p:spPr>
          <a:xfrm>
            <a:off x="9125134" y="2779234"/>
            <a:ext cx="680621" cy="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174942-F2DF-42AA-8936-10F891405720}"/>
              </a:ext>
            </a:extLst>
          </p:cNvPr>
          <p:cNvCxnSpPr>
            <a:cxnSpLocks/>
          </p:cNvCxnSpPr>
          <p:nvPr/>
        </p:nvCxnSpPr>
        <p:spPr>
          <a:xfrm>
            <a:off x="9849404" y="2129996"/>
            <a:ext cx="594989" cy="43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133E42-769E-4D63-90B3-DA413FE2E39C}"/>
              </a:ext>
            </a:extLst>
          </p:cNvPr>
          <p:cNvCxnSpPr>
            <a:cxnSpLocks/>
          </p:cNvCxnSpPr>
          <p:nvPr/>
        </p:nvCxnSpPr>
        <p:spPr>
          <a:xfrm>
            <a:off x="11402812" y="1835404"/>
            <a:ext cx="0" cy="1176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3291252-F4FA-43FD-9F59-2EB227463D2F}"/>
              </a:ext>
            </a:extLst>
          </p:cNvPr>
          <p:cNvSpPr/>
          <p:nvPr/>
        </p:nvSpPr>
        <p:spPr>
          <a:xfrm rot="5400000">
            <a:off x="7739097" y="3162451"/>
            <a:ext cx="509008" cy="285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41F5F3-EEDB-4D31-AECD-3F7AA436605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2" y="3652026"/>
            <a:ext cx="1164848" cy="1164848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25E4F221-EF51-4249-9753-6B824D7BD498}"/>
              </a:ext>
            </a:extLst>
          </p:cNvPr>
          <p:cNvSpPr/>
          <p:nvPr/>
        </p:nvSpPr>
        <p:spPr>
          <a:xfrm>
            <a:off x="7650320" y="4091459"/>
            <a:ext cx="509008" cy="285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FB83F30-5C7F-4AE5-9841-597F8C5973C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74" y="3703142"/>
            <a:ext cx="1015675" cy="10156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0988001-940A-4AA1-B231-31E655B5EE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9" t="45511" r="24428"/>
          <a:stretch/>
        </p:blipFill>
        <p:spPr>
          <a:xfrm rot="13462175">
            <a:off x="8671448" y="4108967"/>
            <a:ext cx="466632" cy="536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D56BE-4BDC-42E5-BC49-58106D84F8FA}"/>
                  </a:ext>
                </a:extLst>
              </p:cNvPr>
              <p:cNvSpPr/>
              <p:nvPr/>
            </p:nvSpPr>
            <p:spPr>
              <a:xfrm>
                <a:off x="9384261" y="4114786"/>
                <a:ext cx="1075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D56BE-4BDC-42E5-BC49-58106D84F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261" y="4114786"/>
                <a:ext cx="1075744" cy="369332"/>
              </a:xfrm>
              <a:prstGeom prst="rect">
                <a:avLst/>
              </a:prstGeom>
              <a:blipFill>
                <a:blip r:embed="rId6"/>
                <a:stretch>
                  <a:fillRect l="-4520" t="-9836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3" grpId="0" animBg="1"/>
      <p:bldP spid="4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7"/>
            <a:ext cx="12192000" cy="39231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Every node has one more children than it has keys.</a:t>
            </a:r>
          </a:p>
          <a:p>
            <a:r>
              <a:rPr lang="en-US" dirty="0"/>
              <a:t>All leaves are at the same distance from the root.</a:t>
            </a:r>
          </a:p>
          <a:p>
            <a:r>
              <a:rPr lang="en-US" dirty="0"/>
              <a:t>If B+ tree has m order then</a:t>
            </a:r>
          </a:p>
          <a:p>
            <a:pPr lvl="1"/>
            <a:r>
              <a:rPr lang="en-US" u="sng" dirty="0"/>
              <a:t>Root: </a:t>
            </a:r>
            <a:r>
              <a:rPr lang="en-US" dirty="0"/>
              <a:t>has between 2 and m children (or root could be a leaf).</a:t>
            </a:r>
            <a:endParaRPr lang="en-US" u="sng" dirty="0"/>
          </a:p>
          <a:p>
            <a:pPr lvl="1"/>
            <a:r>
              <a:rPr lang="en-US" u="sng" dirty="0"/>
              <a:t>Internal Node</a:t>
            </a:r>
            <a:r>
              <a:rPr lang="en-US" dirty="0"/>
              <a:t>: store up to m - 1 and have between </a:t>
            </a:r>
            <a:r>
              <a:rPr lang="en-US" sz="1800" dirty="0"/>
              <a:t>⎡</a:t>
            </a:r>
            <a:r>
              <a:rPr lang="en-US" dirty="0"/>
              <a:t>m/2</a:t>
            </a:r>
            <a:r>
              <a:rPr lang="en-US" sz="1800" dirty="0"/>
              <a:t>⎤</a:t>
            </a:r>
            <a:r>
              <a:rPr lang="en-US" dirty="0"/>
              <a:t> and m children.</a:t>
            </a:r>
          </a:p>
          <a:p>
            <a:pPr lvl="1"/>
            <a:r>
              <a:rPr lang="en-US" u="sng" dirty="0"/>
              <a:t>Leaf Nodes</a:t>
            </a:r>
            <a:r>
              <a:rPr lang="en-US" dirty="0"/>
              <a:t>: where data is stored and all at the same depth, contain between </a:t>
            </a:r>
            <a:r>
              <a:rPr lang="en-US" sz="1800" dirty="0"/>
              <a:t>⎡</a:t>
            </a:r>
            <a:r>
              <a:rPr lang="en-US" dirty="0"/>
              <a:t>L/2</a:t>
            </a:r>
            <a:r>
              <a:rPr lang="en-US" sz="1800" dirty="0"/>
              <a:t>⎤</a:t>
            </a:r>
            <a:r>
              <a:rPr lang="en-US" dirty="0"/>
              <a:t> and L data items.</a:t>
            </a:r>
          </a:p>
          <a:p>
            <a:r>
              <a:rPr lang="en-US" dirty="0"/>
              <a:t>Order Property: </a:t>
            </a:r>
            <a:r>
              <a:rPr lang="en-US" sz="2400" dirty="0"/>
              <a:t>subtree between two keys x and y contain leaves with values v such that </a:t>
            </a:r>
            <a:r>
              <a:rPr lang="en-US" sz="2400" i="1" dirty="0"/>
              <a:t>x ≤ v &lt; y</a:t>
            </a:r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Properties of B+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BA9B3F-F2AE-432E-BCD8-A5543376EC6D}"/>
              </a:ext>
            </a:extLst>
          </p:cNvPr>
          <p:cNvSpPr/>
          <p:nvPr/>
        </p:nvSpPr>
        <p:spPr>
          <a:xfrm>
            <a:off x="9780232" y="1835404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8C89F-1C4C-49EB-997F-B0F75B894496}"/>
              </a:ext>
            </a:extLst>
          </p:cNvPr>
          <p:cNvSpPr/>
          <p:nvPr/>
        </p:nvSpPr>
        <p:spPr>
          <a:xfrm>
            <a:off x="10215238" y="1835405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F3D49-B38B-477E-978D-0130AD0C484D}"/>
              </a:ext>
            </a:extLst>
          </p:cNvPr>
          <p:cNvSpPr/>
          <p:nvPr/>
        </p:nvSpPr>
        <p:spPr>
          <a:xfrm>
            <a:off x="8540502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B6378F-DEC7-4215-B140-A41223C36983}"/>
              </a:ext>
            </a:extLst>
          </p:cNvPr>
          <p:cNvSpPr/>
          <p:nvPr/>
        </p:nvSpPr>
        <p:spPr>
          <a:xfrm>
            <a:off x="9614884" y="1835404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C4364A-3B19-4A8E-B418-557CA570080A}"/>
              </a:ext>
            </a:extLst>
          </p:cNvPr>
          <p:cNvSpPr/>
          <p:nvPr/>
        </p:nvSpPr>
        <p:spPr>
          <a:xfrm>
            <a:off x="8362948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A9E736-A9EB-4D60-95BA-D7CFB040B76D}"/>
              </a:ext>
            </a:extLst>
          </p:cNvPr>
          <p:cNvSpPr/>
          <p:nvPr/>
        </p:nvSpPr>
        <p:spPr>
          <a:xfrm>
            <a:off x="8975508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F2D01B-ED23-4CE2-A81D-B8FF1979813C}"/>
              </a:ext>
            </a:extLst>
          </p:cNvPr>
          <p:cNvSpPr/>
          <p:nvPr/>
        </p:nvSpPr>
        <p:spPr>
          <a:xfrm>
            <a:off x="9148252" y="256173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B5454F-AC18-4E48-AF32-5496FA3DC6C0}"/>
              </a:ext>
            </a:extLst>
          </p:cNvPr>
          <p:cNvSpPr/>
          <p:nvPr/>
        </p:nvSpPr>
        <p:spPr>
          <a:xfrm>
            <a:off x="9583258" y="256173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8A7E21-6DA0-452D-A8F3-FAA4C3C19E5E}"/>
              </a:ext>
            </a:extLst>
          </p:cNvPr>
          <p:cNvSpPr/>
          <p:nvPr/>
        </p:nvSpPr>
        <p:spPr>
          <a:xfrm>
            <a:off x="10429227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5F811-2048-440A-8742-F8DDEA7F0518}"/>
              </a:ext>
            </a:extLst>
          </p:cNvPr>
          <p:cNvSpPr/>
          <p:nvPr/>
        </p:nvSpPr>
        <p:spPr>
          <a:xfrm>
            <a:off x="10864233" y="257685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DC141-5004-4F85-8DFC-1312468E85D2}"/>
              </a:ext>
            </a:extLst>
          </p:cNvPr>
          <p:cNvSpPr/>
          <p:nvPr/>
        </p:nvSpPr>
        <p:spPr>
          <a:xfrm>
            <a:off x="11043267" y="257684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641F3D-20C3-4BDC-9654-C23D08256F23}"/>
              </a:ext>
            </a:extLst>
          </p:cNvPr>
          <p:cNvSpPr/>
          <p:nvPr/>
        </p:nvSpPr>
        <p:spPr>
          <a:xfrm>
            <a:off x="11479753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E5BFB7-EB9A-488F-B56E-7F9268ACC347}"/>
              </a:ext>
            </a:extLst>
          </p:cNvPr>
          <p:cNvSpPr/>
          <p:nvPr/>
        </p:nvSpPr>
        <p:spPr>
          <a:xfrm>
            <a:off x="10263879" y="257684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907AEC-7F81-40FF-B7B8-A695D2397737}"/>
              </a:ext>
            </a:extLst>
          </p:cNvPr>
          <p:cNvCxnSpPr>
            <a:cxnSpLocks/>
          </p:cNvCxnSpPr>
          <p:nvPr/>
        </p:nvCxnSpPr>
        <p:spPr>
          <a:xfrm flipH="1">
            <a:off x="9043569" y="2138269"/>
            <a:ext cx="638639" cy="42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F12F12-AEF3-49A7-BA19-D0C44B4282CA}"/>
              </a:ext>
            </a:extLst>
          </p:cNvPr>
          <p:cNvCxnSpPr>
            <a:cxnSpLocks/>
            <a:stCxn id="31" idx="1"/>
            <a:endCxn id="36" idx="1"/>
          </p:cNvCxnSpPr>
          <p:nvPr/>
        </p:nvCxnSpPr>
        <p:spPr>
          <a:xfrm>
            <a:off x="9583258" y="2779234"/>
            <a:ext cx="680621" cy="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5A5698-A5F2-4E3B-B724-DDB38459506E}"/>
              </a:ext>
            </a:extLst>
          </p:cNvPr>
          <p:cNvCxnSpPr>
            <a:cxnSpLocks/>
          </p:cNvCxnSpPr>
          <p:nvPr/>
        </p:nvCxnSpPr>
        <p:spPr>
          <a:xfrm>
            <a:off x="10307528" y="2129996"/>
            <a:ext cx="594989" cy="43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at bottom level</a:t>
            </a:r>
          </a:p>
          <a:p>
            <a:r>
              <a:rPr lang="en-US" dirty="0"/>
              <a:t>If leaf page (node) overflows, split page and copy middle element to next index page</a:t>
            </a:r>
          </a:p>
          <a:p>
            <a:r>
              <a:rPr lang="en-US" dirty="0"/>
              <a:t>If index page (node) overflows, split page and move middle element to next index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Insertion Rules</a:t>
            </a:r>
          </a:p>
        </p:txBody>
      </p:sp>
    </p:spTree>
    <p:extLst>
      <p:ext uri="{BB962C8B-B14F-4D97-AF65-F5344CB8AC3E}">
        <p14:creationId xmlns:p14="http://schemas.microsoft.com/office/powerpoint/2010/main" val="10410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Max Order (m): 3</a:t>
            </a:r>
          </a:p>
          <a:p>
            <a:r>
              <a:rPr lang="en-US" dirty="0"/>
              <a:t>Insert 5</a:t>
            </a:r>
          </a:p>
          <a:p>
            <a:r>
              <a:rPr lang="en-US" dirty="0"/>
              <a:t>Insert 45</a:t>
            </a:r>
          </a:p>
          <a:p>
            <a:r>
              <a:rPr lang="en-US" dirty="0"/>
              <a:t>Insert 13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do some 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A1D-836E-488A-BB9E-E75634AF22C5}"/>
              </a:ext>
            </a:extLst>
          </p:cNvPr>
          <p:cNvSpPr/>
          <p:nvPr/>
        </p:nvSpPr>
        <p:spPr>
          <a:xfrm>
            <a:off x="6545804" y="302594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9472-E12B-45A7-A661-F8759D71E834}"/>
              </a:ext>
            </a:extLst>
          </p:cNvPr>
          <p:cNvSpPr/>
          <p:nvPr/>
        </p:nvSpPr>
        <p:spPr>
          <a:xfrm>
            <a:off x="6400817" y="3023729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FBA90-4955-4C8F-88D3-4412629BB217}"/>
              </a:ext>
            </a:extLst>
          </p:cNvPr>
          <p:cNvSpPr/>
          <p:nvPr/>
        </p:nvSpPr>
        <p:spPr>
          <a:xfrm>
            <a:off x="755993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82191-8601-45E2-9063-31D7EE03B01C}"/>
              </a:ext>
            </a:extLst>
          </p:cNvPr>
          <p:cNvSpPr/>
          <p:nvPr/>
        </p:nvSpPr>
        <p:spPr>
          <a:xfrm>
            <a:off x="6852084" y="358396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D3262-0553-4B4F-82A0-77F7DBA1BED9}"/>
              </a:ext>
            </a:extLst>
          </p:cNvPr>
          <p:cNvSpPr/>
          <p:nvPr/>
        </p:nvSpPr>
        <p:spPr>
          <a:xfrm>
            <a:off x="7287090" y="358396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ED151-481B-4B72-B57D-195D82D7D8FB}"/>
              </a:ext>
            </a:extLst>
          </p:cNvPr>
          <p:cNvSpPr/>
          <p:nvPr/>
        </p:nvSpPr>
        <p:spPr>
          <a:xfrm>
            <a:off x="6674530" y="358396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619BF8A-AB77-4AA7-A036-6FF2138C6152}"/>
              </a:ext>
            </a:extLst>
          </p:cNvPr>
          <p:cNvSpPr/>
          <p:nvPr/>
        </p:nvSpPr>
        <p:spPr>
          <a:xfrm>
            <a:off x="6980810" y="2716567"/>
            <a:ext cx="161648" cy="218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B9B4DC-39F8-4711-8E3A-2338DB717B0D}"/>
              </a:ext>
            </a:extLst>
          </p:cNvPr>
          <p:cNvSpPr txBox="1"/>
          <p:nvPr/>
        </p:nvSpPr>
        <p:spPr>
          <a:xfrm>
            <a:off x="6763307" y="23663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6C27D-7CF7-4A07-92E1-D5C3CD067F4B}"/>
              </a:ext>
            </a:extLst>
          </p:cNvPr>
          <p:cNvSpPr/>
          <p:nvPr/>
        </p:nvSpPr>
        <p:spPr>
          <a:xfrm>
            <a:off x="7740917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A33A4-9C80-4252-AE49-5761083EFF34}"/>
              </a:ext>
            </a:extLst>
          </p:cNvPr>
          <p:cNvSpPr/>
          <p:nvPr/>
        </p:nvSpPr>
        <p:spPr>
          <a:xfrm>
            <a:off x="817592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C91D-AA48-460C-A6CA-523B318AB6C4}"/>
              </a:ext>
            </a:extLst>
          </p:cNvPr>
          <p:cNvSpPr/>
          <p:nvPr/>
        </p:nvSpPr>
        <p:spPr>
          <a:xfrm>
            <a:off x="7140839" y="227049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3DF65-095F-4605-A82C-D6981EA43BEC}"/>
              </a:ext>
            </a:extLst>
          </p:cNvPr>
          <p:cNvSpPr/>
          <p:nvPr/>
        </p:nvSpPr>
        <p:spPr>
          <a:xfrm>
            <a:off x="7563362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37115-78CC-486F-9C01-7965CBE38A8D}"/>
              </a:ext>
            </a:extLst>
          </p:cNvPr>
          <p:cNvSpPr/>
          <p:nvPr/>
        </p:nvSpPr>
        <p:spPr>
          <a:xfrm>
            <a:off x="6963285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002FC-343E-4681-8AFE-F42D2628E156}"/>
              </a:ext>
            </a:extLst>
          </p:cNvPr>
          <p:cNvSpPr/>
          <p:nvPr/>
        </p:nvSpPr>
        <p:spPr>
          <a:xfrm>
            <a:off x="8358190" y="302422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3EE2-A1D7-4233-9C1D-7218016A4D8F}"/>
              </a:ext>
            </a:extLst>
          </p:cNvPr>
          <p:cNvSpPr/>
          <p:nvPr/>
        </p:nvSpPr>
        <p:spPr>
          <a:xfrm>
            <a:off x="8781412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20F33-5A53-402F-BA7C-9BC0CBF4D1D7}"/>
              </a:ext>
            </a:extLst>
          </p:cNvPr>
          <p:cNvSpPr/>
          <p:nvPr/>
        </p:nvSpPr>
        <p:spPr>
          <a:xfrm>
            <a:off x="6966068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7519F-28D5-4C5F-A413-10926ECBB5BC}"/>
              </a:ext>
            </a:extLst>
          </p:cNvPr>
          <p:cNvSpPr/>
          <p:nvPr/>
        </p:nvSpPr>
        <p:spPr>
          <a:xfrm>
            <a:off x="7138909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D3A31D-EAB9-4BC8-88BA-41B999A9188F}"/>
              </a:ext>
            </a:extLst>
          </p:cNvPr>
          <p:cNvSpPr/>
          <p:nvPr/>
        </p:nvSpPr>
        <p:spPr>
          <a:xfrm>
            <a:off x="7560174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B7AB94-4422-433C-9D4D-00D2D5BA7735}"/>
              </a:ext>
            </a:extLst>
          </p:cNvPr>
          <p:cNvSpPr/>
          <p:nvPr/>
        </p:nvSpPr>
        <p:spPr>
          <a:xfrm>
            <a:off x="7739685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C56BE-ADF7-4173-8F7E-1A5FD593DCD8}"/>
              </a:ext>
            </a:extLst>
          </p:cNvPr>
          <p:cNvSpPr/>
          <p:nvPr/>
        </p:nvSpPr>
        <p:spPr>
          <a:xfrm>
            <a:off x="8348764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90017B-3A79-4ACC-8DD4-99E6013973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763307" y="2574524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AFBCDC-9260-4BCC-BF4E-D08CDDC2DC5C}"/>
              </a:ext>
            </a:extLst>
          </p:cNvPr>
          <p:cNvCxnSpPr>
            <a:cxnSpLocks/>
          </p:cNvCxnSpPr>
          <p:nvPr/>
        </p:nvCxnSpPr>
        <p:spPr>
          <a:xfrm>
            <a:off x="7652551" y="2574524"/>
            <a:ext cx="610887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BE00C-039A-4DB0-B370-CF4EB88821AC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143622" y="3241232"/>
            <a:ext cx="4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/>
      <p:bldP spid="17" grpId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Max Order (m): 3</a:t>
            </a:r>
          </a:p>
          <a:p>
            <a:r>
              <a:rPr lang="en-US" dirty="0"/>
              <a:t>Insert 5</a:t>
            </a:r>
          </a:p>
          <a:p>
            <a:r>
              <a:rPr lang="en-US" dirty="0"/>
              <a:t>Insert 45</a:t>
            </a:r>
          </a:p>
          <a:p>
            <a:r>
              <a:rPr lang="en-US" dirty="0"/>
              <a:t>Insert 13</a:t>
            </a:r>
          </a:p>
          <a:p>
            <a:r>
              <a:rPr lang="en-US" dirty="0"/>
              <a:t>Insert 23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do some 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A1D-836E-488A-BB9E-E75634AF22C5}"/>
              </a:ext>
            </a:extLst>
          </p:cNvPr>
          <p:cNvSpPr/>
          <p:nvPr/>
        </p:nvSpPr>
        <p:spPr>
          <a:xfrm>
            <a:off x="6545804" y="302594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9472-E12B-45A7-A661-F8759D71E834}"/>
              </a:ext>
            </a:extLst>
          </p:cNvPr>
          <p:cNvSpPr/>
          <p:nvPr/>
        </p:nvSpPr>
        <p:spPr>
          <a:xfrm>
            <a:off x="6400817" y="3023729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FBA90-4955-4C8F-88D3-4412629BB217}"/>
              </a:ext>
            </a:extLst>
          </p:cNvPr>
          <p:cNvSpPr/>
          <p:nvPr/>
        </p:nvSpPr>
        <p:spPr>
          <a:xfrm>
            <a:off x="755993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6C27D-7CF7-4A07-92E1-D5C3CD067F4B}"/>
              </a:ext>
            </a:extLst>
          </p:cNvPr>
          <p:cNvSpPr/>
          <p:nvPr/>
        </p:nvSpPr>
        <p:spPr>
          <a:xfrm>
            <a:off x="7740917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A33A4-9C80-4252-AE49-5761083EFF34}"/>
              </a:ext>
            </a:extLst>
          </p:cNvPr>
          <p:cNvSpPr/>
          <p:nvPr/>
        </p:nvSpPr>
        <p:spPr>
          <a:xfrm>
            <a:off x="817592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C91D-AA48-460C-A6CA-523B318AB6C4}"/>
              </a:ext>
            </a:extLst>
          </p:cNvPr>
          <p:cNvSpPr/>
          <p:nvPr/>
        </p:nvSpPr>
        <p:spPr>
          <a:xfrm>
            <a:off x="7140839" y="227049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3DF65-095F-4605-A82C-D6981EA43BEC}"/>
              </a:ext>
            </a:extLst>
          </p:cNvPr>
          <p:cNvSpPr/>
          <p:nvPr/>
        </p:nvSpPr>
        <p:spPr>
          <a:xfrm>
            <a:off x="7563362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37115-78CC-486F-9C01-7965CBE38A8D}"/>
              </a:ext>
            </a:extLst>
          </p:cNvPr>
          <p:cNvSpPr/>
          <p:nvPr/>
        </p:nvSpPr>
        <p:spPr>
          <a:xfrm>
            <a:off x="6963285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002FC-343E-4681-8AFE-F42D2628E156}"/>
              </a:ext>
            </a:extLst>
          </p:cNvPr>
          <p:cNvSpPr/>
          <p:nvPr/>
        </p:nvSpPr>
        <p:spPr>
          <a:xfrm>
            <a:off x="8358190" y="302422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3EE2-A1D7-4233-9C1D-7218016A4D8F}"/>
              </a:ext>
            </a:extLst>
          </p:cNvPr>
          <p:cNvSpPr/>
          <p:nvPr/>
        </p:nvSpPr>
        <p:spPr>
          <a:xfrm>
            <a:off x="877984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20F33-5A53-402F-BA7C-9BC0CBF4D1D7}"/>
              </a:ext>
            </a:extLst>
          </p:cNvPr>
          <p:cNvSpPr/>
          <p:nvPr/>
        </p:nvSpPr>
        <p:spPr>
          <a:xfrm>
            <a:off x="6966068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D3A31D-EAB9-4BC8-88BA-41B999A9188F}"/>
              </a:ext>
            </a:extLst>
          </p:cNvPr>
          <p:cNvSpPr/>
          <p:nvPr/>
        </p:nvSpPr>
        <p:spPr>
          <a:xfrm>
            <a:off x="7560174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B7AB94-4422-433C-9D4D-00D2D5BA7735}"/>
              </a:ext>
            </a:extLst>
          </p:cNvPr>
          <p:cNvSpPr/>
          <p:nvPr/>
        </p:nvSpPr>
        <p:spPr>
          <a:xfrm>
            <a:off x="7739685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90017B-3A79-4ACC-8DD4-99E6013973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763307" y="2574524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AFBCDC-9260-4BCC-BF4E-D08CDDC2DC5C}"/>
              </a:ext>
            </a:extLst>
          </p:cNvPr>
          <p:cNvCxnSpPr>
            <a:cxnSpLocks/>
          </p:cNvCxnSpPr>
          <p:nvPr/>
        </p:nvCxnSpPr>
        <p:spPr>
          <a:xfrm>
            <a:off x="7652551" y="2574524"/>
            <a:ext cx="610887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BE00C-039A-4DB0-B370-CF4EB88821AC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143622" y="3241232"/>
            <a:ext cx="4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179212-C55C-42D4-BD3B-F8EB68542C28}"/>
              </a:ext>
            </a:extLst>
          </p:cNvPr>
          <p:cNvSpPr/>
          <p:nvPr/>
        </p:nvSpPr>
        <p:spPr>
          <a:xfrm>
            <a:off x="8482173" y="380535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55D031-7E01-4656-9AEC-BE7686885A67}"/>
              </a:ext>
            </a:extLst>
          </p:cNvPr>
          <p:cNvSpPr/>
          <p:nvPr/>
        </p:nvSpPr>
        <p:spPr>
          <a:xfrm>
            <a:off x="7866424" y="3805351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E2D42-A2CB-4457-A506-A7F3298BAC68}"/>
              </a:ext>
            </a:extLst>
          </p:cNvPr>
          <p:cNvSpPr/>
          <p:nvPr/>
        </p:nvSpPr>
        <p:spPr>
          <a:xfrm>
            <a:off x="8045935" y="3805351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EA3F914-FAEB-49FA-8C98-7DA95F34C229}"/>
              </a:ext>
            </a:extLst>
          </p:cNvPr>
          <p:cNvSpPr/>
          <p:nvPr/>
        </p:nvSpPr>
        <p:spPr>
          <a:xfrm>
            <a:off x="8144893" y="2731732"/>
            <a:ext cx="161648" cy="218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93203-CD97-41A2-BE97-5DD81C700725}"/>
              </a:ext>
            </a:extLst>
          </p:cNvPr>
          <p:cNvSpPr txBox="1"/>
          <p:nvPr/>
        </p:nvSpPr>
        <p:spPr>
          <a:xfrm>
            <a:off x="7927390" y="23815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24C230-D3E6-4B49-B1D1-4BD42ADE1D15}"/>
              </a:ext>
            </a:extLst>
          </p:cNvPr>
          <p:cNvSpPr/>
          <p:nvPr/>
        </p:nvSpPr>
        <p:spPr>
          <a:xfrm>
            <a:off x="9386901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97978-F248-4851-9BD9-BF03B2E3D38B}"/>
              </a:ext>
            </a:extLst>
          </p:cNvPr>
          <p:cNvSpPr/>
          <p:nvPr/>
        </p:nvSpPr>
        <p:spPr>
          <a:xfrm>
            <a:off x="8954253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EFB71-5940-4DAB-93B4-FDC303F4CD22}"/>
              </a:ext>
            </a:extLst>
          </p:cNvPr>
          <p:cNvSpPr/>
          <p:nvPr/>
        </p:nvSpPr>
        <p:spPr>
          <a:xfrm>
            <a:off x="8180758" y="227135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17DD36-5DCC-4217-87BA-B3D19406D77B}"/>
              </a:ext>
            </a:extLst>
          </p:cNvPr>
          <p:cNvSpPr/>
          <p:nvPr/>
        </p:nvSpPr>
        <p:spPr>
          <a:xfrm>
            <a:off x="7744520" y="227135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E2436F-621A-45F1-A7BE-DBD6B407886C}"/>
              </a:ext>
            </a:extLst>
          </p:cNvPr>
          <p:cNvSpPr/>
          <p:nvPr/>
        </p:nvSpPr>
        <p:spPr>
          <a:xfrm>
            <a:off x="9993022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E88EBD-513A-47EC-B936-D320F7835C64}"/>
              </a:ext>
            </a:extLst>
          </p:cNvPr>
          <p:cNvSpPr/>
          <p:nvPr/>
        </p:nvSpPr>
        <p:spPr>
          <a:xfrm>
            <a:off x="9565662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C8BA8B-C23B-4623-853C-D858868F98A0}"/>
              </a:ext>
            </a:extLst>
          </p:cNvPr>
          <p:cNvSpPr/>
          <p:nvPr/>
        </p:nvSpPr>
        <p:spPr>
          <a:xfrm>
            <a:off x="8960748" y="302594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7B4ED-B246-4DF6-8BBD-72E9257865B5}"/>
              </a:ext>
            </a:extLst>
          </p:cNvPr>
          <p:cNvCxnSpPr>
            <a:endCxn id="34" idx="0"/>
          </p:cNvCxnSpPr>
          <p:nvPr/>
        </p:nvCxnSpPr>
        <p:spPr>
          <a:xfrm>
            <a:off x="7648716" y="2574524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4C5F4F-A33E-4B47-AA8F-835F49B370F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76527" y="2574296"/>
            <a:ext cx="901724" cy="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9B10A7-DB08-4E0E-9B7C-9681A2D48F2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8353477" y="3241232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7" grpId="1" animBg="1"/>
      <p:bldP spid="30" grpId="0" animBg="1"/>
      <p:bldP spid="30" grpId="1" animBg="1"/>
      <p:bldP spid="33" grpId="0" animBg="1"/>
      <p:bldP spid="33" grpId="1" animBg="1"/>
      <p:bldP spid="36" grpId="0" animBg="1"/>
      <p:bldP spid="36" grpId="1" animBg="1"/>
      <p:bldP spid="38" grpId="0" animBg="1"/>
      <p:bldP spid="38" grpId="1" animBg="1"/>
      <p:bldP spid="39" grpId="0"/>
      <p:bldP spid="39" grpId="1"/>
      <p:bldP spid="40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Max Order (m): 3</a:t>
            </a:r>
          </a:p>
          <a:p>
            <a:r>
              <a:rPr lang="en-US" dirty="0"/>
              <a:t>Insert 5</a:t>
            </a:r>
          </a:p>
          <a:p>
            <a:r>
              <a:rPr lang="en-US" dirty="0"/>
              <a:t>Insert 45</a:t>
            </a:r>
          </a:p>
          <a:p>
            <a:r>
              <a:rPr lang="en-US" dirty="0"/>
              <a:t>Insert 13</a:t>
            </a:r>
          </a:p>
          <a:p>
            <a:r>
              <a:rPr lang="en-US" dirty="0"/>
              <a:t>Insert 23</a:t>
            </a:r>
          </a:p>
          <a:p>
            <a:r>
              <a:rPr lang="en-US" dirty="0"/>
              <a:t>Insert 32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do some 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A1D-836E-488A-BB9E-E75634AF22C5}"/>
              </a:ext>
            </a:extLst>
          </p:cNvPr>
          <p:cNvSpPr/>
          <p:nvPr/>
        </p:nvSpPr>
        <p:spPr>
          <a:xfrm>
            <a:off x="6545804" y="3021511"/>
            <a:ext cx="435006" cy="43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9472-E12B-45A7-A661-F8759D71E834}"/>
              </a:ext>
            </a:extLst>
          </p:cNvPr>
          <p:cNvSpPr/>
          <p:nvPr/>
        </p:nvSpPr>
        <p:spPr>
          <a:xfrm>
            <a:off x="6400817" y="3023729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FBA90-4955-4C8F-88D3-4412629BB217}"/>
              </a:ext>
            </a:extLst>
          </p:cNvPr>
          <p:cNvSpPr/>
          <p:nvPr/>
        </p:nvSpPr>
        <p:spPr>
          <a:xfrm>
            <a:off x="755993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6C27D-7CF7-4A07-92E1-D5C3CD067F4B}"/>
              </a:ext>
            </a:extLst>
          </p:cNvPr>
          <p:cNvSpPr/>
          <p:nvPr/>
        </p:nvSpPr>
        <p:spPr>
          <a:xfrm>
            <a:off x="7740917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A33A4-9C80-4252-AE49-5761083EFF34}"/>
              </a:ext>
            </a:extLst>
          </p:cNvPr>
          <p:cNvSpPr/>
          <p:nvPr/>
        </p:nvSpPr>
        <p:spPr>
          <a:xfrm>
            <a:off x="817592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C91D-AA48-460C-A6CA-523B318AB6C4}"/>
              </a:ext>
            </a:extLst>
          </p:cNvPr>
          <p:cNvSpPr/>
          <p:nvPr/>
        </p:nvSpPr>
        <p:spPr>
          <a:xfrm>
            <a:off x="7140839" y="227049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3DF65-095F-4605-A82C-D6981EA43BEC}"/>
              </a:ext>
            </a:extLst>
          </p:cNvPr>
          <p:cNvSpPr/>
          <p:nvPr/>
        </p:nvSpPr>
        <p:spPr>
          <a:xfrm>
            <a:off x="7563362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37115-78CC-486F-9C01-7965CBE38A8D}"/>
              </a:ext>
            </a:extLst>
          </p:cNvPr>
          <p:cNvSpPr/>
          <p:nvPr/>
        </p:nvSpPr>
        <p:spPr>
          <a:xfrm>
            <a:off x="6963285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3EE2-A1D7-4233-9C1D-7218016A4D8F}"/>
              </a:ext>
            </a:extLst>
          </p:cNvPr>
          <p:cNvSpPr/>
          <p:nvPr/>
        </p:nvSpPr>
        <p:spPr>
          <a:xfrm>
            <a:off x="877984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20F33-5A53-402F-BA7C-9BC0CBF4D1D7}"/>
              </a:ext>
            </a:extLst>
          </p:cNvPr>
          <p:cNvSpPr/>
          <p:nvPr/>
        </p:nvSpPr>
        <p:spPr>
          <a:xfrm>
            <a:off x="6966068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D3A31D-EAB9-4BC8-88BA-41B999A9188F}"/>
              </a:ext>
            </a:extLst>
          </p:cNvPr>
          <p:cNvSpPr/>
          <p:nvPr/>
        </p:nvSpPr>
        <p:spPr>
          <a:xfrm>
            <a:off x="7569775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B7AB94-4422-433C-9D4D-00D2D5BA7735}"/>
              </a:ext>
            </a:extLst>
          </p:cNvPr>
          <p:cNvSpPr/>
          <p:nvPr/>
        </p:nvSpPr>
        <p:spPr>
          <a:xfrm>
            <a:off x="7739685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90017B-3A79-4ACC-8DD4-99E6013973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763307" y="2574524"/>
            <a:ext cx="285564" cy="44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BE00C-039A-4DB0-B370-CF4EB88821AC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143622" y="3241232"/>
            <a:ext cx="426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D24C230-D3E6-4B49-B1D1-4BD42ADE1D15}"/>
              </a:ext>
            </a:extLst>
          </p:cNvPr>
          <p:cNvSpPr/>
          <p:nvPr/>
        </p:nvSpPr>
        <p:spPr>
          <a:xfrm>
            <a:off x="9386901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EFB71-5940-4DAB-93B4-FDC303F4CD22}"/>
              </a:ext>
            </a:extLst>
          </p:cNvPr>
          <p:cNvSpPr/>
          <p:nvPr/>
        </p:nvSpPr>
        <p:spPr>
          <a:xfrm>
            <a:off x="8180758" y="227135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17DD36-5DCC-4217-87BA-B3D19406D77B}"/>
              </a:ext>
            </a:extLst>
          </p:cNvPr>
          <p:cNvSpPr/>
          <p:nvPr/>
        </p:nvSpPr>
        <p:spPr>
          <a:xfrm>
            <a:off x="7744520" y="227135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E2436F-621A-45F1-A7BE-DBD6B407886C}"/>
              </a:ext>
            </a:extLst>
          </p:cNvPr>
          <p:cNvSpPr/>
          <p:nvPr/>
        </p:nvSpPr>
        <p:spPr>
          <a:xfrm>
            <a:off x="9993022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E88EBD-513A-47EC-B936-D320F7835C64}"/>
              </a:ext>
            </a:extLst>
          </p:cNvPr>
          <p:cNvSpPr/>
          <p:nvPr/>
        </p:nvSpPr>
        <p:spPr>
          <a:xfrm>
            <a:off x="9565662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C8BA8B-C23B-4623-853C-D858868F98A0}"/>
              </a:ext>
            </a:extLst>
          </p:cNvPr>
          <p:cNvSpPr/>
          <p:nvPr/>
        </p:nvSpPr>
        <p:spPr>
          <a:xfrm>
            <a:off x="8953266" y="3021511"/>
            <a:ext cx="435006" cy="435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7B4ED-B246-4DF6-8BBD-72E9257865B5}"/>
              </a:ext>
            </a:extLst>
          </p:cNvPr>
          <p:cNvCxnSpPr>
            <a:endCxn id="34" idx="0"/>
          </p:cNvCxnSpPr>
          <p:nvPr/>
        </p:nvCxnSpPr>
        <p:spPr>
          <a:xfrm>
            <a:off x="7648716" y="2574524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9B10A7-DB08-4E0E-9B7C-9681A2D48F2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8353477" y="3241232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5101478-80CE-4305-BDC7-CBB0428630A5}"/>
              </a:ext>
            </a:extLst>
          </p:cNvPr>
          <p:cNvSpPr/>
          <p:nvPr/>
        </p:nvSpPr>
        <p:spPr>
          <a:xfrm>
            <a:off x="9113123" y="368499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D09F8C-CDDB-4FA4-B40C-58697A5583DB}"/>
              </a:ext>
            </a:extLst>
          </p:cNvPr>
          <p:cNvSpPr/>
          <p:nvPr/>
        </p:nvSpPr>
        <p:spPr>
          <a:xfrm>
            <a:off x="9707977" y="368499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9832B1-F484-43CD-9F47-D1BF9754B830}"/>
              </a:ext>
            </a:extLst>
          </p:cNvPr>
          <p:cNvSpPr/>
          <p:nvPr/>
        </p:nvSpPr>
        <p:spPr>
          <a:xfrm>
            <a:off x="9281824" y="368721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EF8A9220-19D1-4D0A-9E89-5C03F1F053BD}"/>
              </a:ext>
            </a:extLst>
          </p:cNvPr>
          <p:cNvSpPr/>
          <p:nvPr/>
        </p:nvSpPr>
        <p:spPr>
          <a:xfrm>
            <a:off x="9414015" y="2739862"/>
            <a:ext cx="161648" cy="218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C5BB31-6CE6-474D-90D5-D5E8E10A515D}"/>
              </a:ext>
            </a:extLst>
          </p:cNvPr>
          <p:cNvSpPr txBox="1"/>
          <p:nvPr/>
        </p:nvSpPr>
        <p:spPr>
          <a:xfrm>
            <a:off x="9196512" y="23896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628F4B-C0A4-4583-854C-33EA5691960F}"/>
              </a:ext>
            </a:extLst>
          </p:cNvPr>
          <p:cNvSpPr/>
          <p:nvPr/>
        </p:nvSpPr>
        <p:spPr>
          <a:xfrm>
            <a:off x="10597936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F2DFC7-26CB-4287-B54E-6BF0C901F15E}"/>
              </a:ext>
            </a:extLst>
          </p:cNvPr>
          <p:cNvSpPr/>
          <p:nvPr/>
        </p:nvSpPr>
        <p:spPr>
          <a:xfrm>
            <a:off x="1017057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677CC4-126E-4464-B22A-8AB3A22DED43}"/>
              </a:ext>
            </a:extLst>
          </p:cNvPr>
          <p:cNvSpPr/>
          <p:nvPr/>
        </p:nvSpPr>
        <p:spPr>
          <a:xfrm>
            <a:off x="8779630" y="2270490"/>
            <a:ext cx="173636" cy="438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C9CD88-B99E-4D52-9B8C-B81EC11DEBD9}"/>
              </a:ext>
            </a:extLst>
          </p:cNvPr>
          <p:cNvSpPr/>
          <p:nvPr/>
        </p:nvSpPr>
        <p:spPr>
          <a:xfrm>
            <a:off x="8356946" y="2263550"/>
            <a:ext cx="435006" cy="441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AC7CA5-F7CE-4E12-BE91-D8282FE55DB1}"/>
              </a:ext>
            </a:extLst>
          </p:cNvPr>
          <p:cNvSpPr/>
          <p:nvPr/>
        </p:nvSpPr>
        <p:spPr>
          <a:xfrm>
            <a:off x="1120753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79BED3-218A-4131-942A-6626653F372E}"/>
              </a:ext>
            </a:extLst>
          </p:cNvPr>
          <p:cNvSpPr/>
          <p:nvPr/>
        </p:nvSpPr>
        <p:spPr>
          <a:xfrm>
            <a:off x="10780173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F5496-9C08-4DC1-9C6B-8FDFBC62FCCB}"/>
              </a:ext>
            </a:extLst>
          </p:cNvPr>
          <p:cNvSpPr/>
          <p:nvPr/>
        </p:nvSpPr>
        <p:spPr>
          <a:xfrm>
            <a:off x="1017057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474EE-2637-43E2-9024-5639154B6994}"/>
              </a:ext>
            </a:extLst>
          </p:cNvPr>
          <p:cNvCxnSpPr/>
          <p:nvPr/>
        </p:nvCxnSpPr>
        <p:spPr>
          <a:xfrm>
            <a:off x="8868407" y="2574296"/>
            <a:ext cx="1818306" cy="4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4C5F4F-A33E-4B47-AA8F-835F49B370F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69045" y="2576515"/>
            <a:ext cx="901724" cy="44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/>
      <p:bldP spid="54" grpId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A82F-C874-4DFA-850A-4F778C5F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7"/>
          <a:stretch/>
        </p:blipFill>
        <p:spPr>
          <a:xfrm>
            <a:off x="0" y="2934846"/>
            <a:ext cx="12192000" cy="392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5A7-8C89-4B05-8D3F-83FC46EC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Max Order (m): 3</a:t>
            </a:r>
          </a:p>
          <a:p>
            <a:r>
              <a:rPr lang="en-US" dirty="0"/>
              <a:t>Insert 5</a:t>
            </a:r>
          </a:p>
          <a:p>
            <a:r>
              <a:rPr lang="en-US" dirty="0"/>
              <a:t>Insert 45</a:t>
            </a:r>
          </a:p>
          <a:p>
            <a:r>
              <a:rPr lang="en-US" dirty="0"/>
              <a:t>Insert 13</a:t>
            </a:r>
          </a:p>
          <a:p>
            <a:r>
              <a:rPr lang="en-US" dirty="0"/>
              <a:t>Insert 23</a:t>
            </a:r>
          </a:p>
          <a:p>
            <a:r>
              <a:rPr lang="en-US" dirty="0"/>
              <a:t>Insert 32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F06D7-87AC-4762-97CF-A33D187AD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77041"/>
            <a:ext cx="12192000" cy="701731"/>
          </a:xfrm>
          <a:prstGeom prst="rect">
            <a:avLst/>
          </a:prstGeom>
          <a:solidFill>
            <a:srgbClr val="36E4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Let’s do some 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A1D-836E-488A-BB9E-E75634AF22C5}"/>
              </a:ext>
            </a:extLst>
          </p:cNvPr>
          <p:cNvSpPr/>
          <p:nvPr/>
        </p:nvSpPr>
        <p:spPr>
          <a:xfrm>
            <a:off x="6545804" y="302594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9472-E12B-45A7-A661-F8759D71E834}"/>
              </a:ext>
            </a:extLst>
          </p:cNvPr>
          <p:cNvSpPr/>
          <p:nvPr/>
        </p:nvSpPr>
        <p:spPr>
          <a:xfrm>
            <a:off x="6400817" y="3023729"/>
            <a:ext cx="14500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FBA90-4955-4C8F-88D3-4412629BB217}"/>
              </a:ext>
            </a:extLst>
          </p:cNvPr>
          <p:cNvSpPr/>
          <p:nvPr/>
        </p:nvSpPr>
        <p:spPr>
          <a:xfrm>
            <a:off x="755993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6C27D-7CF7-4A07-92E1-D5C3CD067F4B}"/>
              </a:ext>
            </a:extLst>
          </p:cNvPr>
          <p:cNvSpPr/>
          <p:nvPr/>
        </p:nvSpPr>
        <p:spPr>
          <a:xfrm>
            <a:off x="7740917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A33A4-9C80-4252-AE49-5761083EFF34}"/>
              </a:ext>
            </a:extLst>
          </p:cNvPr>
          <p:cNvSpPr/>
          <p:nvPr/>
        </p:nvSpPr>
        <p:spPr>
          <a:xfrm>
            <a:off x="817592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C91D-AA48-460C-A6CA-523B318AB6C4}"/>
              </a:ext>
            </a:extLst>
          </p:cNvPr>
          <p:cNvSpPr/>
          <p:nvPr/>
        </p:nvSpPr>
        <p:spPr>
          <a:xfrm>
            <a:off x="7140839" y="2270490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3DF65-095F-4605-A82C-D6981EA43BEC}"/>
              </a:ext>
            </a:extLst>
          </p:cNvPr>
          <p:cNvSpPr/>
          <p:nvPr/>
        </p:nvSpPr>
        <p:spPr>
          <a:xfrm>
            <a:off x="7563362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37115-78CC-486F-9C01-7965CBE38A8D}"/>
              </a:ext>
            </a:extLst>
          </p:cNvPr>
          <p:cNvSpPr/>
          <p:nvPr/>
        </p:nvSpPr>
        <p:spPr>
          <a:xfrm>
            <a:off x="6963285" y="227049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F3EE2-A1D7-4233-9C1D-7218016A4D8F}"/>
              </a:ext>
            </a:extLst>
          </p:cNvPr>
          <p:cNvSpPr/>
          <p:nvPr/>
        </p:nvSpPr>
        <p:spPr>
          <a:xfrm>
            <a:off x="8779849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20F33-5A53-402F-BA7C-9BC0CBF4D1D7}"/>
              </a:ext>
            </a:extLst>
          </p:cNvPr>
          <p:cNvSpPr/>
          <p:nvPr/>
        </p:nvSpPr>
        <p:spPr>
          <a:xfrm>
            <a:off x="6966068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D3A31D-EAB9-4BC8-88BA-41B999A9188F}"/>
              </a:ext>
            </a:extLst>
          </p:cNvPr>
          <p:cNvSpPr/>
          <p:nvPr/>
        </p:nvSpPr>
        <p:spPr>
          <a:xfrm>
            <a:off x="7560174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B7AB94-4422-433C-9D4D-00D2D5BA7735}"/>
              </a:ext>
            </a:extLst>
          </p:cNvPr>
          <p:cNvSpPr/>
          <p:nvPr/>
        </p:nvSpPr>
        <p:spPr>
          <a:xfrm>
            <a:off x="7739685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90017B-3A79-4ACC-8DD4-99E6013973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763307" y="2574524"/>
            <a:ext cx="285563" cy="4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BE00C-039A-4DB0-B370-CF4EB88821AC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143622" y="3241232"/>
            <a:ext cx="4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D24C230-D3E6-4B49-B1D1-4BD42ADE1D15}"/>
              </a:ext>
            </a:extLst>
          </p:cNvPr>
          <p:cNvSpPr/>
          <p:nvPr/>
        </p:nvSpPr>
        <p:spPr>
          <a:xfrm>
            <a:off x="9386901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EFB71-5940-4DAB-93B4-FDC303F4CD22}"/>
              </a:ext>
            </a:extLst>
          </p:cNvPr>
          <p:cNvSpPr/>
          <p:nvPr/>
        </p:nvSpPr>
        <p:spPr>
          <a:xfrm>
            <a:off x="8180758" y="227135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17DD36-5DCC-4217-87BA-B3D19406D77B}"/>
              </a:ext>
            </a:extLst>
          </p:cNvPr>
          <p:cNvSpPr/>
          <p:nvPr/>
        </p:nvSpPr>
        <p:spPr>
          <a:xfrm>
            <a:off x="7744520" y="2271358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E2436F-621A-45F1-A7BE-DBD6B407886C}"/>
              </a:ext>
            </a:extLst>
          </p:cNvPr>
          <p:cNvSpPr/>
          <p:nvPr/>
        </p:nvSpPr>
        <p:spPr>
          <a:xfrm>
            <a:off x="9993022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C8BA8B-C23B-4623-853C-D858868F98A0}"/>
              </a:ext>
            </a:extLst>
          </p:cNvPr>
          <p:cNvSpPr/>
          <p:nvPr/>
        </p:nvSpPr>
        <p:spPr>
          <a:xfrm>
            <a:off x="8953266" y="3028167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7B4ED-B246-4DF6-8BBD-72E9257865B5}"/>
              </a:ext>
            </a:extLst>
          </p:cNvPr>
          <p:cNvCxnSpPr>
            <a:endCxn id="34" idx="0"/>
          </p:cNvCxnSpPr>
          <p:nvPr/>
        </p:nvCxnSpPr>
        <p:spPr>
          <a:xfrm>
            <a:off x="7648716" y="2574524"/>
            <a:ext cx="308472" cy="4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9B10A7-DB08-4E0E-9B7C-9681A2D48F2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8353477" y="3241232"/>
            <a:ext cx="42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EF8A9220-19D1-4D0A-9E89-5C03F1F053BD}"/>
              </a:ext>
            </a:extLst>
          </p:cNvPr>
          <p:cNvSpPr/>
          <p:nvPr/>
        </p:nvSpPr>
        <p:spPr>
          <a:xfrm>
            <a:off x="7860999" y="2022040"/>
            <a:ext cx="161648" cy="218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C5BB31-6CE6-474D-90D5-D5E8E10A515D}"/>
              </a:ext>
            </a:extLst>
          </p:cNvPr>
          <p:cNvSpPr txBox="1"/>
          <p:nvPr/>
        </p:nvSpPr>
        <p:spPr>
          <a:xfrm>
            <a:off x="7643496" y="16718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628F4B-C0A4-4583-854C-33EA5691960F}"/>
              </a:ext>
            </a:extLst>
          </p:cNvPr>
          <p:cNvSpPr/>
          <p:nvPr/>
        </p:nvSpPr>
        <p:spPr>
          <a:xfrm>
            <a:off x="10597936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F2DFC7-26CB-4287-B54E-6BF0C901F15E}"/>
              </a:ext>
            </a:extLst>
          </p:cNvPr>
          <p:cNvSpPr/>
          <p:nvPr/>
        </p:nvSpPr>
        <p:spPr>
          <a:xfrm>
            <a:off x="1017057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677CC4-126E-4464-B22A-8AB3A22DED43}"/>
              </a:ext>
            </a:extLst>
          </p:cNvPr>
          <p:cNvSpPr/>
          <p:nvPr/>
        </p:nvSpPr>
        <p:spPr>
          <a:xfrm>
            <a:off x="8779630" y="2273577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C9CD88-B99E-4D52-9B8C-B81EC11DEBD9}"/>
              </a:ext>
            </a:extLst>
          </p:cNvPr>
          <p:cNvSpPr/>
          <p:nvPr/>
        </p:nvSpPr>
        <p:spPr>
          <a:xfrm>
            <a:off x="8353477" y="2275796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AC7CA5-F7CE-4E12-BE91-D8282FE55DB1}"/>
              </a:ext>
            </a:extLst>
          </p:cNvPr>
          <p:cNvSpPr/>
          <p:nvPr/>
        </p:nvSpPr>
        <p:spPr>
          <a:xfrm>
            <a:off x="11207533" y="3023729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79BED3-218A-4131-942A-6626653F372E}"/>
              </a:ext>
            </a:extLst>
          </p:cNvPr>
          <p:cNvSpPr/>
          <p:nvPr/>
        </p:nvSpPr>
        <p:spPr>
          <a:xfrm>
            <a:off x="10780173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F5496-9C08-4DC1-9C6B-8FDFBC62FCCB}"/>
              </a:ext>
            </a:extLst>
          </p:cNvPr>
          <p:cNvSpPr/>
          <p:nvPr/>
        </p:nvSpPr>
        <p:spPr>
          <a:xfrm>
            <a:off x="10170576" y="3023729"/>
            <a:ext cx="43500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474EE-2637-43E2-9024-5639154B6994}"/>
              </a:ext>
            </a:extLst>
          </p:cNvPr>
          <p:cNvCxnSpPr/>
          <p:nvPr/>
        </p:nvCxnSpPr>
        <p:spPr>
          <a:xfrm>
            <a:off x="8868407" y="2574296"/>
            <a:ext cx="1818306" cy="4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4C5F4F-A33E-4B47-AA8F-835F49B370F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69045" y="2576515"/>
            <a:ext cx="901724" cy="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E77FA-EB88-43E7-971D-920EAEA88191}"/>
              </a:ext>
            </a:extLst>
          </p:cNvPr>
          <p:cNvSpPr/>
          <p:nvPr/>
        </p:nvSpPr>
        <p:spPr>
          <a:xfrm>
            <a:off x="7556335" y="1622960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10D966-7AFC-4756-BAB6-8A0207E2BF93}"/>
              </a:ext>
            </a:extLst>
          </p:cNvPr>
          <p:cNvSpPr/>
          <p:nvPr/>
        </p:nvSpPr>
        <p:spPr>
          <a:xfrm>
            <a:off x="8173731" y="1623828"/>
            <a:ext cx="177554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9EF43B-8D2A-498D-B260-12A86CA92882}"/>
              </a:ext>
            </a:extLst>
          </p:cNvPr>
          <p:cNvSpPr/>
          <p:nvPr/>
        </p:nvSpPr>
        <p:spPr>
          <a:xfrm>
            <a:off x="7732269" y="1622092"/>
            <a:ext cx="441461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4F34DC-AD48-45D4-8399-F33DF34E59D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358342" y="1941795"/>
            <a:ext cx="253867" cy="3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DFCEAB-97F8-41A4-894C-3E244D7DC5B1}"/>
              </a:ext>
            </a:extLst>
          </p:cNvPr>
          <p:cNvCxnSpPr>
            <a:endCxn id="58" idx="0"/>
          </p:cNvCxnSpPr>
          <p:nvPr/>
        </p:nvCxnSpPr>
        <p:spPr>
          <a:xfrm>
            <a:off x="8238531" y="1941795"/>
            <a:ext cx="332449" cy="33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6AD77F-FC38-4976-A01B-6760669C4268}"/>
              </a:ext>
            </a:extLst>
          </p:cNvPr>
          <p:cNvCxnSpPr>
            <a:stCxn id="40" idx="3"/>
          </p:cNvCxnSpPr>
          <p:nvPr/>
        </p:nvCxnSpPr>
        <p:spPr>
          <a:xfrm>
            <a:off x="9564455" y="3241232"/>
            <a:ext cx="42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  <p:bldP spid="53" grpId="1" animBg="1"/>
      <p:bldP spid="54" grpId="0"/>
      <p:bldP spid="54" grpId="1"/>
      <p:bldP spid="41" grpId="0" animBg="1"/>
      <p:bldP spid="42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1702</TotalTime>
  <Words>768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inherit</vt:lpstr>
      <vt:lpstr>Office Theme</vt:lpstr>
      <vt:lpstr>PRESENTING YOU</vt:lpstr>
      <vt:lpstr>What actually is B+ Tree?</vt:lpstr>
      <vt:lpstr>WHY B+ Tree?</vt:lpstr>
      <vt:lpstr>Properties of B+ Tree</vt:lpstr>
      <vt:lpstr>Insertion Rules</vt:lpstr>
      <vt:lpstr>Let’s do some Insertion</vt:lpstr>
      <vt:lpstr>Let’s do some Insertion</vt:lpstr>
      <vt:lpstr>Let’s do some Insertion</vt:lpstr>
      <vt:lpstr>Let’s do some Insertion</vt:lpstr>
      <vt:lpstr>Traversals</vt:lpstr>
      <vt:lpstr>Deletion Rules</vt:lpstr>
      <vt:lpstr>Let’s apply deletion on previous tree </vt:lpstr>
      <vt:lpstr>Let’s apply deletion on previous tree </vt:lpstr>
      <vt:lpstr>Complexities</vt:lpstr>
      <vt:lpstr>Comparison Analysis</vt:lpstr>
      <vt:lpstr>Applications</vt:lpstr>
      <vt:lpstr>Conclusion</vt:lpstr>
      <vt:lpstr>It’s a Q/A time now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you</dc:title>
  <dc:creator>Muneer Hassan</dc:creator>
  <cp:lastModifiedBy>Muneer Hassan</cp:lastModifiedBy>
  <cp:revision>80</cp:revision>
  <dcterms:created xsi:type="dcterms:W3CDTF">2017-12-01T11:38:12Z</dcterms:created>
  <dcterms:modified xsi:type="dcterms:W3CDTF">2017-12-06T12:28:38Z</dcterms:modified>
</cp:coreProperties>
</file>