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20"/>
  </p:notesMasterIdLst>
  <p:sldIdLst>
    <p:sldId id="257" r:id="rId3"/>
    <p:sldId id="258" r:id="rId4"/>
    <p:sldId id="259" r:id="rId5"/>
    <p:sldId id="260" r:id="rId6"/>
    <p:sldId id="261" r:id="rId7"/>
    <p:sldId id="263" r:id="rId8"/>
    <p:sldId id="262" r:id="rId9"/>
    <p:sldId id="264" r:id="rId10"/>
    <p:sldId id="265" r:id="rId11"/>
    <p:sldId id="266" r:id="rId12"/>
    <p:sldId id="268" r:id="rId13"/>
    <p:sldId id="273" r:id="rId14"/>
    <p:sldId id="269" r:id="rId15"/>
    <p:sldId id="274" r:id="rId16"/>
    <p:sldId id="270"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868"/>
    <a:srgbClr val="F86308"/>
    <a:srgbClr val="0080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660"/>
  </p:normalViewPr>
  <p:slideViewPr>
    <p:cSldViewPr showGuides="1">
      <p:cViewPr varScale="1">
        <p:scale>
          <a:sx n="64" d="100"/>
          <a:sy n="64" d="100"/>
        </p:scale>
        <p:origin x="1590"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9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99"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t>7/7/2025</a:t>
            </a:fld>
            <a:endParaRPr lang="en-US"/>
          </a:p>
        </p:txBody>
      </p:sp>
      <p:sp>
        <p:nvSpPr>
          <p:cNvPr id="1048800"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801"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2"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803"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t>‹#›</a:t>
            </a:fld>
            <a:endParaRPr lang="en-US"/>
          </a:p>
        </p:txBody>
      </p:sp>
    </p:spTree>
    <p:extLst>
      <p:ext uri="{BB962C8B-B14F-4D97-AF65-F5344CB8AC3E}">
        <p14:creationId xmlns:p14="http://schemas.microsoft.com/office/powerpoint/2010/main" val="60349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Slide Image Placeholder 1"/>
          <p:cNvSpPr>
            <a:spLocks noGrp="1" noRot="1" noChangeAspect="1"/>
          </p:cNvSpPr>
          <p:nvPr>
            <p:ph type="sldImg"/>
          </p:nvPr>
        </p:nvSpPr>
        <p:spPr/>
      </p:sp>
      <p:sp>
        <p:nvSpPr>
          <p:cNvPr id="1048643" name="Notes Placeholder 2"/>
          <p:cNvSpPr>
            <a:spLocks noGrp="1"/>
          </p:cNvSpPr>
          <p:nvPr>
            <p:ph type="body" idx="1"/>
          </p:nvPr>
        </p:nvSpPr>
        <p:spPr/>
        <p:txBody>
          <a:bodyPr/>
          <a:lstStyle/>
          <a:p>
            <a:endParaRPr lang="en-US" dirty="0"/>
          </a:p>
        </p:txBody>
      </p:sp>
      <p:sp>
        <p:nvSpPr>
          <p:cNvPr id="1048644" name="Slide Number Placeholder 3"/>
          <p:cNvSpPr>
            <a:spLocks noGrp="1"/>
          </p:cNvSpPr>
          <p:nvPr>
            <p:ph type="sldNum" sz="quarter" idx="5"/>
          </p:nvPr>
        </p:nvSpPr>
        <p:spPr/>
        <p:txBody>
          <a:bodyPr/>
          <a:lstStyle/>
          <a:p>
            <a:fld id="{3C3306E6-DC10-44A3-83DD-EDA3C03FF55B}"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6"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1048597"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a:t>CS-FYP    Hamdard University </a:t>
            </a:r>
            <a:endParaRPr lang="en-US" dirty="0"/>
          </a:p>
        </p:txBody>
      </p:sp>
      <p:sp>
        <p:nvSpPr>
          <p:cNvPr id="1048598"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a:t>Project Name Here</a:t>
            </a:r>
            <a:endParaRPr lang="en-US" dirty="0"/>
          </a:p>
        </p:txBody>
      </p:sp>
      <p:sp>
        <p:nvSpPr>
          <p:cNvPr id="1048599"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t>‹#›</a:t>
            </a:fld>
            <a:endParaRPr lang="en-US" dirty="0"/>
          </a:p>
        </p:txBody>
      </p:sp>
      <p:sp>
        <p:nvSpPr>
          <p:cNvPr id="1048600" name="Content Placeholder 7"/>
          <p:cNvSpPr>
            <a:spLocks noGrp="1"/>
          </p:cNvSpPr>
          <p:nvPr>
            <p:ph sz="quarter" idx="1"/>
          </p:nvPr>
        </p:nvSpPr>
        <p:spPr>
          <a:xfrm>
            <a:off x="612648" y="1600200"/>
            <a:ext cx="8153400" cy="4495800"/>
          </a:xfrm>
        </p:spPr>
        <p:txBody>
          <a:bodyPr/>
          <a:lstStyle>
            <a:lvl1pPr>
              <a:buClr>
                <a:srgbClr val="008000"/>
              </a:buCl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2097154" name="Picture 2"/>
          <p:cNvPicPr>
            <a:picLocks noChangeAspect="1"/>
          </p:cNvPicPr>
          <p:nvPr userDrawn="1"/>
        </p:nvPicPr>
        <p:blipFill>
          <a:blip r:embed="rId2" cstate="print"/>
          <a:stretch>
            <a:fillRect/>
          </a:stretch>
        </p:blipFill>
        <p:spPr>
          <a:xfrm>
            <a:off x="8305800" y="381000"/>
            <a:ext cx="732241" cy="638664"/>
          </a:xfrm>
          <a:prstGeom prst="rect">
            <a:avLst/>
          </a:prstGeom>
        </p:spPr>
      </p:pic>
      <p:sp>
        <p:nvSpPr>
          <p:cNvPr id="1048601"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1048716"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1048717"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18" name="Date Placeholder 3"/>
          <p:cNvSpPr>
            <a:spLocks noGrp="1"/>
          </p:cNvSpPr>
          <p:nvPr>
            <p:ph type="dt" sz="half" idx="10"/>
          </p:nvPr>
        </p:nvSpPr>
        <p:spPr>
          <a:xfrm>
            <a:off x="6553200" y="6248402"/>
            <a:ext cx="2209800" cy="365125"/>
          </a:xfrm>
        </p:spPr>
        <p:txBody>
          <a:bodyPr/>
          <a:lstStyle/>
          <a:p>
            <a:r>
              <a:rPr lang="en-US"/>
              <a:t>CS-FYP    Hamdard University </a:t>
            </a:r>
          </a:p>
        </p:txBody>
      </p:sp>
      <p:sp>
        <p:nvSpPr>
          <p:cNvPr id="1048719" name="Footer Placeholder 4"/>
          <p:cNvSpPr>
            <a:spLocks noGrp="1"/>
          </p:cNvSpPr>
          <p:nvPr>
            <p:ph type="ftr" sz="quarter" idx="11"/>
          </p:nvPr>
        </p:nvSpPr>
        <p:spPr>
          <a:xfrm>
            <a:off x="457201" y="6248207"/>
            <a:ext cx="5573483" cy="365125"/>
          </a:xfrm>
        </p:spPr>
        <p:txBody>
          <a:bodyPr/>
          <a:lstStyle/>
          <a:p>
            <a:r>
              <a:rPr lang="en-US"/>
              <a:t>Project Name Here</a:t>
            </a:r>
          </a:p>
        </p:txBody>
      </p:sp>
      <p:sp>
        <p:nvSpPr>
          <p:cNvPr id="1048720"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721"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722"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723"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66"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767"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768" name="Date Placeholder 3"/>
          <p:cNvSpPr>
            <a:spLocks noGrp="1"/>
          </p:cNvSpPr>
          <p:nvPr>
            <p:ph type="dt" sz="half" idx="10"/>
          </p:nvPr>
        </p:nvSpPr>
        <p:spPr/>
        <p:txBody>
          <a:bodyPr/>
          <a:lstStyle/>
          <a:p>
            <a:fld id="{036888AC-FB0C-48C5-9546-BFA209E1C0B0}" type="datetimeFigureOut">
              <a:rPr lang="en-US" smtClean="0"/>
              <a:t>7/7/2025</a:t>
            </a:fld>
            <a:endParaRPr lang="en-US"/>
          </a:p>
        </p:txBody>
      </p:sp>
      <p:sp>
        <p:nvSpPr>
          <p:cNvPr id="1048769" name="Footer Placeholder 4"/>
          <p:cNvSpPr>
            <a:spLocks noGrp="1"/>
          </p:cNvSpPr>
          <p:nvPr>
            <p:ph type="ftr" sz="quarter" idx="11"/>
          </p:nvPr>
        </p:nvSpPr>
        <p:spPr/>
        <p:txBody>
          <a:bodyPr/>
          <a:lstStyle/>
          <a:p>
            <a:endParaRPr lang="en-US"/>
          </a:p>
        </p:txBody>
      </p:sp>
      <p:sp>
        <p:nvSpPr>
          <p:cNvPr id="1048770"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60" name="Title 1"/>
          <p:cNvSpPr>
            <a:spLocks noGrp="1"/>
          </p:cNvSpPr>
          <p:nvPr>
            <p:ph type="title" hasCustomPrompt="1"/>
          </p:nvPr>
        </p:nvSpPr>
        <p:spPr>
          <a:xfrm>
            <a:off x="533400" y="304800"/>
            <a:ext cx="8122664" cy="914400"/>
          </a:xfrm>
          <a:ln>
            <a:solidFill>
              <a:srgbClr val="008000"/>
            </a:solidFill>
          </a:ln>
        </p:spPr>
        <p:txBody>
          <a:bodyPr/>
          <a:lstStyle>
            <a:lvl1pPr algn="l"/>
          </a:lstStyle>
          <a:p>
            <a:r>
              <a:rPr lang="en-US" dirty="0"/>
              <a:t> Click to edit Master title style</a:t>
            </a:r>
          </a:p>
        </p:txBody>
      </p:sp>
      <p:sp>
        <p:nvSpPr>
          <p:cNvPr id="1048761" name="Content Placeholder 2"/>
          <p:cNvSpPr>
            <a:spLocks noGrp="1"/>
          </p:cNvSpPr>
          <p:nvPr>
            <p:ph idx="1"/>
          </p:nvPr>
        </p:nvSpPr>
        <p:spPr>
          <a:xfrm>
            <a:off x="457200" y="1722437"/>
            <a:ext cx="8229600" cy="4525963"/>
          </a:xfrm>
        </p:spPr>
        <p:txBody>
          <a:bodyPr/>
          <a:lstStyle>
            <a:lvl1pPr marL="342900" indent="-342900">
              <a:buClr>
                <a:srgbClr val="008000"/>
              </a:buClr>
              <a:buSzPct val="70000"/>
              <a:buFont typeface="Wingdings" panose="05000000000000000000" pitchFamily="2" charset="2"/>
              <a:buChar char="q"/>
            </a:lvl1pPr>
            <a:lvl2pPr marL="742950" indent="-285750">
              <a:buClr>
                <a:srgbClr val="008000"/>
              </a:buClr>
              <a:buSzPct val="70000"/>
              <a:buFont typeface="Wingdings" panose="05000000000000000000" pitchFamily="2" charset="2"/>
              <a:buChar char="§"/>
            </a:lvl2pPr>
            <a:lvl3pPr marL="1143000" indent="-228600">
              <a:buClr>
                <a:srgbClr val="008000"/>
              </a:buClr>
              <a:buSzPct val="70000"/>
              <a:buFont typeface="Courier New" panose="02070309020205020404" pitchFamily="49" charset="0"/>
              <a:buChar char="o"/>
            </a:lvl3pPr>
            <a:lvl4pPr marL="1600200" indent="-228600">
              <a:buClr>
                <a:srgbClr val="008000"/>
              </a:buClr>
              <a:buSzPct val="70000"/>
              <a:buFont typeface="Wingdings" panose="05000000000000000000" pitchFamily="2" charset="2"/>
              <a:buChar char="q"/>
            </a:lvl4pPr>
            <a:lvl5pPr marL="2057400" indent="-228600">
              <a:buClr>
                <a:srgbClr val="008000"/>
              </a:buClr>
              <a:buSzPct val="70000"/>
              <a:buFont typeface="Wingdings" panose="05000000000000000000" pitchFamily="2" charset="2"/>
              <a:buChar char="q"/>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62" name="Rectangle 6"/>
          <p:cNvSpPr/>
          <p:nvPr userDrawn="1"/>
        </p:nvSpPr>
        <p:spPr>
          <a:xfrm>
            <a:off x="533400" y="1371600"/>
            <a:ext cx="8122664"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63" name="Slide Number Placeholder 5"/>
          <p:cNvSpPr txBox="1"/>
          <p:nvPr userDrawn="1"/>
        </p:nvSpPr>
        <p:spPr>
          <a:xfrm>
            <a:off x="0" y="1355724"/>
            <a:ext cx="533400" cy="244476"/>
          </a:xfrm>
          <a:prstGeom prst="rect">
            <a:avLst/>
          </a:prstGeom>
          <a:solidFill>
            <a:srgbClr val="008000"/>
          </a:solidFill>
        </p:spPr>
        <p:txBody>
          <a:bodyPr vert="horz" lIns="91440" tIns="45720" rIns="91440" bIns="45720" rtlCol="0" anchor="ctr">
            <a:noAutofit/>
          </a:bodyPr>
          <a:lstStyle>
            <a:defPPr>
              <a:defRPr lang="en-US"/>
            </a:defPPr>
            <a:lvl1pPr marL="0" algn="r" defTabSz="914400" rtl="0" eaLnBrk="1" latinLnBrk="0" hangingPunct="1">
              <a:defRPr sz="18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BC64C3-3FC7-4C40-910B-2643F037F02C}" type="slidenum">
              <a:rPr lang="en-US" smtClean="0"/>
              <a:t>‹#›</a:t>
            </a:fld>
            <a:endParaRPr lang="en-US" dirty="0"/>
          </a:p>
        </p:txBody>
      </p:sp>
      <p:sp>
        <p:nvSpPr>
          <p:cNvPr id="1048764" name="Date Placeholder 3"/>
          <p:cNvSpPr>
            <a:spLocks noGrp="1"/>
          </p:cNvSpPr>
          <p:nvPr>
            <p:ph type="dt" sz="half" idx="10"/>
          </p:nvPr>
        </p:nvSpPr>
        <p:spPr>
          <a:xfrm>
            <a:off x="6400800" y="6477000"/>
            <a:ext cx="2362200" cy="228600"/>
          </a:xfrm>
          <a:solidFill>
            <a:srgbClr val="008000"/>
          </a:solidFill>
        </p:spPr>
        <p:txBody>
          <a:bodyPr/>
          <a:lstStyle>
            <a:lvl1pPr algn="r">
              <a:defRPr b="0">
                <a:solidFill>
                  <a:schemeClr val="bg1"/>
                </a:solidFill>
              </a:defRPr>
            </a:lvl1pPr>
          </a:lstStyle>
          <a:p>
            <a:r>
              <a:rPr lang="en-US"/>
              <a:t>CS-FYP    Hamdard University </a:t>
            </a:r>
            <a:endParaRPr lang="en-US" dirty="0"/>
          </a:p>
        </p:txBody>
      </p:sp>
      <p:sp>
        <p:nvSpPr>
          <p:cNvPr id="1048765" name="Footer Placeholder 4"/>
          <p:cNvSpPr>
            <a:spLocks noGrp="1"/>
          </p:cNvSpPr>
          <p:nvPr>
            <p:ph type="ftr" sz="quarter" idx="11"/>
          </p:nvPr>
        </p:nvSpPr>
        <p:spPr>
          <a:xfrm>
            <a:off x="914400" y="6477000"/>
            <a:ext cx="5334000" cy="228600"/>
          </a:xfrm>
          <a:solidFill>
            <a:srgbClr val="F86308"/>
          </a:solidFill>
        </p:spPr>
        <p:txBody>
          <a:bodyPr/>
          <a:lstStyle>
            <a:lvl1pPr algn="l">
              <a:defRPr b="0">
                <a:solidFill>
                  <a:schemeClr val="bg1"/>
                </a:solidFill>
              </a:defRPr>
            </a:lvl1pPr>
          </a:lstStyle>
          <a:p>
            <a:r>
              <a:rPr lang="en-US"/>
              <a:t>Project Name Here</a:t>
            </a:r>
            <a:endParaRPr lang="en-US" dirty="0"/>
          </a:p>
        </p:txBody>
      </p:sp>
      <p:pic>
        <p:nvPicPr>
          <p:cNvPr id="2097159" name="Picture 10"/>
          <p:cNvPicPr>
            <a:picLocks noChangeAspect="1"/>
          </p:cNvPicPr>
          <p:nvPr userDrawn="1"/>
        </p:nvPicPr>
        <p:blipFill>
          <a:blip r:embed="rId2" cstate="print"/>
          <a:stretch>
            <a:fillRect/>
          </a:stretch>
        </p:blipFill>
        <p:spPr>
          <a:xfrm>
            <a:off x="76200" y="6248400"/>
            <a:ext cx="611554" cy="5334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81"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82"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83" name="Date Placeholder 3"/>
          <p:cNvSpPr>
            <a:spLocks noGrp="1"/>
          </p:cNvSpPr>
          <p:nvPr>
            <p:ph type="dt" sz="half" idx="10"/>
          </p:nvPr>
        </p:nvSpPr>
        <p:spPr/>
        <p:txBody>
          <a:bodyPr/>
          <a:lstStyle/>
          <a:p>
            <a:fld id="{036888AC-FB0C-48C5-9546-BFA209E1C0B0}" type="datetimeFigureOut">
              <a:rPr lang="en-US" smtClean="0"/>
              <a:t>7/7/2025</a:t>
            </a:fld>
            <a:endParaRPr lang="en-US"/>
          </a:p>
        </p:txBody>
      </p:sp>
      <p:sp>
        <p:nvSpPr>
          <p:cNvPr id="1048784" name="Footer Placeholder 4"/>
          <p:cNvSpPr>
            <a:spLocks noGrp="1"/>
          </p:cNvSpPr>
          <p:nvPr>
            <p:ph type="ftr" sz="quarter" idx="11"/>
          </p:nvPr>
        </p:nvSpPr>
        <p:spPr/>
        <p:txBody>
          <a:bodyPr/>
          <a:lstStyle/>
          <a:p>
            <a:endParaRPr lang="en-US"/>
          </a:p>
        </p:txBody>
      </p:sp>
      <p:sp>
        <p:nvSpPr>
          <p:cNvPr id="1048785"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92" name="Title 1"/>
          <p:cNvSpPr>
            <a:spLocks noGrp="1"/>
          </p:cNvSpPr>
          <p:nvPr>
            <p:ph type="title"/>
          </p:nvPr>
        </p:nvSpPr>
        <p:spPr/>
        <p:txBody>
          <a:bodyPr/>
          <a:lstStyle/>
          <a:p>
            <a:r>
              <a:rPr lang="en-US"/>
              <a:t>Click to edit Master title style</a:t>
            </a:r>
          </a:p>
        </p:txBody>
      </p:sp>
      <p:sp>
        <p:nvSpPr>
          <p:cNvPr id="104879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5" name="Date Placeholder 4"/>
          <p:cNvSpPr>
            <a:spLocks noGrp="1"/>
          </p:cNvSpPr>
          <p:nvPr>
            <p:ph type="dt" sz="half" idx="10"/>
          </p:nvPr>
        </p:nvSpPr>
        <p:spPr/>
        <p:txBody>
          <a:bodyPr/>
          <a:lstStyle/>
          <a:p>
            <a:fld id="{036888AC-FB0C-48C5-9546-BFA209E1C0B0}" type="datetimeFigureOut">
              <a:rPr lang="en-US" smtClean="0"/>
              <a:t>7/7/2025</a:t>
            </a:fld>
            <a:endParaRPr lang="en-US"/>
          </a:p>
        </p:txBody>
      </p:sp>
      <p:sp>
        <p:nvSpPr>
          <p:cNvPr id="1048796" name="Footer Placeholder 5"/>
          <p:cNvSpPr>
            <a:spLocks noGrp="1"/>
          </p:cNvSpPr>
          <p:nvPr>
            <p:ph type="ftr" sz="quarter" idx="11"/>
          </p:nvPr>
        </p:nvSpPr>
        <p:spPr/>
        <p:txBody>
          <a:bodyPr/>
          <a:lstStyle/>
          <a:p>
            <a:endParaRPr lang="en-US"/>
          </a:p>
        </p:txBody>
      </p:sp>
      <p:sp>
        <p:nvSpPr>
          <p:cNvPr id="1048797"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39" name="Title 1"/>
          <p:cNvSpPr>
            <a:spLocks noGrp="1"/>
          </p:cNvSpPr>
          <p:nvPr>
            <p:ph type="title"/>
          </p:nvPr>
        </p:nvSpPr>
        <p:spPr/>
        <p:txBody>
          <a:bodyPr/>
          <a:lstStyle/>
          <a:p>
            <a:r>
              <a:rPr lang="en-US"/>
              <a:t>Click to edit Master title style</a:t>
            </a:r>
          </a:p>
        </p:txBody>
      </p:sp>
      <p:sp>
        <p:nvSpPr>
          <p:cNvPr id="1048740"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1"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2"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3"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4" name="Date Placeholder 6"/>
          <p:cNvSpPr>
            <a:spLocks noGrp="1"/>
          </p:cNvSpPr>
          <p:nvPr>
            <p:ph type="dt" sz="half" idx="10"/>
          </p:nvPr>
        </p:nvSpPr>
        <p:spPr/>
        <p:txBody>
          <a:bodyPr/>
          <a:lstStyle/>
          <a:p>
            <a:fld id="{036888AC-FB0C-48C5-9546-BFA209E1C0B0}" type="datetimeFigureOut">
              <a:rPr lang="en-US" smtClean="0"/>
              <a:t>7/7/2025</a:t>
            </a:fld>
            <a:endParaRPr lang="en-US"/>
          </a:p>
        </p:txBody>
      </p:sp>
      <p:sp>
        <p:nvSpPr>
          <p:cNvPr id="1048745" name="Footer Placeholder 7"/>
          <p:cNvSpPr>
            <a:spLocks noGrp="1"/>
          </p:cNvSpPr>
          <p:nvPr>
            <p:ph type="ftr" sz="quarter" idx="11"/>
          </p:nvPr>
        </p:nvSpPr>
        <p:spPr/>
        <p:txBody>
          <a:bodyPr/>
          <a:lstStyle/>
          <a:p>
            <a:endParaRPr lang="en-US"/>
          </a:p>
        </p:txBody>
      </p:sp>
      <p:sp>
        <p:nvSpPr>
          <p:cNvPr id="1048746" name="Slide Number Placeholder 8"/>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56" name="Title 1"/>
          <p:cNvSpPr>
            <a:spLocks noGrp="1"/>
          </p:cNvSpPr>
          <p:nvPr>
            <p:ph type="title"/>
          </p:nvPr>
        </p:nvSpPr>
        <p:spPr/>
        <p:txBody>
          <a:bodyPr/>
          <a:lstStyle/>
          <a:p>
            <a:r>
              <a:rPr lang="en-US"/>
              <a:t>Click to edit Master title style</a:t>
            </a:r>
          </a:p>
        </p:txBody>
      </p:sp>
      <p:sp>
        <p:nvSpPr>
          <p:cNvPr id="1048757" name="Date Placeholder 2"/>
          <p:cNvSpPr>
            <a:spLocks noGrp="1"/>
          </p:cNvSpPr>
          <p:nvPr>
            <p:ph type="dt" sz="half" idx="10"/>
          </p:nvPr>
        </p:nvSpPr>
        <p:spPr/>
        <p:txBody>
          <a:bodyPr/>
          <a:lstStyle/>
          <a:p>
            <a:fld id="{036888AC-FB0C-48C5-9546-BFA209E1C0B0}" type="datetimeFigureOut">
              <a:rPr lang="en-US" smtClean="0"/>
              <a:t>7/7/2025</a:t>
            </a:fld>
            <a:endParaRPr lang="en-US"/>
          </a:p>
        </p:txBody>
      </p:sp>
      <p:sp>
        <p:nvSpPr>
          <p:cNvPr id="1048758" name="Footer Placeholder 3"/>
          <p:cNvSpPr>
            <a:spLocks noGrp="1"/>
          </p:cNvSpPr>
          <p:nvPr>
            <p:ph type="ftr" sz="quarter" idx="11"/>
          </p:nvPr>
        </p:nvSpPr>
        <p:spPr/>
        <p:txBody>
          <a:bodyPr/>
          <a:lstStyle/>
          <a:p>
            <a:endParaRPr lang="en-US"/>
          </a:p>
        </p:txBody>
      </p:sp>
      <p:sp>
        <p:nvSpPr>
          <p:cNvPr id="1048759" name="Slide Number Placeholder 4"/>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53" name="Date Placeholder 1"/>
          <p:cNvSpPr>
            <a:spLocks noGrp="1"/>
          </p:cNvSpPr>
          <p:nvPr>
            <p:ph type="dt" sz="half" idx="10"/>
          </p:nvPr>
        </p:nvSpPr>
        <p:spPr/>
        <p:txBody>
          <a:bodyPr/>
          <a:lstStyle/>
          <a:p>
            <a:fld id="{036888AC-FB0C-48C5-9546-BFA209E1C0B0}" type="datetimeFigureOut">
              <a:rPr lang="en-US" smtClean="0"/>
              <a:t>7/7/2025</a:t>
            </a:fld>
            <a:endParaRPr lang="en-US"/>
          </a:p>
        </p:txBody>
      </p:sp>
      <p:sp>
        <p:nvSpPr>
          <p:cNvPr id="1048754" name="Footer Placeholder 2"/>
          <p:cNvSpPr>
            <a:spLocks noGrp="1"/>
          </p:cNvSpPr>
          <p:nvPr>
            <p:ph type="ftr" sz="quarter" idx="11"/>
          </p:nvPr>
        </p:nvSpPr>
        <p:spPr/>
        <p:txBody>
          <a:bodyPr/>
          <a:lstStyle/>
          <a:p>
            <a:endParaRPr lang="en-US"/>
          </a:p>
        </p:txBody>
      </p:sp>
      <p:sp>
        <p:nvSpPr>
          <p:cNvPr id="1048755" name="Slide Number Placeholder 3"/>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86"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8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8"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89" name="Date Placeholder 4"/>
          <p:cNvSpPr>
            <a:spLocks noGrp="1"/>
          </p:cNvSpPr>
          <p:nvPr>
            <p:ph type="dt" sz="half" idx="10"/>
          </p:nvPr>
        </p:nvSpPr>
        <p:spPr/>
        <p:txBody>
          <a:bodyPr/>
          <a:lstStyle/>
          <a:p>
            <a:fld id="{036888AC-FB0C-48C5-9546-BFA209E1C0B0}" type="datetimeFigureOut">
              <a:rPr lang="en-US" smtClean="0"/>
              <a:t>7/7/2025</a:t>
            </a:fld>
            <a:endParaRPr lang="en-US"/>
          </a:p>
        </p:txBody>
      </p:sp>
      <p:sp>
        <p:nvSpPr>
          <p:cNvPr id="1048790" name="Footer Placeholder 5"/>
          <p:cNvSpPr>
            <a:spLocks noGrp="1"/>
          </p:cNvSpPr>
          <p:nvPr>
            <p:ph type="ftr" sz="quarter" idx="11"/>
          </p:nvPr>
        </p:nvSpPr>
        <p:spPr/>
        <p:txBody>
          <a:bodyPr/>
          <a:lstStyle/>
          <a:p>
            <a:endParaRPr lang="en-US"/>
          </a:p>
        </p:txBody>
      </p:sp>
      <p:sp>
        <p:nvSpPr>
          <p:cNvPr id="1048791"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47"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748"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749"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50" name="Date Placeholder 4"/>
          <p:cNvSpPr>
            <a:spLocks noGrp="1"/>
          </p:cNvSpPr>
          <p:nvPr>
            <p:ph type="dt" sz="half" idx="10"/>
          </p:nvPr>
        </p:nvSpPr>
        <p:spPr/>
        <p:txBody>
          <a:bodyPr/>
          <a:lstStyle/>
          <a:p>
            <a:fld id="{036888AC-FB0C-48C5-9546-BFA209E1C0B0}" type="datetimeFigureOut">
              <a:rPr lang="en-US" smtClean="0"/>
              <a:t>7/7/2025</a:t>
            </a:fld>
            <a:endParaRPr lang="en-US"/>
          </a:p>
        </p:txBody>
      </p:sp>
      <p:sp>
        <p:nvSpPr>
          <p:cNvPr id="1048751" name="Footer Placeholder 5"/>
          <p:cNvSpPr>
            <a:spLocks noGrp="1"/>
          </p:cNvSpPr>
          <p:nvPr>
            <p:ph type="ftr" sz="quarter" idx="11"/>
          </p:nvPr>
        </p:nvSpPr>
        <p:spPr/>
        <p:txBody>
          <a:bodyPr/>
          <a:lstStyle/>
          <a:p>
            <a:endParaRPr lang="en-US"/>
          </a:p>
        </p:txBody>
      </p:sp>
      <p:sp>
        <p:nvSpPr>
          <p:cNvPr id="1048752"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048687"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88"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9"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90"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91"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04869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a:t>CS-FYP    Hamdard University </a:t>
            </a:r>
            <a:endParaRPr lang="en-US" dirty="0"/>
          </a:p>
        </p:txBody>
      </p:sp>
      <p:sp>
        <p:nvSpPr>
          <p:cNvPr id="104869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t>‹#›</a:t>
            </a:fld>
            <a:endParaRPr lang="en-US" dirty="0"/>
          </a:p>
        </p:txBody>
      </p:sp>
      <p:sp>
        <p:nvSpPr>
          <p:cNvPr id="104869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a:t>Project Name Here</a:t>
            </a:r>
            <a:endParaRPr lang="en-US" dirty="0"/>
          </a:p>
        </p:txBody>
      </p:sp>
      <p:pic>
        <p:nvPicPr>
          <p:cNvPr id="2097158" name="Picture 3"/>
          <p:cNvPicPr>
            <a:picLocks noChangeAspect="1"/>
          </p:cNvPicPr>
          <p:nvPr userDrawn="1"/>
        </p:nvPicPr>
        <p:blipFill>
          <a:blip r:embed="rId2" cstate="print"/>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76" name="Title 1"/>
          <p:cNvSpPr>
            <a:spLocks noGrp="1"/>
          </p:cNvSpPr>
          <p:nvPr>
            <p:ph type="title"/>
          </p:nvPr>
        </p:nvSpPr>
        <p:spPr/>
        <p:txBody>
          <a:bodyPr/>
          <a:lstStyle/>
          <a:p>
            <a:r>
              <a:rPr lang="en-US"/>
              <a:t>Click to edit Master title style</a:t>
            </a:r>
          </a:p>
        </p:txBody>
      </p:sp>
      <p:sp>
        <p:nvSpPr>
          <p:cNvPr id="104877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8" name="Date Placeholder 3"/>
          <p:cNvSpPr>
            <a:spLocks noGrp="1"/>
          </p:cNvSpPr>
          <p:nvPr>
            <p:ph type="dt" sz="half" idx="10"/>
          </p:nvPr>
        </p:nvSpPr>
        <p:spPr/>
        <p:txBody>
          <a:bodyPr/>
          <a:lstStyle/>
          <a:p>
            <a:fld id="{036888AC-FB0C-48C5-9546-BFA209E1C0B0}" type="datetimeFigureOut">
              <a:rPr lang="en-US" smtClean="0"/>
              <a:t>7/7/2025</a:t>
            </a:fld>
            <a:endParaRPr lang="en-US"/>
          </a:p>
        </p:txBody>
      </p:sp>
      <p:sp>
        <p:nvSpPr>
          <p:cNvPr id="1048779" name="Footer Placeholder 4"/>
          <p:cNvSpPr>
            <a:spLocks noGrp="1"/>
          </p:cNvSpPr>
          <p:nvPr>
            <p:ph type="ftr" sz="quarter" idx="11"/>
          </p:nvPr>
        </p:nvSpPr>
        <p:spPr/>
        <p:txBody>
          <a:bodyPr/>
          <a:lstStyle/>
          <a:p>
            <a:endParaRPr lang="en-US"/>
          </a:p>
        </p:txBody>
      </p:sp>
      <p:sp>
        <p:nvSpPr>
          <p:cNvPr id="1048780"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71"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772"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3" name="Date Placeholder 3"/>
          <p:cNvSpPr>
            <a:spLocks noGrp="1"/>
          </p:cNvSpPr>
          <p:nvPr>
            <p:ph type="dt" sz="half" idx="10"/>
          </p:nvPr>
        </p:nvSpPr>
        <p:spPr/>
        <p:txBody>
          <a:bodyPr/>
          <a:lstStyle/>
          <a:p>
            <a:fld id="{036888AC-FB0C-48C5-9546-BFA209E1C0B0}" type="datetimeFigureOut">
              <a:rPr lang="en-US" smtClean="0"/>
              <a:t>7/7/2025</a:t>
            </a:fld>
            <a:endParaRPr lang="en-US"/>
          </a:p>
        </p:txBody>
      </p:sp>
      <p:sp>
        <p:nvSpPr>
          <p:cNvPr id="1048774" name="Footer Placeholder 4"/>
          <p:cNvSpPr>
            <a:spLocks noGrp="1"/>
          </p:cNvSpPr>
          <p:nvPr>
            <p:ph type="ftr" sz="quarter" idx="11"/>
          </p:nvPr>
        </p:nvSpPr>
        <p:spPr/>
        <p:txBody>
          <a:bodyPr/>
          <a:lstStyle/>
          <a:p>
            <a:endParaRPr lang="en-US"/>
          </a:p>
        </p:txBody>
      </p:sp>
      <p:sp>
        <p:nvSpPr>
          <p:cNvPr id="1048775"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0" name="Title 1"/>
          <p:cNvSpPr>
            <a:spLocks noGrp="1"/>
          </p:cNvSpPr>
          <p:nvPr>
            <p:ph type="title"/>
          </p:nvPr>
        </p:nvSpPr>
        <p:spPr/>
        <p:txBody>
          <a:bodyPr/>
          <a:lstStyle/>
          <a:p>
            <a:r>
              <a:rPr kumimoji="0" lang="en-US"/>
              <a:t>Click to edit Master title style</a:t>
            </a:r>
          </a:p>
        </p:txBody>
      </p:sp>
      <p:sp>
        <p:nvSpPr>
          <p:cNvPr id="1048711"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12"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13" name="Slide Number Placeholder 9"/>
          <p:cNvSpPr>
            <a:spLocks noGrp="1"/>
          </p:cNvSpPr>
          <p:nvPr>
            <p:ph type="sldNum" sz="quarter" idx="16"/>
          </p:nvPr>
        </p:nvSpPr>
        <p:spPr/>
        <p:txBody>
          <a:bodyPr rtlCol="0"/>
          <a:lstStyle/>
          <a:p>
            <a:fld id="{9EBC64C3-3FC7-4C40-910B-2643F037F02C}" type="slidenum">
              <a:rPr lang="en-US" smtClean="0"/>
              <a:t>‹#›</a:t>
            </a:fld>
            <a:endParaRPr lang="en-US"/>
          </a:p>
        </p:txBody>
      </p:sp>
      <p:sp>
        <p:nvSpPr>
          <p:cNvPr id="1048714" name="Footer Placeholder 13"/>
          <p:cNvSpPr txBox="1"/>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Project name here</a:t>
            </a:r>
            <a:endParaRPr lang="en-US" dirty="0"/>
          </a:p>
        </p:txBody>
      </p:sp>
      <p:sp>
        <p:nvSpPr>
          <p:cNvPr id="10487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a:t>CS-FYP    Hamdard University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9" name="Title 1"/>
          <p:cNvSpPr>
            <a:spLocks noGrp="1"/>
          </p:cNvSpPr>
          <p:nvPr>
            <p:ph type="title"/>
          </p:nvPr>
        </p:nvSpPr>
        <p:spPr>
          <a:xfrm>
            <a:off x="533400" y="273050"/>
            <a:ext cx="8153400" cy="869950"/>
          </a:xfrm>
        </p:spPr>
        <p:txBody>
          <a:bodyPr anchor="ctr"/>
          <a:lstStyle/>
          <a:p>
            <a:r>
              <a:rPr kumimoji="0" lang="en-US"/>
              <a:t>Click to edit Master title style</a:t>
            </a:r>
          </a:p>
        </p:txBody>
      </p:sp>
      <p:sp>
        <p:nvSpPr>
          <p:cNvPr id="1048680"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81"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82" name="Date Placeholder 9"/>
          <p:cNvSpPr>
            <a:spLocks noGrp="1"/>
          </p:cNvSpPr>
          <p:nvPr>
            <p:ph type="dt" sz="half" idx="15"/>
          </p:nvPr>
        </p:nvSpPr>
        <p:spPr/>
        <p:txBody>
          <a:bodyPr rtlCol="0"/>
          <a:lstStyle/>
          <a:p>
            <a:r>
              <a:rPr lang="en-US"/>
              <a:t>CS-FYP    Hamdard University </a:t>
            </a:r>
          </a:p>
        </p:txBody>
      </p:sp>
      <p:sp>
        <p:nvSpPr>
          <p:cNvPr id="1048683" name="Slide Number Placeholder 11"/>
          <p:cNvSpPr>
            <a:spLocks noGrp="1"/>
          </p:cNvSpPr>
          <p:nvPr>
            <p:ph type="sldNum" sz="quarter" idx="16"/>
          </p:nvPr>
        </p:nvSpPr>
        <p:spPr/>
        <p:txBody>
          <a:bodyPr rtlCol="0"/>
          <a:lstStyle/>
          <a:p>
            <a:fld id="{9EBC64C3-3FC7-4C40-910B-2643F037F02C}" type="slidenum">
              <a:rPr lang="en-US" smtClean="0"/>
              <a:t>‹#›</a:t>
            </a:fld>
            <a:endParaRPr lang="en-US"/>
          </a:p>
        </p:txBody>
      </p:sp>
      <p:sp>
        <p:nvSpPr>
          <p:cNvPr id="1048684" name="Footer Placeholder 13"/>
          <p:cNvSpPr>
            <a:spLocks noGrp="1"/>
          </p:cNvSpPr>
          <p:nvPr>
            <p:ph type="ftr" sz="quarter" idx="17"/>
          </p:nvPr>
        </p:nvSpPr>
        <p:spPr/>
        <p:txBody>
          <a:bodyPr rtlCol="0"/>
          <a:lstStyle/>
          <a:p>
            <a:r>
              <a:rPr lang="en-US"/>
              <a:t>Project Name Here</a:t>
            </a:r>
          </a:p>
        </p:txBody>
      </p:sp>
      <p:sp>
        <p:nvSpPr>
          <p:cNvPr id="1048685"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048686"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95" name="Title 1"/>
          <p:cNvSpPr>
            <a:spLocks noGrp="1"/>
          </p:cNvSpPr>
          <p:nvPr>
            <p:ph type="title"/>
          </p:nvPr>
        </p:nvSpPr>
        <p:spPr/>
        <p:txBody>
          <a:bodyPr/>
          <a:lstStyle/>
          <a:p>
            <a:r>
              <a:rPr kumimoji="0" lang="en-US"/>
              <a:t>Click to edit Master title style</a:t>
            </a:r>
          </a:p>
        </p:txBody>
      </p:sp>
      <p:sp>
        <p:nvSpPr>
          <p:cNvPr id="1048696" name="Date Placeholder 2"/>
          <p:cNvSpPr>
            <a:spLocks noGrp="1"/>
          </p:cNvSpPr>
          <p:nvPr>
            <p:ph type="dt" sz="half" idx="10"/>
          </p:nvPr>
        </p:nvSpPr>
        <p:spPr/>
        <p:txBody>
          <a:bodyPr/>
          <a:lstStyle/>
          <a:p>
            <a:r>
              <a:rPr lang="en-US"/>
              <a:t>CS-FYP    Hamdard University </a:t>
            </a:r>
          </a:p>
        </p:txBody>
      </p:sp>
      <p:sp>
        <p:nvSpPr>
          <p:cNvPr id="1048697" name="Footer Placeholder 3"/>
          <p:cNvSpPr>
            <a:spLocks noGrp="1"/>
          </p:cNvSpPr>
          <p:nvPr>
            <p:ph type="ftr" sz="quarter" idx="11"/>
          </p:nvPr>
        </p:nvSpPr>
        <p:spPr/>
        <p:txBody>
          <a:bodyPr/>
          <a:lstStyle/>
          <a:p>
            <a:r>
              <a:rPr lang="en-US"/>
              <a:t>Project Name Here</a:t>
            </a:r>
          </a:p>
        </p:txBody>
      </p:sp>
      <p:sp>
        <p:nvSpPr>
          <p:cNvPr id="1048698"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584" name="Date Placeholder 1"/>
          <p:cNvSpPr>
            <a:spLocks noGrp="1"/>
          </p:cNvSpPr>
          <p:nvPr>
            <p:ph type="dt" sz="half" idx="10"/>
          </p:nvPr>
        </p:nvSpPr>
        <p:spPr/>
        <p:txBody>
          <a:bodyPr/>
          <a:lstStyle/>
          <a:p>
            <a:r>
              <a:rPr lang="en-US"/>
              <a:t>CS-FYP    Hamdard University </a:t>
            </a:r>
          </a:p>
        </p:txBody>
      </p:sp>
      <p:sp>
        <p:nvSpPr>
          <p:cNvPr id="1048585" name="Footer Placeholder 2"/>
          <p:cNvSpPr>
            <a:spLocks noGrp="1"/>
          </p:cNvSpPr>
          <p:nvPr>
            <p:ph type="ftr" sz="quarter" idx="11"/>
          </p:nvPr>
        </p:nvSpPr>
        <p:spPr/>
        <p:txBody>
          <a:bodyPr/>
          <a:lstStyle/>
          <a:p>
            <a:r>
              <a:rPr lang="en-US"/>
              <a:t>Project Name Here</a:t>
            </a:r>
          </a:p>
        </p:txBody>
      </p:sp>
      <p:sp>
        <p:nvSpPr>
          <p:cNvPr id="1048586"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9"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1048700" name="Date Placeholder 4"/>
          <p:cNvSpPr>
            <a:spLocks noGrp="1"/>
          </p:cNvSpPr>
          <p:nvPr>
            <p:ph type="dt" sz="half" idx="10"/>
          </p:nvPr>
        </p:nvSpPr>
        <p:spPr/>
        <p:txBody>
          <a:bodyPr/>
          <a:lstStyle/>
          <a:p>
            <a:r>
              <a:rPr lang="en-US"/>
              <a:t>CS-FYP    Hamdard University </a:t>
            </a:r>
          </a:p>
        </p:txBody>
      </p:sp>
      <p:sp>
        <p:nvSpPr>
          <p:cNvPr id="1048701" name="Footer Placeholder 5"/>
          <p:cNvSpPr>
            <a:spLocks noGrp="1"/>
          </p:cNvSpPr>
          <p:nvPr>
            <p:ph type="ftr" sz="quarter" idx="11"/>
          </p:nvPr>
        </p:nvSpPr>
        <p:spPr/>
        <p:txBody>
          <a:bodyPr/>
          <a:lstStyle/>
          <a:p>
            <a:r>
              <a:rPr lang="en-US"/>
              <a:t>Project Name Here</a:t>
            </a:r>
          </a:p>
        </p:txBody>
      </p:sp>
      <p:sp>
        <p:nvSpPr>
          <p:cNvPr id="1048702"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t>‹#›</a:t>
            </a:fld>
            <a:endParaRPr lang="en-US"/>
          </a:p>
        </p:txBody>
      </p:sp>
      <p:sp>
        <p:nvSpPr>
          <p:cNvPr id="104870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704"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104872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1048725"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26"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27"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28"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048729"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30" name="Date Placeholder 11"/>
          <p:cNvSpPr>
            <a:spLocks noGrp="1"/>
          </p:cNvSpPr>
          <p:nvPr>
            <p:ph type="dt" sz="half" idx="10"/>
          </p:nvPr>
        </p:nvSpPr>
        <p:spPr>
          <a:xfrm>
            <a:off x="6248400" y="6248400"/>
            <a:ext cx="2667000" cy="365125"/>
          </a:xfrm>
        </p:spPr>
        <p:txBody>
          <a:bodyPr rtlCol="0"/>
          <a:lstStyle/>
          <a:p>
            <a:r>
              <a:rPr lang="en-US"/>
              <a:t>CS-FYP    Hamdard University </a:t>
            </a:r>
          </a:p>
        </p:txBody>
      </p:sp>
      <p:sp>
        <p:nvSpPr>
          <p:cNvPr id="1048731"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t>‹#›</a:t>
            </a:fld>
            <a:endParaRPr lang="en-US"/>
          </a:p>
        </p:txBody>
      </p:sp>
      <p:sp>
        <p:nvSpPr>
          <p:cNvPr id="1048732" name="Footer Placeholder 13"/>
          <p:cNvSpPr>
            <a:spLocks noGrp="1"/>
          </p:cNvSpPr>
          <p:nvPr>
            <p:ph type="ftr" sz="quarter" idx="12"/>
          </p:nvPr>
        </p:nvSpPr>
        <p:spPr>
          <a:xfrm>
            <a:off x="1600200" y="6248206"/>
            <a:ext cx="4572000" cy="365125"/>
          </a:xfrm>
        </p:spPr>
        <p:txBody>
          <a:bodyPr rtlCol="0"/>
          <a:lstStyle/>
          <a:p>
            <a:r>
              <a:rPr lang="en-US"/>
              <a:t>Project Name Here</a:t>
            </a:r>
          </a:p>
        </p:txBody>
      </p:sp>
      <p:sp>
        <p:nvSpPr>
          <p:cNvPr id="104873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5" name="Title 1"/>
          <p:cNvSpPr>
            <a:spLocks noGrp="1"/>
          </p:cNvSpPr>
          <p:nvPr>
            <p:ph type="title"/>
          </p:nvPr>
        </p:nvSpPr>
        <p:spPr/>
        <p:txBody>
          <a:bodyPr/>
          <a:lstStyle/>
          <a:p>
            <a:r>
              <a:rPr kumimoji="0" lang="en-US"/>
              <a:t>Click to edit Master title style</a:t>
            </a:r>
          </a:p>
        </p:txBody>
      </p:sp>
      <p:sp>
        <p:nvSpPr>
          <p:cNvPr id="1048706"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07" name="Date Placeholder 3"/>
          <p:cNvSpPr>
            <a:spLocks noGrp="1"/>
          </p:cNvSpPr>
          <p:nvPr>
            <p:ph type="dt" sz="half" idx="10"/>
          </p:nvPr>
        </p:nvSpPr>
        <p:spPr/>
        <p:txBody>
          <a:bodyPr/>
          <a:lstStyle/>
          <a:p>
            <a:r>
              <a:rPr lang="en-US"/>
              <a:t>CS-FYP    Hamdard University </a:t>
            </a:r>
          </a:p>
        </p:txBody>
      </p:sp>
      <p:sp>
        <p:nvSpPr>
          <p:cNvPr id="1048708" name="Footer Placeholder 4"/>
          <p:cNvSpPr>
            <a:spLocks noGrp="1"/>
          </p:cNvSpPr>
          <p:nvPr>
            <p:ph type="ftr" sz="quarter" idx="11"/>
          </p:nvPr>
        </p:nvSpPr>
        <p:spPr/>
        <p:txBody>
          <a:bodyPr/>
          <a:lstStyle/>
          <a:p>
            <a:r>
              <a:rPr lang="en-US"/>
              <a:t>Project Name Here</a:t>
            </a:r>
          </a:p>
        </p:txBody>
      </p:sp>
      <p:sp>
        <p:nvSpPr>
          <p:cNvPr id="1048709" name="Slide Number Placeholder 5"/>
          <p:cNvSpPr>
            <a:spLocks noGrp="1"/>
          </p:cNvSpPr>
          <p:nvPr>
            <p:ph type="sldNum" sz="quarter" idx="12"/>
          </p:nvPr>
        </p:nvSpPr>
        <p:spPr/>
        <p:txBody>
          <a:bodyPr/>
          <a:lstStyle/>
          <a:p>
            <a:fld id="{9EBC64C3-3FC7-4C40-910B-2643F037F0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048577"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78"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CS-FYP    Hamdard University </a:t>
            </a:r>
          </a:p>
        </p:txBody>
      </p:sp>
      <p:sp>
        <p:nvSpPr>
          <p:cNvPr id="1048579"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Project Name Here</a:t>
            </a:r>
          </a:p>
        </p:txBody>
      </p:sp>
      <p:sp>
        <p:nvSpPr>
          <p:cNvPr id="1048580"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1"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2"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734"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735"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6"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888AC-FB0C-48C5-9546-BFA209E1C0B0}" type="datetimeFigureOut">
              <a:rPr lang="en-US" smtClean="0"/>
              <a:t>7/7/2025</a:t>
            </a:fld>
            <a:endParaRPr lang="en-US"/>
          </a:p>
        </p:txBody>
      </p:sp>
      <p:sp>
        <p:nvSpPr>
          <p:cNvPr id="1048737"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738"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D491B-7DAF-4731-BA96-CAE54A69398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
          <p:cNvPicPr>
            <a:picLocks noChangeAspect="1" noChangeArrowheads="1"/>
          </p:cNvPicPr>
          <p:nvPr/>
        </p:nvPicPr>
        <p:blipFill>
          <a:blip r:embed="rId2" cstate="print"/>
          <a:srcRect/>
          <a:stretch>
            <a:fillRect/>
          </a:stretch>
        </p:blipFill>
        <p:spPr bwMode="auto">
          <a:xfrm>
            <a:off x="1" y="4572000"/>
            <a:ext cx="9140612" cy="2321673"/>
          </a:xfrm>
          <a:prstGeom prst="rect">
            <a:avLst/>
          </a:prstGeom>
          <a:noFill/>
          <a:ln>
            <a:noFill/>
          </a:ln>
          <a:effectLst/>
        </p:spPr>
      </p:pic>
      <p:sp>
        <p:nvSpPr>
          <p:cNvPr id="1048594" name="Rectangle 11"/>
          <p:cNvSpPr/>
          <p:nvPr/>
        </p:nvSpPr>
        <p:spPr>
          <a:xfrm>
            <a:off x="-1" y="6324599"/>
            <a:ext cx="9144001" cy="457201"/>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680" algn="ctr"/>
            <a:r>
              <a:rPr lang="en-US" sz="2000" dirty="0" err="1"/>
              <a:t>Hamdard</a:t>
            </a:r>
            <a:r>
              <a:rPr lang="en-US" sz="2000" dirty="0"/>
              <a:t> University</a:t>
            </a:r>
          </a:p>
        </p:txBody>
      </p:sp>
      <p:sp>
        <p:nvSpPr>
          <p:cNvPr id="1048595" name="Rectangle 12"/>
          <p:cNvSpPr/>
          <p:nvPr/>
        </p:nvSpPr>
        <p:spPr>
          <a:xfrm>
            <a:off x="0" y="6781800"/>
            <a:ext cx="9140612" cy="1143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275731" y="220637"/>
            <a:ext cx="8639669" cy="1608163"/>
            <a:chOff x="275731" y="724507"/>
            <a:chExt cx="8639669" cy="1608163"/>
          </a:xfrm>
        </p:grpSpPr>
        <p:sp>
          <p:nvSpPr>
            <p:cNvPr id="1048587" name="Rectangle 5"/>
            <p:cNvSpPr/>
            <p:nvPr/>
          </p:nvSpPr>
          <p:spPr>
            <a:xfrm>
              <a:off x="1596608" y="724507"/>
              <a:ext cx="5994673" cy="109065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pic>
          <p:nvPicPr>
            <p:cNvPr id="2097152" name="Picture 7"/>
            <p:cNvPicPr>
              <a:picLocks noChangeAspect="1"/>
            </p:cNvPicPr>
            <p:nvPr/>
          </p:nvPicPr>
          <p:blipFill>
            <a:blip r:embed="rId3" cstate="print"/>
            <a:stretch>
              <a:fillRect/>
            </a:stretch>
          </p:blipFill>
          <p:spPr>
            <a:xfrm>
              <a:off x="275731" y="755759"/>
              <a:ext cx="1129108" cy="1184239"/>
            </a:xfrm>
            <a:prstGeom prst="rect">
              <a:avLst/>
            </a:prstGeom>
          </p:spPr>
        </p:pic>
        <p:sp>
          <p:nvSpPr>
            <p:cNvPr id="1048593" name="Rectangle 13"/>
            <p:cNvSpPr/>
            <p:nvPr/>
          </p:nvSpPr>
          <p:spPr>
            <a:xfrm>
              <a:off x="1596608" y="1857826"/>
              <a:ext cx="5994672" cy="82172"/>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99499" y="1932560"/>
              <a:ext cx="5994673" cy="400110"/>
            </a:xfrm>
            <a:prstGeom prst="rect">
              <a:avLst/>
            </a:prstGeom>
            <a:noFill/>
          </p:spPr>
          <p:txBody>
            <a:bodyPr wrap="square" rtlCol="0">
              <a:spAutoFit/>
            </a:bodyPr>
            <a:lstStyle/>
            <a:p>
              <a:pPr algn="ctr">
                <a:spcBef>
                  <a:spcPts val="600"/>
                </a:spcBef>
                <a:spcAft>
                  <a:spcPts val="600"/>
                </a:spcAft>
              </a:pPr>
              <a:r>
                <a:rPr lang="en-US" sz="2000" b="1" dirty="0"/>
                <a:t>FYP Proposal</a:t>
              </a:r>
            </a:p>
          </p:txBody>
        </p:sp>
        <p:pic>
          <p:nvPicPr>
            <p:cNvPr id="16"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6292" y="774260"/>
              <a:ext cx="1129108" cy="1129108"/>
            </a:xfrm>
            <a:prstGeom prst="rect">
              <a:avLst/>
            </a:prstGeom>
          </p:spPr>
        </p:pic>
      </p:grpSp>
      <p:graphicFrame>
        <p:nvGraphicFramePr>
          <p:cNvPr id="7" name="Table 6"/>
          <p:cNvGraphicFramePr>
            <a:graphicFrameLocks noGrp="1"/>
          </p:cNvGraphicFramePr>
          <p:nvPr>
            <p:extLst>
              <p:ext uri="{D42A27DB-BD31-4B8C-83A1-F6EECF244321}">
                <p14:modId xmlns:p14="http://schemas.microsoft.com/office/powerpoint/2010/main" val="819208850"/>
              </p:ext>
            </p:extLst>
          </p:nvPr>
        </p:nvGraphicFramePr>
        <p:xfrm>
          <a:off x="1545944" y="2286001"/>
          <a:ext cx="6096000" cy="2011680"/>
        </p:xfrm>
        <a:graphic>
          <a:graphicData uri="http://schemas.openxmlformats.org/drawingml/2006/table">
            <a:tbl>
              <a:tblPr firstRow="1" bandRow="1">
                <a:tableStyleId>{2D5ABB26-0587-4C30-8999-92F81FD0307C}</a:tableStyleId>
              </a:tblPr>
              <a:tblGrid>
                <a:gridCol w="3330856">
                  <a:extLst>
                    <a:ext uri="{9D8B030D-6E8A-4147-A177-3AD203B41FA5}">
                      <a16:colId xmlns:a16="http://schemas.microsoft.com/office/drawing/2014/main" val="20000"/>
                    </a:ext>
                  </a:extLst>
                </a:gridCol>
                <a:gridCol w="2765144">
                  <a:extLst>
                    <a:ext uri="{9D8B030D-6E8A-4147-A177-3AD203B41FA5}">
                      <a16:colId xmlns:a16="http://schemas.microsoft.com/office/drawing/2014/main" val="20001"/>
                    </a:ext>
                  </a:extLst>
                </a:gridCol>
              </a:tblGrid>
              <a:tr h="0">
                <a:tc>
                  <a:txBody>
                    <a:bodyPr/>
                    <a:lstStyle/>
                    <a:p>
                      <a:pPr algn="r"/>
                      <a:r>
                        <a:rPr lang="en-US" b="1" dirty="0">
                          <a:latin typeface="Calibri" pitchFamily="34" charset="0"/>
                          <a:cs typeface="Calibri" pitchFamily="34" charset="0"/>
                        </a:rPr>
                        <a:t>Abdul Basit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a:latin typeface="Calibri" pitchFamily="34" charset="0"/>
                          <a:cs typeface="Calibri" pitchFamily="34" charset="0"/>
                        </a:rPr>
                        <a:t>(1546-2021)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r"/>
                      <a:r>
                        <a:rPr kumimoji="0" lang="en-US" sz="1800" b="1" kern="1200" dirty="0">
                          <a:solidFill>
                            <a:schemeClr val="tx1"/>
                          </a:solidFill>
                          <a:effectLst/>
                          <a:latin typeface="Calibri" pitchFamily="34" charset="0"/>
                          <a:ea typeface="+mn-ea"/>
                          <a:cs typeface="Calibri" pitchFamily="34" charset="0"/>
                        </a:rPr>
                        <a:t>Shah Muhammad </a:t>
                      </a:r>
                      <a:r>
                        <a:rPr kumimoji="0" lang="en-US" sz="1800" b="1" kern="1200" dirty="0" err="1">
                          <a:solidFill>
                            <a:schemeClr val="tx1"/>
                          </a:solidFill>
                          <a:effectLst/>
                          <a:latin typeface="Calibri" pitchFamily="34" charset="0"/>
                          <a:ea typeface="+mn-ea"/>
                          <a:cs typeface="Calibri" pitchFamily="34" charset="0"/>
                        </a:rPr>
                        <a:t>Uzair</a:t>
                      </a:r>
                      <a:endParaRPr lang="en-US" b="1" dirty="0">
                        <a:latin typeface="Calibri" pitchFamily="34" charset="0"/>
                        <a:cs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a:latin typeface="Calibri" pitchFamily="34" charset="0"/>
                          <a:cs typeface="Calibri" pitchFamily="34" charset="0"/>
                        </a:rPr>
                        <a:t>(2398-2021)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r"/>
                      <a:r>
                        <a:rPr lang="en-US" b="1" dirty="0" err="1">
                          <a:effectLst/>
                          <a:latin typeface="Calibri" pitchFamily="34" charset="0"/>
                          <a:ea typeface="Times New Roman" panose="02020603050405020304" pitchFamily="18" charset="0"/>
                          <a:cs typeface="Calibri" pitchFamily="34" charset="0"/>
                        </a:rPr>
                        <a:t>Muzamil</a:t>
                      </a:r>
                      <a:r>
                        <a:rPr lang="en-US" b="1" dirty="0">
                          <a:effectLst/>
                          <a:latin typeface="Calibri" pitchFamily="34" charset="0"/>
                          <a:ea typeface="Times New Roman" panose="02020603050405020304" pitchFamily="18" charset="0"/>
                          <a:cs typeface="Calibri" pitchFamily="34" charset="0"/>
                        </a:rPr>
                        <a:t> </a:t>
                      </a:r>
                      <a:r>
                        <a:rPr lang="en-US" b="1" dirty="0" err="1">
                          <a:effectLst/>
                          <a:latin typeface="Calibri" pitchFamily="34" charset="0"/>
                          <a:ea typeface="Times New Roman" panose="02020603050405020304" pitchFamily="18" charset="0"/>
                          <a:cs typeface="Calibri" pitchFamily="34" charset="0"/>
                        </a:rPr>
                        <a:t>hussain</a:t>
                      </a:r>
                      <a:endParaRPr lang="en-US" b="1" dirty="0">
                        <a:latin typeface="Calibri" pitchFamily="34" charset="0"/>
                        <a:cs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a:effectLst/>
                          <a:latin typeface="Calibri" pitchFamily="34" charset="0"/>
                          <a:ea typeface="Times New Roman" panose="02020603050405020304" pitchFamily="18" charset="0"/>
                          <a:cs typeface="Calibri" pitchFamily="34" charset="0"/>
                        </a:rPr>
                        <a:t>(1474-2020)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370840">
                <a:tc gridSpan="2">
                  <a:txBody>
                    <a:bodyPr/>
                    <a:lstStyle/>
                    <a:p>
                      <a:pPr algn="ctr"/>
                      <a:r>
                        <a:rPr lang="en-US" b="1" dirty="0">
                          <a:latin typeface="Calibri" pitchFamily="34" charset="0"/>
                          <a:cs typeface="Calibri" pitchFamily="34" charset="0"/>
                        </a:rPr>
                        <a:t>Supervisor-</a:t>
                      </a:r>
                      <a:r>
                        <a:rPr lang="en-US" b="1" dirty="0" err="1">
                          <a:latin typeface="Calibri" pitchFamily="34" charset="0"/>
                          <a:cs typeface="Calibri" pitchFamily="34" charset="0"/>
                        </a:rPr>
                        <a:t>Mr</a:t>
                      </a:r>
                      <a:r>
                        <a:rPr lang="en-US" b="1" dirty="0">
                          <a:latin typeface="Calibri" pitchFamily="34" charset="0"/>
                          <a:cs typeface="Calibri" pitchFamily="34" charset="0"/>
                        </a:rPr>
                        <a:t> Mohsin Raza Khan</a:t>
                      </a:r>
                    </a:p>
                    <a:p>
                      <a:pPr algn="ctr"/>
                      <a:r>
                        <a:rPr lang="en-US" b="1" dirty="0">
                          <a:latin typeface="Calibri" pitchFamily="34" charset="0"/>
                          <a:cs typeface="Calibri" pitchFamily="34" charset="0"/>
                        </a:rPr>
                        <a:t>CO-Supervisor</a:t>
                      </a:r>
                      <a:br>
                        <a:rPr lang="en-US" b="1" dirty="0">
                          <a:latin typeface="Calibri" pitchFamily="34" charset="0"/>
                          <a:cs typeface="Calibri" pitchFamily="34" charset="0"/>
                        </a:rPr>
                      </a:br>
                      <a:r>
                        <a:rPr kumimoji="0" lang="en-US" sz="1800" b="1" kern="1200" dirty="0" err="1">
                          <a:solidFill>
                            <a:schemeClr val="tx1"/>
                          </a:solidFill>
                          <a:effectLst/>
                          <a:latin typeface="Calibri" pitchFamily="34" charset="0"/>
                          <a:ea typeface="+mn-ea"/>
                          <a:cs typeface="Calibri" pitchFamily="34" charset="0"/>
                        </a:rPr>
                        <a:t>Dr.Khurram</a:t>
                      </a:r>
                      <a:r>
                        <a:rPr kumimoji="0" lang="en-US" sz="1800" b="1" kern="1200" dirty="0">
                          <a:solidFill>
                            <a:schemeClr val="tx1"/>
                          </a:solidFill>
                          <a:effectLst/>
                          <a:latin typeface="Calibri" pitchFamily="34" charset="0"/>
                          <a:ea typeface="+mn-ea"/>
                          <a:cs typeface="Calibri" pitchFamily="34" charset="0"/>
                        </a:rPr>
                        <a:t> Iqbal</a:t>
                      </a:r>
                      <a:endParaRPr lang="en-US" b="1" dirty="0">
                        <a:effectLst/>
                        <a:latin typeface="Calibri" pitchFamily="34" charset="0"/>
                        <a:ea typeface="Times New Roman" panose="02020603050405020304" pitchFamily="18" charset="0"/>
                        <a:cs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Rectangle 5"/>
          <p:cNvSpPr/>
          <p:nvPr/>
        </p:nvSpPr>
        <p:spPr>
          <a:xfrm>
            <a:off x="1599499" y="442796"/>
            <a:ext cx="5868101" cy="707886"/>
          </a:xfrm>
          <a:prstGeom prst="rect">
            <a:avLst/>
          </a:prstGeom>
        </p:spPr>
        <p:txBody>
          <a:bodyPr wrap="square">
            <a:spAutoFit/>
          </a:bodyPr>
          <a:lstStyle/>
          <a:p>
            <a:r>
              <a:rPr lang="en-US" sz="2000" b="1" dirty="0">
                <a:solidFill>
                  <a:schemeClr val="bg1"/>
                </a:solidFill>
                <a:latin typeface="Calibri" pitchFamily="34" charset="0"/>
                <a:cs typeface="Calibri" pitchFamily="34" charset="0"/>
              </a:rPr>
              <a:t>Brain Tumor Detection And Classification, Using Deep Learning, (Web And Application)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lang="en-US" dirty="0"/>
              <a:t>Project </a:t>
            </a:r>
            <a:r>
              <a:rPr lang="en-US" b="1" dirty="0"/>
              <a:t>Milestones</a:t>
            </a:r>
          </a:p>
        </p:txBody>
      </p:sp>
      <p:sp>
        <p:nvSpPr>
          <p:cNvPr id="1048649" name="Content Placeholder 2"/>
          <p:cNvSpPr>
            <a:spLocks noGrp="1"/>
          </p:cNvSpPr>
          <p:nvPr>
            <p:ph sz="quarter" idx="1"/>
          </p:nvPr>
        </p:nvSpPr>
        <p:spPr/>
        <p:txBody>
          <a:bodyPr>
            <a:normAutofit/>
          </a:bodyPr>
          <a:lstStyle/>
          <a:p>
            <a:pPr marL="233680" lvl="3" fontAlgn="base"/>
            <a:r>
              <a:rPr lang="en-GB" dirty="0"/>
              <a:t>Information gathering</a:t>
            </a:r>
            <a:endParaRPr lang="en-US" dirty="0"/>
          </a:p>
          <a:p>
            <a:pPr marL="233680" lvl="3" fontAlgn="base"/>
            <a:r>
              <a:rPr lang="en-GB" dirty="0"/>
              <a:t>Literature review</a:t>
            </a:r>
          </a:p>
          <a:p>
            <a:pPr marL="233680" lvl="3" fontAlgn="base"/>
            <a:r>
              <a:rPr lang="en-GB" dirty="0"/>
              <a:t>Planning</a:t>
            </a:r>
            <a:endParaRPr lang="en-US" dirty="0"/>
          </a:p>
          <a:p>
            <a:pPr marL="233680" lvl="3" fontAlgn="base"/>
            <a:r>
              <a:rPr lang="en-US" dirty="0"/>
              <a:t>Annotation(Annotate the collected video conference data by labeling the emotions and sentiments expressed by participants) </a:t>
            </a:r>
          </a:p>
          <a:p>
            <a:pPr marL="233680" lvl="3" fontAlgn="base"/>
            <a:r>
              <a:rPr lang="en-GB" dirty="0"/>
              <a:t>Algorithm selection</a:t>
            </a:r>
            <a:endParaRPr lang="en-US" dirty="0"/>
          </a:p>
          <a:p>
            <a:pPr marL="233680" lvl="3" fontAlgn="base"/>
            <a:r>
              <a:rPr lang="en-US" dirty="0"/>
              <a:t>Feature extraction (Extract relevant features from the video and audio data.)</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2" name="Content Placeholder 1"/>
          <p:cNvSpPr>
            <a:spLocks noGrp="1"/>
          </p:cNvSpPr>
          <p:nvPr>
            <p:ph sz="quarter" idx="2"/>
          </p:nvPr>
        </p:nvSpPr>
        <p:spPr/>
        <p:txBody>
          <a:bodyPr>
            <a:normAutofit/>
          </a:bodyPr>
          <a:lstStyle/>
          <a:p>
            <a:pPr marL="233680" lvl="3" fontAlgn="base"/>
            <a:r>
              <a:rPr lang="en-US" dirty="0"/>
              <a:t>Model building </a:t>
            </a:r>
          </a:p>
          <a:p>
            <a:pPr marL="233680" lvl="3" fontAlgn="base"/>
            <a:r>
              <a:rPr lang="en-US" dirty="0"/>
              <a:t>Model training (Train the sentiment analysis model using the annotated video conference dataset.) </a:t>
            </a:r>
          </a:p>
          <a:p>
            <a:pPr marL="233680" lvl="3" fontAlgn="base"/>
            <a:r>
              <a:rPr lang="en-US" dirty="0"/>
              <a:t>Real-time integration (Integrate the sentiment analysis model into the video conference software or platform.) </a:t>
            </a:r>
          </a:p>
          <a:p>
            <a:pPr marL="233680" lvl="3" fontAlgn="base"/>
            <a:r>
              <a:rPr lang="en-US" dirty="0"/>
              <a:t>Designing </a:t>
            </a:r>
          </a:p>
          <a:p>
            <a:pPr marL="233680" lvl="3" fontAlgn="base"/>
            <a:r>
              <a:rPr lang="en-US" dirty="0"/>
              <a:t>Testing  </a:t>
            </a:r>
          </a:p>
          <a:p>
            <a:pPr marL="233680" lvl="3" fontAlgn="base"/>
            <a:r>
              <a:rPr lang="en-US" dirty="0"/>
              <a:t>Deployment </a:t>
            </a:r>
          </a:p>
          <a:p>
            <a:pPr marL="233680" lvl="3" fontAlgn="base"/>
            <a:r>
              <a:rPr lang="en-US" dirty="0"/>
              <a:t>Maintenance</a:t>
            </a:r>
          </a:p>
        </p:txBody>
      </p:sp>
      <p:sp>
        <p:nvSpPr>
          <p:cNvPr id="1048648" name="Slide Number Placeholder 6"/>
          <p:cNvSpPr>
            <a:spLocks noGrp="1"/>
          </p:cNvSpPr>
          <p:nvPr>
            <p:ph type="sldNum" sz="quarter" idx="16"/>
          </p:nvPr>
        </p:nvSpPr>
        <p:spPr/>
        <p:txBody>
          <a:bodyPr>
            <a:normAutofit fontScale="85000" lnSpcReduction="20000"/>
          </a:bodyPr>
          <a:lstStyle/>
          <a:p>
            <a:fld id="{9EBC64C3-3FC7-4C40-910B-2643F037F02C}" type="slidenum">
              <a:rPr lang="en-US" smtClean="0"/>
              <a:t>10</a:t>
            </a:fld>
            <a:endParaRPr lang="en-US" dirty="0"/>
          </a:p>
        </p:txBody>
      </p:sp>
      <p:sp>
        <p:nvSpPr>
          <p:cNvPr id="1048647" name="Date Placeholder 5"/>
          <p:cNvSpPr>
            <a:spLocks noGrp="1"/>
          </p:cNvSpPr>
          <p:nvPr>
            <p:ph type="dt" sz="half" idx="10"/>
          </p:nvPr>
        </p:nvSpPr>
        <p:spPr/>
        <p:txBody>
          <a:bodyPr/>
          <a:lstStyle/>
          <a:p>
            <a:r>
              <a:rPr lang="en-US" dirty="0"/>
              <a:t>SE-FYP    </a:t>
            </a:r>
            <a:r>
              <a:rPr lang="en-US" dirty="0" err="1"/>
              <a:t>Hamdard</a:t>
            </a:r>
            <a:r>
              <a:rPr lang="en-US" dirty="0"/>
              <a:t> University </a:t>
            </a:r>
          </a:p>
        </p:txBody>
      </p:sp>
      <p:sp>
        <p:nvSpPr>
          <p:cNvPr id="1048646" name="Footer Placeholder 3"/>
          <p:cNvSpPr>
            <a:spLocks noGrp="1"/>
          </p:cNvSpPr>
          <p:nvPr>
            <p:ph type="ftr" sz="quarter" idx="4294967295"/>
          </p:nvPr>
        </p:nvSpPr>
        <p:spPr>
          <a:xfrm>
            <a:off x="609600" y="6432550"/>
            <a:ext cx="5410200" cy="288925"/>
          </a:xfrm>
          <a:solidFill>
            <a:srgbClr val="F86308"/>
          </a:solidFill>
        </p:spPr>
        <p:txBody>
          <a:bodyPr/>
          <a:lstStyle/>
          <a:p>
            <a:pPr algn="l"/>
            <a:endParaRPr lang="en-US" sz="1100" b="1" dirty="0">
              <a:solidFill>
                <a:schemeClr val="bg1"/>
              </a:solidFill>
              <a:latin typeface="Calibri" pitchFamily="34" charset="0"/>
              <a:cs typeface="Calibri" pitchFamily="34" charset="0"/>
            </a:endParaRPr>
          </a:p>
          <a:p>
            <a:pPr algn="l"/>
            <a:endParaRPr lang="en-US" sz="1100" b="1" dirty="0">
              <a:solidFill>
                <a:schemeClr val="bg1"/>
              </a:solidFill>
              <a:latin typeface="Calibri" pitchFamily="34" charset="0"/>
              <a:cs typeface="Calibri" pitchFamily="34" charset="0"/>
            </a:endParaRPr>
          </a:p>
          <a:p>
            <a:pPr algn="l"/>
            <a:r>
              <a:rPr lang="en-US" sz="1100" b="1" dirty="0">
                <a:solidFill>
                  <a:schemeClr val="bg1"/>
                </a:solidFill>
                <a:latin typeface="Calibri" pitchFamily="34" charset="0"/>
                <a:cs typeface="Calibri" pitchFamily="34" charset="0"/>
              </a:rPr>
              <a:t>Brain Tumor Detection And Classification, Using Deep Learning, (Web And Application)</a:t>
            </a:r>
          </a:p>
          <a:p>
            <a:pPr algn="l"/>
            <a:endParaRPr lang="en-US" sz="1100" dirty="0">
              <a:solidFill>
                <a:schemeClr val="bg1"/>
              </a:solidFill>
            </a:endParaRPr>
          </a:p>
          <a:p>
            <a:pPr algn="l"/>
            <a:endParaRPr lang="en-US" sz="11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
          <p:cNvSpPr>
            <a:spLocks noGrp="1"/>
          </p:cNvSpPr>
          <p:nvPr>
            <p:ph type="title"/>
          </p:nvPr>
        </p:nvSpPr>
        <p:spPr/>
        <p:txBody>
          <a:bodyPr/>
          <a:lstStyle/>
          <a:p>
            <a:r>
              <a:rPr lang="en-US" dirty="0"/>
              <a:t>Project </a:t>
            </a:r>
            <a:r>
              <a:rPr lang="en-US" b="1" dirty="0"/>
              <a:t>Plan</a:t>
            </a:r>
            <a:endParaRPr lang="en-US" dirty="0"/>
          </a:p>
        </p:txBody>
      </p:sp>
      <p:sp>
        <p:nvSpPr>
          <p:cNvPr id="1048656" name="Footer Placeholder 3"/>
          <p:cNvSpPr>
            <a:spLocks noGrp="1"/>
          </p:cNvSpPr>
          <p:nvPr>
            <p:ph type="ftr" sz="quarter" idx="11"/>
          </p:nvPr>
        </p:nvSpPr>
        <p:spPr/>
        <p:txBody>
          <a:bodyPr/>
          <a:lstStyle/>
          <a:p>
            <a:pPr algn="r"/>
            <a:r>
              <a:rPr lang="en-US" dirty="0"/>
              <a:t>Sentimental Analysis during Video Conference</a:t>
            </a:r>
          </a:p>
        </p:txBody>
      </p:sp>
      <p:sp>
        <p:nvSpPr>
          <p:cNvPr id="1048657" name="Date Placeholder 5"/>
          <p:cNvSpPr>
            <a:spLocks noGrp="1"/>
          </p:cNvSpPr>
          <p:nvPr>
            <p:ph type="dt" sz="half" idx="10"/>
          </p:nvPr>
        </p:nvSpPr>
        <p:spPr/>
        <p:txBody>
          <a:bodyPr/>
          <a:lstStyle/>
          <a:p>
            <a:r>
              <a:rPr lang="en-US" sz="1200" dirty="0"/>
              <a:t>CS-FYP    </a:t>
            </a:r>
            <a:r>
              <a:rPr lang="en-US" sz="1200" dirty="0" err="1"/>
              <a:t>Hamdard</a:t>
            </a:r>
            <a:r>
              <a:rPr lang="en-US" sz="1200" dirty="0"/>
              <a:t> University </a:t>
            </a:r>
          </a:p>
        </p:txBody>
      </p:sp>
      <p:sp>
        <p:nvSpPr>
          <p:cNvPr id="1048658" name="Slide Number Placeholder 6"/>
          <p:cNvSpPr>
            <a:spLocks noGrp="1"/>
          </p:cNvSpPr>
          <p:nvPr>
            <p:ph type="sldNum" sz="quarter" idx="12"/>
          </p:nvPr>
        </p:nvSpPr>
        <p:spPr/>
        <p:txBody>
          <a:bodyPr/>
          <a:lstStyle/>
          <a:p>
            <a:fld id="{9EBC64C3-3FC7-4C40-910B-2643F037F02C}" type="slidenum">
              <a:rPr lang="en-US" smtClean="0"/>
              <a:t>11</a:t>
            </a:fld>
            <a:endParaRPr lang="en-US" dirty="0"/>
          </a:p>
        </p:txBody>
      </p:sp>
      <p:sp>
        <p:nvSpPr>
          <p:cNvPr id="1048659" name="Content Placeholder 2"/>
          <p:cNvSpPr>
            <a:spLocks noGrp="1"/>
          </p:cNvSpPr>
          <p:nvPr>
            <p:ph sz="quarter" idx="1"/>
          </p:nvPr>
        </p:nvSpPr>
        <p:spPr>
          <a:xfrm>
            <a:off x="612648" y="1600200"/>
            <a:ext cx="8153400" cy="4495800"/>
          </a:xfrm>
        </p:spPr>
        <p:txBody>
          <a:bodyPr>
            <a:normAutofit fontScale="75000" lnSpcReduction="20000"/>
          </a:bodyPr>
          <a:lstStyle/>
          <a:p>
            <a:pPr marL="0" indent="0">
              <a:buNone/>
            </a:pPr>
            <a:r>
              <a:rPr lang="en-US" sz="3500" b="1" dirty="0"/>
              <a:t>Project Initiation</a:t>
            </a:r>
          </a:p>
          <a:p>
            <a:pPr marL="0" indent="0">
              <a:buNone/>
            </a:pPr>
            <a:endParaRPr lang="en-US" b="1" dirty="0"/>
          </a:p>
          <a:p>
            <a:pPr>
              <a:buFont typeface="Wingdings" pitchFamily="2" charset="2"/>
              <a:buChar char="Ø"/>
            </a:pPr>
            <a:r>
              <a:rPr lang="en-US" b="1" dirty="0"/>
              <a:t>Define Objectives and Scope:</a:t>
            </a:r>
            <a:r>
              <a:rPr lang="en-US" dirty="0"/>
              <a:t> Outline goals and scope of brain tumor detection and classification.</a:t>
            </a:r>
          </a:p>
          <a:p>
            <a:pPr>
              <a:buFont typeface="Wingdings" pitchFamily="2" charset="2"/>
              <a:buChar char="Ø"/>
            </a:pPr>
            <a:r>
              <a:rPr lang="en-US" dirty="0"/>
              <a:t>L</a:t>
            </a:r>
            <a:r>
              <a:rPr lang="en-US" b="1" dirty="0"/>
              <a:t>iterature Review:</a:t>
            </a:r>
            <a:r>
              <a:rPr lang="en-US" dirty="0"/>
              <a:t> Review existing methods in brain tumor detection using deep learning.</a:t>
            </a:r>
          </a:p>
          <a:p>
            <a:pPr>
              <a:buFont typeface="Wingdings" pitchFamily="2" charset="2"/>
              <a:buChar char="Ø"/>
            </a:pPr>
            <a:r>
              <a:rPr lang="en-US" b="1" dirty="0"/>
              <a:t>Stakeholder Identification:</a:t>
            </a:r>
            <a:r>
              <a:rPr lang="en-US" dirty="0"/>
              <a:t> Engage with healthcare professionals and end-users for insights.</a:t>
            </a:r>
          </a:p>
          <a:p>
            <a:pPr marL="0" indent="0">
              <a:buNone/>
            </a:pPr>
            <a:endParaRPr lang="en-US" dirty="0"/>
          </a:p>
          <a:p>
            <a:pPr marL="0" indent="0">
              <a:buNone/>
            </a:pPr>
            <a:r>
              <a:rPr lang="en-US" sz="3500" b="1" dirty="0"/>
              <a:t>Data Collection and Preparation</a:t>
            </a:r>
            <a:endParaRPr lang="en-US" dirty="0"/>
          </a:p>
          <a:p>
            <a:pPr>
              <a:buFont typeface="Wingdings" pitchFamily="2" charset="2"/>
              <a:buChar char="Ø"/>
            </a:pPr>
            <a:r>
              <a:rPr lang="en-US" b="1" dirty="0"/>
              <a:t>Dataset Gathering: </a:t>
            </a:r>
            <a:r>
              <a:rPr lang="en-US" dirty="0"/>
              <a:t>Collect diverse, annotated brain MRI scans.</a:t>
            </a:r>
          </a:p>
          <a:p>
            <a:pPr>
              <a:buFont typeface="Wingdings" pitchFamily="2" charset="2"/>
              <a:buChar char="Ø"/>
            </a:pPr>
            <a:r>
              <a:rPr lang="en-US" b="1" dirty="0"/>
              <a:t>Data Preprocessing: </a:t>
            </a:r>
            <a:r>
              <a:rPr lang="en-US" dirty="0"/>
              <a:t>Normalize and augment data to improve quality.</a:t>
            </a:r>
          </a:p>
          <a:p>
            <a:pPr marL="0" indent="0">
              <a:buNone/>
            </a:pPr>
            <a:endParaRPr lang="en-US" sz="3500" b="1" dirty="0"/>
          </a:p>
          <a:p>
            <a:pPr marL="0" indent="0">
              <a:buNone/>
            </a:pPr>
            <a:endParaRPr lang="en-US" sz="32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172200"/>
            <a:ext cx="59436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276975"/>
            <a:ext cx="83820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Project </a:t>
            </a:r>
            <a:r>
              <a:rPr lang="en-US" b="1" dirty="0">
                <a:sym typeface="+mn-ea"/>
              </a:rPr>
              <a:t>Plan</a:t>
            </a:r>
            <a:endParaRPr lang="en-US"/>
          </a:p>
        </p:txBody>
      </p:sp>
      <p:sp>
        <p:nvSpPr>
          <p:cNvPr id="3" name="Content Placeholder 2"/>
          <p:cNvSpPr>
            <a:spLocks noGrp="1"/>
          </p:cNvSpPr>
          <p:nvPr>
            <p:ph sz="quarter" idx="1"/>
          </p:nvPr>
        </p:nvSpPr>
        <p:spPr/>
        <p:txBody>
          <a:bodyPr>
            <a:normAutofit fontScale="67500" lnSpcReduction="20000"/>
          </a:bodyPr>
          <a:lstStyle/>
          <a:p>
            <a:pPr marL="0" algn="l">
              <a:buNone/>
            </a:pPr>
            <a:r>
              <a:rPr lang="en-US" sz="3300" b="1" dirty="0"/>
              <a:t>Model Development</a:t>
            </a:r>
          </a:p>
          <a:p>
            <a:endParaRPr lang="en-US" dirty="0"/>
          </a:p>
          <a:p>
            <a:pPr>
              <a:buFont typeface="Wingdings" pitchFamily="2" charset="2"/>
              <a:buChar char="Ø"/>
            </a:pPr>
            <a:r>
              <a:rPr lang="en-US" b="1" dirty="0"/>
              <a:t>Architecture Design:</a:t>
            </a:r>
            <a:r>
              <a:rPr lang="en-US" dirty="0"/>
              <a:t> Design deep neural network architecture for tumor detection.</a:t>
            </a:r>
          </a:p>
          <a:p>
            <a:pPr>
              <a:buFont typeface="Wingdings" pitchFamily="2" charset="2"/>
              <a:buChar char="Ø"/>
            </a:pPr>
            <a:r>
              <a:rPr lang="en-US" b="1" dirty="0"/>
              <a:t>Implementation: </a:t>
            </a:r>
            <a:r>
              <a:rPr lang="en-US" dirty="0"/>
              <a:t>Code model using </a:t>
            </a:r>
            <a:r>
              <a:rPr lang="en-US" dirty="0" err="1"/>
              <a:t>TensorFlow</a:t>
            </a:r>
            <a:r>
              <a:rPr lang="en-US" dirty="0"/>
              <a:t> for scalability.</a:t>
            </a:r>
          </a:p>
          <a:p>
            <a:pPr marL="0" indent="0">
              <a:buNone/>
            </a:pPr>
            <a:br>
              <a:rPr lang="en-US" sz="3300" b="1" dirty="0"/>
            </a:br>
            <a:r>
              <a:rPr lang="en-US" sz="3500" b="1" dirty="0"/>
              <a:t>Model Training and Validation</a:t>
            </a:r>
            <a:endParaRPr lang="en-US" sz="3300" b="1" dirty="0"/>
          </a:p>
          <a:p>
            <a:pPr>
              <a:buFont typeface="Wingdings" pitchFamily="2" charset="2"/>
              <a:buChar char="Ø"/>
            </a:pPr>
            <a:r>
              <a:rPr lang="en-US" b="1" dirty="0"/>
              <a:t>Training Process: </a:t>
            </a:r>
            <a:r>
              <a:rPr lang="en-US" dirty="0"/>
              <a:t>Train model with dataset, optimize parameters.</a:t>
            </a:r>
          </a:p>
          <a:p>
            <a:pPr>
              <a:buFont typeface="Wingdings" pitchFamily="2" charset="2"/>
              <a:buChar char="Ø"/>
            </a:pPr>
            <a:r>
              <a:rPr lang="en-US" b="1" dirty="0"/>
              <a:t>Validation:</a:t>
            </a:r>
            <a:r>
              <a:rPr lang="en-US" dirty="0"/>
              <a:t> Validate model with separate dataset, address </a:t>
            </a:r>
            <a:r>
              <a:rPr lang="en-US" dirty="0" err="1"/>
              <a:t>overfitting</a:t>
            </a:r>
            <a:r>
              <a:rPr lang="en-US" dirty="0"/>
              <a:t>.</a:t>
            </a:r>
          </a:p>
          <a:p>
            <a:pPr marL="0" algn="l">
              <a:buNone/>
            </a:pPr>
            <a:br>
              <a:rPr lang="en-US" sz="3300" b="1" dirty="0"/>
            </a:br>
            <a:r>
              <a:rPr lang="en-US" sz="3300" b="1" dirty="0"/>
              <a:t>Testing and Evaluation</a:t>
            </a:r>
          </a:p>
          <a:p>
            <a:pPr>
              <a:buFont typeface="Wingdings" pitchFamily="2" charset="2"/>
              <a:buChar char="Ø"/>
            </a:pPr>
            <a:r>
              <a:rPr lang="en-US" b="1" dirty="0"/>
              <a:t>Testing:</a:t>
            </a:r>
            <a:r>
              <a:rPr lang="en-US" dirty="0"/>
              <a:t> Evaluate model on independent dataset.</a:t>
            </a:r>
          </a:p>
          <a:p>
            <a:pPr>
              <a:buFont typeface="Wingdings" pitchFamily="2" charset="2"/>
              <a:buChar char="Ø"/>
            </a:pPr>
            <a:r>
              <a:rPr lang="en-US" b="1" dirty="0"/>
              <a:t>Performance Metrics:</a:t>
            </a:r>
            <a:r>
              <a:rPr lang="en-US" dirty="0"/>
              <a:t> Measure accuracy, precision, recall, and F1 score.</a:t>
            </a:r>
          </a:p>
        </p:txBody>
      </p:sp>
      <p:sp>
        <p:nvSpPr>
          <p:cNvPr id="4" name="Date Placeholder 3"/>
          <p:cNvSpPr>
            <a:spLocks noGrp="1"/>
          </p:cNvSpPr>
          <p:nvPr>
            <p:ph type="dt" sz="half" idx="10"/>
          </p:nvPr>
        </p:nvSpPr>
        <p:spPr/>
        <p:txBody>
          <a:bodyPr/>
          <a:lstStyle/>
          <a:p>
            <a:r>
              <a:rPr lang="en-US" dirty="0"/>
              <a:t>SE-FYP    </a:t>
            </a:r>
            <a:r>
              <a:rPr lang="en-US" dirty="0" err="1"/>
              <a:t>Hamdard</a:t>
            </a:r>
            <a:r>
              <a:rPr lang="en-US" dirty="0"/>
              <a:t> University </a:t>
            </a:r>
          </a:p>
        </p:txBody>
      </p:sp>
      <p:sp>
        <p:nvSpPr>
          <p:cNvPr id="5" name="Footer Placeholder 4"/>
          <p:cNvSpPr>
            <a:spLocks noGrp="1"/>
          </p:cNvSpPr>
          <p:nvPr>
            <p:ph type="ftr" sz="quarter" idx="11"/>
          </p:nvPr>
        </p:nvSpPr>
        <p:spPr/>
        <p:txBody>
          <a:bodyPr/>
          <a:lstStyle/>
          <a:p>
            <a:endParaRPr lang="en-US" sz="1100" b="1" dirty="0">
              <a:latin typeface="Calibri" pitchFamily="34" charset="0"/>
              <a:cs typeface="Calibri" pitchFamily="34" charset="0"/>
            </a:endParaRPr>
          </a:p>
          <a:p>
            <a:endParaRPr lang="en-US" sz="1100" b="1" dirty="0">
              <a:latin typeface="Calibri" pitchFamily="34" charset="0"/>
              <a:cs typeface="Calibri" pitchFamily="34" charset="0"/>
            </a:endParaRPr>
          </a:p>
          <a:p>
            <a:endParaRPr lang="en-US" sz="1100" b="1" dirty="0">
              <a:latin typeface="Calibri" pitchFamily="34" charset="0"/>
              <a:cs typeface="Calibri" pitchFamily="34" charset="0"/>
            </a:endParaRPr>
          </a:p>
          <a:p>
            <a:r>
              <a:rPr lang="en-US" sz="1100" b="1" dirty="0">
                <a:latin typeface="Calibri" pitchFamily="34" charset="0"/>
                <a:cs typeface="Calibri" pitchFamily="34" charset="0"/>
              </a:rPr>
              <a:t>Brain Tumor Detection And Classification, Using Deep Learning, (Web And Application)</a:t>
            </a:r>
          </a:p>
          <a:p>
            <a:endParaRPr lang="en-US" sz="1100" dirty="0"/>
          </a:p>
          <a:p>
            <a:endParaRPr lang="en-US" sz="1100" dirty="0"/>
          </a:p>
          <a:p>
            <a:endParaRPr lang="en-US" sz="1100" dirty="0"/>
          </a:p>
        </p:txBody>
      </p:sp>
      <p:sp>
        <p:nvSpPr>
          <p:cNvPr id="6" name="Slide Number Placeholder 5"/>
          <p:cNvSpPr>
            <a:spLocks noGrp="1"/>
          </p:cNvSpPr>
          <p:nvPr>
            <p:ph type="sldNum" sz="quarter" idx="12"/>
          </p:nvPr>
        </p:nvSpPr>
        <p:spPr/>
        <p:txBody>
          <a:bodyPr/>
          <a:lstStyle/>
          <a:p>
            <a:fld id="{9EBC64C3-3FC7-4C40-910B-2643F037F02C}" type="slidenum">
              <a:rPr lang="en-US" smtClean="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b="1" dirty="0"/>
              <a:t>Project Budgeting</a:t>
            </a:r>
          </a:p>
        </p:txBody>
      </p:sp>
      <p:sp>
        <p:nvSpPr>
          <p:cNvPr id="1048661" name="Footer Placeholder 3"/>
          <p:cNvSpPr>
            <a:spLocks noGrp="1"/>
          </p:cNvSpPr>
          <p:nvPr>
            <p:ph type="ftr" sz="quarter" idx="11"/>
          </p:nvPr>
        </p:nvSpPr>
        <p:spPr/>
        <p:txBody>
          <a:bodyPr/>
          <a:lstStyle/>
          <a:p>
            <a:endParaRPr lang="en-US" sz="1100" b="1" dirty="0">
              <a:latin typeface="Calibri" pitchFamily="34" charset="0"/>
              <a:cs typeface="Calibri" pitchFamily="34" charset="0"/>
            </a:endParaRPr>
          </a:p>
          <a:p>
            <a:endParaRPr lang="en-US" sz="1200" b="1" dirty="0">
              <a:latin typeface="Calibri" pitchFamily="34" charset="0"/>
              <a:cs typeface="Calibri" pitchFamily="34" charset="0"/>
            </a:endParaRPr>
          </a:p>
          <a:p>
            <a:r>
              <a:rPr lang="en-US" sz="1100" b="1" dirty="0">
                <a:latin typeface="Calibri" pitchFamily="34" charset="0"/>
                <a:cs typeface="Calibri" pitchFamily="34" charset="0"/>
              </a:rPr>
              <a:t>Brain Tumor Detection And Classification, Using Deep Learning, (Web And Application)</a:t>
            </a:r>
          </a:p>
          <a:p>
            <a:endParaRPr lang="en-US" sz="1100" dirty="0"/>
          </a:p>
          <a:p>
            <a:endParaRPr lang="en-US" sz="1100" dirty="0"/>
          </a:p>
          <a:p>
            <a:endParaRPr lang="en-US" sz="1100" dirty="0"/>
          </a:p>
        </p:txBody>
      </p:sp>
      <p:sp>
        <p:nvSpPr>
          <p:cNvPr id="1048662" name="Date Placeholder 5"/>
          <p:cNvSpPr>
            <a:spLocks noGrp="1"/>
          </p:cNvSpPr>
          <p:nvPr>
            <p:ph type="dt" sz="half" idx="10"/>
          </p:nvPr>
        </p:nvSpPr>
        <p:spPr/>
        <p:txBody>
          <a:bodyPr/>
          <a:lstStyle/>
          <a:p>
            <a:r>
              <a:rPr lang="en-US" dirty="0"/>
              <a:t>SE-FYP    </a:t>
            </a:r>
            <a:r>
              <a:rPr lang="en-US" dirty="0" err="1"/>
              <a:t>Hamdard</a:t>
            </a:r>
            <a:r>
              <a:rPr lang="en-US" dirty="0"/>
              <a:t> University </a:t>
            </a:r>
          </a:p>
        </p:txBody>
      </p:sp>
      <p:sp>
        <p:nvSpPr>
          <p:cNvPr id="1048663" name="Slide Number Placeholder 6"/>
          <p:cNvSpPr>
            <a:spLocks noGrp="1"/>
          </p:cNvSpPr>
          <p:nvPr>
            <p:ph type="sldNum" sz="quarter" idx="12"/>
          </p:nvPr>
        </p:nvSpPr>
        <p:spPr/>
        <p:txBody>
          <a:bodyPr/>
          <a:lstStyle/>
          <a:p>
            <a:fld id="{9EBC64C3-3FC7-4C40-910B-2643F037F02C}" type="slidenum">
              <a:rPr lang="en-US" smtClean="0"/>
              <a:t>13</a:t>
            </a:fld>
            <a:endParaRPr lang="en-US" dirty="0"/>
          </a:p>
        </p:txBody>
      </p:sp>
      <p:sp>
        <p:nvSpPr>
          <p:cNvPr id="1048664" name="Content Placeholder 2"/>
          <p:cNvSpPr>
            <a:spLocks noGrp="1"/>
          </p:cNvSpPr>
          <p:nvPr>
            <p:ph sz="quarter" idx="1"/>
          </p:nvPr>
        </p:nvSpPr>
        <p:spPr>
          <a:xfrm>
            <a:off x="533273" y="1676400"/>
            <a:ext cx="8153400" cy="4495800"/>
          </a:xfrm>
        </p:spPr>
        <p:txBody>
          <a:bodyPr>
            <a:normAutofit/>
          </a:bodyPr>
          <a:lstStyle/>
          <a:p>
            <a:pPr marL="0" indent="0">
              <a:buNone/>
            </a:pPr>
            <a:r>
              <a:rPr lang="en-US" sz="2000" b="1" dirty="0"/>
              <a:t>Developers (Data Scientist/Deep Learning Engineer):</a:t>
            </a:r>
          </a:p>
          <a:p>
            <a:pPr marL="0" indent="0">
              <a:buNone/>
            </a:pPr>
            <a:r>
              <a:rPr lang="en-US" sz="1600" dirty="0"/>
              <a:t>1 person @ 40,000 PKR/month x 3 months: 120,000 PKR</a:t>
            </a:r>
          </a:p>
          <a:p>
            <a:pPr marL="0" indent="0">
              <a:buNone/>
            </a:pPr>
            <a:endParaRPr lang="en-US" sz="1600" dirty="0"/>
          </a:p>
          <a:p>
            <a:pPr marL="0" indent="0">
              <a:buNone/>
            </a:pPr>
            <a:r>
              <a:rPr lang="en-US" sz="2000" b="1" dirty="0"/>
              <a:t>Hardware and Software:</a:t>
            </a:r>
          </a:p>
          <a:p>
            <a:pPr marL="0" indent="0">
              <a:buNone/>
            </a:pPr>
            <a:r>
              <a:rPr lang="en-US" sz="1800" b="1" dirty="0"/>
              <a:t>GPU Server Rental:</a:t>
            </a:r>
          </a:p>
          <a:p>
            <a:pPr marL="0" indent="0">
              <a:buNone/>
            </a:pPr>
            <a:r>
              <a:rPr lang="en-US" sz="1600" dirty="0"/>
              <a:t>8,000 PKR/month x 3 months: 24,000 PKR</a:t>
            </a:r>
          </a:p>
          <a:p>
            <a:pPr marL="0" indent="0">
              <a:buNone/>
            </a:pPr>
            <a:r>
              <a:rPr lang="en-US" sz="1800" b="1" dirty="0"/>
              <a:t>Hard Drives:</a:t>
            </a:r>
          </a:p>
          <a:p>
            <a:pPr marL="0" indent="0">
              <a:buNone/>
            </a:pPr>
            <a:r>
              <a:rPr lang="en-US" sz="1600" dirty="0"/>
              <a:t>4,000 PKR x 2: 8,000 PKR</a:t>
            </a:r>
          </a:p>
          <a:p>
            <a:pPr marL="0" indent="0">
              <a:buNone/>
            </a:pPr>
            <a:endParaRPr lang="en-US" sz="1600" dirty="0"/>
          </a:p>
          <a:p>
            <a:pPr marL="0" algn="l">
              <a:buNone/>
            </a:pPr>
            <a:r>
              <a:rPr lang="en-US" sz="2000" b="1" dirty="0"/>
              <a:t>Software Licenses and Tools:</a:t>
            </a:r>
          </a:p>
          <a:p>
            <a:pPr marL="0" indent="0">
              <a:buNone/>
            </a:pPr>
            <a:r>
              <a:rPr lang="en-US" sz="1600" dirty="0"/>
              <a:t>Anaconda, Python 3.9.12, VS Code, Jupyter Notebook, PyCharm:</a:t>
            </a:r>
          </a:p>
          <a:p>
            <a:pPr marL="0" indent="0">
              <a:buNone/>
            </a:pPr>
            <a:r>
              <a:rPr lang="en-US" sz="1600" dirty="0"/>
              <a:t>Included in developer costs</a:t>
            </a:r>
          </a:p>
          <a:p>
            <a:pPr marL="0" indent="0">
              <a:buNone/>
            </a:pP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Project Budgeting</a:t>
            </a:r>
            <a:endParaRPr lang="en-US"/>
          </a:p>
        </p:txBody>
      </p:sp>
      <p:sp>
        <p:nvSpPr>
          <p:cNvPr id="3" name="Content Placeholder 2"/>
          <p:cNvSpPr>
            <a:spLocks noGrp="1"/>
          </p:cNvSpPr>
          <p:nvPr>
            <p:ph sz="quarter" idx="1"/>
          </p:nvPr>
        </p:nvSpPr>
        <p:spPr/>
        <p:txBody>
          <a:bodyPr>
            <a:normAutofit lnSpcReduction="10000"/>
          </a:bodyPr>
          <a:lstStyle/>
          <a:p>
            <a:pPr marL="0" algn="l">
              <a:buNone/>
            </a:pPr>
            <a:r>
              <a:rPr lang="en-US" sz="2000" b="1" dirty="0"/>
              <a:t>Internet and Electricity:</a:t>
            </a:r>
          </a:p>
          <a:p>
            <a:pPr marL="0" indent="0">
              <a:buNone/>
            </a:pPr>
            <a:r>
              <a:rPr lang="en-US" sz="1800" b="1" dirty="0"/>
              <a:t>Internet:</a:t>
            </a:r>
          </a:p>
          <a:p>
            <a:pPr marL="0" algn="l">
              <a:buNone/>
            </a:pPr>
            <a:r>
              <a:rPr lang="en-US" sz="1600" dirty="0"/>
              <a:t>1,000 PKR/month x 3 months: 3,000 PKR</a:t>
            </a:r>
          </a:p>
          <a:p>
            <a:pPr marL="0" algn="l">
              <a:buNone/>
            </a:pPr>
            <a:r>
              <a:rPr lang="en-US" sz="1800" b="1" dirty="0"/>
              <a:t>Electricity:</a:t>
            </a:r>
          </a:p>
          <a:p>
            <a:pPr marL="0" algn="l">
              <a:buNone/>
            </a:pPr>
            <a:r>
              <a:rPr lang="en-US" sz="1600" dirty="0"/>
              <a:t>1,000 PKR/month x 3 months: 3,000 PKR</a:t>
            </a:r>
          </a:p>
          <a:p>
            <a:pPr marL="0" algn="l">
              <a:buNone/>
            </a:pPr>
            <a:endParaRPr lang="en-US" sz="1600" dirty="0"/>
          </a:p>
          <a:p>
            <a:pPr marL="0" algn="l">
              <a:buNone/>
            </a:pPr>
            <a:r>
              <a:rPr lang="en-US" sz="2000" b="1" dirty="0"/>
              <a:t>Dataset Acquisition:</a:t>
            </a:r>
          </a:p>
          <a:p>
            <a:pPr marL="0" algn="l">
              <a:buNone/>
            </a:pPr>
            <a:r>
              <a:rPr lang="en-US" sz="1600" dirty="0"/>
              <a:t>Purchase of diverse and annotated brain MRI scans: 5,000 PKR</a:t>
            </a:r>
          </a:p>
          <a:p>
            <a:pPr marL="0" algn="l">
              <a:buNone/>
            </a:pPr>
            <a:endParaRPr lang="en-US" sz="1600" dirty="0"/>
          </a:p>
          <a:p>
            <a:pPr marL="0" algn="l">
              <a:buNone/>
            </a:pPr>
            <a:r>
              <a:rPr lang="en-US" sz="2000" b="1" dirty="0"/>
              <a:t>Miscellaneous:</a:t>
            </a:r>
          </a:p>
          <a:p>
            <a:pPr marL="0" algn="l">
              <a:buNone/>
            </a:pPr>
            <a:r>
              <a:rPr lang="en-US" sz="1600" dirty="0"/>
              <a:t>Contingency (10% of total): 9,000 PKR</a:t>
            </a:r>
          </a:p>
          <a:p>
            <a:pPr marL="0" algn="l">
              <a:buNone/>
            </a:pPr>
            <a:endParaRPr lang="en-US" sz="1600" dirty="0"/>
          </a:p>
          <a:p>
            <a:pPr marL="0" algn="l">
              <a:buNone/>
            </a:pPr>
            <a:r>
              <a:rPr lang="en-US" sz="2400" b="1" dirty="0"/>
              <a:t>Total Estimated Cost:</a:t>
            </a:r>
            <a:r>
              <a:rPr lang="en-US" sz="1600" dirty="0"/>
              <a:t> </a:t>
            </a:r>
            <a:r>
              <a:rPr lang="en-US" sz="2800" dirty="0"/>
              <a:t>172,000 PKR</a:t>
            </a:r>
          </a:p>
        </p:txBody>
      </p:sp>
      <p:sp>
        <p:nvSpPr>
          <p:cNvPr id="4" name="Date Placeholder 3"/>
          <p:cNvSpPr>
            <a:spLocks noGrp="1"/>
          </p:cNvSpPr>
          <p:nvPr>
            <p:ph type="dt" sz="half" idx="10"/>
          </p:nvPr>
        </p:nvSpPr>
        <p:spPr/>
        <p:txBody>
          <a:bodyPr/>
          <a:lstStyle/>
          <a:p>
            <a:r>
              <a:rPr lang="en-US" dirty="0"/>
              <a:t>SE-FYP    </a:t>
            </a:r>
            <a:r>
              <a:rPr lang="en-US" dirty="0" err="1"/>
              <a:t>Hamdard</a:t>
            </a:r>
            <a:r>
              <a:rPr lang="en-US" dirty="0"/>
              <a:t> University </a:t>
            </a:r>
          </a:p>
        </p:txBody>
      </p:sp>
      <p:sp>
        <p:nvSpPr>
          <p:cNvPr id="5" name="Footer Placeholder 4"/>
          <p:cNvSpPr>
            <a:spLocks noGrp="1"/>
          </p:cNvSpPr>
          <p:nvPr>
            <p:ph type="ftr" sz="quarter" idx="11"/>
          </p:nvPr>
        </p:nvSpPr>
        <p:spPr/>
        <p:txBody>
          <a:bodyPr/>
          <a:lstStyle/>
          <a:p>
            <a:endParaRPr lang="en-US" sz="1100" b="1" dirty="0">
              <a:latin typeface="Calibri" pitchFamily="34" charset="0"/>
              <a:cs typeface="Calibri" pitchFamily="34" charset="0"/>
            </a:endParaRPr>
          </a:p>
          <a:p>
            <a:endParaRPr lang="en-US" sz="1100" b="1" dirty="0">
              <a:latin typeface="Calibri" pitchFamily="34" charset="0"/>
              <a:cs typeface="Calibri" pitchFamily="34" charset="0"/>
            </a:endParaRPr>
          </a:p>
          <a:p>
            <a:r>
              <a:rPr lang="en-US" sz="1100" b="1" dirty="0">
                <a:latin typeface="Calibri" pitchFamily="34" charset="0"/>
                <a:cs typeface="Calibri" pitchFamily="34" charset="0"/>
              </a:rPr>
              <a:t>Brain Tumor Detection And Classification, Using Deep Learning, (Web And Application)</a:t>
            </a:r>
          </a:p>
          <a:p>
            <a:endParaRPr lang="en-US" sz="1100" dirty="0"/>
          </a:p>
          <a:p>
            <a:endParaRPr lang="en-US" sz="1100" dirty="0"/>
          </a:p>
          <a:p>
            <a:endParaRPr lang="en-US" sz="1100" dirty="0"/>
          </a:p>
        </p:txBody>
      </p:sp>
      <p:sp>
        <p:nvSpPr>
          <p:cNvPr id="6" name="Slide Number Placeholder 5"/>
          <p:cNvSpPr>
            <a:spLocks noGrp="1"/>
          </p:cNvSpPr>
          <p:nvPr>
            <p:ph type="sldNum" sz="quarter" idx="12"/>
          </p:nvPr>
        </p:nvSpPr>
        <p:spPr/>
        <p:txBody>
          <a:bodyPr/>
          <a:lstStyle/>
          <a:p>
            <a:fld id="{9EBC64C3-3FC7-4C40-910B-2643F037F02C}" type="slidenum">
              <a:rPr lang="en-US" smtClean="0"/>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lang="en-US" dirty="0"/>
              <a:t>Project </a:t>
            </a:r>
            <a:r>
              <a:rPr lang="en-US" b="1" dirty="0"/>
              <a:t>Tools</a:t>
            </a:r>
            <a:r>
              <a:rPr lang="en-US" dirty="0"/>
              <a:t> </a:t>
            </a:r>
          </a:p>
        </p:txBody>
      </p:sp>
      <p:sp>
        <p:nvSpPr>
          <p:cNvPr id="1048669" name="Content Placeholder 2"/>
          <p:cNvSpPr>
            <a:spLocks noGrp="1"/>
          </p:cNvSpPr>
          <p:nvPr>
            <p:ph sz="quarter" idx="2"/>
          </p:nvPr>
        </p:nvSpPr>
        <p:spPr/>
        <p:txBody>
          <a:bodyPr/>
          <a:lstStyle/>
          <a:p>
            <a:pPr lvl="0"/>
            <a:r>
              <a:rPr lang="en-US" sz="3200" dirty="0"/>
              <a:t>Anaconda</a:t>
            </a:r>
            <a:endParaRPr lang="en-US" sz="2800" dirty="0"/>
          </a:p>
          <a:p>
            <a:pPr lvl="0"/>
            <a:r>
              <a:rPr lang="en-US" sz="3200" dirty="0"/>
              <a:t>Python 3.9.12</a:t>
            </a:r>
            <a:endParaRPr lang="en-US" sz="2800" dirty="0"/>
          </a:p>
          <a:p>
            <a:pPr lvl="0"/>
            <a:r>
              <a:rPr lang="en-US" sz="3200" dirty="0" err="1"/>
              <a:t>Vs</a:t>
            </a:r>
            <a:r>
              <a:rPr lang="en-US" sz="3200" dirty="0"/>
              <a:t> code</a:t>
            </a:r>
            <a:endParaRPr lang="en-US" sz="2800" dirty="0"/>
          </a:p>
          <a:p>
            <a:pPr lvl="0"/>
            <a:r>
              <a:rPr lang="en-US" sz="3200" dirty="0" err="1"/>
              <a:t>Jupyter</a:t>
            </a:r>
            <a:r>
              <a:rPr lang="en-US" sz="3200" dirty="0"/>
              <a:t> notebook</a:t>
            </a:r>
            <a:endParaRPr lang="en-US" sz="2800" dirty="0"/>
          </a:p>
          <a:p>
            <a:pPr lvl="0"/>
            <a:r>
              <a:rPr lang="en-US" sz="3200" dirty="0" err="1"/>
              <a:t>pycharm</a:t>
            </a:r>
            <a:endParaRPr lang="en-US" sz="2800" dirty="0"/>
          </a:p>
        </p:txBody>
      </p:sp>
      <p:sp>
        <p:nvSpPr>
          <p:cNvPr id="1048667" name="Date Placeholder 5"/>
          <p:cNvSpPr>
            <a:spLocks noGrp="1"/>
          </p:cNvSpPr>
          <p:nvPr>
            <p:ph type="dt" sz="half" idx="15"/>
          </p:nvPr>
        </p:nvSpPr>
        <p:spPr>
          <a:solidFill>
            <a:srgbClr val="008000"/>
          </a:solidFill>
        </p:spPr>
        <p:txBody>
          <a:bodyPr/>
          <a:lstStyle/>
          <a:p>
            <a:r>
              <a:rPr lang="en-US" dirty="0">
                <a:solidFill>
                  <a:schemeClr val="bg1"/>
                </a:solidFill>
              </a:rPr>
              <a:t>SE-FYP    </a:t>
            </a:r>
            <a:r>
              <a:rPr lang="en-US" dirty="0" err="1">
                <a:solidFill>
                  <a:schemeClr val="bg1"/>
                </a:solidFill>
              </a:rPr>
              <a:t>Hamdard</a:t>
            </a:r>
            <a:r>
              <a:rPr lang="en-US" dirty="0">
                <a:solidFill>
                  <a:schemeClr val="bg1"/>
                </a:solidFill>
              </a:rPr>
              <a:t> University </a:t>
            </a:r>
          </a:p>
        </p:txBody>
      </p:sp>
      <p:sp>
        <p:nvSpPr>
          <p:cNvPr id="1048668" name="Slide Number Placeholder 6"/>
          <p:cNvSpPr>
            <a:spLocks noGrp="1"/>
          </p:cNvSpPr>
          <p:nvPr>
            <p:ph type="sldNum" sz="quarter" idx="16"/>
          </p:nvPr>
        </p:nvSpPr>
        <p:spPr/>
        <p:txBody>
          <a:bodyPr>
            <a:normAutofit fontScale="85000" lnSpcReduction="20000"/>
          </a:bodyPr>
          <a:lstStyle/>
          <a:p>
            <a:fld id="{9EBC64C3-3FC7-4C40-910B-2643F037F02C}" type="slidenum">
              <a:rPr lang="en-US" smtClean="0"/>
              <a:t>15</a:t>
            </a:fld>
            <a:endParaRPr lang="en-US" dirty="0"/>
          </a:p>
        </p:txBody>
      </p:sp>
      <p:sp>
        <p:nvSpPr>
          <p:cNvPr id="1048666" name="Footer Placeholder 3"/>
          <p:cNvSpPr>
            <a:spLocks noGrp="1"/>
          </p:cNvSpPr>
          <p:nvPr>
            <p:ph type="ftr" sz="quarter" idx="17"/>
          </p:nvPr>
        </p:nvSpPr>
        <p:spPr>
          <a:solidFill>
            <a:srgbClr val="F86308"/>
          </a:solidFill>
        </p:spPr>
        <p:txBody>
          <a:bodyPr/>
          <a:lstStyle/>
          <a:p>
            <a:pPr algn="l"/>
            <a:endParaRPr lang="en-US" sz="1100" b="1" dirty="0">
              <a:solidFill>
                <a:schemeClr val="bg1"/>
              </a:solidFill>
              <a:latin typeface="Calibri" pitchFamily="34" charset="0"/>
              <a:cs typeface="Calibri" pitchFamily="34" charset="0"/>
            </a:endParaRPr>
          </a:p>
          <a:p>
            <a:pPr algn="l"/>
            <a:endParaRPr lang="en-US" sz="1100" b="1" dirty="0">
              <a:solidFill>
                <a:schemeClr val="bg1"/>
              </a:solidFill>
              <a:latin typeface="Calibri" pitchFamily="34" charset="0"/>
              <a:cs typeface="Calibri" pitchFamily="34" charset="0"/>
            </a:endParaRPr>
          </a:p>
          <a:p>
            <a:pPr algn="l"/>
            <a:r>
              <a:rPr lang="en-US" sz="1100" b="1" dirty="0">
                <a:solidFill>
                  <a:schemeClr val="bg1"/>
                </a:solidFill>
                <a:latin typeface="Calibri" pitchFamily="34" charset="0"/>
                <a:cs typeface="Calibri" pitchFamily="34" charset="0"/>
              </a:rPr>
              <a:t>Brain Tumor Detection And Classification, Using Deep Learning, (Web And Application)</a:t>
            </a:r>
          </a:p>
          <a:p>
            <a:pPr algn="l"/>
            <a:endParaRPr lang="en-US" sz="1100" dirty="0">
              <a:solidFill>
                <a:schemeClr val="bg1"/>
              </a:solidFill>
            </a:endParaRPr>
          </a:p>
          <a:p>
            <a:pPr algn="l"/>
            <a:endParaRPr lang="en-US" sz="1100" dirty="0">
              <a:solidFill>
                <a:schemeClr val="bg1"/>
              </a:solidFill>
            </a:endParaRPr>
          </a:p>
          <a:p>
            <a:pPr algn="l"/>
            <a:endParaRPr lang="en-US" sz="1100" dirty="0">
              <a:solidFill>
                <a:schemeClr val="bg1"/>
              </a:solidFill>
            </a:endParaRPr>
          </a:p>
        </p:txBody>
      </p:sp>
      <p:sp>
        <p:nvSpPr>
          <p:cNvPr id="2" name="Text Placeholder 1"/>
          <p:cNvSpPr>
            <a:spLocks noGrp="1"/>
          </p:cNvSpPr>
          <p:nvPr>
            <p:ph type="body" sz="quarter" idx="1"/>
          </p:nvPr>
        </p:nvSpPr>
        <p:spPr/>
        <p:txBody>
          <a:bodyPr/>
          <a:lstStyle/>
          <a:p>
            <a:r>
              <a:rPr lang="en-US" dirty="0">
                <a:solidFill>
                  <a:schemeClr val="bg2">
                    <a:lumMod val="10000"/>
                  </a:schemeClr>
                </a:solidFill>
              </a:rPr>
              <a:t>Software Requirements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lang="en-US" dirty="0"/>
              <a:t>8- Project </a:t>
            </a:r>
            <a:r>
              <a:rPr lang="en-US" b="1" dirty="0"/>
              <a:t>Deliverables</a:t>
            </a:r>
          </a:p>
        </p:txBody>
      </p:sp>
      <p:sp>
        <p:nvSpPr>
          <p:cNvPr id="1048674" name="Content Placeholder 5"/>
          <p:cNvSpPr>
            <a:spLocks noGrp="1"/>
          </p:cNvSpPr>
          <p:nvPr>
            <p:ph sz="quarter" idx="2"/>
          </p:nvPr>
        </p:nvSpPr>
        <p:spPr/>
        <p:txBody>
          <a:bodyPr>
            <a:normAutofit fontScale="86364" lnSpcReduction="20000"/>
          </a:bodyPr>
          <a:lstStyle/>
          <a:p>
            <a:pPr marL="0" indent="0">
              <a:buNone/>
            </a:pPr>
            <a:r>
              <a:rPr lang="en-US" dirty="0">
                <a:latin typeface="Calibri" panose="020F0502020204030204" pitchFamily="34" charset="0"/>
              </a:rPr>
              <a:t>SRS Document</a:t>
            </a:r>
          </a:p>
          <a:p>
            <a:pPr marL="0" indent="0">
              <a:buNone/>
            </a:pPr>
            <a:r>
              <a:rPr lang="en-US" dirty="0">
                <a:latin typeface="Calibri" panose="020F0502020204030204" pitchFamily="34" charset="0"/>
              </a:rPr>
              <a:t>Budget Document</a:t>
            </a:r>
          </a:p>
          <a:p>
            <a:pPr marL="0" indent="0">
              <a:buNone/>
            </a:pPr>
            <a:r>
              <a:rPr lang="en-US" dirty="0">
                <a:latin typeface="Calibri" panose="020F0502020204030204" pitchFamily="34" charset="0"/>
              </a:rPr>
              <a:t>WBS</a:t>
            </a:r>
          </a:p>
          <a:p>
            <a:pPr marL="0" indent="0">
              <a:buNone/>
            </a:pPr>
            <a:r>
              <a:rPr lang="en-US" dirty="0">
                <a:latin typeface="Calibri" panose="020F0502020204030204" pitchFamily="34" charset="0"/>
              </a:rPr>
              <a:t>Project Plan</a:t>
            </a:r>
          </a:p>
          <a:p>
            <a:pPr marL="0" indent="0">
              <a:buNone/>
            </a:pPr>
            <a:r>
              <a:rPr lang="en-US" dirty="0">
                <a:latin typeface="Calibri" panose="020F0502020204030204" pitchFamily="34" charset="0"/>
              </a:rPr>
              <a:t>Design Mockup</a:t>
            </a:r>
          </a:p>
          <a:p>
            <a:pPr marL="0" indent="0">
              <a:buNone/>
            </a:pPr>
            <a:r>
              <a:rPr lang="en-US" dirty="0">
                <a:latin typeface="Calibri" panose="020F0502020204030204" pitchFamily="34" charset="0"/>
              </a:rPr>
              <a:t>Data Collection Interface</a:t>
            </a:r>
          </a:p>
          <a:p>
            <a:pPr marL="0" indent="0">
              <a:buNone/>
            </a:pPr>
            <a:r>
              <a:rPr lang="en-US" dirty="0">
                <a:latin typeface="Calibri" panose="020F0502020204030204" pitchFamily="34" charset="0"/>
              </a:rPr>
              <a:t>Project Report - I</a:t>
            </a:r>
          </a:p>
          <a:p>
            <a:pPr marL="0" indent="0">
              <a:buNone/>
            </a:pPr>
            <a:r>
              <a:rPr lang="en-US" dirty="0">
                <a:latin typeface="Calibri" panose="020F0502020204030204" pitchFamily="34" charset="0"/>
              </a:rPr>
              <a:t>Funding Proposal</a:t>
            </a:r>
          </a:p>
          <a:p>
            <a:pPr marL="0" indent="0">
              <a:buNone/>
            </a:pPr>
            <a:r>
              <a:rPr lang="en-US" dirty="0">
                <a:latin typeface="Calibri" panose="020F0502020204030204" pitchFamily="34" charset="0"/>
              </a:rPr>
              <a:t>Survey Paper (First Draft)</a:t>
            </a:r>
          </a:p>
          <a:p>
            <a:pPr marL="0" indent="0">
              <a:buNone/>
            </a:pPr>
            <a:endParaRPr lang="en-US" dirty="0"/>
          </a:p>
        </p:txBody>
      </p:sp>
      <p:sp>
        <p:nvSpPr>
          <p:cNvPr id="4" name="Content Placeholder 3"/>
          <p:cNvSpPr>
            <a:spLocks noGrp="1"/>
          </p:cNvSpPr>
          <p:nvPr>
            <p:ph sz="quarter" idx="4"/>
          </p:nvPr>
        </p:nvSpPr>
        <p:spPr/>
        <p:txBody>
          <a:bodyPr>
            <a:normAutofit/>
          </a:bodyPr>
          <a:lstStyle/>
          <a:p>
            <a:pPr marL="0" indent="0">
              <a:buNone/>
            </a:pPr>
            <a:r>
              <a:rPr lang="en-US" sz="2500" dirty="0">
                <a:latin typeface="Calibri" panose="020F0502020204030204" pitchFamily="34" charset="0"/>
              </a:rPr>
              <a:t>UI Design </a:t>
            </a:r>
          </a:p>
          <a:p>
            <a:pPr marL="0" indent="0">
              <a:buNone/>
            </a:pPr>
            <a:r>
              <a:rPr lang="en-US" sz="2500" dirty="0">
                <a:latin typeface="Calibri" panose="020F0502020204030204" pitchFamily="34" charset="0"/>
              </a:rPr>
              <a:t>Proposed System </a:t>
            </a:r>
          </a:p>
          <a:p>
            <a:pPr marL="0" indent="0">
              <a:buNone/>
            </a:pPr>
            <a:r>
              <a:rPr lang="en-US" sz="2500" dirty="0">
                <a:latin typeface="Calibri" panose="020F0502020204030204" pitchFamily="34" charset="0"/>
              </a:rPr>
              <a:t>User Manual </a:t>
            </a:r>
          </a:p>
          <a:p>
            <a:pPr marL="0" indent="0">
              <a:buNone/>
            </a:pPr>
            <a:r>
              <a:rPr lang="en-US" sz="2500" dirty="0">
                <a:latin typeface="Calibri" panose="020F0502020204030204" pitchFamily="34" charset="0"/>
              </a:rPr>
              <a:t>Source Code CD</a:t>
            </a:r>
          </a:p>
          <a:p>
            <a:pPr marL="0" indent="0">
              <a:buNone/>
            </a:pPr>
            <a:r>
              <a:rPr lang="en-US" sz="2500" dirty="0">
                <a:latin typeface="Calibri" panose="020F0502020204030204" pitchFamily="34" charset="0"/>
              </a:rPr>
              <a:t>Project Report - II</a:t>
            </a:r>
          </a:p>
          <a:p>
            <a:pPr marL="0" indent="0">
              <a:buNone/>
            </a:pPr>
            <a:r>
              <a:rPr lang="en-US" sz="2500" dirty="0">
                <a:latin typeface="Calibri" panose="020F0502020204030204" pitchFamily="34" charset="0"/>
              </a:rPr>
              <a:t>Research Paper (First Draft)</a:t>
            </a:r>
          </a:p>
          <a:p>
            <a:pPr marL="0" indent="0">
              <a:buNone/>
            </a:pPr>
            <a:endParaRPr lang="en-US" sz="1600" dirty="0"/>
          </a:p>
        </p:txBody>
      </p:sp>
      <p:sp>
        <p:nvSpPr>
          <p:cNvPr id="1048672" name="Date Placeholder 5"/>
          <p:cNvSpPr>
            <a:spLocks noGrp="1"/>
          </p:cNvSpPr>
          <p:nvPr>
            <p:ph type="dt" sz="half" idx="15"/>
          </p:nvPr>
        </p:nvSpPr>
        <p:spPr>
          <a:solidFill>
            <a:srgbClr val="008000"/>
          </a:solidFill>
        </p:spPr>
        <p:txBody>
          <a:bodyPr/>
          <a:lstStyle/>
          <a:p>
            <a:r>
              <a:rPr lang="en-US" dirty="0">
                <a:solidFill>
                  <a:schemeClr val="bg1"/>
                </a:solidFill>
              </a:rPr>
              <a:t>SE-FYP    </a:t>
            </a:r>
            <a:r>
              <a:rPr lang="en-US" dirty="0" err="1">
                <a:solidFill>
                  <a:schemeClr val="bg1"/>
                </a:solidFill>
              </a:rPr>
              <a:t>Hamdard</a:t>
            </a:r>
            <a:r>
              <a:rPr lang="en-US" dirty="0">
                <a:solidFill>
                  <a:schemeClr val="bg1"/>
                </a:solidFill>
              </a:rPr>
              <a:t> University </a:t>
            </a:r>
          </a:p>
        </p:txBody>
      </p:sp>
      <p:sp>
        <p:nvSpPr>
          <p:cNvPr id="1048673" name="Slide Number Placeholder 6"/>
          <p:cNvSpPr>
            <a:spLocks noGrp="1"/>
          </p:cNvSpPr>
          <p:nvPr>
            <p:ph type="sldNum" sz="quarter" idx="16"/>
          </p:nvPr>
        </p:nvSpPr>
        <p:spPr/>
        <p:txBody>
          <a:bodyPr>
            <a:normAutofit fontScale="85000" lnSpcReduction="20000"/>
          </a:bodyPr>
          <a:lstStyle/>
          <a:p>
            <a:fld id="{9EBC64C3-3FC7-4C40-910B-2643F037F02C}" type="slidenum">
              <a:rPr lang="en-US" smtClean="0"/>
              <a:t>16</a:t>
            </a:fld>
            <a:endParaRPr lang="en-US" dirty="0"/>
          </a:p>
        </p:txBody>
      </p:sp>
      <p:sp>
        <p:nvSpPr>
          <p:cNvPr id="1048671" name="Footer Placeholder 3"/>
          <p:cNvSpPr>
            <a:spLocks noGrp="1"/>
          </p:cNvSpPr>
          <p:nvPr>
            <p:ph type="ftr" sz="quarter" idx="17"/>
          </p:nvPr>
        </p:nvSpPr>
        <p:spPr>
          <a:solidFill>
            <a:srgbClr val="F86308"/>
          </a:solidFill>
        </p:spPr>
        <p:txBody>
          <a:bodyPr/>
          <a:lstStyle/>
          <a:p>
            <a:pPr algn="l"/>
            <a:endParaRPr lang="en-US" sz="1100" b="1" dirty="0">
              <a:solidFill>
                <a:schemeClr val="bg1"/>
              </a:solidFill>
              <a:latin typeface="Calibri" pitchFamily="34" charset="0"/>
              <a:cs typeface="Calibri" pitchFamily="34" charset="0"/>
            </a:endParaRPr>
          </a:p>
          <a:p>
            <a:pPr algn="l"/>
            <a:endParaRPr lang="en-US" sz="1100" b="1" dirty="0">
              <a:solidFill>
                <a:schemeClr val="bg1"/>
              </a:solidFill>
              <a:latin typeface="Calibri" pitchFamily="34" charset="0"/>
              <a:cs typeface="Calibri" pitchFamily="34" charset="0"/>
            </a:endParaRPr>
          </a:p>
          <a:p>
            <a:pPr algn="l"/>
            <a:endParaRPr lang="en-US" sz="1100" b="1" dirty="0">
              <a:solidFill>
                <a:schemeClr val="bg1"/>
              </a:solidFill>
              <a:latin typeface="Calibri" pitchFamily="34" charset="0"/>
              <a:cs typeface="Calibri" pitchFamily="34" charset="0"/>
            </a:endParaRPr>
          </a:p>
          <a:p>
            <a:r>
              <a:rPr lang="en-US" sz="1100" b="1" dirty="0">
                <a:solidFill>
                  <a:schemeClr val="bg1"/>
                </a:solidFill>
                <a:latin typeface="Calibri" pitchFamily="34" charset="0"/>
                <a:cs typeface="Calibri" pitchFamily="34" charset="0"/>
              </a:rPr>
              <a:t>Brain Tumor Detection And Classification, Using Deep Learning, (Web And Application)</a:t>
            </a:r>
          </a:p>
          <a:p>
            <a:endParaRPr lang="en-US" sz="1100" dirty="0">
              <a:solidFill>
                <a:schemeClr val="bg1"/>
              </a:solidFill>
            </a:endParaRPr>
          </a:p>
          <a:p>
            <a:endParaRPr lang="en-US" sz="1100" dirty="0">
              <a:solidFill>
                <a:schemeClr val="bg1"/>
              </a:solidFill>
            </a:endParaRPr>
          </a:p>
          <a:p>
            <a:pPr algn="l"/>
            <a:endParaRPr lang="en-US" sz="1100" dirty="0">
              <a:solidFill>
                <a:schemeClr val="bg1"/>
              </a:solidFill>
            </a:endParaRPr>
          </a:p>
        </p:txBody>
      </p:sp>
      <p:sp>
        <p:nvSpPr>
          <p:cNvPr id="2" name="Text Placeholder 1"/>
          <p:cNvSpPr>
            <a:spLocks noGrp="1"/>
          </p:cNvSpPr>
          <p:nvPr>
            <p:ph type="body" sz="quarter" idx="1"/>
          </p:nvPr>
        </p:nvSpPr>
        <p:spPr/>
        <p:txBody>
          <a:bodyPr/>
          <a:lstStyle/>
          <a:p>
            <a:pPr lvl="0"/>
            <a:r>
              <a:rPr lang="en-US" dirty="0">
                <a:solidFill>
                  <a:schemeClr val="bg2">
                    <a:lumMod val="10000"/>
                  </a:schemeClr>
                </a:solidFill>
              </a:rPr>
              <a:t>FYP-I Evaluation</a:t>
            </a:r>
          </a:p>
        </p:txBody>
      </p:sp>
      <p:sp>
        <p:nvSpPr>
          <p:cNvPr id="3" name="Text Placeholder 2"/>
          <p:cNvSpPr>
            <a:spLocks noGrp="1"/>
          </p:cNvSpPr>
          <p:nvPr>
            <p:ph type="body" sz="quarter" idx="3"/>
          </p:nvPr>
        </p:nvSpPr>
        <p:spPr/>
        <p:txBody>
          <a:bodyPr/>
          <a:lstStyle/>
          <a:p>
            <a:pPr lvl="0"/>
            <a:r>
              <a:rPr lang="en-US" dirty="0">
                <a:solidFill>
                  <a:schemeClr val="bg2">
                    <a:lumMod val="10000"/>
                  </a:schemeClr>
                </a:solidFill>
              </a:rPr>
              <a:t>FYP-II Evaluation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Footer Placeholder 3"/>
          <p:cNvSpPr>
            <a:spLocks noGrp="1"/>
          </p:cNvSpPr>
          <p:nvPr>
            <p:ph type="ftr" sz="quarter" idx="11"/>
          </p:nvPr>
        </p:nvSpPr>
        <p:spPr/>
        <p:txBody>
          <a:bodyPr/>
          <a:lstStyle/>
          <a:p>
            <a:endParaRPr lang="en-US" sz="1100" b="1" dirty="0">
              <a:latin typeface="Calibri" pitchFamily="34" charset="0"/>
              <a:cs typeface="Calibri" pitchFamily="34" charset="0"/>
            </a:endParaRPr>
          </a:p>
          <a:p>
            <a:endParaRPr lang="en-US" sz="1100" b="1" dirty="0">
              <a:latin typeface="Calibri" pitchFamily="34" charset="0"/>
              <a:cs typeface="Calibri" pitchFamily="34" charset="0"/>
            </a:endParaRPr>
          </a:p>
          <a:p>
            <a:r>
              <a:rPr lang="en-US" sz="1100" b="1" dirty="0">
                <a:latin typeface="Calibri" pitchFamily="34" charset="0"/>
                <a:cs typeface="Calibri" pitchFamily="34" charset="0"/>
              </a:rPr>
              <a:t>Brain Tumor Detection And Classification, Using Deep Learning, (Web And Application)</a:t>
            </a:r>
          </a:p>
          <a:p>
            <a:endParaRPr lang="en-US" sz="1100" dirty="0"/>
          </a:p>
          <a:p>
            <a:endParaRPr lang="en-US" sz="1100" dirty="0"/>
          </a:p>
          <a:p>
            <a:endParaRPr lang="en-US" sz="1100" dirty="0"/>
          </a:p>
        </p:txBody>
      </p:sp>
      <p:sp>
        <p:nvSpPr>
          <p:cNvPr id="1048676" name="Date Placeholder 5"/>
          <p:cNvSpPr>
            <a:spLocks noGrp="1"/>
          </p:cNvSpPr>
          <p:nvPr>
            <p:ph type="dt" sz="half" idx="10"/>
          </p:nvPr>
        </p:nvSpPr>
        <p:spPr/>
        <p:txBody>
          <a:bodyPr/>
          <a:lstStyle/>
          <a:p>
            <a:r>
              <a:rPr lang="en-US" sz="1200" dirty="0"/>
              <a:t>SE-FYP    </a:t>
            </a:r>
            <a:r>
              <a:rPr lang="en-US" sz="1200" dirty="0" err="1"/>
              <a:t>Hamdard</a:t>
            </a:r>
            <a:r>
              <a:rPr lang="en-US" sz="1200" dirty="0"/>
              <a:t> University </a:t>
            </a:r>
          </a:p>
        </p:txBody>
      </p:sp>
      <p:sp>
        <p:nvSpPr>
          <p:cNvPr id="1048677" name="Slide Number Placeholder 6"/>
          <p:cNvSpPr>
            <a:spLocks noGrp="1"/>
          </p:cNvSpPr>
          <p:nvPr>
            <p:ph type="sldNum" sz="quarter" idx="12"/>
          </p:nvPr>
        </p:nvSpPr>
        <p:spPr/>
        <p:txBody>
          <a:bodyPr/>
          <a:lstStyle/>
          <a:p>
            <a:fld id="{9EBC64C3-3FC7-4C40-910B-2643F037F02C}" type="slidenum">
              <a:rPr lang="en-US" smtClean="0"/>
              <a:t>17</a:t>
            </a:fld>
            <a:endParaRPr lang="en-US" dirty="0"/>
          </a:p>
        </p:txBody>
      </p:sp>
      <p:sp>
        <p:nvSpPr>
          <p:cNvPr id="1048678" name="Google Shape;366;p25"/>
          <p:cNvSpPr txBox="1"/>
          <p:nvPr/>
        </p:nvSpPr>
        <p:spPr>
          <a:xfrm>
            <a:off x="612648" y="1600200"/>
            <a:ext cx="8153400" cy="4495800"/>
          </a:xfrm>
          <a:prstGeom prst="rect">
            <a:avLst/>
          </a:prstGeom>
          <a:noFill/>
          <a:ln>
            <a:noFill/>
          </a:ln>
        </p:spPr>
        <p:txBody>
          <a:bodyPr spcFirstLastPara="1" vert="horz" wrap="square" lIns="91425" tIns="45700" rIns="91425" bIns="45700" anchor="t" anchorCtr="0">
            <a:normAutofit/>
          </a:bodyPr>
          <a:lstStyle>
            <a:lvl1pPr marL="320040" indent="-320040" algn="l" rtl="0" eaLnBrk="1" latinLnBrk="0" hangingPunct="1">
              <a:spcBef>
                <a:spcPts val="700"/>
              </a:spcBef>
              <a:buClr>
                <a:srgbClr val="008000"/>
              </a:buClr>
              <a:buSzPct val="60000"/>
              <a:buFont typeface="Wingdings" panose="05000000000000000000"/>
              <a:buChar char=""/>
              <a:defRPr kumimoji="0" sz="2900" kern="1200">
                <a:solidFill>
                  <a:schemeClr val="tx1"/>
                </a:solidFill>
                <a:latin typeface="Calibri" panose="020F05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Calibri" panose="020F05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Calibri" panose="020F05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Calibri" panose="020F0502020204030204" pitchFamily="34" charset="0"/>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365760" lvl="1" indent="0">
              <a:spcBef>
                <a:spcPts val="0"/>
              </a:spcBef>
              <a:buSzPts val="6720"/>
              <a:buFont typeface="Wingdings 2"/>
              <a:buNone/>
            </a:pPr>
            <a:endParaRPr lang="en-US" sz="9600" dirty="0"/>
          </a:p>
          <a:p>
            <a:pPr marL="365760" lvl="1" indent="0" algn="ctr">
              <a:buSzPts val="6720"/>
              <a:buFont typeface="Wingdings 2"/>
              <a:buNone/>
            </a:pPr>
            <a:r>
              <a:rPr lang="en-US" sz="4800" dirty="0"/>
              <a:t>THANK YOU!</a:t>
            </a:r>
            <a:endParaRPr lang="en-US"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US" dirty="0">
                <a:solidFill>
                  <a:schemeClr val="dk2"/>
                </a:solidFill>
                <a:latin typeface="Twentieth Century"/>
                <a:ea typeface="Twentieth Century"/>
                <a:cs typeface="Twentieth Century"/>
              </a:rPr>
              <a:t>Outline</a:t>
            </a:r>
            <a:endParaRPr lang="en-US" dirty="0"/>
          </a:p>
        </p:txBody>
      </p:sp>
      <p:sp>
        <p:nvSpPr>
          <p:cNvPr id="2" name="Content Placeholder 1"/>
          <p:cNvSpPr>
            <a:spLocks noGrp="1"/>
          </p:cNvSpPr>
          <p:nvPr>
            <p:ph sz="quarter" idx="1"/>
          </p:nvPr>
        </p:nvSpPr>
        <p:spPr/>
        <p:txBody>
          <a:bodyPr>
            <a:normAutofit/>
          </a:bodyPr>
          <a:lstStyle/>
          <a:p>
            <a:pPr>
              <a:lnSpc>
                <a:spcPct val="120000"/>
              </a:lnSpc>
              <a:spcBef>
                <a:spcPts val="400"/>
              </a:spcBef>
              <a:buSzPct val="60000"/>
              <a:buFont typeface="Wingdings" panose="05000000000000000000" pitchFamily="2" charset="2"/>
              <a:buChar char="§"/>
            </a:pPr>
            <a:r>
              <a:rPr lang="en-US" sz="1800" b="1" dirty="0">
                <a:latin typeface="Calibri" pitchFamily="34" charset="0"/>
                <a:cs typeface="Calibri" pitchFamily="34" charset="0"/>
              </a:rPr>
              <a:t>Group Introduction</a:t>
            </a:r>
          </a:p>
          <a:p>
            <a:pPr>
              <a:lnSpc>
                <a:spcPct val="120000"/>
              </a:lnSpc>
              <a:spcBef>
                <a:spcPts val="400"/>
              </a:spcBef>
              <a:buSzPct val="60000"/>
              <a:buFont typeface="Wingdings" panose="05000000000000000000" pitchFamily="2" charset="2"/>
              <a:buChar char="§"/>
            </a:pPr>
            <a:r>
              <a:rPr lang="en-US" sz="1800" b="1" dirty="0">
                <a:latin typeface="Calibri" pitchFamily="34" charset="0"/>
                <a:cs typeface="Calibri" pitchFamily="34" charset="0"/>
              </a:rPr>
              <a:t>Problem Statement </a:t>
            </a:r>
          </a:p>
          <a:p>
            <a:pPr>
              <a:lnSpc>
                <a:spcPct val="120000"/>
              </a:lnSpc>
              <a:spcBef>
                <a:spcPts val="400"/>
              </a:spcBef>
              <a:buSzPct val="60000"/>
              <a:buFont typeface="Wingdings" panose="05000000000000000000" pitchFamily="2" charset="2"/>
              <a:buChar char="§"/>
            </a:pPr>
            <a:r>
              <a:rPr lang="en-US" sz="1800" b="1" dirty="0">
                <a:latin typeface="Calibri" pitchFamily="34" charset="0"/>
                <a:cs typeface="Calibri" pitchFamily="34" charset="0"/>
              </a:rPr>
              <a:t>Project Objectives</a:t>
            </a:r>
          </a:p>
          <a:p>
            <a:pPr>
              <a:spcBef>
                <a:spcPts val="400"/>
              </a:spcBef>
              <a:buSzPct val="60000"/>
              <a:buFont typeface="Wingdings" panose="05000000000000000000" pitchFamily="2" charset="2"/>
              <a:buChar char="§"/>
            </a:pPr>
            <a:r>
              <a:rPr lang="en-US" sz="1800" b="1" dirty="0">
                <a:latin typeface="Calibri" pitchFamily="34" charset="0"/>
                <a:cs typeface="Calibri" pitchFamily="34" charset="0"/>
              </a:rPr>
              <a:t>Project Scope</a:t>
            </a:r>
          </a:p>
          <a:p>
            <a:pPr>
              <a:spcBef>
                <a:spcPts val="400"/>
              </a:spcBef>
              <a:buSzPct val="60000"/>
              <a:buFont typeface="Wingdings" panose="05000000000000000000" pitchFamily="2" charset="2"/>
              <a:buChar char="§"/>
            </a:pPr>
            <a:r>
              <a:rPr lang="en-US" sz="1800" b="1" dirty="0">
                <a:latin typeface="Calibri" pitchFamily="34" charset="0"/>
                <a:cs typeface="Calibri" pitchFamily="34" charset="0"/>
              </a:rPr>
              <a:t>Architectural Big Picture</a:t>
            </a:r>
          </a:p>
          <a:p>
            <a:pPr>
              <a:spcBef>
                <a:spcPts val="400"/>
              </a:spcBef>
              <a:buSzPct val="60000"/>
              <a:buFont typeface="Wingdings" panose="05000000000000000000" pitchFamily="2" charset="2"/>
              <a:buChar char="§"/>
            </a:pPr>
            <a:r>
              <a:rPr lang="en-US" sz="1800" b="1" dirty="0">
                <a:latin typeface="Calibri" pitchFamily="34" charset="0"/>
                <a:cs typeface="Calibri" pitchFamily="34" charset="0"/>
              </a:rPr>
              <a:t>Methodology</a:t>
            </a:r>
          </a:p>
          <a:p>
            <a:pPr>
              <a:spcBef>
                <a:spcPts val="400"/>
              </a:spcBef>
              <a:buSzPct val="60000"/>
              <a:buFont typeface="Wingdings" panose="05000000000000000000" pitchFamily="2" charset="2"/>
              <a:buChar char="§"/>
            </a:pPr>
            <a:r>
              <a:rPr lang="en-US" sz="1800" b="1" dirty="0">
                <a:latin typeface="Calibri" pitchFamily="34" charset="0"/>
                <a:cs typeface="Calibri" pitchFamily="34" charset="0"/>
              </a:rPr>
              <a:t>Role &amp; Responsibility</a:t>
            </a:r>
          </a:p>
          <a:p>
            <a:pPr>
              <a:spcBef>
                <a:spcPts val="400"/>
              </a:spcBef>
              <a:buSzPct val="60000"/>
              <a:buFont typeface="Wingdings" panose="05000000000000000000" pitchFamily="2" charset="2"/>
              <a:buChar char="§"/>
            </a:pPr>
            <a:r>
              <a:rPr lang="en-US" sz="1800" b="1" dirty="0">
                <a:latin typeface="Calibri" pitchFamily="34" charset="0"/>
                <a:cs typeface="Calibri" pitchFamily="34" charset="0"/>
              </a:rPr>
              <a:t>Project Milestones</a:t>
            </a:r>
          </a:p>
          <a:p>
            <a:pPr>
              <a:spcBef>
                <a:spcPts val="400"/>
              </a:spcBef>
              <a:buSzPct val="60000"/>
              <a:buFont typeface="Wingdings" panose="05000000000000000000" pitchFamily="2" charset="2"/>
              <a:buChar char="§"/>
            </a:pPr>
            <a:r>
              <a:rPr lang="en-US" sz="1800" b="1" dirty="0">
                <a:latin typeface="Calibri" pitchFamily="34" charset="0"/>
                <a:cs typeface="Calibri" pitchFamily="34" charset="0"/>
              </a:rPr>
              <a:t>Project Plan (Time lines)</a:t>
            </a:r>
          </a:p>
          <a:p>
            <a:pPr>
              <a:spcBef>
                <a:spcPts val="400"/>
              </a:spcBef>
              <a:buSzPct val="60000"/>
              <a:buFont typeface="Wingdings" panose="05000000000000000000" pitchFamily="2" charset="2"/>
              <a:buChar char="§"/>
            </a:pPr>
            <a:r>
              <a:rPr lang="en-US" sz="1800" b="1" dirty="0">
                <a:latin typeface="Calibri" pitchFamily="34" charset="0"/>
                <a:cs typeface="Calibri" pitchFamily="34" charset="0"/>
              </a:rPr>
              <a:t>Project Budgeting </a:t>
            </a:r>
          </a:p>
          <a:p>
            <a:pPr>
              <a:spcBef>
                <a:spcPts val="400"/>
              </a:spcBef>
              <a:buSzPct val="60000"/>
              <a:buFont typeface="Wingdings" panose="05000000000000000000" pitchFamily="2" charset="2"/>
              <a:buChar char="§"/>
            </a:pPr>
            <a:r>
              <a:rPr lang="en-US" sz="1800" b="1" dirty="0">
                <a:latin typeface="Calibri" pitchFamily="34" charset="0"/>
                <a:cs typeface="Calibri" pitchFamily="34" charset="0"/>
              </a:rPr>
              <a:t>Project Tools</a:t>
            </a:r>
          </a:p>
          <a:p>
            <a:pPr>
              <a:spcBef>
                <a:spcPts val="400"/>
              </a:spcBef>
              <a:buSzPct val="60000"/>
              <a:buFont typeface="Wingdings" panose="05000000000000000000" pitchFamily="2" charset="2"/>
              <a:buChar char="§"/>
            </a:pPr>
            <a:r>
              <a:rPr lang="en-US" sz="1800" b="1" dirty="0">
                <a:latin typeface="Calibri" pitchFamily="34" charset="0"/>
                <a:cs typeface="Calibri" pitchFamily="34" charset="0"/>
              </a:rPr>
              <a:t>Project Deliverables</a:t>
            </a:r>
          </a:p>
        </p:txBody>
      </p:sp>
      <p:sp>
        <p:nvSpPr>
          <p:cNvPr id="1048605" name="Slide Number Placeholder 7"/>
          <p:cNvSpPr>
            <a:spLocks noGrp="1"/>
          </p:cNvSpPr>
          <p:nvPr>
            <p:ph type="sldNum" sz="quarter" idx="16"/>
          </p:nvPr>
        </p:nvSpPr>
        <p:spPr/>
        <p:txBody>
          <a:bodyPr>
            <a:normAutofit fontScale="85000" lnSpcReduction="20000"/>
          </a:bodyPr>
          <a:lstStyle/>
          <a:p>
            <a:fld id="{9EBC64C3-3FC7-4C40-910B-2643F037F02C}" type="slidenum">
              <a:rPr lang="en-US" smtClean="0"/>
              <a:t>2</a:t>
            </a:fld>
            <a:endParaRPr lang="en-US" dirty="0"/>
          </a:p>
        </p:txBody>
      </p:sp>
      <p:sp>
        <p:nvSpPr>
          <p:cNvPr id="1048604" name="Date Placeholder 5"/>
          <p:cNvSpPr>
            <a:spLocks noGrp="1"/>
          </p:cNvSpPr>
          <p:nvPr>
            <p:ph type="dt" sz="half" idx="10"/>
          </p:nvPr>
        </p:nvSpPr>
        <p:spPr/>
        <p:txBody>
          <a:bodyPr/>
          <a:lstStyle/>
          <a:p>
            <a:r>
              <a:rPr lang="en-US" sz="1200" dirty="0"/>
              <a:t>SE-FYP</a:t>
            </a:r>
            <a:r>
              <a:rPr lang="en-US" dirty="0"/>
              <a:t>    </a:t>
            </a:r>
            <a:r>
              <a:rPr lang="en-US" dirty="0" err="1"/>
              <a:t>Hamdard</a:t>
            </a:r>
            <a:r>
              <a:rPr lang="en-US" dirty="0"/>
              <a:t> University </a:t>
            </a:r>
          </a:p>
        </p:txBody>
      </p:sp>
      <p:sp>
        <p:nvSpPr>
          <p:cNvPr id="1048603" name="Footer Placeholder 3"/>
          <p:cNvSpPr>
            <a:spLocks noGrp="1"/>
          </p:cNvSpPr>
          <p:nvPr>
            <p:ph type="ftr" sz="quarter" idx="4294967295"/>
          </p:nvPr>
        </p:nvSpPr>
        <p:spPr>
          <a:xfrm>
            <a:off x="609600" y="6454774"/>
            <a:ext cx="5410200" cy="288925"/>
          </a:xfrm>
          <a:solidFill>
            <a:srgbClr val="F86308"/>
          </a:solidFill>
        </p:spPr>
        <p:txBody>
          <a:bodyPr/>
          <a:lstStyle/>
          <a:p>
            <a:pPr algn="l"/>
            <a:endParaRPr lang="en-US" sz="1100" b="1" dirty="0">
              <a:solidFill>
                <a:schemeClr val="bg1"/>
              </a:solidFill>
              <a:latin typeface="Calibri" pitchFamily="34" charset="0"/>
              <a:cs typeface="Calibri" pitchFamily="34" charset="0"/>
            </a:endParaRPr>
          </a:p>
          <a:p>
            <a:pPr algn="l"/>
            <a:r>
              <a:rPr lang="en-US" sz="1100" b="1" dirty="0">
                <a:solidFill>
                  <a:schemeClr val="bg1"/>
                </a:solidFill>
                <a:latin typeface="Calibri" pitchFamily="34" charset="0"/>
                <a:cs typeface="Calibri" pitchFamily="34" charset="0"/>
              </a:rPr>
              <a:t>Brain Tumor Detection And Classification, Using Deep Learning, (Web And Application)</a:t>
            </a:r>
          </a:p>
          <a:p>
            <a:pPr algn="l"/>
            <a:endParaRPr lang="en-US" sz="11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normAutofit/>
          </a:bodyPr>
          <a:lstStyle/>
          <a:p>
            <a:r>
              <a:rPr lang="en-US" dirty="0">
                <a:solidFill>
                  <a:schemeClr val="dk2"/>
                </a:solidFill>
                <a:latin typeface="Twentieth Century"/>
                <a:ea typeface="Twentieth Century"/>
                <a:cs typeface="Twentieth Century"/>
              </a:rPr>
              <a:t>Group </a:t>
            </a:r>
            <a:r>
              <a:rPr lang="en-US" b="1" dirty="0">
                <a:solidFill>
                  <a:schemeClr val="dk2"/>
                </a:solidFill>
                <a:latin typeface="Twentieth Century"/>
                <a:ea typeface="Twentieth Century"/>
                <a:cs typeface="Twentieth Century"/>
              </a:rPr>
              <a:t>Introduction</a:t>
            </a:r>
            <a:r>
              <a:rPr lang="en-US" dirty="0">
                <a:solidFill>
                  <a:schemeClr val="dk2"/>
                </a:solidFill>
                <a:latin typeface="Twentieth Century"/>
                <a:ea typeface="Twentieth Century"/>
                <a:cs typeface="Twentieth Century"/>
              </a:rPr>
              <a:t> </a:t>
            </a:r>
          </a:p>
        </p:txBody>
      </p:sp>
      <p:sp>
        <p:nvSpPr>
          <p:cNvPr id="1048608" name="Content Placeholder 2"/>
          <p:cNvSpPr>
            <a:spLocks noGrp="1"/>
          </p:cNvSpPr>
          <p:nvPr>
            <p:ph sz="quarter" idx="1"/>
          </p:nvPr>
        </p:nvSpPr>
        <p:spPr>
          <a:xfrm>
            <a:off x="533400" y="1524000"/>
            <a:ext cx="8382000" cy="4724400"/>
          </a:xfrm>
        </p:spPr>
        <p:txBody>
          <a:bodyPr>
            <a:normAutofit fontScale="80000" lnSpcReduction="10000"/>
          </a:bodyPr>
          <a:lstStyle/>
          <a:p>
            <a:pPr marL="0" indent="0">
              <a:buNone/>
            </a:pPr>
            <a:r>
              <a:rPr lang="en-US" sz="2200" b="1" u="sng" dirty="0">
                <a:cs typeface="Calibri" pitchFamily="34" charset="0"/>
              </a:rPr>
              <a:t>Group Members</a:t>
            </a:r>
          </a:p>
          <a:p>
            <a:pPr marL="342900" indent="-342900">
              <a:buFont typeface="Wingdings" panose="05000000000000000000" pitchFamily="2" charset="2"/>
              <a:buChar char="q"/>
            </a:pPr>
            <a:r>
              <a:rPr lang="en-US" sz="2000" b="1" dirty="0">
                <a:cs typeface="Calibri" pitchFamily="34" charset="0"/>
              </a:rPr>
              <a:t>Abdul Basit</a:t>
            </a:r>
          </a:p>
          <a:p>
            <a:pPr marL="342900" indent="-342900">
              <a:buFont typeface="Wingdings" panose="05000000000000000000" pitchFamily="2" charset="2"/>
              <a:buChar char="q"/>
            </a:pPr>
            <a:r>
              <a:rPr lang="en-US" sz="2000" b="1" dirty="0">
                <a:cs typeface="Calibri" pitchFamily="34" charset="0"/>
              </a:rPr>
              <a:t>Shah Muhammad </a:t>
            </a:r>
            <a:r>
              <a:rPr lang="en-US" sz="2000" b="1" dirty="0" err="1">
                <a:cs typeface="Calibri" pitchFamily="34" charset="0"/>
              </a:rPr>
              <a:t>Uzair</a:t>
            </a:r>
            <a:endParaRPr lang="en-US" sz="2000" b="1" dirty="0">
              <a:cs typeface="Calibri" pitchFamily="34" charset="0"/>
            </a:endParaRPr>
          </a:p>
          <a:p>
            <a:pPr marL="285750" indent="-285750">
              <a:buFont typeface="Wingdings" panose="05000000000000000000" pitchFamily="2" charset="2"/>
              <a:buChar char="q"/>
            </a:pPr>
            <a:r>
              <a:rPr lang="en-US" sz="2000" b="1" dirty="0">
                <a:effectLst/>
                <a:ea typeface="Times New Roman" panose="02020603050405020304" pitchFamily="18" charset="0"/>
                <a:cs typeface="Calibri" pitchFamily="34" charset="0"/>
              </a:rPr>
              <a:t> </a:t>
            </a:r>
            <a:r>
              <a:rPr lang="en-US" sz="2000" b="1" dirty="0" err="1">
                <a:effectLst/>
                <a:ea typeface="Times New Roman" panose="02020603050405020304" pitchFamily="18" charset="0"/>
                <a:cs typeface="Calibri" pitchFamily="34" charset="0"/>
              </a:rPr>
              <a:t>Muzamil</a:t>
            </a:r>
            <a:r>
              <a:rPr lang="en-US" sz="2000" b="1" dirty="0">
                <a:effectLst/>
                <a:ea typeface="Times New Roman" panose="02020603050405020304" pitchFamily="18" charset="0"/>
                <a:cs typeface="Calibri" pitchFamily="34" charset="0"/>
              </a:rPr>
              <a:t> Hussain </a:t>
            </a:r>
          </a:p>
          <a:p>
            <a:pPr marL="285750" indent="-285750">
              <a:buFont typeface="Wingdings" panose="05000000000000000000" pitchFamily="2" charset="2"/>
              <a:buChar char="q"/>
            </a:pPr>
            <a:endParaRPr lang="en-US" sz="2000" b="1" u="sng" dirty="0">
              <a:cs typeface="Calibri" pitchFamily="34" charset="0"/>
            </a:endParaRPr>
          </a:p>
          <a:p>
            <a:pPr marL="0" indent="0">
              <a:buNone/>
            </a:pPr>
            <a:r>
              <a:rPr lang="en-US" sz="2200" b="1" u="sng" dirty="0">
                <a:cs typeface="Calibri" pitchFamily="34" charset="0"/>
              </a:rPr>
              <a:t>Supervisor: </a:t>
            </a:r>
            <a:r>
              <a:rPr lang="en-US" sz="2400" b="1" u="sng" dirty="0">
                <a:cs typeface="Calibri" pitchFamily="34" charset="0"/>
              </a:rPr>
              <a:t>Dr. </a:t>
            </a:r>
            <a:r>
              <a:rPr lang="en-US" sz="2400" b="1" u="sng" dirty="0" err="1">
                <a:cs typeface="Calibri" pitchFamily="34" charset="0"/>
              </a:rPr>
              <a:t>Khurram</a:t>
            </a:r>
            <a:r>
              <a:rPr lang="en-US" sz="2400" b="1" u="sng" dirty="0">
                <a:cs typeface="Calibri" pitchFamily="34" charset="0"/>
              </a:rPr>
              <a:t> Iqbal</a:t>
            </a:r>
            <a:endParaRPr lang="en-US" sz="1800" u="sng" dirty="0">
              <a:ea typeface="Times New Roman" panose="02020603050405020304" pitchFamily="18" charset="0"/>
              <a:cs typeface="Calibri" pitchFamily="34" charset="0"/>
            </a:endParaRPr>
          </a:p>
          <a:p>
            <a:pPr lvl="1"/>
            <a:r>
              <a:rPr lang="en-US" sz="2200" b="1" dirty="0">
                <a:cs typeface="Calibri" pitchFamily="34" charset="0"/>
              </a:rPr>
              <a:t>Why we selected him as supervisor?</a:t>
            </a:r>
          </a:p>
          <a:p>
            <a:pPr marL="365760" lvl="1" indent="0">
              <a:buNone/>
            </a:pPr>
            <a:r>
              <a:rPr lang="en-US" sz="1800" dirty="0">
                <a:cs typeface="Calibri" pitchFamily="34" charset="0"/>
              </a:rPr>
              <a:t>We selected him as our supervisor because of his expertise in the field of deep learning model. His extensive knowledge and experience in this domain provide invaluable guidance for our project. Moreover, his background in developing web and application-based solutions aligns perfectly with the technical aspects of our project, ensuring we receive the best possible support and mentorship.</a:t>
            </a:r>
            <a:endParaRPr lang="en-US" sz="2000" dirty="0">
              <a:cs typeface="Calibri" pitchFamily="34" charset="0"/>
            </a:endParaRPr>
          </a:p>
          <a:p>
            <a:pPr lvl="1"/>
            <a:r>
              <a:rPr lang="en-US" sz="2200" b="1" dirty="0">
                <a:cs typeface="Calibri" pitchFamily="34" charset="0"/>
              </a:rPr>
              <a:t>Relevant Expertise </a:t>
            </a:r>
          </a:p>
          <a:p>
            <a:pPr marL="365760" lvl="1" indent="0">
              <a:buNone/>
            </a:pPr>
            <a:r>
              <a:rPr lang="en-US" sz="1900" dirty="0">
                <a:cs typeface="Calibri" pitchFamily="34" charset="0"/>
              </a:rPr>
              <a:t>He has experience in similar domain and industry project which is related to our project. </a:t>
            </a:r>
          </a:p>
          <a:p>
            <a:pPr marL="365760" lvl="1" indent="0">
              <a:buNone/>
            </a:pPr>
            <a:endParaRPr lang="en-US" sz="2100" dirty="0">
              <a:cs typeface="Calibri" pitchFamily="34" charset="0"/>
            </a:endParaRPr>
          </a:p>
          <a:p>
            <a:pPr lvl="1"/>
            <a:r>
              <a:rPr lang="en-US" sz="2200" b="1" dirty="0">
                <a:cs typeface="Calibri" pitchFamily="34" charset="0"/>
              </a:rPr>
              <a:t>Relevant Experience</a:t>
            </a:r>
          </a:p>
          <a:p>
            <a:pPr marL="365760" lvl="1" indent="0">
              <a:buNone/>
            </a:pPr>
            <a:r>
              <a:rPr lang="en-US" sz="1900" dirty="0">
                <a:cs typeface="Calibri" pitchFamily="34" charset="0"/>
              </a:rPr>
              <a:t>He has 8+ years of prolific experience in academia and IT industry.</a:t>
            </a:r>
          </a:p>
        </p:txBody>
      </p:sp>
      <p:sp>
        <p:nvSpPr>
          <p:cNvPr id="1048609" name="Footer Placeholder 3"/>
          <p:cNvSpPr>
            <a:spLocks noGrp="1"/>
          </p:cNvSpPr>
          <p:nvPr>
            <p:ph type="ftr" sz="quarter" idx="11"/>
          </p:nvPr>
        </p:nvSpPr>
        <p:spPr/>
        <p:txBody>
          <a:bodyPr/>
          <a:lstStyle/>
          <a:p>
            <a:endParaRPr lang="en-US" sz="1100" b="1" dirty="0">
              <a:latin typeface="Calibri" pitchFamily="34" charset="0"/>
              <a:cs typeface="Calibri" pitchFamily="34" charset="0"/>
            </a:endParaRPr>
          </a:p>
          <a:p>
            <a:r>
              <a:rPr lang="en-US" sz="1100" b="1" dirty="0">
                <a:latin typeface="Calibri" pitchFamily="34" charset="0"/>
                <a:cs typeface="Calibri" pitchFamily="34" charset="0"/>
              </a:rPr>
              <a:t>Brain Tumor Detection And Classification, Using Deep Learning, (Web And Application)</a:t>
            </a:r>
          </a:p>
          <a:p>
            <a:endParaRPr lang="en-US" sz="1100" dirty="0"/>
          </a:p>
        </p:txBody>
      </p:sp>
      <p:sp>
        <p:nvSpPr>
          <p:cNvPr id="1048610" name="Date Placeholder 5"/>
          <p:cNvSpPr>
            <a:spLocks noGrp="1"/>
          </p:cNvSpPr>
          <p:nvPr>
            <p:ph type="dt" sz="half" idx="10"/>
          </p:nvPr>
        </p:nvSpPr>
        <p:spPr/>
        <p:txBody>
          <a:bodyPr/>
          <a:lstStyle/>
          <a:p>
            <a:r>
              <a:rPr lang="en-US" sz="1200" dirty="0"/>
              <a:t>SE-FYP    </a:t>
            </a:r>
            <a:r>
              <a:rPr lang="en-US" sz="1200" dirty="0" err="1"/>
              <a:t>Hamdard</a:t>
            </a:r>
            <a:r>
              <a:rPr lang="en-US" sz="1200" dirty="0"/>
              <a:t> University </a:t>
            </a:r>
          </a:p>
        </p:txBody>
      </p:sp>
      <p:sp>
        <p:nvSpPr>
          <p:cNvPr id="1048611" name="Slide Number Placeholder 6"/>
          <p:cNvSpPr>
            <a:spLocks noGrp="1"/>
          </p:cNvSpPr>
          <p:nvPr>
            <p:ph type="sldNum" sz="quarter" idx="12"/>
          </p:nvPr>
        </p:nvSpPr>
        <p:spPr/>
        <p:txBody>
          <a:bodyPr/>
          <a:lstStyle/>
          <a:p>
            <a:fld id="{9EBC64C3-3FC7-4C40-910B-2643F037F02C}"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normAutofit/>
          </a:bodyPr>
          <a:lstStyle/>
          <a:p>
            <a:r>
              <a:rPr lang="en-US" b="1" dirty="0">
                <a:solidFill>
                  <a:schemeClr val="dk2"/>
                </a:solidFill>
                <a:latin typeface="Twentieth Century"/>
                <a:ea typeface="Twentieth Century"/>
                <a:cs typeface="Twentieth Century"/>
              </a:rPr>
              <a:t>Problem </a:t>
            </a:r>
            <a:r>
              <a:rPr lang="en-US" dirty="0">
                <a:solidFill>
                  <a:schemeClr val="dk2"/>
                </a:solidFill>
                <a:latin typeface="Twentieth Century"/>
                <a:ea typeface="Twentieth Century"/>
                <a:cs typeface="Twentieth Century"/>
              </a:rPr>
              <a:t>Statement</a:t>
            </a:r>
          </a:p>
        </p:txBody>
      </p:sp>
      <p:sp>
        <p:nvSpPr>
          <p:cNvPr id="1048613" name="Content Placeholder 2"/>
          <p:cNvSpPr>
            <a:spLocks noGrp="1"/>
          </p:cNvSpPr>
          <p:nvPr>
            <p:ph sz="quarter" idx="1"/>
          </p:nvPr>
        </p:nvSpPr>
        <p:spPr>
          <a:xfrm>
            <a:off x="609600" y="1676400"/>
            <a:ext cx="8305799" cy="5029200"/>
          </a:xfrm>
        </p:spPr>
        <p:txBody>
          <a:bodyPr>
            <a:normAutofit/>
          </a:bodyPr>
          <a:lstStyle/>
          <a:p>
            <a:pPr marL="233680" lvl="2" indent="0">
              <a:buNone/>
            </a:pPr>
            <a:r>
              <a:rPr lang="en-US" sz="2400" dirty="0"/>
              <a:t>Detecting brain tumors early is tough, often leading to late diagnoses when treatment is less effective. Annotating brain tumor images manually takes a lot of time, slowing down the development of accurate machine learning models. The differences in tumor size, location, and appearance make detection even harder. Current models struggle to work well with different datasets due to varying imaging methods and patient differences. There aren't enough high-quality, publicly available datasets to compare and improve algorithms. Better methods and more datasets are needed to improve patient outcomes and advance brain tumor detection.</a:t>
            </a:r>
          </a:p>
        </p:txBody>
      </p:sp>
      <p:sp>
        <p:nvSpPr>
          <p:cNvPr id="1048614" name="Footer Placeholder 3"/>
          <p:cNvSpPr>
            <a:spLocks noGrp="1"/>
          </p:cNvSpPr>
          <p:nvPr>
            <p:ph type="ftr" sz="quarter" idx="11"/>
          </p:nvPr>
        </p:nvSpPr>
        <p:spPr/>
        <p:txBody>
          <a:bodyPr/>
          <a:lstStyle/>
          <a:p>
            <a:endParaRPr lang="en-US" sz="1100" b="1" dirty="0">
              <a:latin typeface="Calibri" pitchFamily="34" charset="0"/>
              <a:cs typeface="Calibri" pitchFamily="34" charset="0"/>
            </a:endParaRPr>
          </a:p>
          <a:p>
            <a:r>
              <a:rPr lang="en-US" sz="1100" b="1" dirty="0">
                <a:latin typeface="Calibri" pitchFamily="34" charset="0"/>
                <a:cs typeface="Calibri" pitchFamily="34" charset="0"/>
              </a:rPr>
              <a:t>Brain Tumor Detection And Classification, Using Deep Learning, (Web And Application)</a:t>
            </a:r>
          </a:p>
          <a:p>
            <a:endParaRPr lang="en-US" sz="1100" dirty="0"/>
          </a:p>
          <a:p>
            <a:endParaRPr lang="en-US" sz="1100" dirty="0"/>
          </a:p>
        </p:txBody>
      </p:sp>
      <p:sp>
        <p:nvSpPr>
          <p:cNvPr id="1048615" name="Date Placeholder 5"/>
          <p:cNvSpPr>
            <a:spLocks noGrp="1"/>
          </p:cNvSpPr>
          <p:nvPr>
            <p:ph type="dt" sz="half" idx="10"/>
          </p:nvPr>
        </p:nvSpPr>
        <p:spPr/>
        <p:txBody>
          <a:bodyPr/>
          <a:lstStyle/>
          <a:p>
            <a:r>
              <a:rPr lang="en-US" sz="1200" dirty="0"/>
              <a:t>SE-FYP    </a:t>
            </a:r>
            <a:r>
              <a:rPr lang="en-US" sz="1200" dirty="0" err="1"/>
              <a:t>Hamdard</a:t>
            </a:r>
            <a:r>
              <a:rPr lang="en-US" sz="1200" dirty="0"/>
              <a:t> University </a:t>
            </a:r>
          </a:p>
        </p:txBody>
      </p:sp>
      <p:sp>
        <p:nvSpPr>
          <p:cNvPr id="1048616" name="Slide Number Placeholder 6"/>
          <p:cNvSpPr>
            <a:spLocks noGrp="1"/>
          </p:cNvSpPr>
          <p:nvPr>
            <p:ph type="sldNum" sz="quarter" idx="12"/>
          </p:nvPr>
        </p:nvSpPr>
        <p:spPr/>
        <p:txBody>
          <a:bodyPr/>
          <a:lstStyle/>
          <a:p>
            <a:fld id="{9EBC64C3-3FC7-4C40-910B-2643F037F02C}"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453887" y="220662"/>
            <a:ext cx="7616952" cy="990600"/>
          </a:xfrm>
        </p:spPr>
        <p:txBody>
          <a:bodyPr/>
          <a:lstStyle/>
          <a:p>
            <a:r>
              <a:rPr lang="en-US" dirty="0"/>
              <a:t>Project </a:t>
            </a:r>
            <a:r>
              <a:rPr lang="en-US" b="1" dirty="0"/>
              <a:t>Objectives</a:t>
            </a:r>
          </a:p>
        </p:txBody>
      </p:sp>
      <p:sp>
        <p:nvSpPr>
          <p:cNvPr id="1048618" name="Date Placeholder 2"/>
          <p:cNvSpPr>
            <a:spLocks noGrp="1"/>
          </p:cNvSpPr>
          <p:nvPr>
            <p:ph type="dt" sz="half" idx="10"/>
          </p:nvPr>
        </p:nvSpPr>
        <p:spPr/>
        <p:txBody>
          <a:bodyPr/>
          <a:lstStyle/>
          <a:p>
            <a:r>
              <a:rPr lang="en-US" sz="1200" dirty="0"/>
              <a:t>SE-FYP    </a:t>
            </a:r>
            <a:r>
              <a:rPr lang="en-US" sz="1200" dirty="0" err="1"/>
              <a:t>Hamdard</a:t>
            </a:r>
            <a:r>
              <a:rPr lang="en-US" sz="1200" dirty="0"/>
              <a:t> University </a:t>
            </a:r>
          </a:p>
        </p:txBody>
      </p:sp>
      <p:sp>
        <p:nvSpPr>
          <p:cNvPr id="1048619" name="Footer Placeholder 3"/>
          <p:cNvSpPr>
            <a:spLocks noGrp="1"/>
          </p:cNvSpPr>
          <p:nvPr>
            <p:ph type="ftr" sz="quarter" idx="11"/>
          </p:nvPr>
        </p:nvSpPr>
        <p:spPr/>
        <p:txBody>
          <a:bodyPr/>
          <a:lstStyle/>
          <a:p>
            <a:endParaRPr lang="en-US" sz="1100" b="1" dirty="0">
              <a:latin typeface="Calibri" pitchFamily="34" charset="0"/>
              <a:cs typeface="Calibri" pitchFamily="34" charset="0"/>
            </a:endParaRPr>
          </a:p>
          <a:p>
            <a:endParaRPr lang="en-US" sz="1100" b="1" dirty="0">
              <a:latin typeface="Calibri" pitchFamily="34" charset="0"/>
              <a:cs typeface="Calibri" pitchFamily="34" charset="0"/>
            </a:endParaRPr>
          </a:p>
          <a:p>
            <a:endParaRPr lang="en-US" sz="1100" b="1" dirty="0">
              <a:latin typeface="Calibri" pitchFamily="34" charset="0"/>
              <a:cs typeface="Calibri" pitchFamily="34" charset="0"/>
            </a:endParaRPr>
          </a:p>
          <a:p>
            <a:r>
              <a:rPr lang="en-US" sz="1100" b="1" dirty="0">
                <a:latin typeface="Calibri" pitchFamily="34" charset="0"/>
                <a:cs typeface="Calibri" pitchFamily="34" charset="0"/>
              </a:rPr>
              <a:t>Brain Tumor Detection And Classification, Using Deep Learning, (Web And Application)</a:t>
            </a:r>
          </a:p>
          <a:p>
            <a:endParaRPr lang="en-US" sz="1100" dirty="0"/>
          </a:p>
          <a:p>
            <a:endParaRPr lang="en-US" sz="1100" dirty="0"/>
          </a:p>
          <a:p>
            <a:endParaRPr lang="en-US" sz="1100" dirty="0"/>
          </a:p>
        </p:txBody>
      </p:sp>
      <p:sp>
        <p:nvSpPr>
          <p:cNvPr id="1048620" name="Slide Number Placeholder 4"/>
          <p:cNvSpPr>
            <a:spLocks noGrp="1"/>
          </p:cNvSpPr>
          <p:nvPr>
            <p:ph type="sldNum" sz="quarter" idx="12"/>
          </p:nvPr>
        </p:nvSpPr>
        <p:spPr/>
        <p:txBody>
          <a:bodyPr/>
          <a:lstStyle/>
          <a:p>
            <a:fld id="{9EBC64C3-3FC7-4C40-910B-2643F037F02C}" type="slidenum">
              <a:rPr lang="en-US" smtClean="0"/>
              <a:t>5</a:t>
            </a:fld>
            <a:endParaRPr lang="en-US" dirty="0"/>
          </a:p>
        </p:txBody>
      </p:sp>
      <p:sp>
        <p:nvSpPr>
          <p:cNvPr id="1048621" name="Content Placeholder 5"/>
          <p:cNvSpPr>
            <a:spLocks noGrp="1"/>
          </p:cNvSpPr>
          <p:nvPr>
            <p:ph sz="quarter" idx="1"/>
          </p:nvPr>
        </p:nvSpPr>
        <p:spPr/>
        <p:txBody>
          <a:bodyPr>
            <a:noAutofit/>
          </a:bodyPr>
          <a:lstStyle/>
          <a:p>
            <a:pPr marL="233680" indent="-233680">
              <a:buFont typeface="+mj-lt"/>
              <a:buAutoNum type="arabicPeriod"/>
            </a:pPr>
            <a:r>
              <a:rPr lang="en-US" sz="2400" b="1" dirty="0"/>
              <a:t>Create a Deep Learning Model</a:t>
            </a:r>
            <a:br>
              <a:rPr lang="en-US" sz="2400" dirty="0"/>
            </a:br>
            <a:r>
              <a:rPr lang="en-US" sz="2000" dirty="0"/>
              <a:t>Build a model to accurately detect and classify brain tumors from MRI scans.</a:t>
            </a:r>
            <a:endParaRPr lang="en-US" sz="2400" b="1" dirty="0"/>
          </a:p>
          <a:p>
            <a:pPr marL="233680" indent="-233680">
              <a:buFont typeface="+mj-lt"/>
              <a:buAutoNum type="arabicPeriod"/>
            </a:pPr>
            <a:r>
              <a:rPr lang="en-US" sz="2400" b="1" dirty="0"/>
              <a:t>Improve Diagnosis</a:t>
            </a:r>
            <a:br>
              <a:rPr lang="en-US" sz="2400" dirty="0"/>
            </a:br>
            <a:r>
              <a:rPr lang="en-US" sz="2000" dirty="0"/>
              <a:t>Make the detection process more accurate to help doctors diagnose brain tumors better.</a:t>
            </a:r>
          </a:p>
          <a:p>
            <a:pPr marL="233680" indent="-233680">
              <a:buFont typeface="+mj-lt"/>
              <a:buAutoNum type="arabicPeriod"/>
            </a:pPr>
            <a:r>
              <a:rPr lang="en-US" sz="2400" b="1" dirty="0"/>
              <a:t>Build User-Friendly Web &amp; App</a:t>
            </a:r>
            <a:br>
              <a:rPr lang="en-US" sz="2400" dirty="0"/>
            </a:br>
            <a:r>
              <a:rPr lang="en-US" sz="2000" dirty="0"/>
              <a:t>Develop easy-to-use web and mobile application for accessing the detection system.</a:t>
            </a:r>
          </a:p>
          <a:p>
            <a:pPr marL="233680" indent="-233680">
              <a:buFont typeface="+mj-lt"/>
              <a:buAutoNum type="arabicPeriod"/>
            </a:pPr>
            <a:r>
              <a:rPr lang="en-US" sz="2400" b="1" dirty="0"/>
              <a:t>Test and Validate the Model</a:t>
            </a:r>
            <a:br>
              <a:rPr lang="en-US" sz="2400" dirty="0"/>
            </a:br>
            <a:r>
              <a:rPr lang="en-US" sz="2000" dirty="0"/>
              <a:t>Thoroughly test the model to ensure it works well with different images.</a:t>
            </a:r>
          </a:p>
          <a:p>
            <a:pPr marL="233680" indent="-233680">
              <a:buFont typeface="+mj-lt"/>
              <a:buAutoNum type="arabicPeriod"/>
            </a:pPr>
            <a:r>
              <a:rPr lang="en-US" sz="2400" b="1" dirty="0"/>
              <a:t>Protect Patient Data</a:t>
            </a:r>
            <a:br>
              <a:rPr lang="en-US" sz="2400" dirty="0"/>
            </a:br>
            <a:r>
              <a:rPr lang="en-US" sz="2000" dirty="0"/>
              <a:t>Ensure that all patient information remains private and secure..</a:t>
            </a:r>
          </a:p>
        </p:txBody>
      </p:sp>
      <p:sp>
        <p:nvSpPr>
          <p:cNvPr id="2" name="Rectangle 1"/>
          <p:cNvSpPr>
            <a:spLocks noChangeArrowheads="1"/>
          </p:cNvSpPr>
          <p:nvPr/>
        </p:nvSpPr>
        <p:spPr bwMode="auto">
          <a:xfrm>
            <a:off x="0" y="-3231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p:txBody>
          <a:bodyPr>
            <a:normAutofit/>
          </a:bodyPr>
          <a:lstStyle/>
          <a:p>
            <a:r>
              <a:rPr lang="en-US" dirty="0">
                <a:solidFill>
                  <a:schemeClr val="dk2"/>
                </a:solidFill>
                <a:latin typeface="Twentieth Century"/>
                <a:ea typeface="Twentieth Century"/>
                <a:cs typeface="Twentieth Century"/>
              </a:rPr>
              <a:t>Project </a:t>
            </a:r>
            <a:r>
              <a:rPr lang="en-US" b="1" dirty="0">
                <a:solidFill>
                  <a:schemeClr val="dk2"/>
                </a:solidFill>
                <a:latin typeface="Twentieth Century"/>
                <a:ea typeface="Twentieth Century"/>
                <a:cs typeface="Twentieth Century"/>
              </a:rPr>
              <a:t>Scope</a:t>
            </a:r>
          </a:p>
        </p:txBody>
      </p:sp>
      <p:sp>
        <p:nvSpPr>
          <p:cNvPr id="1048628" name="Content Placeholder 2"/>
          <p:cNvSpPr>
            <a:spLocks noGrp="1"/>
          </p:cNvSpPr>
          <p:nvPr>
            <p:ph sz="quarter" idx="1"/>
          </p:nvPr>
        </p:nvSpPr>
        <p:spPr>
          <a:xfrm>
            <a:off x="495299" y="1524000"/>
            <a:ext cx="8153400" cy="5451427"/>
          </a:xfrm>
        </p:spPr>
        <p:txBody>
          <a:bodyPr>
            <a:noAutofit/>
          </a:bodyPr>
          <a:lstStyle/>
          <a:p>
            <a:pPr marL="0" indent="0" fontAlgn="base">
              <a:buNone/>
            </a:pPr>
            <a:endParaRPr lang="en-US" sz="2000" dirty="0"/>
          </a:p>
          <a:p>
            <a:pPr marL="0" indent="0" algn="just" fontAlgn="base">
              <a:lnSpc>
                <a:spcPct val="150000"/>
              </a:lnSpc>
              <a:buNone/>
            </a:pPr>
            <a:r>
              <a:rPr lang="en-US" sz="2000" dirty="0"/>
              <a:t>In this project, we will focus on creating a system using deep learning to find and classify brain tumors in MRI scans. Our goal is not to invent new MRI machines or change how they work. We assume we'll have enough different data to train and test our system, and we can use techniques to improve the data quality before feeding it into our model. Details like how machines talk to each other or exact machine specifications don't matter for this project. What's important is making sure our system can accurately and sensitively detect tumors. This will help doctors better diagnose and treat brain cancers.</a:t>
            </a:r>
          </a:p>
        </p:txBody>
      </p:sp>
      <p:sp>
        <p:nvSpPr>
          <p:cNvPr id="1048629" name="Footer Placeholder 3"/>
          <p:cNvSpPr>
            <a:spLocks noGrp="1"/>
          </p:cNvSpPr>
          <p:nvPr>
            <p:ph type="ftr" sz="quarter" idx="11"/>
          </p:nvPr>
        </p:nvSpPr>
        <p:spPr/>
        <p:txBody>
          <a:bodyPr/>
          <a:lstStyle/>
          <a:p>
            <a:endParaRPr lang="en-US" sz="1100" b="1" dirty="0">
              <a:latin typeface="Calibri" pitchFamily="34" charset="0"/>
              <a:cs typeface="Calibri" pitchFamily="34" charset="0"/>
            </a:endParaRPr>
          </a:p>
          <a:p>
            <a:endParaRPr lang="en-US" sz="1100" b="1" dirty="0">
              <a:latin typeface="Calibri" pitchFamily="34" charset="0"/>
              <a:cs typeface="Calibri" pitchFamily="34" charset="0"/>
            </a:endParaRPr>
          </a:p>
          <a:p>
            <a:endParaRPr lang="en-US" sz="1100" b="1" dirty="0">
              <a:latin typeface="Calibri" pitchFamily="34" charset="0"/>
              <a:cs typeface="Calibri" pitchFamily="34" charset="0"/>
            </a:endParaRPr>
          </a:p>
          <a:p>
            <a:r>
              <a:rPr lang="en-US" sz="1100" b="1" dirty="0">
                <a:latin typeface="Calibri" pitchFamily="34" charset="0"/>
                <a:cs typeface="Calibri" pitchFamily="34" charset="0"/>
              </a:rPr>
              <a:t>Brain Tumor Detection And Classification, Using Deep Learning, (Web And Application)</a:t>
            </a:r>
          </a:p>
          <a:p>
            <a:endParaRPr lang="en-US" sz="1100" dirty="0"/>
          </a:p>
          <a:p>
            <a:endParaRPr lang="en-US" sz="1100" dirty="0"/>
          </a:p>
          <a:p>
            <a:endParaRPr lang="en-US" sz="1100" dirty="0"/>
          </a:p>
          <a:p>
            <a:endParaRPr lang="en-US" sz="1100" dirty="0"/>
          </a:p>
        </p:txBody>
      </p:sp>
      <p:sp>
        <p:nvSpPr>
          <p:cNvPr id="1048630" name="Date Placeholder 5"/>
          <p:cNvSpPr>
            <a:spLocks noGrp="1"/>
          </p:cNvSpPr>
          <p:nvPr>
            <p:ph type="dt" sz="half" idx="10"/>
          </p:nvPr>
        </p:nvSpPr>
        <p:spPr/>
        <p:txBody>
          <a:bodyPr/>
          <a:lstStyle/>
          <a:p>
            <a:r>
              <a:rPr lang="en-US" dirty="0"/>
              <a:t>SE-FYP    </a:t>
            </a:r>
            <a:r>
              <a:rPr lang="en-US" dirty="0" err="1"/>
              <a:t>Hamdard</a:t>
            </a:r>
            <a:r>
              <a:rPr lang="en-US" dirty="0"/>
              <a:t> University </a:t>
            </a:r>
          </a:p>
        </p:txBody>
      </p:sp>
      <p:sp>
        <p:nvSpPr>
          <p:cNvPr id="1048631" name="Slide Number Placeholder 6"/>
          <p:cNvSpPr>
            <a:spLocks noGrp="1"/>
          </p:cNvSpPr>
          <p:nvPr>
            <p:ph type="sldNum" sz="quarter" idx="12"/>
          </p:nvPr>
        </p:nvSpPr>
        <p:spPr/>
        <p:txBody>
          <a:bodyPr/>
          <a:lstStyle/>
          <a:p>
            <a:fld id="{9EBC64C3-3FC7-4C40-910B-2643F037F02C}"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normAutofit/>
          </a:bodyPr>
          <a:lstStyle/>
          <a:p>
            <a:r>
              <a:rPr lang="en-US" b="1" dirty="0">
                <a:solidFill>
                  <a:schemeClr val="dk2"/>
                </a:solidFill>
                <a:latin typeface="Twentieth Century"/>
                <a:ea typeface="Twentieth Century"/>
                <a:cs typeface="Twentieth Century"/>
              </a:rPr>
              <a:t>Architecture</a:t>
            </a:r>
            <a:r>
              <a:rPr lang="en-US" dirty="0">
                <a:solidFill>
                  <a:schemeClr val="dk2"/>
                </a:solidFill>
                <a:latin typeface="Twentieth Century"/>
                <a:ea typeface="Twentieth Century"/>
                <a:cs typeface="Twentieth Century"/>
              </a:rPr>
              <a:t> Big Picture</a:t>
            </a:r>
          </a:p>
        </p:txBody>
      </p:sp>
      <p:sp>
        <p:nvSpPr>
          <p:cNvPr id="1048624" name="Footer Placeholder 3"/>
          <p:cNvSpPr>
            <a:spLocks noGrp="1"/>
          </p:cNvSpPr>
          <p:nvPr>
            <p:ph type="ftr" sz="quarter" idx="11"/>
          </p:nvPr>
        </p:nvSpPr>
        <p:spPr/>
        <p:txBody>
          <a:bodyPr/>
          <a:lstStyle/>
          <a:p>
            <a:endParaRPr lang="en-US" sz="1100" b="1" dirty="0">
              <a:latin typeface="Calibri" pitchFamily="34" charset="0"/>
              <a:cs typeface="Calibri" pitchFamily="34" charset="0"/>
            </a:endParaRPr>
          </a:p>
          <a:p>
            <a:endParaRPr lang="en-US" sz="1100" b="1" dirty="0">
              <a:latin typeface="Calibri" pitchFamily="34" charset="0"/>
              <a:cs typeface="Calibri" pitchFamily="34" charset="0"/>
            </a:endParaRPr>
          </a:p>
          <a:p>
            <a:endParaRPr lang="en-US" sz="1100" b="1" dirty="0">
              <a:latin typeface="Calibri" pitchFamily="34" charset="0"/>
              <a:cs typeface="Calibri" pitchFamily="34" charset="0"/>
            </a:endParaRPr>
          </a:p>
          <a:p>
            <a:endParaRPr lang="en-US" sz="1100" b="1" dirty="0">
              <a:latin typeface="Calibri" pitchFamily="34" charset="0"/>
              <a:cs typeface="Calibri" pitchFamily="34" charset="0"/>
            </a:endParaRPr>
          </a:p>
          <a:p>
            <a:r>
              <a:rPr lang="en-US" sz="1100" b="1" dirty="0">
                <a:latin typeface="Calibri" pitchFamily="34" charset="0"/>
                <a:cs typeface="Calibri" pitchFamily="34" charset="0"/>
              </a:rPr>
              <a:t>Brain Tumor Detection And Classification, Using Deep Learning, (Web And Application)</a:t>
            </a:r>
          </a:p>
          <a:p>
            <a:endParaRPr lang="en-US" sz="1100" dirty="0"/>
          </a:p>
          <a:p>
            <a:endParaRPr lang="en-US" sz="1100" dirty="0"/>
          </a:p>
          <a:p>
            <a:endParaRPr lang="en-US" sz="1100" dirty="0"/>
          </a:p>
          <a:p>
            <a:endParaRPr lang="en-US" sz="1100" dirty="0"/>
          </a:p>
          <a:p>
            <a:endParaRPr lang="en-US" sz="1100" dirty="0"/>
          </a:p>
        </p:txBody>
      </p:sp>
      <p:sp>
        <p:nvSpPr>
          <p:cNvPr id="1048625" name="Date Placeholder 5"/>
          <p:cNvSpPr>
            <a:spLocks noGrp="1"/>
          </p:cNvSpPr>
          <p:nvPr>
            <p:ph type="dt" sz="half" idx="10"/>
          </p:nvPr>
        </p:nvSpPr>
        <p:spPr/>
        <p:txBody>
          <a:bodyPr/>
          <a:lstStyle/>
          <a:p>
            <a:r>
              <a:rPr lang="en-US" sz="1200" dirty="0"/>
              <a:t>SE-FYP    </a:t>
            </a:r>
            <a:r>
              <a:rPr lang="en-US" sz="1200" dirty="0" err="1"/>
              <a:t>Hamdard</a:t>
            </a:r>
            <a:r>
              <a:rPr lang="en-US" sz="1200" dirty="0"/>
              <a:t> University </a:t>
            </a:r>
          </a:p>
        </p:txBody>
      </p:sp>
      <p:sp>
        <p:nvSpPr>
          <p:cNvPr id="1048626" name="Slide Number Placeholder 6"/>
          <p:cNvSpPr>
            <a:spLocks noGrp="1"/>
          </p:cNvSpPr>
          <p:nvPr>
            <p:ph type="sldNum" sz="quarter" idx="12"/>
          </p:nvPr>
        </p:nvSpPr>
        <p:spPr/>
        <p:txBody>
          <a:bodyPr/>
          <a:lstStyle/>
          <a:p>
            <a:fld id="{9EBC64C3-3FC7-4C40-910B-2643F037F02C}" type="slidenum">
              <a:rPr lang="en-US" smtClean="0"/>
              <a:t>7</a:t>
            </a:fld>
            <a:endParaRPr lang="en-US" dirty="0"/>
          </a:p>
        </p:txBody>
      </p:sp>
      <p:pic>
        <p:nvPicPr>
          <p:cNvPr id="2" name="Picture 1" descr="WhatsApp Image 2024-06-27 at 5.15.28 AM (1)"/>
          <p:cNvPicPr>
            <a:picLocks noChangeAspect="1"/>
          </p:cNvPicPr>
          <p:nvPr/>
        </p:nvPicPr>
        <p:blipFill>
          <a:blip r:embed="rId2"/>
          <a:stretch>
            <a:fillRect/>
          </a:stretch>
        </p:blipFill>
        <p:spPr>
          <a:xfrm>
            <a:off x="514350" y="1819275"/>
            <a:ext cx="8188960" cy="42868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p:txBody>
          <a:bodyPr>
            <a:normAutofit/>
          </a:bodyPr>
          <a:lstStyle/>
          <a:p>
            <a:r>
              <a:rPr lang="en-US" dirty="0">
                <a:solidFill>
                  <a:schemeClr val="dk2"/>
                </a:solidFill>
                <a:latin typeface="Twentieth Century"/>
                <a:ea typeface="Twentieth Century"/>
                <a:cs typeface="Twentieth Century"/>
                <a:sym typeface="Twentieth Century"/>
              </a:rPr>
              <a:t>Project </a:t>
            </a:r>
            <a:r>
              <a:rPr lang="en-US" b="1" dirty="0">
                <a:solidFill>
                  <a:schemeClr val="dk2"/>
                </a:solidFill>
                <a:latin typeface="Twentieth Century"/>
                <a:ea typeface="Twentieth Century"/>
                <a:cs typeface="Twentieth Century"/>
                <a:sym typeface="Twentieth Century"/>
              </a:rPr>
              <a:t>Methodology</a:t>
            </a:r>
            <a:r>
              <a:rPr lang="en-US" dirty="0">
                <a:solidFill>
                  <a:schemeClr val="dk2"/>
                </a:solidFill>
                <a:latin typeface="Twentieth Century"/>
                <a:ea typeface="Twentieth Century"/>
                <a:cs typeface="Twentieth Century"/>
                <a:sym typeface="Twentieth Century"/>
              </a:rPr>
              <a:t> </a:t>
            </a:r>
          </a:p>
        </p:txBody>
      </p:sp>
      <p:sp>
        <p:nvSpPr>
          <p:cNvPr id="1048633" name="Content Placeholder 2"/>
          <p:cNvSpPr>
            <a:spLocks noGrp="1"/>
          </p:cNvSpPr>
          <p:nvPr>
            <p:ph sz="quarter" idx="1"/>
          </p:nvPr>
        </p:nvSpPr>
        <p:spPr>
          <a:xfrm>
            <a:off x="612648" y="1600200"/>
            <a:ext cx="8153400" cy="4800600"/>
          </a:xfrm>
        </p:spPr>
        <p:txBody>
          <a:bodyPr>
            <a:normAutofit lnSpcReduction="10000"/>
          </a:bodyPr>
          <a:lstStyle/>
          <a:p>
            <a:pPr marL="0" indent="0" algn="l">
              <a:lnSpc>
                <a:spcPct val="150000"/>
              </a:lnSpc>
              <a:buFont typeface="Arial" panose="020B0604020202020204" pitchFamily="34" charset="0"/>
              <a:buNone/>
            </a:pPr>
            <a:r>
              <a:rPr lang="en-US" sz="2000" b="1" dirty="0"/>
              <a:t>Data Collection:</a:t>
            </a:r>
            <a:r>
              <a:rPr lang="en-US" sz="2000" dirty="0"/>
              <a:t> Gather labeled brain MRI scans with tumor information.</a:t>
            </a:r>
          </a:p>
          <a:p>
            <a:pPr marL="0" indent="0" algn="l">
              <a:lnSpc>
                <a:spcPct val="150000"/>
              </a:lnSpc>
              <a:buFont typeface="Arial" panose="020B0604020202020204" pitchFamily="34" charset="0"/>
              <a:buNone/>
            </a:pPr>
            <a:r>
              <a:rPr lang="en-US" sz="2000" b="1" dirty="0"/>
              <a:t>Data Preprocessing:</a:t>
            </a:r>
            <a:r>
              <a:rPr lang="en-US" sz="2000" dirty="0"/>
              <a:t> Adjust MRI scans for clarity and diversity.</a:t>
            </a:r>
          </a:p>
          <a:p>
            <a:pPr marL="0" indent="0" algn="l">
              <a:lnSpc>
                <a:spcPct val="150000"/>
              </a:lnSpc>
              <a:buFont typeface="Arial" panose="020B0604020202020204" pitchFamily="34" charset="0"/>
              <a:buNone/>
            </a:pPr>
            <a:r>
              <a:rPr lang="en-US" sz="2000" b="1" dirty="0"/>
              <a:t>Model Design:</a:t>
            </a:r>
            <a:r>
              <a:rPr lang="en-US" sz="2000" dirty="0"/>
              <a:t> Develop a neural network to detect tumors using MRI images.</a:t>
            </a:r>
          </a:p>
          <a:p>
            <a:pPr marL="0" indent="0" algn="l">
              <a:lnSpc>
                <a:spcPct val="150000"/>
              </a:lnSpc>
              <a:buFont typeface="Arial" panose="020B0604020202020204" pitchFamily="34" charset="0"/>
              <a:buNone/>
            </a:pPr>
            <a:r>
              <a:rPr lang="en-US" sz="2000" b="1" dirty="0"/>
              <a:t>Transfer Learning:</a:t>
            </a:r>
            <a:r>
              <a:rPr lang="en-US" sz="2000" dirty="0"/>
              <a:t> Use pre-existing models to improve efficiency.</a:t>
            </a:r>
          </a:p>
          <a:p>
            <a:pPr marL="0" indent="0" algn="l">
              <a:lnSpc>
                <a:spcPct val="150000"/>
              </a:lnSpc>
              <a:buFont typeface="Arial" panose="020B0604020202020204" pitchFamily="34" charset="0"/>
              <a:buNone/>
            </a:pPr>
            <a:r>
              <a:rPr lang="en-US" sz="2000" b="1" dirty="0"/>
              <a:t>Training and Testing:</a:t>
            </a:r>
            <a:r>
              <a:rPr lang="en-US" sz="2000" dirty="0"/>
              <a:t> Train the model and validate its accuracy on different datasets.</a:t>
            </a:r>
          </a:p>
          <a:p>
            <a:pPr marL="0" indent="0" algn="l">
              <a:lnSpc>
                <a:spcPct val="150000"/>
              </a:lnSpc>
              <a:buFont typeface="Arial" panose="020B0604020202020204" pitchFamily="34" charset="0"/>
              <a:buNone/>
            </a:pPr>
            <a:r>
              <a:rPr lang="en-US" sz="2000" b="1" dirty="0"/>
              <a:t>Documentation:</a:t>
            </a:r>
            <a:r>
              <a:rPr lang="en-US" sz="2000" dirty="0"/>
              <a:t> Record steps and results for transparency.</a:t>
            </a:r>
          </a:p>
          <a:p>
            <a:pPr marL="0" indent="0" algn="l">
              <a:lnSpc>
                <a:spcPct val="150000"/>
              </a:lnSpc>
              <a:buFont typeface="Arial" panose="020B0604020202020204" pitchFamily="34" charset="0"/>
              <a:buNone/>
            </a:pPr>
            <a:r>
              <a:rPr lang="en-US" sz="2000" b="1" dirty="0"/>
              <a:t>Why?</a:t>
            </a:r>
            <a:endParaRPr lang="en-US" sz="2000" dirty="0"/>
          </a:p>
          <a:p>
            <a:pPr marL="0" indent="0" algn="l">
              <a:lnSpc>
                <a:spcPct val="150000"/>
              </a:lnSpc>
              <a:buFont typeface="Arial" panose="020B0604020202020204" pitchFamily="34" charset="0"/>
              <a:buNone/>
            </a:pPr>
            <a:r>
              <a:rPr lang="en-US" sz="2000" dirty="0"/>
              <a:t>Efficiently develop a reliable system for brain tumor detection in MRI scans.</a:t>
            </a:r>
          </a:p>
        </p:txBody>
      </p:sp>
      <p:sp>
        <p:nvSpPr>
          <p:cNvPr id="1048634" name="Footer Placeholder 3"/>
          <p:cNvSpPr>
            <a:spLocks noGrp="1"/>
          </p:cNvSpPr>
          <p:nvPr>
            <p:ph type="ftr" sz="quarter" idx="11"/>
          </p:nvPr>
        </p:nvSpPr>
        <p:spPr/>
        <p:txBody>
          <a:bodyPr/>
          <a:lstStyle/>
          <a:p>
            <a:r>
              <a:rPr lang="en-US" sz="1100" b="1" dirty="0">
                <a:latin typeface="Calibri" pitchFamily="34" charset="0"/>
                <a:cs typeface="Calibri" pitchFamily="34" charset="0"/>
              </a:rPr>
              <a:t>Brain Tumor Detection And Classification, Using Deep Learning, (Web And Application)</a:t>
            </a:r>
          </a:p>
          <a:p>
            <a:endParaRPr lang="en-US" sz="1100" dirty="0"/>
          </a:p>
        </p:txBody>
      </p:sp>
      <p:sp>
        <p:nvSpPr>
          <p:cNvPr id="1048635" name="Date Placeholder 5"/>
          <p:cNvSpPr>
            <a:spLocks noGrp="1"/>
          </p:cNvSpPr>
          <p:nvPr>
            <p:ph type="dt" sz="half" idx="10"/>
          </p:nvPr>
        </p:nvSpPr>
        <p:spPr/>
        <p:txBody>
          <a:bodyPr/>
          <a:lstStyle/>
          <a:p>
            <a:r>
              <a:rPr lang="en-US" sz="1200" dirty="0"/>
              <a:t>SE-FYP    </a:t>
            </a:r>
            <a:r>
              <a:rPr lang="en-US" sz="1200" dirty="0" err="1"/>
              <a:t>Hamdard</a:t>
            </a:r>
            <a:r>
              <a:rPr lang="en-US" sz="1200" dirty="0"/>
              <a:t> University </a:t>
            </a:r>
          </a:p>
        </p:txBody>
      </p:sp>
      <p:sp>
        <p:nvSpPr>
          <p:cNvPr id="1048636" name="Slide Number Placeholder 6"/>
          <p:cNvSpPr>
            <a:spLocks noGrp="1"/>
          </p:cNvSpPr>
          <p:nvPr>
            <p:ph type="sldNum" sz="quarter" idx="12"/>
          </p:nvPr>
        </p:nvSpPr>
        <p:spPr/>
        <p:txBody>
          <a:bodyPr/>
          <a:lstStyle/>
          <a:p>
            <a:fld id="{9EBC64C3-3FC7-4C40-910B-2643F037F02C}" type="slidenum">
              <a:rPr lang="en-US" smtClean="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a:spLocks noGrp="1"/>
          </p:cNvSpPr>
          <p:nvPr>
            <p:ph type="title"/>
          </p:nvPr>
        </p:nvSpPr>
        <p:spPr/>
        <p:txBody>
          <a:bodyPr>
            <a:normAutofit/>
          </a:bodyPr>
          <a:lstStyle/>
          <a:p>
            <a:r>
              <a:rPr lang="en-US" dirty="0">
                <a:solidFill>
                  <a:schemeClr val="dk2"/>
                </a:solidFill>
                <a:latin typeface="Twentieth Century"/>
                <a:ea typeface="Twentieth Century"/>
                <a:cs typeface="Twentieth Century"/>
              </a:rPr>
              <a:t>Project </a:t>
            </a:r>
            <a:r>
              <a:rPr lang="en-US" b="1" dirty="0"/>
              <a:t>Role</a:t>
            </a:r>
            <a:r>
              <a:rPr lang="en-US" dirty="0"/>
              <a:t> &amp; </a:t>
            </a:r>
            <a:r>
              <a:rPr lang="en-US" b="1" dirty="0"/>
              <a:t>Responsibilities</a:t>
            </a:r>
            <a:r>
              <a:rPr lang="en-US" dirty="0"/>
              <a:t> </a:t>
            </a:r>
            <a:endParaRPr lang="en-US" dirty="0">
              <a:solidFill>
                <a:schemeClr val="dk2"/>
              </a:solidFill>
              <a:latin typeface="Twentieth Century"/>
              <a:ea typeface="Twentieth Century"/>
              <a:cs typeface="Twentieth Century"/>
            </a:endParaRPr>
          </a:p>
        </p:txBody>
      </p:sp>
      <p:sp>
        <p:nvSpPr>
          <p:cNvPr id="1048638" name="Content Placeholder 2"/>
          <p:cNvSpPr>
            <a:spLocks noGrp="1"/>
          </p:cNvSpPr>
          <p:nvPr>
            <p:ph sz="quarter" idx="1"/>
          </p:nvPr>
        </p:nvSpPr>
        <p:spPr/>
        <p:txBody>
          <a:bodyPr>
            <a:noAutofit/>
          </a:bodyPr>
          <a:lstStyle/>
          <a:p>
            <a:pPr algn="just">
              <a:buFont typeface="Wingdings" panose="05000000000000000000" pitchFamily="2" charset="2"/>
              <a:buChar char="q"/>
            </a:pPr>
            <a:r>
              <a:rPr lang="en-US" sz="2800" dirty="0"/>
              <a:t>RACI Chart</a:t>
            </a:r>
          </a:p>
          <a:p>
            <a:pPr algn="just">
              <a:buFont typeface="Wingdings" panose="05000000000000000000" pitchFamily="2" charset="2"/>
              <a:buChar char="q"/>
            </a:pPr>
            <a:endParaRPr lang="en-US" sz="2800" dirty="0"/>
          </a:p>
          <a:p>
            <a:pPr marL="0" indent="0" algn="just">
              <a:buNone/>
            </a:pPr>
            <a:r>
              <a:rPr lang="en-US" sz="2800" dirty="0"/>
              <a:t>  </a:t>
            </a:r>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endParaRPr lang="en-US" sz="2800" dirty="0"/>
          </a:p>
          <a:p>
            <a:pPr marL="0" indent="0" fontAlgn="base">
              <a:buNone/>
            </a:pPr>
            <a:endParaRPr lang="en-US" sz="2200" dirty="0">
              <a:cs typeface="Calibri" panose="020F0502020204030204" pitchFamily="34" charset="0"/>
            </a:endParaRPr>
          </a:p>
        </p:txBody>
      </p:sp>
      <p:sp>
        <p:nvSpPr>
          <p:cNvPr id="1048639" name="Footer Placeholder 3"/>
          <p:cNvSpPr>
            <a:spLocks noGrp="1"/>
          </p:cNvSpPr>
          <p:nvPr>
            <p:ph type="ftr" sz="quarter" idx="11"/>
          </p:nvPr>
        </p:nvSpPr>
        <p:spPr/>
        <p:txBody>
          <a:bodyPr/>
          <a:lstStyle/>
          <a:p>
            <a:endParaRPr lang="en-US" sz="1100" b="1" dirty="0">
              <a:latin typeface="Calibri" pitchFamily="34" charset="0"/>
              <a:cs typeface="Calibri" pitchFamily="34" charset="0"/>
            </a:endParaRPr>
          </a:p>
          <a:p>
            <a:r>
              <a:rPr lang="en-US" sz="1100" b="1" dirty="0">
                <a:latin typeface="Calibri" pitchFamily="34" charset="0"/>
                <a:cs typeface="Calibri" pitchFamily="34" charset="0"/>
              </a:rPr>
              <a:t>Brain Tumor Detection And Classification, Using Deep Learning, (Web And Application)</a:t>
            </a:r>
          </a:p>
          <a:p>
            <a:endParaRPr lang="en-US" sz="1100" dirty="0"/>
          </a:p>
          <a:p>
            <a:endParaRPr lang="en-US" sz="1100" dirty="0"/>
          </a:p>
        </p:txBody>
      </p:sp>
      <p:sp>
        <p:nvSpPr>
          <p:cNvPr id="1048640" name="Date Placeholder 5"/>
          <p:cNvSpPr>
            <a:spLocks noGrp="1"/>
          </p:cNvSpPr>
          <p:nvPr>
            <p:ph type="dt" sz="half" idx="10"/>
          </p:nvPr>
        </p:nvSpPr>
        <p:spPr/>
        <p:txBody>
          <a:bodyPr/>
          <a:lstStyle/>
          <a:p>
            <a:r>
              <a:rPr lang="en-US" sz="1200" dirty="0"/>
              <a:t>SE-FYP</a:t>
            </a:r>
            <a:r>
              <a:rPr lang="en-US" dirty="0"/>
              <a:t>    </a:t>
            </a:r>
            <a:r>
              <a:rPr lang="en-US" dirty="0" err="1"/>
              <a:t>Hamdard</a:t>
            </a:r>
            <a:r>
              <a:rPr lang="en-US" dirty="0"/>
              <a:t> University </a:t>
            </a:r>
          </a:p>
        </p:txBody>
      </p:sp>
      <p:sp>
        <p:nvSpPr>
          <p:cNvPr id="1048641" name="Slide Number Placeholder 6"/>
          <p:cNvSpPr>
            <a:spLocks noGrp="1"/>
          </p:cNvSpPr>
          <p:nvPr>
            <p:ph type="sldNum" sz="quarter" idx="12"/>
          </p:nvPr>
        </p:nvSpPr>
        <p:spPr/>
        <p:txBody>
          <a:bodyPr/>
          <a:lstStyle/>
          <a:p>
            <a:fld id="{9EBC64C3-3FC7-4C40-910B-2643F037F02C}" type="slidenum">
              <a:rPr lang="en-US" smtClean="0"/>
              <a:t>9</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81145826"/>
              </p:ext>
            </p:extLst>
          </p:nvPr>
        </p:nvGraphicFramePr>
        <p:xfrm>
          <a:off x="685799" y="2209800"/>
          <a:ext cx="7772400" cy="4041395"/>
        </p:xfrm>
        <a:graphic>
          <a:graphicData uri="http://schemas.openxmlformats.org/drawingml/2006/table">
            <a:tbl>
              <a:tblPr firstRow="1" firstCol="1" bandRow="1">
                <a:tableStyleId>{5C22544A-7EE6-4342-B048-85BDC9FD1C3A}</a:tableStyleId>
              </a:tblPr>
              <a:tblGrid>
                <a:gridCol w="1839392">
                  <a:extLst>
                    <a:ext uri="{9D8B030D-6E8A-4147-A177-3AD203B41FA5}">
                      <a16:colId xmlns:a16="http://schemas.microsoft.com/office/drawing/2014/main" val="20000"/>
                    </a:ext>
                  </a:extLst>
                </a:gridCol>
                <a:gridCol w="1358461">
                  <a:extLst>
                    <a:ext uri="{9D8B030D-6E8A-4147-A177-3AD203B41FA5}">
                      <a16:colId xmlns:a16="http://schemas.microsoft.com/office/drawing/2014/main" val="20001"/>
                    </a:ext>
                  </a:extLst>
                </a:gridCol>
                <a:gridCol w="1045437">
                  <a:extLst>
                    <a:ext uri="{9D8B030D-6E8A-4147-A177-3AD203B41FA5}">
                      <a16:colId xmlns:a16="http://schemas.microsoft.com/office/drawing/2014/main" val="20002"/>
                    </a:ext>
                  </a:extLst>
                </a:gridCol>
                <a:gridCol w="1854587">
                  <a:extLst>
                    <a:ext uri="{9D8B030D-6E8A-4147-A177-3AD203B41FA5}">
                      <a16:colId xmlns:a16="http://schemas.microsoft.com/office/drawing/2014/main" val="20003"/>
                    </a:ext>
                  </a:extLst>
                </a:gridCol>
                <a:gridCol w="1674523">
                  <a:extLst>
                    <a:ext uri="{9D8B030D-6E8A-4147-A177-3AD203B41FA5}">
                      <a16:colId xmlns:a16="http://schemas.microsoft.com/office/drawing/2014/main" val="20004"/>
                    </a:ext>
                  </a:extLst>
                </a:gridCol>
              </a:tblGrid>
              <a:tr h="1206125">
                <a:tc>
                  <a:txBody>
                    <a:bodyPr/>
                    <a:lstStyle/>
                    <a:p>
                      <a:pPr>
                        <a:spcAft>
                          <a:spcPts val="0"/>
                        </a:spcAft>
                        <a:tabLst>
                          <a:tab pos="850900" algn="l"/>
                        </a:tabLst>
                      </a:pPr>
                      <a:r>
                        <a:rPr lang="en-US" sz="1600" dirty="0">
                          <a:solidFill>
                            <a:schemeClr val="tx1"/>
                          </a:solidFill>
                          <a:effectLst/>
                        </a:rPr>
                        <a:t>Project Deliverable </a:t>
                      </a:r>
                      <a:endParaRPr lang="en-US" sz="1800" dirty="0">
                        <a:solidFill>
                          <a:schemeClr val="tx1"/>
                        </a:solidFill>
                        <a:effectLst/>
                      </a:endParaRPr>
                    </a:p>
                    <a:p>
                      <a:pPr>
                        <a:spcAft>
                          <a:spcPts val="0"/>
                        </a:spcAft>
                        <a:tabLst>
                          <a:tab pos="850900" algn="l"/>
                        </a:tabLst>
                      </a:pPr>
                      <a:r>
                        <a:rPr lang="en-US" sz="1600" dirty="0">
                          <a:solidFill>
                            <a:schemeClr val="tx1"/>
                          </a:solidFill>
                          <a:effectLst/>
                        </a:rPr>
                        <a:t>Activity</a:t>
                      </a:r>
                      <a:endParaRPr lang="en-US" sz="1800" dirty="0">
                        <a:solidFill>
                          <a:schemeClr val="tx1"/>
                        </a:solidFill>
                        <a:effectLst/>
                        <a:latin typeface="Times New Roman"/>
                        <a:ea typeface="Times New Roman"/>
                      </a:endParaRPr>
                    </a:p>
                  </a:txBody>
                  <a:tcPr marL="68580" marR="68580" marT="0" marB="0"/>
                </a:tc>
                <a:tc>
                  <a:txBody>
                    <a:bodyPr/>
                    <a:lstStyle/>
                    <a:p>
                      <a:pPr marL="0" algn="l" rtl="0" eaLnBrk="1" latinLnBrk="0" hangingPunct="1">
                        <a:spcAft>
                          <a:spcPts val="0"/>
                        </a:spcAft>
                        <a:tabLst>
                          <a:tab pos="850900" algn="l"/>
                        </a:tabLst>
                      </a:pPr>
                      <a:r>
                        <a:rPr kumimoji="0" lang="en-US" sz="1600" b="1" kern="1200">
                          <a:solidFill>
                            <a:schemeClr val="tx1"/>
                          </a:solidFill>
                          <a:effectLst/>
                          <a:latin typeface="+mn-lt"/>
                          <a:ea typeface="+mn-ea"/>
                          <a:cs typeface="+mn-cs"/>
                        </a:rPr>
                        <a:t>Supervisoror</a:t>
                      </a:r>
                    </a:p>
                  </a:txBody>
                  <a:tcPr marL="68580" marR="68580" marT="0" marB="0"/>
                </a:tc>
                <a:tc>
                  <a:txBody>
                    <a:bodyPr/>
                    <a:lstStyle/>
                    <a:p>
                      <a:pPr marL="0" algn="l" rtl="0" eaLnBrk="1" latinLnBrk="0" hangingPunct="1">
                        <a:spcAft>
                          <a:spcPts val="0"/>
                        </a:spcAft>
                        <a:tabLst>
                          <a:tab pos="850900" algn="l"/>
                        </a:tabLst>
                      </a:pPr>
                      <a:r>
                        <a:rPr kumimoji="0" lang="en-US" sz="1600" b="1" kern="1200">
                          <a:solidFill>
                            <a:schemeClr val="tx1"/>
                          </a:solidFill>
                          <a:effectLst/>
                          <a:latin typeface="+mn-lt"/>
                          <a:ea typeface="+mn-ea"/>
                          <a:cs typeface="+mn-cs"/>
                        </a:rPr>
                        <a:t>Abdul Basit</a:t>
                      </a:r>
                    </a:p>
                  </a:txBody>
                  <a:tcPr marL="68580" marR="68580" marT="0" marB="0"/>
                </a:tc>
                <a:tc>
                  <a:txBody>
                    <a:bodyPr/>
                    <a:lstStyle/>
                    <a:p>
                      <a:pPr marL="0" algn="l" rtl="0" eaLnBrk="1" latinLnBrk="0" hangingPunct="1">
                        <a:spcAft>
                          <a:spcPts val="0"/>
                        </a:spcAft>
                        <a:tabLst>
                          <a:tab pos="850900" algn="l"/>
                        </a:tabLst>
                      </a:pPr>
                      <a:r>
                        <a:rPr kumimoji="0" lang="en-US" sz="1600" b="1" kern="1200">
                          <a:solidFill>
                            <a:schemeClr val="tx1"/>
                          </a:solidFill>
                          <a:effectLst/>
                          <a:latin typeface="+mn-lt"/>
                          <a:ea typeface="+mn-ea"/>
                          <a:cs typeface="+mn-cs"/>
                        </a:rPr>
                        <a:t>Shah Muhammad Uzair</a:t>
                      </a:r>
                      <a:br>
                        <a:rPr kumimoji="0" lang="en-US" sz="1600" b="1" kern="1200">
                          <a:solidFill>
                            <a:schemeClr val="tx1"/>
                          </a:solidFill>
                          <a:effectLst/>
                          <a:latin typeface="+mn-lt"/>
                          <a:ea typeface="+mn-ea"/>
                          <a:cs typeface="+mn-cs"/>
                        </a:rPr>
                      </a:br>
                      <a:endParaRPr kumimoji="0" lang="en-US" sz="1600" b="1" kern="1200">
                        <a:solidFill>
                          <a:schemeClr val="tx1"/>
                        </a:solidFill>
                        <a:effectLst/>
                        <a:latin typeface="+mn-lt"/>
                        <a:ea typeface="+mn-ea"/>
                        <a:cs typeface="+mn-cs"/>
                      </a:endParaRPr>
                    </a:p>
                  </a:txBody>
                  <a:tcPr marL="68580" marR="68580" marT="0" marB="0"/>
                </a:tc>
                <a:tc>
                  <a:txBody>
                    <a:bodyPr/>
                    <a:lstStyle/>
                    <a:p>
                      <a:pPr marL="0" algn="l" rtl="0" eaLnBrk="1" latinLnBrk="0" hangingPunct="1">
                        <a:spcAft>
                          <a:spcPts val="0"/>
                        </a:spcAft>
                        <a:tabLst>
                          <a:tab pos="850900" algn="l"/>
                        </a:tabLst>
                      </a:pPr>
                      <a:r>
                        <a:rPr kumimoji="0" lang="en-US" sz="1600" b="1" kern="1200" dirty="0" err="1">
                          <a:solidFill>
                            <a:schemeClr val="tx1"/>
                          </a:solidFill>
                          <a:effectLst/>
                          <a:latin typeface="+mn-lt"/>
                          <a:ea typeface="+mn-ea"/>
                          <a:cs typeface="+mn-cs"/>
                        </a:rPr>
                        <a:t>Muzamil</a:t>
                      </a:r>
                      <a:r>
                        <a:rPr kumimoji="0" lang="en-US" sz="1600" b="1" kern="1200" dirty="0">
                          <a:solidFill>
                            <a:schemeClr val="tx1"/>
                          </a:solidFill>
                          <a:effectLst/>
                          <a:latin typeface="+mn-lt"/>
                          <a:ea typeface="+mn-ea"/>
                          <a:cs typeface="+mn-cs"/>
                        </a:rPr>
                        <a:t> </a:t>
                      </a:r>
                      <a:r>
                        <a:rPr kumimoji="0" lang="en-US" sz="1600" b="1" kern="1200" dirty="0" err="1">
                          <a:solidFill>
                            <a:schemeClr val="tx1"/>
                          </a:solidFill>
                          <a:effectLst/>
                          <a:latin typeface="+mn-lt"/>
                          <a:ea typeface="+mn-ea"/>
                          <a:cs typeface="+mn-cs"/>
                        </a:rPr>
                        <a:t>Hussain</a:t>
                      </a:r>
                      <a:endParaRPr kumimoji="0" lang="en-US" sz="1600" b="1" kern="1200" dirty="0">
                        <a:solidFill>
                          <a:schemeClr val="tx1"/>
                        </a:solidFill>
                        <a:effectLst/>
                        <a:latin typeface="+mn-lt"/>
                        <a:ea typeface="+mn-ea"/>
                        <a:cs typeface="+mn-cs"/>
                      </a:endParaRPr>
                    </a:p>
                    <a:p>
                      <a:pPr marL="0" algn="l" rtl="0" eaLnBrk="1" latinLnBrk="0" hangingPunct="1">
                        <a:spcAft>
                          <a:spcPts val="0"/>
                        </a:spcAft>
                        <a:tabLst>
                          <a:tab pos="850900" algn="l"/>
                        </a:tabLst>
                      </a:pPr>
                      <a:r>
                        <a:rPr kumimoji="0" lang="en-US" sz="1600" b="1" kern="1200" dirty="0">
                          <a:solidFill>
                            <a:schemeClr val="tx1"/>
                          </a:solidFill>
                          <a:effectLst/>
                          <a:latin typeface="+mn-lt"/>
                          <a:ea typeface="+mn-ea"/>
                          <a:cs typeface="+mn-cs"/>
                        </a:rPr>
                        <a:t> </a:t>
                      </a:r>
                    </a:p>
                  </a:txBody>
                  <a:tcPr marL="68580" marR="68580" marT="0" marB="0"/>
                </a:tc>
                <a:extLst>
                  <a:ext uri="{0D108BD9-81ED-4DB2-BD59-A6C34878D82A}">
                    <a16:rowId xmlns:a16="http://schemas.microsoft.com/office/drawing/2014/main" val="10000"/>
                  </a:ext>
                </a:extLst>
              </a:tr>
              <a:tr h="371982">
                <a:tc>
                  <a:txBody>
                    <a:bodyPr/>
                    <a:lstStyle/>
                    <a:p>
                      <a:pPr algn="ctr">
                        <a:spcAft>
                          <a:spcPts val="0"/>
                        </a:spcAft>
                        <a:tabLst>
                          <a:tab pos="850900" algn="l"/>
                        </a:tabLst>
                      </a:pPr>
                      <a:r>
                        <a:rPr lang="en-US" sz="1600">
                          <a:solidFill>
                            <a:schemeClr val="tx1"/>
                          </a:solidFill>
                          <a:effectLst/>
                        </a:rPr>
                        <a:t>Project Planning</a:t>
                      </a:r>
                      <a:endParaRPr lang="en-US" sz="1800">
                        <a:solidFill>
                          <a:schemeClr val="tx1"/>
                        </a:solidFill>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a:effectLst/>
                        </a:rPr>
                        <a:t>C, I</a:t>
                      </a:r>
                      <a:endParaRPr lang="en-US" sz="2000" b="1">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a:effectLst/>
                        </a:rPr>
                        <a:t>R</a:t>
                      </a:r>
                      <a:endParaRPr lang="en-US" sz="2000" b="1">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a:effectLst/>
                        </a:rPr>
                        <a:t>R</a:t>
                      </a:r>
                      <a:endParaRPr lang="en-US" sz="2000" b="1">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a:effectLst/>
                        </a:rPr>
                        <a:t>R</a:t>
                      </a:r>
                      <a:endParaRPr lang="en-US" sz="2000" b="1">
                        <a:effectLst/>
                        <a:latin typeface="Times New Roman"/>
                        <a:ea typeface="Times New Roman"/>
                      </a:endParaRPr>
                    </a:p>
                  </a:txBody>
                  <a:tcPr marL="68580" marR="68580" marT="0" marB="0"/>
                </a:tc>
                <a:extLst>
                  <a:ext uri="{0D108BD9-81ED-4DB2-BD59-A6C34878D82A}">
                    <a16:rowId xmlns:a16="http://schemas.microsoft.com/office/drawing/2014/main" val="10001"/>
                  </a:ext>
                </a:extLst>
              </a:tr>
              <a:tr h="371982">
                <a:tc>
                  <a:txBody>
                    <a:bodyPr/>
                    <a:lstStyle/>
                    <a:p>
                      <a:pPr algn="ctr">
                        <a:spcAft>
                          <a:spcPts val="0"/>
                        </a:spcAft>
                        <a:tabLst>
                          <a:tab pos="850900" algn="l"/>
                        </a:tabLst>
                      </a:pPr>
                      <a:r>
                        <a:rPr lang="en-US" sz="1600">
                          <a:solidFill>
                            <a:schemeClr val="tx1"/>
                          </a:solidFill>
                          <a:effectLst/>
                        </a:rPr>
                        <a:t>Project Analysis</a:t>
                      </a:r>
                      <a:endParaRPr lang="en-US" sz="1800">
                        <a:solidFill>
                          <a:schemeClr val="tx1"/>
                        </a:solidFill>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a:effectLst/>
                        </a:rPr>
                        <a:t>C, I</a:t>
                      </a:r>
                      <a:endParaRPr lang="en-US" sz="2000" b="1">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a:effectLst/>
                        </a:rPr>
                        <a:t>A, I</a:t>
                      </a:r>
                      <a:endParaRPr lang="en-US" sz="2000" b="1">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a:effectLst/>
                        </a:rPr>
                        <a:t>R</a:t>
                      </a:r>
                      <a:endParaRPr lang="en-US" sz="2000" b="1">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a:effectLst/>
                        </a:rPr>
                        <a:t>R</a:t>
                      </a:r>
                      <a:endParaRPr lang="en-US" sz="2000" b="1">
                        <a:effectLst/>
                        <a:latin typeface="Times New Roman"/>
                        <a:ea typeface="Times New Roman"/>
                      </a:endParaRPr>
                    </a:p>
                  </a:txBody>
                  <a:tcPr marL="68580" marR="68580" marT="0" marB="0"/>
                </a:tc>
                <a:extLst>
                  <a:ext uri="{0D108BD9-81ED-4DB2-BD59-A6C34878D82A}">
                    <a16:rowId xmlns:a16="http://schemas.microsoft.com/office/drawing/2014/main" val="10002"/>
                  </a:ext>
                </a:extLst>
              </a:tr>
              <a:tr h="371982">
                <a:tc>
                  <a:txBody>
                    <a:bodyPr/>
                    <a:lstStyle/>
                    <a:p>
                      <a:pPr algn="ctr">
                        <a:spcAft>
                          <a:spcPts val="0"/>
                        </a:spcAft>
                        <a:tabLst>
                          <a:tab pos="850900" algn="l"/>
                        </a:tabLst>
                      </a:pPr>
                      <a:r>
                        <a:rPr lang="en-US" sz="1600">
                          <a:solidFill>
                            <a:schemeClr val="tx1"/>
                          </a:solidFill>
                          <a:effectLst/>
                        </a:rPr>
                        <a:t>Project Design</a:t>
                      </a:r>
                      <a:endParaRPr lang="en-US" sz="1800">
                        <a:solidFill>
                          <a:schemeClr val="tx1"/>
                        </a:solidFill>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a:effectLst/>
                        </a:rPr>
                        <a:t>C, I</a:t>
                      </a:r>
                      <a:endParaRPr lang="en-US" sz="2000" b="1">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a:effectLst/>
                        </a:rPr>
                        <a:t>R</a:t>
                      </a:r>
                      <a:endParaRPr lang="en-US" sz="2000" b="1">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a:effectLst/>
                        </a:rPr>
                        <a:t>R</a:t>
                      </a:r>
                      <a:endParaRPr lang="en-US" sz="2000" b="1">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a:effectLst/>
                        </a:rPr>
                        <a:t>R</a:t>
                      </a:r>
                      <a:endParaRPr lang="en-US" sz="2000" b="1">
                        <a:effectLst/>
                        <a:latin typeface="Times New Roman"/>
                        <a:ea typeface="Times New Roman"/>
                      </a:endParaRPr>
                    </a:p>
                  </a:txBody>
                  <a:tcPr marL="68580" marR="68580" marT="0" marB="0"/>
                </a:tc>
                <a:extLst>
                  <a:ext uri="{0D108BD9-81ED-4DB2-BD59-A6C34878D82A}">
                    <a16:rowId xmlns:a16="http://schemas.microsoft.com/office/drawing/2014/main" val="10003"/>
                  </a:ext>
                </a:extLst>
              </a:tr>
              <a:tr h="371982">
                <a:tc>
                  <a:txBody>
                    <a:bodyPr/>
                    <a:lstStyle/>
                    <a:p>
                      <a:pPr algn="ctr">
                        <a:spcAft>
                          <a:spcPts val="0"/>
                        </a:spcAft>
                        <a:tabLst>
                          <a:tab pos="850900" algn="l"/>
                        </a:tabLst>
                      </a:pPr>
                      <a:r>
                        <a:rPr lang="en-US" sz="1600">
                          <a:solidFill>
                            <a:schemeClr val="tx1"/>
                          </a:solidFill>
                          <a:effectLst/>
                        </a:rPr>
                        <a:t>Project Implementation</a:t>
                      </a:r>
                      <a:endParaRPr lang="en-US" sz="1800">
                        <a:solidFill>
                          <a:schemeClr val="tx1"/>
                        </a:solidFill>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a:effectLst/>
                        </a:rPr>
                        <a:t>C, I</a:t>
                      </a:r>
                      <a:endParaRPr lang="en-US" sz="2000" b="1">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a:effectLst/>
                        </a:rPr>
                        <a:t>A</a:t>
                      </a:r>
                      <a:endParaRPr lang="en-US" sz="2000" b="1">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a:effectLst/>
                        </a:rPr>
                        <a:t>A</a:t>
                      </a:r>
                      <a:endParaRPr lang="en-US" sz="2000" b="1">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a:effectLst/>
                        </a:rPr>
                        <a:t>R</a:t>
                      </a:r>
                      <a:endParaRPr lang="en-US" sz="2000" b="1">
                        <a:effectLst/>
                        <a:latin typeface="Times New Roman"/>
                        <a:ea typeface="Times New Roman"/>
                      </a:endParaRPr>
                    </a:p>
                  </a:txBody>
                  <a:tcPr marL="68580" marR="68580" marT="0" marB="0"/>
                </a:tc>
                <a:extLst>
                  <a:ext uri="{0D108BD9-81ED-4DB2-BD59-A6C34878D82A}">
                    <a16:rowId xmlns:a16="http://schemas.microsoft.com/office/drawing/2014/main" val="10004"/>
                  </a:ext>
                </a:extLst>
              </a:tr>
              <a:tr h="371982">
                <a:tc>
                  <a:txBody>
                    <a:bodyPr/>
                    <a:lstStyle/>
                    <a:p>
                      <a:pPr algn="ctr">
                        <a:spcAft>
                          <a:spcPts val="0"/>
                        </a:spcAft>
                        <a:tabLst>
                          <a:tab pos="850900" algn="l"/>
                        </a:tabLst>
                      </a:pPr>
                      <a:r>
                        <a:rPr lang="en-US" sz="1600">
                          <a:solidFill>
                            <a:schemeClr val="tx1"/>
                          </a:solidFill>
                          <a:effectLst/>
                        </a:rPr>
                        <a:t>Project Documentation</a:t>
                      </a:r>
                      <a:endParaRPr lang="en-US" sz="1800">
                        <a:solidFill>
                          <a:schemeClr val="tx1"/>
                        </a:solidFill>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a:effectLst/>
                        </a:rPr>
                        <a:t>C, I</a:t>
                      </a:r>
                      <a:endParaRPr lang="en-US" sz="2000" b="1">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a:effectLst/>
                        </a:rPr>
                        <a:t>R, A</a:t>
                      </a:r>
                      <a:endParaRPr lang="en-US" sz="2000" b="1">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a:effectLst/>
                        </a:rPr>
                        <a:t>R, A</a:t>
                      </a:r>
                      <a:endParaRPr lang="en-US" sz="2000" b="1">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a:effectLst/>
                        </a:rPr>
                        <a:t>R, A</a:t>
                      </a:r>
                      <a:endParaRPr lang="en-US" sz="2000" b="1">
                        <a:effectLst/>
                        <a:latin typeface="Times New Roman"/>
                        <a:ea typeface="Times New Roman"/>
                      </a:endParaRPr>
                    </a:p>
                  </a:txBody>
                  <a:tcPr marL="68580" marR="68580" marT="0" marB="0"/>
                </a:tc>
                <a:extLst>
                  <a:ext uri="{0D108BD9-81ED-4DB2-BD59-A6C34878D82A}">
                    <a16:rowId xmlns:a16="http://schemas.microsoft.com/office/drawing/2014/main" val="10005"/>
                  </a:ext>
                </a:extLst>
              </a:tr>
              <a:tr h="743964">
                <a:tc>
                  <a:txBody>
                    <a:bodyPr/>
                    <a:lstStyle/>
                    <a:p>
                      <a:pPr>
                        <a:spcAft>
                          <a:spcPts val="0"/>
                        </a:spcAft>
                        <a:tabLst>
                          <a:tab pos="850900" algn="l"/>
                        </a:tabLst>
                      </a:pPr>
                      <a:r>
                        <a:rPr lang="en-US" sz="1600" dirty="0">
                          <a:solidFill>
                            <a:schemeClr val="tx1"/>
                          </a:solidFill>
                          <a:effectLst/>
                        </a:rPr>
                        <a:t>Finalize and Deployment</a:t>
                      </a:r>
                      <a:endParaRPr lang="en-US" sz="1800" dirty="0">
                        <a:solidFill>
                          <a:schemeClr val="tx1"/>
                        </a:solidFill>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a:effectLst/>
                        </a:rPr>
                        <a:t>C, I</a:t>
                      </a:r>
                      <a:endParaRPr lang="en-US" sz="2000" b="1">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dirty="0">
                          <a:effectLst/>
                        </a:rPr>
                        <a:t>R, A</a:t>
                      </a:r>
                      <a:endParaRPr lang="en-US" sz="2000" b="1" dirty="0">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dirty="0">
                          <a:effectLst/>
                        </a:rPr>
                        <a:t>R, A</a:t>
                      </a:r>
                      <a:endParaRPr lang="en-US" sz="2000" b="1" dirty="0">
                        <a:effectLst/>
                        <a:latin typeface="Times New Roman"/>
                        <a:ea typeface="Times New Roman"/>
                      </a:endParaRPr>
                    </a:p>
                  </a:txBody>
                  <a:tcPr marL="68580" marR="68580" marT="0" marB="0"/>
                </a:tc>
                <a:tc>
                  <a:txBody>
                    <a:bodyPr/>
                    <a:lstStyle/>
                    <a:p>
                      <a:pPr algn="ctr">
                        <a:spcAft>
                          <a:spcPts val="0"/>
                        </a:spcAft>
                        <a:tabLst>
                          <a:tab pos="850900" algn="l"/>
                        </a:tabLst>
                      </a:pPr>
                      <a:r>
                        <a:rPr lang="en-US" sz="1800" b="1" dirty="0">
                          <a:effectLst/>
                        </a:rPr>
                        <a:t>R, A</a:t>
                      </a:r>
                      <a:endParaRPr lang="en-US" sz="2000" b="1" dirty="0">
                        <a:effectLst/>
                        <a:latin typeface="Times New Roman"/>
                        <a:ea typeface="Times New Roman"/>
                      </a:endParaRP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1404</Words>
  <Application>Microsoft Office PowerPoint</Application>
  <PresentationFormat>On-screen Show (4:3)</PresentationFormat>
  <Paragraphs>298</Paragraphs>
  <Slides>17</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Calibri</vt:lpstr>
      <vt:lpstr>Courier New</vt:lpstr>
      <vt:lpstr>Times New Roman</vt:lpstr>
      <vt:lpstr>Tw Cen MT</vt:lpstr>
      <vt:lpstr>Twentieth Century</vt:lpstr>
      <vt:lpstr>Wingdings</vt:lpstr>
      <vt:lpstr>Wingdings 2</vt:lpstr>
      <vt:lpstr>Median</vt:lpstr>
      <vt:lpstr>Custom Design</vt:lpstr>
      <vt:lpstr>PowerPoint Presentation</vt:lpstr>
      <vt:lpstr>Outline</vt:lpstr>
      <vt:lpstr>Group Introduction </vt:lpstr>
      <vt:lpstr>Problem Statement</vt:lpstr>
      <vt:lpstr>Project Objectives</vt:lpstr>
      <vt:lpstr>Project Scope</vt:lpstr>
      <vt:lpstr>Architecture Big Picture</vt:lpstr>
      <vt:lpstr>Project Methodology </vt:lpstr>
      <vt:lpstr>Project Role &amp; Responsibilities </vt:lpstr>
      <vt:lpstr>Project Milestones</vt:lpstr>
      <vt:lpstr>Project Plan</vt:lpstr>
      <vt:lpstr>Project Plan</vt:lpstr>
      <vt:lpstr>Project Budgeting</vt:lpstr>
      <vt:lpstr>Project Budgeting</vt:lpstr>
      <vt:lpstr>Project Tools </vt:lpstr>
      <vt:lpstr>8- Project Deliverables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basit balouch</cp:lastModifiedBy>
  <cp:revision>82</cp:revision>
  <dcterms:created xsi:type="dcterms:W3CDTF">2015-09-21T23:32:00Z</dcterms:created>
  <dcterms:modified xsi:type="dcterms:W3CDTF">2025-07-07T16:14:09Z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8AA5121B765847FC8CFC42939CC31F8D_13</vt:lpwstr>
  </property>
  <property fmtid="{D5CDD505-2E9C-101B-9397-08002B2CF9AE}" pid="3" name="KSOProductBuildVer">
    <vt:lpwstr>1033-12.2.0.17119</vt:lpwstr>
  </property>
</Properties>
</file>