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7"/>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50" r:id="rId37"/>
    <p:sldId id="319" r:id="rId38"/>
    <p:sldId id="342" r:id="rId39"/>
    <p:sldId id="343" r:id="rId40"/>
    <p:sldId id="351" r:id="rId41"/>
    <p:sldId id="344" r:id="rId42"/>
    <p:sldId id="348" r:id="rId43"/>
    <p:sldId id="349" r:id="rId44"/>
    <p:sldId id="318"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9B5E6-1255-4BAE-8498-88676750A01F}" v="4" dt="2021-06-24T18:33:04.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58" autoAdjust="0"/>
    <p:restoredTop sz="37406" autoAdjust="0"/>
  </p:normalViewPr>
  <p:slideViewPr>
    <p:cSldViewPr snapToGrid="0">
      <p:cViewPr>
        <p:scale>
          <a:sx n="60" d="100"/>
          <a:sy n="60" d="100"/>
        </p:scale>
        <p:origin x="1134" y="66"/>
      </p:cViewPr>
      <p:guideLst/>
    </p:cSldViewPr>
  </p:slideViewPr>
  <p:outlineViewPr>
    <p:cViewPr>
      <p:scale>
        <a:sx n="33" d="100"/>
        <a:sy n="33" d="100"/>
      </p:scale>
      <p:origin x="0" y="-30690"/>
    </p:cViewPr>
  </p:outlin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userId="5d6e9ee6-bd3b-44ff-9ba1-185b7572642a" providerId="ADAL" clId="{B359B5E6-1255-4BAE-8498-88676750A01F}"/>
    <pc:docChg chg="undo custSel modSld">
      <pc:chgData name="Dawnmarie DesJardins" userId="5d6e9ee6-bd3b-44ff-9ba1-185b7572642a" providerId="ADAL" clId="{B359B5E6-1255-4BAE-8498-88676750A01F}" dt="2021-06-24T18:36:15.662" v="298" actId="6549"/>
      <pc:docMkLst>
        <pc:docMk/>
      </pc:docMkLst>
      <pc:sldChg chg="modNotesTx">
        <pc:chgData name="Dawnmarie DesJardins" userId="5d6e9ee6-bd3b-44ff-9ba1-185b7572642a" providerId="ADAL" clId="{B359B5E6-1255-4BAE-8498-88676750A01F}" dt="2021-06-24T18:33:26.629" v="210" actId="33524"/>
        <pc:sldMkLst>
          <pc:docMk/>
          <pc:sldMk cId="3429127010" sldId="259"/>
        </pc:sldMkLst>
      </pc:sldChg>
      <pc:sldChg chg="modNotesTx">
        <pc:chgData name="Dawnmarie DesJardins" userId="5d6e9ee6-bd3b-44ff-9ba1-185b7572642a" providerId="ADAL" clId="{B359B5E6-1255-4BAE-8498-88676750A01F}" dt="2021-06-24T18:11:18.053" v="8" actId="20577"/>
        <pc:sldMkLst>
          <pc:docMk/>
          <pc:sldMk cId="2547985055" sldId="316"/>
        </pc:sldMkLst>
      </pc:sldChg>
      <pc:sldChg chg="modNotesTx">
        <pc:chgData name="Dawnmarie DesJardins" userId="5d6e9ee6-bd3b-44ff-9ba1-185b7572642a" providerId="ADAL" clId="{B359B5E6-1255-4BAE-8498-88676750A01F}" dt="2021-06-24T18:27:09.852" v="159" actId="20577"/>
        <pc:sldMkLst>
          <pc:docMk/>
          <pc:sldMk cId="2371438961" sldId="319"/>
        </pc:sldMkLst>
      </pc:sldChg>
      <pc:sldChg chg="modNotesTx">
        <pc:chgData name="Dawnmarie DesJardins" userId="5d6e9ee6-bd3b-44ff-9ba1-185b7572642a" providerId="ADAL" clId="{B359B5E6-1255-4BAE-8498-88676750A01F}" dt="2021-06-24T18:35:56.243" v="290" actId="6549"/>
        <pc:sldMkLst>
          <pc:docMk/>
          <pc:sldMk cId="1099029370" sldId="326"/>
        </pc:sldMkLst>
      </pc:sldChg>
      <pc:sldChg chg="modNotesTx">
        <pc:chgData name="Dawnmarie DesJardins" userId="5d6e9ee6-bd3b-44ff-9ba1-185b7572642a" providerId="ADAL" clId="{B359B5E6-1255-4BAE-8498-88676750A01F}" dt="2021-06-24T18:36:15.662" v="298" actId="6549"/>
        <pc:sldMkLst>
          <pc:docMk/>
          <pc:sldMk cId="2732402372" sldId="327"/>
        </pc:sldMkLst>
      </pc:sldChg>
      <pc:sldChg chg="modNotesTx">
        <pc:chgData name="Dawnmarie DesJardins" userId="5d6e9ee6-bd3b-44ff-9ba1-185b7572642a" providerId="ADAL" clId="{B359B5E6-1255-4BAE-8498-88676750A01F}" dt="2021-06-24T18:17:13.060" v="28" actId="404"/>
        <pc:sldMkLst>
          <pc:docMk/>
          <pc:sldMk cId="329175067" sldId="330"/>
        </pc:sldMkLst>
      </pc:sldChg>
      <pc:sldChg chg="modNotesTx">
        <pc:chgData name="Dawnmarie DesJardins" userId="5d6e9ee6-bd3b-44ff-9ba1-185b7572642a" providerId="ADAL" clId="{B359B5E6-1255-4BAE-8498-88676750A01F}" dt="2021-06-24T18:19:35.879" v="57"/>
        <pc:sldMkLst>
          <pc:docMk/>
          <pc:sldMk cId="2485390128" sldId="331"/>
        </pc:sldMkLst>
      </pc:sldChg>
      <pc:sldChg chg="modNotesTx">
        <pc:chgData name="Dawnmarie DesJardins" userId="5d6e9ee6-bd3b-44ff-9ba1-185b7572642a" providerId="ADAL" clId="{B359B5E6-1255-4BAE-8498-88676750A01F}" dt="2021-06-24T18:22:15.893" v="74" actId="20577"/>
        <pc:sldMkLst>
          <pc:docMk/>
          <pc:sldMk cId="249365536" sldId="334"/>
        </pc:sldMkLst>
      </pc:sldChg>
      <pc:sldChg chg="modNotesTx">
        <pc:chgData name="Dawnmarie DesJardins" userId="5d6e9ee6-bd3b-44ff-9ba1-185b7572642a" providerId="ADAL" clId="{B359B5E6-1255-4BAE-8498-88676750A01F}" dt="2021-06-24T18:23:21.408" v="84" actId="20577"/>
        <pc:sldMkLst>
          <pc:docMk/>
          <pc:sldMk cId="3190370400" sldId="335"/>
        </pc:sldMkLst>
      </pc:sldChg>
      <pc:sldChg chg="modNotesTx">
        <pc:chgData name="Dawnmarie DesJardins" userId="5d6e9ee6-bd3b-44ff-9ba1-185b7572642a" providerId="ADAL" clId="{B359B5E6-1255-4BAE-8498-88676750A01F}" dt="2021-06-24T18:24:15.363" v="103" actId="20577"/>
        <pc:sldMkLst>
          <pc:docMk/>
          <pc:sldMk cId="2903746650" sldId="336"/>
        </pc:sldMkLst>
      </pc:sldChg>
      <pc:sldChg chg="modNotesTx">
        <pc:chgData name="Dawnmarie DesJardins" userId="5d6e9ee6-bd3b-44ff-9ba1-185b7572642a" providerId="ADAL" clId="{B359B5E6-1255-4BAE-8498-88676750A01F}" dt="2021-06-24T18:24:38.922" v="112" actId="20577"/>
        <pc:sldMkLst>
          <pc:docMk/>
          <pc:sldMk cId="1608191538" sldId="337"/>
        </pc:sldMkLst>
      </pc:sldChg>
      <pc:sldChg chg="modNotesTx">
        <pc:chgData name="Dawnmarie DesJardins" userId="5d6e9ee6-bd3b-44ff-9ba1-185b7572642a" providerId="ADAL" clId="{B359B5E6-1255-4BAE-8498-88676750A01F}" dt="2021-06-24T18:25:01.714" v="121" actId="20577"/>
        <pc:sldMkLst>
          <pc:docMk/>
          <pc:sldMk cId="4106401854" sldId="338"/>
        </pc:sldMkLst>
      </pc:sldChg>
      <pc:sldChg chg="modNotesTx">
        <pc:chgData name="Dawnmarie DesJardins" userId="5d6e9ee6-bd3b-44ff-9ba1-185b7572642a" providerId="ADAL" clId="{B359B5E6-1255-4BAE-8498-88676750A01F}" dt="2021-06-24T18:25:23.944" v="127" actId="20577"/>
        <pc:sldMkLst>
          <pc:docMk/>
          <pc:sldMk cId="4050701023" sldId="339"/>
        </pc:sldMkLst>
      </pc:sldChg>
      <pc:sldChg chg="modNotesTx">
        <pc:chgData name="Dawnmarie DesJardins" userId="5d6e9ee6-bd3b-44ff-9ba1-185b7572642a" providerId="ADAL" clId="{B359B5E6-1255-4BAE-8498-88676750A01F}" dt="2021-06-24T18:25:41.292" v="133" actId="20577"/>
        <pc:sldMkLst>
          <pc:docMk/>
          <pc:sldMk cId="1095220356" sldId="340"/>
        </pc:sldMkLst>
      </pc:sldChg>
      <pc:sldChg chg="modNotesTx">
        <pc:chgData name="Dawnmarie DesJardins" userId="5d6e9ee6-bd3b-44ff-9ba1-185b7572642a" providerId="ADAL" clId="{B359B5E6-1255-4BAE-8498-88676750A01F}" dt="2021-06-24T18:25:59.202" v="139" actId="20577"/>
        <pc:sldMkLst>
          <pc:docMk/>
          <pc:sldMk cId="665594445" sldId="341"/>
        </pc:sldMkLst>
      </pc:sldChg>
      <pc:sldChg chg="modNotesTx">
        <pc:chgData name="Dawnmarie DesJardins" userId="5d6e9ee6-bd3b-44ff-9ba1-185b7572642a" providerId="ADAL" clId="{B359B5E6-1255-4BAE-8498-88676750A01F}" dt="2021-06-24T18:27:32.708" v="166" actId="6549"/>
        <pc:sldMkLst>
          <pc:docMk/>
          <pc:sldMk cId="1953069638" sldId="342"/>
        </pc:sldMkLst>
      </pc:sldChg>
      <pc:sldChg chg="modSp mod modNotesTx">
        <pc:chgData name="Dawnmarie DesJardins" userId="5d6e9ee6-bd3b-44ff-9ba1-185b7572642a" providerId="ADAL" clId="{B359B5E6-1255-4BAE-8498-88676750A01F}" dt="2021-06-24T18:28:03.561" v="173" actId="20577"/>
        <pc:sldMkLst>
          <pc:docMk/>
          <pc:sldMk cId="2807529211" sldId="343"/>
        </pc:sldMkLst>
        <pc:spChg chg="mod">
          <ac:chgData name="Dawnmarie DesJardins" userId="5d6e9ee6-bd3b-44ff-9ba1-185b7572642a" providerId="ADAL" clId="{B359B5E6-1255-4BAE-8498-88676750A01F}" dt="2021-06-24T18:08:49.819" v="0" actId="313"/>
          <ac:spMkLst>
            <pc:docMk/>
            <pc:sldMk cId="2807529211" sldId="343"/>
            <ac:spMk id="3" creationId="{00000000-0000-0000-0000-000000000000}"/>
          </ac:spMkLst>
        </pc:spChg>
      </pc:sldChg>
      <pc:sldChg chg="modNotesTx">
        <pc:chgData name="Dawnmarie DesJardins" userId="5d6e9ee6-bd3b-44ff-9ba1-185b7572642a" providerId="ADAL" clId="{B359B5E6-1255-4BAE-8498-88676750A01F}" dt="2021-06-24T18:29:34.430" v="190" actId="113"/>
        <pc:sldMkLst>
          <pc:docMk/>
          <pc:sldMk cId="1693185608" sldId="344"/>
        </pc:sldMkLst>
      </pc:sldChg>
      <pc:sldChg chg="modNotesTx">
        <pc:chgData name="Dawnmarie DesJardins" userId="5d6e9ee6-bd3b-44ff-9ba1-185b7572642a" providerId="ADAL" clId="{B359B5E6-1255-4BAE-8498-88676750A01F}" dt="2021-06-24T18:31:41.742" v="198" actId="113"/>
        <pc:sldMkLst>
          <pc:docMk/>
          <pc:sldMk cId="1018017215" sldId="348"/>
        </pc:sldMkLst>
      </pc:sldChg>
      <pc:sldChg chg="modNotesTx">
        <pc:chgData name="Dawnmarie DesJardins" userId="5d6e9ee6-bd3b-44ff-9ba1-185b7572642a" providerId="ADAL" clId="{B359B5E6-1255-4BAE-8498-88676750A01F}" dt="2021-06-24T18:32:30.631" v="209" actId="113"/>
        <pc:sldMkLst>
          <pc:docMk/>
          <pc:sldMk cId="187162311" sldId="349"/>
        </pc:sldMkLst>
      </pc:sldChg>
      <pc:sldChg chg="modNotesTx">
        <pc:chgData name="Dawnmarie DesJardins" userId="5d6e9ee6-bd3b-44ff-9ba1-185b7572642a" providerId="ADAL" clId="{B359B5E6-1255-4BAE-8498-88676750A01F}" dt="2021-06-24T18:26:43.101" v="153" actId="20577"/>
        <pc:sldMkLst>
          <pc:docMk/>
          <pc:sldMk cId="1739922787" sldId="350"/>
        </pc:sldMkLst>
      </pc:sldChg>
      <pc:sldChg chg="modNotesTx">
        <pc:chgData name="Dawnmarie DesJardins" userId="5d6e9ee6-bd3b-44ff-9ba1-185b7572642a" providerId="ADAL" clId="{B359B5E6-1255-4BAE-8498-88676750A01F}" dt="2021-06-24T18:28:12.583" v="178" actId="20577"/>
        <pc:sldMkLst>
          <pc:docMk/>
          <pc:sldMk cId="3995063586"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purview/concept-data-lineag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docs.microsoft.com/en-us/azure/purview/purview-connector-overview" TargetMode="External"/><Relationship Id="rId4" Type="http://schemas.openxmlformats.org/officeDocument/2006/relationships/hyperlink" Target="https://docs.microsoft.com/en-us/azure/purview/catalog-lineage-user-guid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5"/>
            </a:pPr>
            <a:r>
              <a:rPr lang="en-US" b="0" i="0" dirty="0">
                <a:solidFill>
                  <a:srgbClr val="24292E"/>
                </a:solidFill>
                <a:effectLst/>
                <a:latin typeface="-apple-system"/>
              </a:rPr>
              <a:t>Enhanced ability to discovery data using business or technical terms for business analysts.</a:t>
            </a:r>
          </a:p>
          <a:p>
            <a:pPr marL="228600" indent="-228600" algn="l">
              <a:buFont typeface="+mj-lt"/>
              <a:buAutoNum type="arabicPeriod" startAt="5"/>
            </a:pPr>
            <a:r>
              <a:rPr lang="en-US" b="0" i="0" dirty="0">
                <a:solidFill>
                  <a:srgbClr val="24292E"/>
                </a:solidFill>
                <a:effectLst/>
                <a:latin typeface="-apple-system"/>
              </a:rPr>
              <a:t>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pPr marL="228600" indent="-228600" algn="l">
              <a:buFont typeface="+mj-lt"/>
              <a:buAutoNum type="arabicPeriod" startAt="5"/>
            </a:pPr>
            <a:r>
              <a:rPr lang="en-US" b="0" i="0" dirty="0">
                <a:solidFill>
                  <a:srgbClr val="24292E"/>
                </a:solidFill>
                <a:effectLst/>
                <a:latin typeface="-apple-system"/>
              </a:rPr>
              <a:t>Work within a single collaborative environment.</a:t>
            </a:r>
          </a:p>
          <a:p>
            <a:pPr marL="228600" indent="-228600" algn="l">
              <a:buFont typeface="+mj-lt"/>
              <a:buAutoNum type="arabicPeriod" startAt="5"/>
            </a:pPr>
            <a:r>
              <a:rPr lang="en-US" b="0" i="0" dirty="0">
                <a:solidFill>
                  <a:srgbClr val="24292E"/>
                </a:solidFill>
                <a:effectLst/>
                <a:latin typeface="-apple-system"/>
              </a:rPr>
              <a:t>Concerned about performance, must make sure core approaches for best performance of the solution are well understood.</a:t>
            </a:r>
          </a:p>
          <a:p>
            <a:pPr marL="228600" indent="-228600" algn="l">
              <a:buFont typeface="+mj-lt"/>
              <a:buAutoNum type="arabicPeriod" startAt="5"/>
            </a:pPr>
            <a:r>
              <a:rPr lang="en-US" b="0" i="0" dirty="0">
                <a:solidFill>
                  <a:srgbClr val="24292E"/>
                </a:solidFill>
                <a:effectLst/>
                <a:latin typeface="-apple-system"/>
              </a:rPr>
              <a:t>Worried about the side effects of data centralization. Data governance, regulatory compliance risks have to be managed.</a:t>
            </a:r>
          </a:p>
          <a:p>
            <a:pPr marL="228600" indent="-228600" algn="l">
              <a:buFont typeface="+mj-lt"/>
              <a:buAutoNum type="arabicPeriod" startAt="5"/>
            </a:pPr>
            <a:r>
              <a:rPr lang="en-US" b="0" i="0" dirty="0">
                <a:solidFill>
                  <a:srgbClr val="24292E"/>
                </a:solidFill>
                <a:effectLst/>
                <a:latin typeface="-apple-system"/>
              </a:rPr>
              <a:t>Monitor the use of data across pipelines and reports.</a:t>
            </a:r>
          </a:p>
          <a:p>
            <a:pPr marL="228600" indent="-228600" algn="l">
              <a:buFont typeface="+mj-lt"/>
              <a:buAutoNum type="arabicPeriod" startAt="5"/>
            </a:pPr>
            <a:r>
              <a:rPr lang="en-US" b="0" i="0" dirty="0">
                <a:solidFill>
                  <a:srgbClr val="24292E"/>
                </a:solidFill>
                <a:effectLst/>
                <a:latin typeface="-apple-system"/>
              </a:rPr>
              <a:t>Create a solution that provides a consistent security model across all components.</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a:p>
            <a:pPr marL="171450" indent="-171450">
              <a:buFont typeface="Arial" panose="020B0604020202020204" pitchFamily="34" charset="0"/>
              <a:buChar char="•"/>
            </a:pPr>
            <a:r>
              <a:rPr lang="en-US" b="0" i="0" dirty="0">
                <a:solidFill>
                  <a:srgbClr val="24292E"/>
                </a:solidFill>
                <a:effectLst/>
                <a:latin typeface="-apple-system"/>
              </a:rPr>
              <a:t>Data governance is another challenge in large enterprise environments. On the one hand, business analysts need to discover and understand data assets that can help them solve business problems. On the other hand, Chief Data Officers want insights on the privacy and security of business data. WWI can use Azure Purview for data discovery and governance, insights into their data assets, data classification, and sensitivity covering the entire organizational data landscape. In addition, WWI can register all their data sources and set up regular scans to automatically catalog and update relevant metadata about data assets in the organization. Azure Purview can manage on-premises, multi-cloud, and software as a service (SaaS) data if required.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1. For the solution you recommend, what specific approach would you say to WWI is the most efficient way for moving flat file data from the ingest storage locations to the data lake?</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dirty="0">
                <a:solidFill>
                  <a:srgbClr val="24292E"/>
                </a:solidFill>
                <a:effectLst/>
                <a:latin typeface="Segoe UI" panose="020B0502040204020203" pitchFamily="34" charset="0"/>
                <a:cs typeface="Segoe UI" panose="020B0502040204020203" pitchFamily="34" charset="0"/>
              </a:rPr>
              <a:t>2. How will WII make sure they have discovered all data sets for the unification process?</a:t>
            </a:r>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Data discovery is the first step for a data analytics or data governance workload for data consumers. Data discovery can be time-consuming because you may not know where to find the data that you want. Furthermore, even after finding the data, you may have doubts about whether or not you can trust the data and take a dependency on it.</a:t>
            </a:r>
          </a:p>
          <a:p>
            <a:pPr algn="l"/>
            <a:endParaRPr lang="en-US" sz="1000" b="0" i="0" dirty="0">
              <a:solidFill>
                <a:srgbClr val="24292E"/>
              </a:solidFill>
              <a:effectLst/>
              <a:latin typeface="Segoe UI" panose="020B0502040204020203" pitchFamily="34" charset="0"/>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Once all data sources are registered and scanned by Purview, the Data map extracts information about the structure (hierarchical namespace) of the data source. This information is used to build the browsing experience for data discovery. As a result, the data search experience enhanced with Semantic search speeds up the process of data discovery to quickly find the data that matters.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3. What storage service would you recommend they use and how would you recommend they structure the folders so they can manage the data at the various levels of refinement?</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use Azure Data Lake Store (ADLS) Gen2 (Azure Storage with hierarchical file systems).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In ADLS, it is a best practice to have a dedicated Storage Account for production, and a separate Storage Account for dev and test workloads. This will ensure that dev or test workloads never interfere with production.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4. When it comes to ingesting raw data in batch from new data sources, what data formats could they support with your solution?</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CSV, Parquet, ORC, JSON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5. How will you ingest streaming data from the in-store IoT devices?</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6</a:t>
            </a:r>
            <a:r>
              <a:rPr lang="en-US" sz="1200" b="1" i="0" u="none" strike="noStrike" kern="1200" dirty="0">
                <a:solidFill>
                  <a:schemeClr val="tx1"/>
                </a:solidFill>
                <a:effectLst/>
                <a:latin typeface="+mn-lt"/>
                <a:ea typeface="+mn-ea"/>
                <a:cs typeface="+mn-cs"/>
              </a:rPr>
              <a:t>. How does your solution address their need to keep their part costs table in the data warehouse updated by the supplier invoices?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 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What would you suggest for their larger lookup tables that are used just for point lookups that retrieve only a single row? How could they make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6. 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7. 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8. 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9. 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10. 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11. How can WWI business analysts find and access the correct data ingested into the unified environment by simply using business or technical terms?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b="0" i="0" dirty="0">
                <a:solidFill>
                  <a:srgbClr val="24292E"/>
                </a:solidFill>
                <a:effectLst/>
                <a:latin typeface="-apple-system"/>
              </a:rPr>
              <a:t>The search functionality in Azure Purview Data Catalog supports Semantic search that enables data discovery using business or technical terms. Moreover, Azure Purview allows you to create a glossary of essential terms for enriching your data. A glossary provides a vocabulary for business users. It consists of business terms that can be related to each other and allows them to be categorized to be understood in different contexts. These terms can then be mapped to assets like a database, tables, columns, etc. This helps abstract the technical jargon associated with the data repositories and allows the business user to discover and work with data in the vocabulary that is more familiar to them.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2. 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6. 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1. How can you help WWI monitor their data from various sources as it flows through multiple processes and lands in multiple reports?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One of the platform features of Azure Purview is the ability to show the </a:t>
            </a:r>
            <a:r>
              <a:rPr lang="en-US" b="0" i="0" u="none" strike="noStrike" dirty="0">
                <a:solidFill>
                  <a:srgbClr val="24292E"/>
                </a:solidFill>
                <a:effectLst/>
                <a:latin typeface="-apple-system"/>
                <a:hlinkClick r:id="rId3"/>
              </a:rPr>
              <a:t>lineage</a:t>
            </a:r>
            <a:r>
              <a:rPr lang="en-US" b="0" i="0" dirty="0">
                <a:solidFill>
                  <a:srgbClr val="24292E"/>
                </a:solidFill>
                <a:effectLst/>
                <a:latin typeface="-apple-system"/>
              </a:rPr>
              <a:t> between datasets created by data processes. Azure Purview can automatically add data lineage information based on information from </a:t>
            </a:r>
            <a:r>
              <a:rPr lang="en-US" b="0" i="0" u="none" strike="noStrike" dirty="0">
                <a:solidFill>
                  <a:srgbClr val="24292E"/>
                </a:solidFill>
                <a:effectLst/>
                <a:latin typeface="-apple-system"/>
                <a:hlinkClick r:id="rId4"/>
              </a:rPr>
              <a:t>Azure Data Factory or Azure Synapse pipelines</a:t>
            </a:r>
            <a:r>
              <a:rPr lang="en-US" b="0" i="0" dirty="0">
                <a:solidFill>
                  <a:srgbClr val="24292E"/>
                </a:solidFill>
                <a:effectLst/>
                <a:latin typeface="-apple-system"/>
              </a:rPr>
              <a:t>. Metadata collected in Azure Purview from enterprise data systems are stitched across to show an end-to-end data lineage. Data Factory, Data Share, Synapse, Azure Databricks can push lineage in to Azure Purview at execution time. Databases &amp; storage solutions such as SQL Server, Teradata, and SAP have query engines to transform data using scripting language. Data lineage from stored procedures is collected into Purview and stitched with lineage from other systems. Data systems like Azure ML and Power BI report lineage into Azure Purview as well.</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2. Throughout the unification process, how can WWI make sure the proper regulatory compliance and risk management practices are applied to the right data sets?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can scan and automatically classify data in various platforms such as Azure Synapse, SAP ECC, SAP S4/HANA, and Oracle Database (</a:t>
            </a:r>
            <a:r>
              <a:rPr lang="en-US" b="0" i="0" u="none" strike="noStrike" dirty="0">
                <a:solidFill>
                  <a:srgbClr val="24292E"/>
                </a:solidFill>
                <a:effectLst/>
                <a:latin typeface="-apple-system"/>
                <a:hlinkClick r:id="rId5"/>
              </a:rPr>
              <a:t>see more</a:t>
            </a:r>
            <a:r>
              <a:rPr lang="en-US" b="0" i="0" dirty="0">
                <a:solidFill>
                  <a:srgbClr val="24292E"/>
                </a:solidFill>
                <a:effectLst/>
                <a:latin typeface="-apple-system"/>
              </a:rPr>
              <a:t>). Data sources captured by Azure Purview can be classified and labeled by out-of-box and custom-sensitive information types. In addition, Azure Purview supports 100+ built-in classifications that range from credit cards, account numbers through a wide range of types such as government IDs, location data, and more.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In Purview, classifications are similar to subject tags and are used to mark and identify data of a specific type found within your data estate during scanning. Purview uses the same classifications, also known as sensitive information types, like Microsoft 365. MIP sensitivity labels are created in the Microsoft 365 Security and Compliance Center (SCC). This enables you to extend your existing sensitivity labels across your Azure Purview assets. By extending MIP’s sensitivity labels with Azure Purview, organizations can now discover, classify, and get insight into sensitivity across a broader range of data sources, minimizing compliance risk.</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3. How does your solution help WWI to visually monitor their data assets and their relationships?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Data Map captures metadata across various data sources and file types with automated data discovery and sensitive data classification. The Purview Data Map is a unified map of your data assets and relationships that enable more effective governance for your data estate. It is a knowledge graph that is the underpinning for the Purview Data Catalog and all the features that it has to offer. Business users can configure and use the Purview Data Map through an intuitive UI, and developers can programmatically interact with the Data Map using open-source Apache Atlas 2.0 APIs. Azure Purview Data Map powers the Purview Data Catalog and Purview data insights as unified experiences within the Purview Studio.</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425712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6. Having multiple data sources, pipelines and reports makes it hard to track what data goes where and is accessed by who. Is there a way to visualize a complete data supply chain from raw data to business insights?</a:t>
            </a:r>
          </a:p>
          <a:p>
            <a:endParaRPr lang="en-US" sz="1200" b="0" i="0" u="none" strike="noStrike" kern="1200" dirty="0">
              <a:solidFill>
                <a:srgbClr val="24292E"/>
              </a:solidFill>
              <a:effectLst/>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7. 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83794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24292E"/>
                </a:solidFill>
                <a:effectLst/>
                <a:latin typeface="-apple-system"/>
              </a:rPr>
              <a:t>8. Azure Databricks and Azure Synapse Analytics seem to have overlapping capabilities, how does one choose between them?</a:t>
            </a:r>
          </a:p>
          <a:p>
            <a:pPr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Data Warehousing solution, we recommend Azure Synapse Analytics.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who are heavily investing in Spark and have data warehousing needs, we recommend both Azure Databricks and Azure Synapse.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9. How does Azure support deploying the models as web services so that they can easily be invoked from client applications? How does a model get deployed as a webservice?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10. 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Wide World Importers (WWI) has hundreds of brick-and-mortar stores and an online store where they sell various products.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WWI believes that data is the oxygen of retail. Retail has never been short of data, but they have not been able to maximize the value of this data. They struggle with fragmented data and a lack of understanding of customer behavior and expectations. They believe that a successful customer experience strategy is founded upon the effective use of data.</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understand that using analytics on top of retail data has the potential to unlock ways for them to improve personalized, omnichannel campaigns that engage potential and existing customers across their buying journey.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drive growth across the organization holistically. However, WWI is worried that finding the correct data in a larger pool can be much more challenging after the unification.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are looking to use historical campaign and customer analytics data and make decisions for the present. Beyond these large historical data sets, they would like to use streaming tweet data from Twitter and telemetry from IoT sensors in their brick-and-mortar locations. In effect, they would like to use data from the present moment to inform decisions for the next moment. WWI sees an opportunity to use their data to predict the future, initially by making product recommendations.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6/24/2021 10:43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According to Peter Guerin, Chief Technical Officer (CTO), Wide World Importers has over five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discover, integrate, query, and analyze the data from all of these sources. They worry that their current catalog might be missing some internal data sets used by smaller departments. Additionally, regardless of the volume, they want to be able to execute queries across such data with results returning in seconds.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addition to those data sources, they have in-store IoT sensors producing telemetry data that track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real-time, allowing them to quickly identify patterns that can be shared between stores. For example, as stores open on the East Coast, patterns detected in early buying behavior could inform last-minute offers and in-store product placement of products in their West Coast stores that have yet to open.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 </a:t>
            </a:r>
            <a:r>
              <a:rPr lang="en-US" b="0" i="0" dirty="0">
                <a:solidFill>
                  <a:srgbClr val="24292E"/>
                </a:solidFill>
                <a:effectLst/>
                <a:latin typeface="-apple-system"/>
              </a:rPr>
              <a:t>Though, Peter is worried that by centralizing multiple sources into a single unified environment, they can lose track of the origin of the data and where it moves over. </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 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fontScale="92500" lnSpcReduction="10000"/>
          </a:bodyPr>
          <a:lstStyle/>
          <a:p>
            <a:pPr>
              <a:lnSpc>
                <a:spcPct val="100000"/>
              </a:lnSpc>
            </a:pPr>
            <a:r>
              <a:rPr lang="en-US" sz="2800" dirty="0">
                <a:solidFill>
                  <a:schemeClr val="tx1"/>
                </a:solidFill>
                <a:latin typeface="+mj-lt"/>
              </a:rPr>
              <a:t>Enhanced ability to discovery data using business or technical terms for business analysts.</a:t>
            </a:r>
          </a:p>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Worried about the side effects of data centralization. Data governance, regulatory compliance risks have to be managed.</a:t>
            </a:r>
          </a:p>
          <a:p>
            <a:pPr>
              <a:lnSpc>
                <a:spcPct val="100000"/>
              </a:lnSpc>
            </a:pPr>
            <a:r>
              <a:rPr lang="en-US" sz="2800" dirty="0">
                <a:solidFill>
                  <a:schemeClr val="tx1"/>
                </a:solidFill>
              </a:rPr>
              <a:t>Monitor the use of data across pipelines and reports.</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182957"/>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Having multiple data sources, pipelines and reports makes it hard to track what data goes where and is accessed by who. Is there a way to visualize a complete data supply chain from raw data to business insights?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527667"/>
          </a:xfrm>
        </p:spPr>
        <p:txBody>
          <a:bodyPr/>
          <a:lstStyle/>
          <a:p>
            <a:pPr>
              <a:lnSpc>
                <a:spcPct val="100000"/>
              </a:lnSpc>
            </a:pPr>
            <a:r>
              <a:rPr lang="en-US" sz="2800" dirty="0"/>
              <a:t>Azure Databricks and Azure Synapse Analytics seem to have overlapping capabilities, how does one choose between them?</a:t>
            </a:r>
          </a:p>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02D28FF3-0B75-413B-895E-7A2AFCCDF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93" y="990600"/>
            <a:ext cx="10211614" cy="561638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The diagram illustrates the high level process for the &quot;cold path&quot; of the data pipeline architecture">
            <a:extLst>
              <a:ext uri="{FF2B5EF4-FFF2-40B4-BE49-F238E27FC236}">
                <a16:creationId xmlns:a16="http://schemas.microsoft.com/office/drawing/2014/main" id="{8DC3051D-CF4B-444C-B1F3-F2B386A3294F}"/>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7874D9A6-ACC3-4FC5-9347-6894537576A0}"/>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9C549839-6BDD-4E47-8481-DF5B25FD4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93" y="1344266"/>
              <a:ext cx="8669588" cy="5373885"/>
            </a:xfrm>
            <a:prstGeom prst="rect">
              <a:avLst/>
            </a:prstGeom>
          </p:spPr>
        </p:pic>
      </p:gr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5620000"/>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data governance, data discovery, data classification, data lineage identification, performing machine learning, and handling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Diagram of the hot path as described in the speaker notes.">
            <a:extLst>
              <a:ext uri="{FF2B5EF4-FFF2-40B4-BE49-F238E27FC236}">
                <a16:creationId xmlns:a16="http://schemas.microsoft.com/office/drawing/2014/main" id="{34B122C8-C8CB-4778-87BE-21BE7BE48758}"/>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0598E6C9-62D6-4C2A-9DBC-1A18453EF6A9}"/>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02575"/>
              <a:ext cx="10515600" cy="5242026"/>
            </a:xfrm>
            <a:prstGeom prst="rect">
              <a:avLst/>
            </a:prstGeom>
          </p:spPr>
        </p:pic>
      </p:grpSp>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The diagram illustrates the approach the Azure Synapse Analytics enables for WWI with regards to machine learning. ">
            <a:extLst>
              <a:ext uri="{FF2B5EF4-FFF2-40B4-BE49-F238E27FC236}">
                <a16:creationId xmlns:a16="http://schemas.microsoft.com/office/drawing/2014/main" id="{A51F2AD9-68A5-455C-96E7-4D3693CF92C3}"/>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F26561AF-8B0F-4F74-904F-36567705BBB1}"/>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81541" y="1414064"/>
              <a:ext cx="10371428" cy="5219048"/>
            </a:xfrm>
            <a:prstGeom prst="rect">
              <a:avLst/>
            </a:prstGeom>
          </p:spPr>
        </p:pic>
      </p:grpSp>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717941"/>
          </a:xfrm>
        </p:spPr>
        <p:txBody>
          <a:bodyPr/>
          <a:lstStyle/>
          <a:p>
            <a:pPr>
              <a:lnSpc>
                <a:spcPct val="100000"/>
              </a:lnSpc>
            </a:pPr>
            <a:r>
              <a:rPr lang="en-US" sz="2800" dirty="0"/>
              <a:t>Ingest flat file data into Azure Storage (Azure Data Lake Store Gen2) </a:t>
            </a:r>
          </a:p>
          <a:p>
            <a:pPr>
              <a:lnSpc>
                <a:spcPct val="100000"/>
              </a:lnSpc>
            </a:pPr>
            <a:r>
              <a:rPr lang="en-US" sz="2800" dirty="0"/>
              <a:t>Register and scan all data source with Azure Purview.</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15466"/>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pPr>
              <a:lnSpc>
                <a:spcPct val="100000"/>
              </a:lnSpc>
            </a:pPr>
            <a:r>
              <a:rPr lang="en-US" sz="2800" dirty="0"/>
              <a:t>Use Semantic Search in Azure Purview Catalog and custom terms.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Use Azure Purview Data Lineage to monitor the data lifecycle that spans the data’s origin and where it moves over time across the data estate.</a:t>
            </a:r>
          </a:p>
          <a:p>
            <a:pPr>
              <a:lnSpc>
                <a:spcPct val="100000"/>
              </a:lnSpc>
            </a:pPr>
            <a:r>
              <a:rPr lang="en-US" sz="2800" dirty="0"/>
              <a:t>Scan and automatically classify data with the 100+ built-in classifications that range from credit cards, account numbers through a wide range of types such as government IDs, location data, and more.</a:t>
            </a:r>
          </a:p>
          <a:p>
            <a:pPr>
              <a:lnSpc>
                <a:spcPct val="100000"/>
              </a:lnSpc>
            </a:pPr>
            <a:r>
              <a:rPr lang="en-US" sz="2800" dirty="0"/>
              <a:t>Use Purview Data Map as a unified map of all data assets and relationships that enable more effective governance for a data estate.</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Governance</a:t>
            </a:r>
          </a:p>
        </p:txBody>
      </p:sp>
    </p:spTree>
    <p:extLst>
      <p:ext uri="{BB962C8B-B14F-4D97-AF65-F5344CB8AC3E}">
        <p14:creationId xmlns:p14="http://schemas.microsoft.com/office/powerpoint/2010/main" val="17399227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00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Having multiple data sources, pipelines and reports makes it hard to track what data goes where and is accessed by who. Is there a way to visualize a complete data supply chain from raw data to business insights? </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lnSpcReduction="10000"/>
          </a:bodyPr>
          <a:lstStyle/>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399506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85663-EA6A-45B5-9C0C-E3BA3D03B051}"/>
              </a:ext>
            </a:extLst>
          </p:cNvPr>
          <p:cNvSpPr>
            <a:spLocks noGrp="1"/>
          </p:cNvSpPr>
          <p:nvPr>
            <p:ph type="title" idx="4294967295"/>
          </p:nvPr>
        </p:nvSpPr>
        <p:spPr>
          <a:xfrm>
            <a:off x="2383276" y="289511"/>
            <a:ext cx="9541803" cy="899665"/>
          </a:xfrm>
        </p:spPr>
        <p:txBody>
          <a:bodyPr/>
          <a:lstStyle/>
          <a:p>
            <a:r>
              <a:rPr lang="en-US" dirty="0">
                <a:solidFill>
                  <a:srgbClr val="0078D7"/>
                </a:solidFill>
              </a:rPr>
              <a:t>Final Closing Slide</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discover, integrate, query across and analyze the data from all these sources. Regardless of volume, they want these queries to return in seconds.</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worry that their current catalog might be missing </a:t>
            </a:r>
            <a:br>
              <a:rPr lang="en-US" sz="2800" dirty="0">
                <a:solidFill>
                  <a:schemeClr val="tx1"/>
                </a:solidFill>
              </a:rPr>
            </a:br>
            <a:r>
              <a:rPr lang="en-US" sz="2800" dirty="0">
                <a:solidFill>
                  <a:schemeClr val="tx1"/>
                </a:solidFill>
              </a:rPr>
              <a:t>some internal data sets used by smaller departments. </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810795" y="4272860"/>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d9c797ad-d7c3-4982-82b7-81352a75e4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6778</TotalTime>
  <Words>11446</Words>
  <Application>Microsoft Office PowerPoint</Application>
  <PresentationFormat>Widescreen</PresentationFormat>
  <Paragraphs>614</Paragraphs>
  <Slides>41</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solution – Governance</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Preferred objections handling - 7 </vt:lpstr>
      <vt:lpstr>Customer quote </vt:lpstr>
      <vt:lpstr>Final 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310</cp:revision>
  <dcterms:created xsi:type="dcterms:W3CDTF">2016-01-21T23:17:09Z</dcterms:created>
  <dcterms:modified xsi:type="dcterms:W3CDTF">2021-06-24T18:36:29Z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