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notesMasterIdLst>
    <p:notesMasterId r:id="rId30"/>
  </p:notes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19" autoAdjust="0"/>
  </p:normalViewPr>
  <p:slideViewPr>
    <p:cSldViewPr snapToGrid="0">
      <p:cViewPr>
        <p:scale>
          <a:sx n="73" d="100"/>
          <a:sy n="73" d="100"/>
        </p:scale>
        <p:origin x="90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CE92D-36BA-4189-BEF6-E49F5DB2B4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6D8FE-FF3B-492C-8129-FE064830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8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D8FE-FF3B-492C-8129-FE064830A9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7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136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085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8016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194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465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496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212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796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1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4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1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58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hebluediamondgallery.com/tablet/a/analyst.html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www.picpedia.org/chalkboard/f/financial-analysis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4791EE-DCD6-C1E9-F041-FBC54C6F4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189186" y="-65689"/>
            <a:ext cx="12381185" cy="6989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20FBB-D9CB-4066-9ADC-F4FEA4EF3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307779" y="-15961"/>
            <a:ext cx="12618368" cy="69893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F2C62F-1054-FDA4-7CA2-BB11C3CBFF69}"/>
              </a:ext>
            </a:extLst>
          </p:cNvPr>
          <p:cNvSpPr txBox="1"/>
          <p:nvPr/>
        </p:nvSpPr>
        <p:spPr>
          <a:xfrm>
            <a:off x="-189187" y="6858000"/>
            <a:ext cx="12381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www.thebluediamondgallery.com/tablet/a/analyst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7200" y="479967"/>
            <a:ext cx="6600497" cy="1507397"/>
          </a:xfrm>
        </p:spPr>
        <p:txBody>
          <a:bodyPr anchor="b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Walmart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1342" y="5787274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ABDUL BASITH 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F4280-0134-E0DF-3606-1A12A79C6657}"/>
              </a:ext>
            </a:extLst>
          </p:cNvPr>
          <p:cNvSpPr txBox="1"/>
          <p:nvPr/>
        </p:nvSpPr>
        <p:spPr>
          <a:xfrm>
            <a:off x="126125" y="6692857"/>
            <a:ext cx="6343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picpedia.org/chalkboard/f/financial-analysi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D3FE-1CCE-BE73-EEB2-6E4B2172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What is the city with the largest revenue?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45222D-64B9-9520-136D-8BA2864F0C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6582" y="2336873"/>
            <a:ext cx="3786346" cy="35993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509942-6790-3E19-9471-672886056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9597" y="3195080"/>
            <a:ext cx="2690093" cy="1882303"/>
          </a:xfrm>
        </p:spPr>
      </p:pic>
    </p:spTree>
    <p:extLst>
      <p:ext uri="{BB962C8B-B14F-4D97-AF65-F5344CB8AC3E}">
        <p14:creationId xmlns:p14="http://schemas.microsoft.com/office/powerpoint/2010/main" val="35504478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A280-08DA-76AD-D3FF-90EFFDCA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product line had the largest VAT?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DEB9AB-BB20-9318-0686-387C0AE20F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3801159" cy="35993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16EF40-F82F-6C21-EBA4-77E46BC6C6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5304" y="3156976"/>
            <a:ext cx="2758679" cy="1958510"/>
          </a:xfrm>
        </p:spPr>
      </p:pic>
    </p:spTree>
    <p:extLst>
      <p:ext uri="{BB962C8B-B14F-4D97-AF65-F5344CB8AC3E}">
        <p14:creationId xmlns:p14="http://schemas.microsoft.com/office/powerpoint/2010/main" val="16905431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DC5A-220D-97F6-0A85-F4F44AE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most common product line by gender?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7992DA-00B7-978A-426F-42A59E83E2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348"/>
            <a:ext cx="4317025" cy="442824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79E138-3AD5-BF8D-5BD5-00A02A05A3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5287" y="2924546"/>
            <a:ext cx="2918713" cy="2423370"/>
          </a:xfrm>
        </p:spPr>
      </p:pic>
    </p:spTree>
    <p:extLst>
      <p:ext uri="{BB962C8B-B14F-4D97-AF65-F5344CB8AC3E}">
        <p14:creationId xmlns:p14="http://schemas.microsoft.com/office/powerpoint/2010/main" val="26280254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4340-FDB1-0A6A-BB41-7BA9EB42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average rating of each product line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FB187B-B4FB-0B26-9C6A-6D6F2AA70A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7084" y="2336873"/>
            <a:ext cx="3819654" cy="35993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2AF886-F450-9CF1-E60A-7E380C49E8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7184" y="2871202"/>
            <a:ext cx="2994920" cy="2530059"/>
          </a:xfrm>
        </p:spPr>
      </p:pic>
    </p:spTree>
    <p:extLst>
      <p:ext uri="{BB962C8B-B14F-4D97-AF65-F5344CB8AC3E}">
        <p14:creationId xmlns:p14="http://schemas.microsoft.com/office/powerpoint/2010/main" val="16820128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4C32-305A-391B-696A-A21AF17A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many unique customer types does the data have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E2F773-9DD3-6902-5C9B-5A14AD13BA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3991675" cy="359931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0FBE5D-CC0F-9B9F-694E-C51CA22826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8764" y="2336872"/>
            <a:ext cx="2329159" cy="172679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8C2ED7-D583-BB8A-9516-578B6AE75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931" y="4063662"/>
            <a:ext cx="2436882" cy="19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413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C85D-3678-ABDF-0FE5-C521E634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many unique payment methods does the data have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A0C4C2-CF16-E06B-BDC4-32D6572811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4147899" cy="359931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861F49-46D2-79C4-8EA8-1538403B7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9115" y="3229373"/>
            <a:ext cx="2751058" cy="1813717"/>
          </a:xfrm>
        </p:spPr>
      </p:pic>
    </p:spTree>
    <p:extLst>
      <p:ext uri="{BB962C8B-B14F-4D97-AF65-F5344CB8AC3E}">
        <p14:creationId xmlns:p14="http://schemas.microsoft.com/office/powerpoint/2010/main" val="17176294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5DA6-7A43-F88E-C0B4-E17FBD37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customer type buys the most?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0AD49D-8EED-F606-6CF7-BC9791D83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2"/>
            <a:ext cx="3930710" cy="359931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159CB2-C04C-0753-A408-EFDB2ECE2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2408" y="3004563"/>
            <a:ext cx="3124471" cy="2263336"/>
          </a:xfrm>
        </p:spPr>
      </p:pic>
    </p:spTree>
    <p:extLst>
      <p:ext uri="{BB962C8B-B14F-4D97-AF65-F5344CB8AC3E}">
        <p14:creationId xmlns:p14="http://schemas.microsoft.com/office/powerpoint/2010/main" val="503085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483C-1FB2-6CF8-2891-CD22E232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gender of most of the customers?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D08C0C-3C86-7A7F-83AD-97DCC51022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2"/>
            <a:ext cx="3873555" cy="359931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C53A62-5006-C7A0-E2B8-F7BACD39CC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4356" y="3042666"/>
            <a:ext cx="2720576" cy="2187130"/>
          </a:xfrm>
        </p:spPr>
      </p:pic>
    </p:spTree>
    <p:extLst>
      <p:ext uri="{BB962C8B-B14F-4D97-AF65-F5344CB8AC3E}">
        <p14:creationId xmlns:p14="http://schemas.microsoft.com/office/powerpoint/2010/main" val="5473216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9278-445B-C986-3AFD-FC190530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gender distribution per branch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01F31F-55EA-6B84-2CC2-B94831E658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4083123" cy="35993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9419C6-D624-40D5-A09C-61EBB31DF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2925" y="2962650"/>
            <a:ext cx="2743438" cy="2347163"/>
          </a:xfrm>
        </p:spPr>
      </p:pic>
    </p:spTree>
    <p:extLst>
      <p:ext uri="{BB962C8B-B14F-4D97-AF65-F5344CB8AC3E}">
        <p14:creationId xmlns:p14="http://schemas.microsoft.com/office/powerpoint/2010/main" val="347761796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5E76-C89B-1883-E7AC-605E314E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time of the day do customers give most ratings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669432-3F70-A991-74E8-B64FC4751C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3824021" cy="35993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C2804C-93A4-3A84-1E3F-B9C55C847A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1977" y="3042666"/>
            <a:ext cx="2705334" cy="2187130"/>
          </a:xfrm>
        </p:spPr>
      </p:pic>
    </p:spTree>
    <p:extLst>
      <p:ext uri="{BB962C8B-B14F-4D97-AF65-F5344CB8AC3E}">
        <p14:creationId xmlns:p14="http://schemas.microsoft.com/office/powerpoint/2010/main" val="39660349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9BA4-D92A-476B-BF89-202AFA43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Understanding Sales Performance and Customer Behavior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7081-0B49-DB77-A66E-305289BC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highlight>
                  <a:srgbClr val="C0C0C0"/>
                </a:highlight>
              </a:rPr>
              <a:t>Objective: </a:t>
            </a:r>
            <a:r>
              <a:rPr lang="en-US" sz="3200" dirty="0"/>
              <a:t>Explore Walmart's sales data to gain insights into top-performing branches, product lines, sales trends, and customer behavior.</a:t>
            </a:r>
          </a:p>
          <a:p>
            <a:r>
              <a:rPr lang="en-US" sz="3200" b="1" dirty="0">
                <a:highlight>
                  <a:srgbClr val="C0C0C0"/>
                </a:highlight>
              </a:rPr>
              <a:t>Goal: </a:t>
            </a:r>
            <a:r>
              <a:rPr lang="en-US" sz="3200" dirty="0"/>
              <a:t>Improve and optimize sales strategies by understanding factors affecting sales across different branches and product lines.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8039233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C197-18B1-F06B-C953-6473366C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day </a:t>
            </a:r>
            <a:r>
              <a:rPr lang="en-US" dirty="0" err="1"/>
              <a:t>fo</a:t>
            </a:r>
            <a:r>
              <a:rPr lang="en-US" dirty="0"/>
              <a:t> the week has the best avg ratings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751749-8E47-C812-68B6-CC3A034D1A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9768" y="2336873"/>
            <a:ext cx="3946487" cy="359931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6A04AA-9CE9-274B-D615-ADBA353465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5304" y="3004563"/>
            <a:ext cx="2758679" cy="2263336"/>
          </a:xfrm>
        </p:spPr>
      </p:pic>
    </p:spTree>
    <p:extLst>
      <p:ext uri="{BB962C8B-B14F-4D97-AF65-F5344CB8AC3E}">
        <p14:creationId xmlns:p14="http://schemas.microsoft.com/office/powerpoint/2010/main" val="179285375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26D9-92C7-B37D-8ED7-95F2342E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sales made in each time of the day per weekday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247F36-93AB-606D-9935-7DC56C1FD1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3953572" cy="359931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07A037B-9E6A-82AE-4716-037E4295B8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4356" y="2993132"/>
            <a:ext cx="2720576" cy="2286198"/>
          </a:xfrm>
        </p:spPr>
      </p:pic>
    </p:spTree>
    <p:extLst>
      <p:ext uri="{BB962C8B-B14F-4D97-AF65-F5344CB8AC3E}">
        <p14:creationId xmlns:p14="http://schemas.microsoft.com/office/powerpoint/2010/main" val="250486082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5F62-FD23-6E7D-C682-A1ED0F40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Which of the customer types brings the most revenue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BC01CD-649E-CE5D-550E-511DA4F218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4028" y="3088390"/>
            <a:ext cx="4511431" cy="209568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DBB8E5-4743-6B32-DD62-B7D3AE382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0063" y="2962650"/>
            <a:ext cx="2789162" cy="2347163"/>
          </a:xfrm>
        </p:spPr>
      </p:pic>
    </p:spTree>
    <p:extLst>
      <p:ext uri="{BB962C8B-B14F-4D97-AF65-F5344CB8AC3E}">
        <p14:creationId xmlns:p14="http://schemas.microsoft.com/office/powerpoint/2010/main" val="155328659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D1F-9731-D264-E1C8-66B00EE4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city has the largest tax/VAT percent?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A78887-759E-8112-674D-980B4677E1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4083123" cy="35993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A2A95D-B62F-6089-6AAC-052D6E6E5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5304" y="3012184"/>
            <a:ext cx="2758679" cy="2248095"/>
          </a:xfrm>
        </p:spPr>
      </p:pic>
    </p:spTree>
    <p:extLst>
      <p:ext uri="{BB962C8B-B14F-4D97-AF65-F5344CB8AC3E}">
        <p14:creationId xmlns:p14="http://schemas.microsoft.com/office/powerpoint/2010/main" val="149895752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5C2F-8DE8-026C-90E0-0FFE715F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customer type pays the most in VAT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383237-FFA6-F2E2-3A4C-9AB3D347AC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408904"/>
            <a:ext cx="3949761" cy="35993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13CE6F-5B52-3B3F-392D-9F54BC28A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4356" y="2909305"/>
            <a:ext cx="2720576" cy="2453853"/>
          </a:xfrm>
        </p:spPr>
      </p:pic>
    </p:spTree>
    <p:extLst>
      <p:ext uri="{BB962C8B-B14F-4D97-AF65-F5344CB8AC3E}">
        <p14:creationId xmlns:p14="http://schemas.microsoft.com/office/powerpoint/2010/main" val="171182489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52DA-9E73-D232-5DDA-EF3A93C1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05A2-99BA-D70F-A49D-2F03EF80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By implementing these recommendations, Walmart can improve sales performance, enhance customer satisfaction, and increase revenue. Our analysis demonstrates the power of data-driven decision-making in driving business success</a:t>
            </a:r>
            <a:r>
              <a:rPr lang="en-US" dirty="0"/>
              <a:t>.</a:t>
            </a:r>
          </a:p>
          <a:p>
            <a:r>
              <a:rPr lang="en-US" dirty="0"/>
              <a:t>Thank you for your attention, and we welcome any questions or further discussion on our analysis!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4390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E3FA92-1588-2D7C-F1EB-50DD51E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many unique cities does the data have?</a:t>
            </a:r>
            <a:endParaRPr lang="en-IN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64814B-B500-B77B-82D8-C4C7A1D602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8027" y="2615380"/>
            <a:ext cx="3428390" cy="281202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D9BF96-52EA-4AA9-398D-7C83CBA4A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84027" y="2743200"/>
            <a:ext cx="2355048" cy="2291964"/>
          </a:xfrm>
        </p:spPr>
      </p:pic>
    </p:spTree>
    <p:extLst>
      <p:ext uri="{BB962C8B-B14F-4D97-AF65-F5344CB8AC3E}">
        <p14:creationId xmlns:p14="http://schemas.microsoft.com/office/powerpoint/2010/main" val="42297573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DFF4-A0EE-1266-0227-478E3660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which city is each branch?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7A1D07-2DBF-E04D-7C40-65D298AD26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7187" y="2576052"/>
            <a:ext cx="2873759" cy="244798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F6DB23-CC07-EDFE-E39A-9EF498D9FE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9699" y="2576052"/>
            <a:ext cx="2949204" cy="2447783"/>
          </a:xfrm>
        </p:spPr>
      </p:pic>
    </p:spTree>
    <p:extLst>
      <p:ext uri="{BB962C8B-B14F-4D97-AF65-F5344CB8AC3E}">
        <p14:creationId xmlns:p14="http://schemas.microsoft.com/office/powerpoint/2010/main" val="39892389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77E1-DC6E-555A-FEBC-3E219F89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How many unique product lines does the data have?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59985C-0994-CAA5-18B8-763C27F45B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5239" y="2336873"/>
            <a:ext cx="4060722" cy="35993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5A3FE5-7DE0-1896-56E7-C99345BFC6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6371" y="3115063"/>
            <a:ext cx="1676545" cy="2042337"/>
          </a:xfrm>
        </p:spPr>
      </p:pic>
    </p:spTree>
    <p:extLst>
      <p:ext uri="{BB962C8B-B14F-4D97-AF65-F5344CB8AC3E}">
        <p14:creationId xmlns:p14="http://schemas.microsoft.com/office/powerpoint/2010/main" val="26397013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936D-541A-7001-0832-C7E0B032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most selling product line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133289-B38E-39D2-1BBA-7D5DFE9841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3862182" cy="35993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6A1B0C-7F4E-DE9D-390D-4DB6EE0AAC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7781" y="2336872"/>
            <a:ext cx="3716401" cy="3464160"/>
          </a:xfrm>
        </p:spPr>
      </p:pic>
    </p:spTree>
    <p:extLst>
      <p:ext uri="{BB962C8B-B14F-4D97-AF65-F5344CB8AC3E}">
        <p14:creationId xmlns:p14="http://schemas.microsoft.com/office/powerpoint/2010/main" val="37634983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8FA1-96C1-4A79-102B-3966F9FF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What is the total revenue by month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0D51C8-6958-E86B-9605-2134049E31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3862124" cy="35993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518B81-AC55-617E-2FDB-91B950107A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8166" y="3115063"/>
            <a:ext cx="2712955" cy="2042337"/>
          </a:xfrm>
        </p:spPr>
      </p:pic>
    </p:spTree>
    <p:extLst>
      <p:ext uri="{BB962C8B-B14F-4D97-AF65-F5344CB8AC3E}">
        <p14:creationId xmlns:p14="http://schemas.microsoft.com/office/powerpoint/2010/main" val="17458611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1494-3AEB-F167-B011-A85A1333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month had the largest COGS?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5F0AEF-40F2-192A-1304-F78C23D9D2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2" y="2336872"/>
            <a:ext cx="3901510" cy="359931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36E024-264A-9D66-731C-AADE9DB93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9597" y="3080770"/>
            <a:ext cx="2690093" cy="2110923"/>
          </a:xfrm>
        </p:spPr>
      </p:pic>
    </p:spTree>
    <p:extLst>
      <p:ext uri="{BB962C8B-B14F-4D97-AF65-F5344CB8AC3E}">
        <p14:creationId xmlns:p14="http://schemas.microsoft.com/office/powerpoint/2010/main" val="29103818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4430-2F04-26FB-A514-C149D45C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product line had the largest revenue?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5730B5-6472-CCB2-759C-9C5645C9C0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2" y="2336873"/>
            <a:ext cx="3957382" cy="359931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A16D27-D191-C44E-5C09-EC69350E3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9614" y="3214131"/>
            <a:ext cx="2530059" cy="1844200"/>
          </a:xfrm>
        </p:spPr>
      </p:pic>
    </p:spTree>
    <p:extLst>
      <p:ext uri="{BB962C8B-B14F-4D97-AF65-F5344CB8AC3E}">
        <p14:creationId xmlns:p14="http://schemas.microsoft.com/office/powerpoint/2010/main" val="2485749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85</TotalTime>
  <Words>324</Words>
  <Application>Microsoft Office PowerPoint</Application>
  <PresentationFormat>Widescreen</PresentationFormat>
  <Paragraphs>33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Berlin</vt:lpstr>
      <vt:lpstr>Walmart Sales Data Analysis</vt:lpstr>
      <vt:lpstr>Understanding Sales Performance and Customer Behavior</vt:lpstr>
      <vt:lpstr>How many unique cities does the data have?</vt:lpstr>
      <vt:lpstr>In which city is each branch?</vt:lpstr>
      <vt:lpstr> How many unique product lines does the data have?</vt:lpstr>
      <vt:lpstr>What is the most selling product line</vt:lpstr>
      <vt:lpstr> What is the total revenue by month</vt:lpstr>
      <vt:lpstr>What month had the largest COGS?</vt:lpstr>
      <vt:lpstr>What product line had the largest revenue?</vt:lpstr>
      <vt:lpstr> What is the city with the largest revenue?</vt:lpstr>
      <vt:lpstr>What product line had the largest VAT?</vt:lpstr>
      <vt:lpstr>What is the most common product line by gender?</vt:lpstr>
      <vt:lpstr>What is the average rating of each product line</vt:lpstr>
      <vt:lpstr>How many unique customer types does the data have</vt:lpstr>
      <vt:lpstr>How many unique payment methods does the data have</vt:lpstr>
      <vt:lpstr>Which customer type buys the most?</vt:lpstr>
      <vt:lpstr>What is the gender of most of the customers?</vt:lpstr>
      <vt:lpstr>What is the gender distribution per branch</vt:lpstr>
      <vt:lpstr>Which time of the day do customers give most ratings</vt:lpstr>
      <vt:lpstr>Which day fo the week has the best avg ratings</vt:lpstr>
      <vt:lpstr>Number of sales made in each time of the day per weekday</vt:lpstr>
      <vt:lpstr> Which of the customer types brings the most revenue</vt:lpstr>
      <vt:lpstr>Which city has the largest tax/VAT percent?</vt:lpstr>
      <vt:lpstr>Which customer type pays the most in VAT</vt:lpstr>
      <vt:lpstr>CONCULUSION: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Basith</dc:creator>
  <cp:lastModifiedBy>Abdul Basith</cp:lastModifiedBy>
  <cp:revision>4</cp:revision>
  <dcterms:created xsi:type="dcterms:W3CDTF">2024-09-05T16:58:35Z</dcterms:created>
  <dcterms:modified xsi:type="dcterms:W3CDTF">2024-09-05T18:24:32Z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