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4" r:id="rId8"/>
    <p:sldId id="262" r:id="rId9"/>
    <p:sldId id="264" r:id="rId10"/>
    <p:sldId id="266" r:id="rId11"/>
    <p:sldId id="268" r:id="rId12"/>
    <p:sldId id="263" r:id="rId13"/>
    <p:sldId id="267" r:id="rId14"/>
    <p:sldId id="270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55B3"/>
    <a:srgbClr val="A56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774" y="1685105"/>
            <a:ext cx="8655839" cy="2256250"/>
          </a:xfrm>
        </p:spPr>
        <p:txBody>
          <a:bodyPr/>
          <a:lstStyle/>
          <a:p>
            <a:pPr algn="ctr"/>
            <a:r>
              <a:rPr lang="en-US" dirty="0"/>
              <a:t>Amazon e-Retail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536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ETL process USING SSIS</a:t>
            </a:r>
          </a:p>
          <a:p>
            <a:r>
              <a:rPr lang="en-US" dirty="0"/>
              <a:t>Report building USING SSRS</a:t>
            </a:r>
          </a:p>
          <a:p>
            <a:r>
              <a:rPr lang="en-US" dirty="0"/>
              <a:t>Visualization using Tableau</a:t>
            </a:r>
          </a:p>
          <a:p>
            <a:r>
              <a:rPr lang="en-US" dirty="0"/>
              <a:t>Building Graphical and </a:t>
            </a:r>
            <a:r>
              <a:rPr lang="en-US" dirty="0" err="1"/>
              <a:t>Sql</a:t>
            </a:r>
            <a:r>
              <a:rPr lang="en-US" dirty="0"/>
              <a:t> databases using </a:t>
            </a:r>
            <a:r>
              <a:rPr lang="en-US" dirty="0" err="1"/>
              <a:t>ryan</a:t>
            </a:r>
            <a:r>
              <a:rPr lang="en-US" dirty="0"/>
              <a:t> School Dataset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479" y="-26126"/>
            <a:ext cx="2587251" cy="1841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321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774" y="992777"/>
            <a:ext cx="9648026" cy="1541421"/>
          </a:xfrm>
        </p:spPr>
        <p:txBody>
          <a:bodyPr/>
          <a:lstStyle/>
          <a:p>
            <a:pPr algn="ctr"/>
            <a:r>
              <a:rPr lang="en-US" dirty="0"/>
              <a:t>Ryan School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081" y="4267923"/>
            <a:ext cx="8825658" cy="17832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Overview of Graph Database with Neo4j </a:t>
            </a:r>
          </a:p>
          <a:p>
            <a:r>
              <a:rPr lang="en-US" dirty="0"/>
              <a:t>Graph Database MODEL </a:t>
            </a:r>
          </a:p>
          <a:p>
            <a:r>
              <a:rPr lang="en-US" dirty="0"/>
              <a:t>Deployment of Graph Database using Neo4j</a:t>
            </a:r>
          </a:p>
          <a:p>
            <a:r>
              <a:rPr lang="en-US" dirty="0"/>
              <a:t>Relational database </a:t>
            </a:r>
          </a:p>
          <a:p>
            <a:r>
              <a:rPr lang="en-US" dirty="0"/>
              <a:t>Neo4j vs SQL comparison</a:t>
            </a:r>
          </a:p>
        </p:txBody>
      </p:sp>
    </p:spTree>
    <p:extLst>
      <p:ext uri="{BB962C8B-B14F-4D97-AF65-F5344CB8AC3E}">
        <p14:creationId xmlns:p14="http://schemas.microsoft.com/office/powerpoint/2010/main" val="342604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Graph Database with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pre-defined model</a:t>
            </a:r>
          </a:p>
          <a:p>
            <a:r>
              <a:rPr lang="en-US" dirty="0"/>
              <a:t>Properties</a:t>
            </a:r>
          </a:p>
          <a:p>
            <a:pPr marL="0" indent="0">
              <a:buNone/>
            </a:pPr>
            <a:r>
              <a:rPr lang="en-US" dirty="0"/>
              <a:t>         -- Intuitiveness</a:t>
            </a:r>
          </a:p>
          <a:p>
            <a:pPr marL="0" indent="0">
              <a:buNone/>
            </a:pPr>
            <a:r>
              <a:rPr lang="en-US" dirty="0"/>
              <a:t>	  -- Speed</a:t>
            </a:r>
          </a:p>
          <a:p>
            <a:pPr marL="0" indent="0">
              <a:buNone/>
            </a:pPr>
            <a:r>
              <a:rPr lang="en-US" dirty="0"/>
              <a:t>	  -- Agility</a:t>
            </a:r>
          </a:p>
          <a:p>
            <a:r>
              <a:rPr lang="en-US" dirty="0"/>
              <a:t>Data organization</a:t>
            </a:r>
          </a:p>
          <a:p>
            <a:pPr marL="0" indent="0">
              <a:buNone/>
            </a:pPr>
            <a:r>
              <a:rPr lang="en-US" dirty="0"/>
              <a:t>	  -- Nodes</a:t>
            </a:r>
          </a:p>
          <a:p>
            <a:pPr marL="0" indent="0">
              <a:buNone/>
            </a:pPr>
            <a:r>
              <a:rPr lang="en-US" dirty="0"/>
              <a:t>         -- Relationships</a:t>
            </a:r>
          </a:p>
          <a:p>
            <a:pPr marL="0" indent="0">
              <a:buNone/>
            </a:pPr>
            <a:r>
              <a:rPr lang="en-US" dirty="0"/>
              <a:t>         --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396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73505" y="1854371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Course Instructor</a:t>
            </a:r>
          </a:p>
        </p:txBody>
      </p:sp>
      <p:sp>
        <p:nvSpPr>
          <p:cNvPr id="8" name="Oval 7"/>
          <p:cNvSpPr/>
          <p:nvPr/>
        </p:nvSpPr>
        <p:spPr>
          <a:xfrm>
            <a:off x="10052459" y="3458112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Online Course</a:t>
            </a:r>
          </a:p>
        </p:txBody>
      </p:sp>
      <p:sp>
        <p:nvSpPr>
          <p:cNvPr id="9" name="Oval 8"/>
          <p:cNvSpPr/>
          <p:nvPr/>
        </p:nvSpPr>
        <p:spPr>
          <a:xfrm>
            <a:off x="3384172" y="3611051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 Grade</a:t>
            </a:r>
          </a:p>
        </p:txBody>
      </p:sp>
      <p:sp>
        <p:nvSpPr>
          <p:cNvPr id="10" name="Oval 9"/>
          <p:cNvSpPr/>
          <p:nvPr/>
        </p:nvSpPr>
        <p:spPr>
          <a:xfrm>
            <a:off x="8634610" y="1543598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Onsite Course</a:t>
            </a:r>
          </a:p>
        </p:txBody>
      </p:sp>
      <p:sp>
        <p:nvSpPr>
          <p:cNvPr id="11" name="Oval 10"/>
          <p:cNvSpPr/>
          <p:nvPr/>
        </p:nvSpPr>
        <p:spPr>
          <a:xfrm>
            <a:off x="677306" y="2510550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</p:txBody>
      </p:sp>
      <p:sp>
        <p:nvSpPr>
          <p:cNvPr id="12" name="Oval 11"/>
          <p:cNvSpPr/>
          <p:nvPr/>
        </p:nvSpPr>
        <p:spPr>
          <a:xfrm>
            <a:off x="6401731" y="3642911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Course</a:t>
            </a:r>
          </a:p>
        </p:txBody>
      </p:sp>
      <p:sp>
        <p:nvSpPr>
          <p:cNvPr id="13" name="Oval 12"/>
          <p:cNvSpPr/>
          <p:nvPr/>
        </p:nvSpPr>
        <p:spPr>
          <a:xfrm>
            <a:off x="9570718" y="5131522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</a:p>
        </p:txBody>
      </p:sp>
      <p:sp>
        <p:nvSpPr>
          <p:cNvPr id="14" name="Oval 13"/>
          <p:cNvSpPr/>
          <p:nvPr/>
        </p:nvSpPr>
        <p:spPr>
          <a:xfrm>
            <a:off x="2258831" y="5367731"/>
            <a:ext cx="1685109" cy="1018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Office Assignment</a:t>
            </a:r>
          </a:p>
        </p:txBody>
      </p:sp>
      <p:cxnSp>
        <p:nvCxnSpPr>
          <p:cNvPr id="16" name="Straight Arrow Connector 15"/>
          <p:cNvCxnSpPr>
            <a:stCxn id="5" idx="5"/>
            <a:endCxn id="12" idx="1"/>
          </p:cNvCxnSpPr>
          <p:nvPr/>
        </p:nvCxnSpPr>
        <p:spPr>
          <a:xfrm>
            <a:off x="5911836" y="2724059"/>
            <a:ext cx="736673" cy="106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9979" y="3107331"/>
            <a:ext cx="86883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Teaches</a:t>
            </a:r>
          </a:p>
        </p:txBody>
      </p:sp>
      <p:cxnSp>
        <p:nvCxnSpPr>
          <p:cNvPr id="20" name="Straight Arrow Connector 19"/>
          <p:cNvCxnSpPr>
            <a:stCxn id="12" idx="5"/>
            <a:endCxn id="13" idx="2"/>
          </p:cNvCxnSpPr>
          <p:nvPr/>
        </p:nvCxnSpPr>
        <p:spPr>
          <a:xfrm>
            <a:off x="7840062" y="4512599"/>
            <a:ext cx="1730656" cy="112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66314" y="4931779"/>
            <a:ext cx="1121378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department</a:t>
            </a:r>
          </a:p>
        </p:txBody>
      </p:sp>
      <p:cxnSp>
        <p:nvCxnSpPr>
          <p:cNvPr id="24" name="Straight Arrow Connector 23"/>
          <p:cNvCxnSpPr>
            <a:stCxn id="12" idx="6"/>
            <a:endCxn id="8" idx="2"/>
          </p:cNvCxnSpPr>
          <p:nvPr/>
        </p:nvCxnSpPr>
        <p:spPr>
          <a:xfrm flipV="1">
            <a:off x="8086840" y="3967564"/>
            <a:ext cx="1965619" cy="18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6759" y="3912874"/>
            <a:ext cx="1103959" cy="2770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offerscourse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9" idx="6"/>
            <a:endCxn id="12" idx="2"/>
          </p:cNvCxnSpPr>
          <p:nvPr/>
        </p:nvCxnSpPr>
        <p:spPr>
          <a:xfrm>
            <a:off x="5069281" y="4120503"/>
            <a:ext cx="1332450" cy="3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02335" y="3981084"/>
            <a:ext cx="813452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Enrolled</a:t>
            </a:r>
          </a:p>
        </p:txBody>
      </p:sp>
      <p:cxnSp>
        <p:nvCxnSpPr>
          <p:cNvPr id="40" name="Straight Arrow Connector 39"/>
          <p:cNvCxnSpPr>
            <a:stCxn id="11" idx="5"/>
            <a:endCxn id="9" idx="1"/>
          </p:cNvCxnSpPr>
          <p:nvPr/>
        </p:nvCxnSpPr>
        <p:spPr>
          <a:xfrm>
            <a:off x="2115637" y="3380238"/>
            <a:ext cx="1515313" cy="38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20196" y="3437312"/>
            <a:ext cx="842554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Enrolled</a:t>
            </a:r>
          </a:p>
        </p:txBody>
      </p:sp>
      <p:cxnSp>
        <p:nvCxnSpPr>
          <p:cNvPr id="44" name="Straight Arrow Connector 43"/>
          <p:cNvCxnSpPr>
            <a:stCxn id="14" idx="1"/>
            <a:endCxn id="11" idx="4"/>
          </p:cNvCxnSpPr>
          <p:nvPr/>
        </p:nvCxnSpPr>
        <p:spPr>
          <a:xfrm flipH="1" flipV="1">
            <a:off x="1519861" y="3529453"/>
            <a:ext cx="985748" cy="198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19046" y="4686475"/>
            <a:ext cx="845777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Enrolled</a:t>
            </a:r>
          </a:p>
        </p:txBody>
      </p:sp>
      <p:cxnSp>
        <p:nvCxnSpPr>
          <p:cNvPr id="50" name="Straight Arrow Connector 49"/>
          <p:cNvCxnSpPr>
            <a:stCxn id="12" idx="0"/>
            <a:endCxn id="10" idx="3"/>
          </p:cNvCxnSpPr>
          <p:nvPr/>
        </p:nvCxnSpPr>
        <p:spPr>
          <a:xfrm flipV="1">
            <a:off x="7244286" y="2413286"/>
            <a:ext cx="1637102" cy="122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18314" y="2933717"/>
            <a:ext cx="1148446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offerscourse</a:t>
            </a:r>
            <a:endParaRPr lang="en-US" sz="12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36010" y="337456"/>
            <a:ext cx="6252615" cy="948957"/>
          </a:xfrm>
        </p:spPr>
        <p:txBody>
          <a:bodyPr/>
          <a:lstStyle/>
          <a:p>
            <a:r>
              <a:rPr lang="en-US" sz="4000" dirty="0"/>
              <a:t>Graph Database Model </a:t>
            </a:r>
          </a:p>
        </p:txBody>
      </p:sp>
    </p:spTree>
    <p:extLst>
      <p:ext uri="{BB962C8B-B14F-4D97-AF65-F5344CB8AC3E}">
        <p14:creationId xmlns:p14="http://schemas.microsoft.com/office/powerpoint/2010/main" val="171227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84" y="203749"/>
            <a:ext cx="8825659" cy="890451"/>
          </a:xfrm>
        </p:spPr>
        <p:txBody>
          <a:bodyPr/>
          <a:lstStyle/>
          <a:p>
            <a:pPr algn="ctr"/>
            <a:r>
              <a:rPr lang="en-US" sz="4000" dirty="0"/>
              <a:t>Deployment of Graph Database using Neo4j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2605" y="2070853"/>
            <a:ext cx="4506258" cy="147469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Loading CSV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Creating Constraint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Building relations </a:t>
            </a:r>
          </a:p>
          <a:p>
            <a:r>
              <a:rPr lang="en-US" dirty="0"/>
              <a:t>       or Creating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10" y="1627094"/>
            <a:ext cx="8862108" cy="46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5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488" y="183782"/>
            <a:ext cx="8825659" cy="784412"/>
          </a:xfrm>
        </p:spPr>
        <p:txBody>
          <a:bodyPr/>
          <a:lstStyle/>
          <a:p>
            <a:r>
              <a:rPr lang="en-US" sz="3600" dirty="0"/>
              <a:t>Relational Database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8" y="947453"/>
            <a:ext cx="10246659" cy="56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3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71" y="49312"/>
            <a:ext cx="7104442" cy="744065"/>
          </a:xfrm>
        </p:spPr>
        <p:txBody>
          <a:bodyPr/>
          <a:lstStyle/>
          <a:p>
            <a:r>
              <a:rPr lang="en-US" sz="4000" dirty="0"/>
              <a:t>Querying Graph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" y="1607322"/>
            <a:ext cx="5642300" cy="3584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76" y="1622489"/>
            <a:ext cx="5828430" cy="3569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672358" y="1062318"/>
            <a:ext cx="2686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Students School Time Table :-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9550" y="1071025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URL for Online Classes for Students enrolled:-</a:t>
            </a:r>
          </a:p>
        </p:txBody>
      </p:sp>
    </p:spTree>
    <p:extLst>
      <p:ext uri="{BB962C8B-B14F-4D97-AF65-F5344CB8AC3E}">
        <p14:creationId xmlns:p14="http://schemas.microsoft.com/office/powerpoint/2010/main" val="7754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1661880"/>
            <a:ext cx="6060219" cy="3713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146" y="1661881"/>
            <a:ext cx="5755664" cy="3713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72358" y="1062318"/>
            <a:ext cx="48093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set of Course Id values to fetch Instructor/Student</a:t>
            </a:r>
          </a:p>
          <a:p>
            <a:r>
              <a:rPr lang="en-US" sz="1400" dirty="0"/>
              <a:t>names and their respective Departments:-</a:t>
            </a:r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16117" y="1071025"/>
            <a:ext cx="48093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set of Course Id values to fetch Instructor/Student</a:t>
            </a:r>
          </a:p>
          <a:p>
            <a:r>
              <a:rPr lang="en-US" sz="1400" dirty="0"/>
              <a:t>names and their respective Departments:-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26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455" y="304805"/>
            <a:ext cx="5958540" cy="676835"/>
          </a:xfrm>
        </p:spPr>
        <p:txBody>
          <a:bodyPr/>
          <a:lstStyle/>
          <a:p>
            <a:r>
              <a:rPr lang="en-US" sz="3600" dirty="0"/>
              <a:t>Neo4j vs SQL Comparison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Query performance challenges</a:t>
            </a:r>
          </a:p>
          <a:p>
            <a:r>
              <a:rPr lang="en-US" dirty="0"/>
              <a:t>Ease of understanding and Maintenance  </a:t>
            </a:r>
          </a:p>
          <a:p>
            <a:r>
              <a:rPr lang="en-US" dirty="0"/>
              <a:t>Query run time</a:t>
            </a:r>
          </a:p>
          <a:p>
            <a:r>
              <a:rPr lang="en-US" dirty="0"/>
              <a:t>Ease of Database modelling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27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967314"/>
            <a:ext cx="8825659" cy="121471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210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11252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0249" y="2692995"/>
            <a:ext cx="8946541" cy="29240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Total expenditure </a:t>
            </a:r>
            <a:r>
              <a:rPr lang="en-US" dirty="0" err="1"/>
              <a:t>w.r.t.</a:t>
            </a:r>
            <a:r>
              <a:rPr lang="en-US" dirty="0"/>
              <a:t> categories among Customers yearly</a:t>
            </a:r>
          </a:p>
          <a:p>
            <a:r>
              <a:rPr lang="en-US" dirty="0"/>
              <a:t>Order Status </a:t>
            </a:r>
            <a:r>
              <a:rPr lang="en-US" dirty="0" err="1"/>
              <a:t>w.r.t.</a:t>
            </a:r>
            <a:r>
              <a:rPr lang="en-US" dirty="0"/>
              <a:t> departments among Customers yearly</a:t>
            </a:r>
          </a:p>
          <a:p>
            <a:r>
              <a:rPr lang="en-US" dirty="0"/>
              <a:t>Total orders and price per Category </a:t>
            </a:r>
            <a:r>
              <a:rPr lang="en-US" dirty="0" err="1"/>
              <a:t>w.r.t.</a:t>
            </a:r>
            <a:r>
              <a:rPr lang="en-US" dirty="0"/>
              <a:t> Cities yearly</a:t>
            </a:r>
          </a:p>
          <a:p>
            <a:r>
              <a:rPr lang="en-US" dirty="0"/>
              <a:t>Order status </a:t>
            </a:r>
            <a:r>
              <a:rPr lang="en-US" dirty="0" err="1"/>
              <a:t>w.r.t.</a:t>
            </a:r>
            <a:r>
              <a:rPr lang="en-US" dirty="0"/>
              <a:t> cities per day yearly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65" y="3693672"/>
            <a:ext cx="3708713" cy="22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retail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24030"/>
          </a:xfrm>
        </p:spPr>
        <p:txBody>
          <a:bodyPr/>
          <a:lstStyle/>
          <a:p>
            <a:r>
              <a:rPr lang="en-US" dirty="0"/>
              <a:t>Customer Details</a:t>
            </a:r>
          </a:p>
          <a:p>
            <a:r>
              <a:rPr lang="en-US" dirty="0"/>
              <a:t>Product Details</a:t>
            </a:r>
          </a:p>
          <a:p>
            <a:r>
              <a:rPr lang="en-US" dirty="0"/>
              <a:t>Order Details</a:t>
            </a:r>
          </a:p>
          <a:p>
            <a:r>
              <a:rPr lang="en-US" dirty="0"/>
              <a:t>Order Item Details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Department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61289" y="2860766"/>
            <a:ext cx="1268357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1" y="1293018"/>
            <a:ext cx="5212080" cy="53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4" y="389708"/>
            <a:ext cx="10941252" cy="1190897"/>
          </a:xfrm>
        </p:spPr>
        <p:txBody>
          <a:bodyPr/>
          <a:lstStyle/>
          <a:p>
            <a:r>
              <a:rPr lang="en-US" dirty="0"/>
              <a:t>Dimensional Modelling-Star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764" y="1342115"/>
            <a:ext cx="5909910" cy="52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94657"/>
            <a:ext cx="8825659" cy="903514"/>
          </a:xfrm>
        </p:spPr>
        <p:txBody>
          <a:bodyPr/>
          <a:lstStyle/>
          <a:p>
            <a:r>
              <a:rPr lang="en-US" dirty="0"/>
              <a:t>ETL via SSIS in Visual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272937"/>
            <a:ext cx="8825659" cy="37468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B57758-5ECF-455D-8854-23CB6F09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84" y="1940078"/>
            <a:ext cx="5010562" cy="471738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5029560-0983-4C9A-8CB6-C7526E30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6" y="1940078"/>
            <a:ext cx="5010562" cy="47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2696" y="272143"/>
            <a:ext cx="12919166" cy="1661159"/>
          </a:xfrm>
        </p:spPr>
        <p:txBody>
          <a:bodyPr/>
          <a:lstStyle/>
          <a:p>
            <a:pPr algn="ctr"/>
            <a:r>
              <a:rPr lang="en-US" dirty="0"/>
              <a:t>Report Generation with SSRS in Visual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ED410B8-7188-465A-89BE-62578D00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6" y="1814946"/>
            <a:ext cx="5524084" cy="47709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2EB226C-2A4C-48C1-A7E2-2FB11590E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38" y="1814945"/>
            <a:ext cx="5245846" cy="47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395F-F637-47CC-AB14-7A02DE14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0A98C-8970-465B-A2E9-C4ECA6F5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A picture containing text, receipt, screenshot, document&#10;&#10;Description automatically generated">
            <a:extLst>
              <a:ext uri="{FF2B5EF4-FFF2-40B4-BE49-F238E27FC236}">
                <a16:creationId xmlns:a16="http://schemas.microsoft.com/office/drawing/2014/main" id="{78E6B27C-CD5D-4BD1-BAE4-01639FBC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5" y="578566"/>
            <a:ext cx="5252538" cy="5909518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5202BC6-D410-4068-A2EE-2700FCFA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92" y="578566"/>
            <a:ext cx="5252539" cy="59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0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89" y="76196"/>
            <a:ext cx="10536301" cy="759827"/>
          </a:xfrm>
        </p:spPr>
        <p:txBody>
          <a:bodyPr/>
          <a:lstStyle/>
          <a:p>
            <a:r>
              <a:rPr lang="en-US" dirty="0"/>
              <a:t>Visualization of Data using Tableau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1619217"/>
            <a:ext cx="5956662" cy="4628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9" y="1589469"/>
            <a:ext cx="4441371" cy="46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9" y="1495425"/>
            <a:ext cx="5962650" cy="452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7" y="1482920"/>
            <a:ext cx="5366384" cy="45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5094</TotalTime>
  <Words>284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Amazon e-Retail Case Study</vt:lpstr>
      <vt:lpstr>Objectives</vt:lpstr>
      <vt:lpstr>Amazon retail dataset</vt:lpstr>
      <vt:lpstr>Dimensional Modelling-Star Schema</vt:lpstr>
      <vt:lpstr>ETL via SSIS in Visual Studio</vt:lpstr>
      <vt:lpstr>Report Generation with SSRS in Visual Studio</vt:lpstr>
      <vt:lpstr>PowerPoint Presentation</vt:lpstr>
      <vt:lpstr>Visualization of Data using Tableau</vt:lpstr>
      <vt:lpstr>PowerPoint Presentation</vt:lpstr>
      <vt:lpstr>Ryan School Dataset</vt:lpstr>
      <vt:lpstr>Overview of Graph Database with Neo4j</vt:lpstr>
      <vt:lpstr>Graph Database Model </vt:lpstr>
      <vt:lpstr>Deployment of Graph Database using Neo4j</vt:lpstr>
      <vt:lpstr>Relational Database Schema</vt:lpstr>
      <vt:lpstr>Querying Graph Database</vt:lpstr>
      <vt:lpstr>PowerPoint Presentation</vt:lpstr>
      <vt:lpstr>Neo4j vs SQL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basit halim</cp:lastModifiedBy>
  <cp:revision>50</cp:revision>
  <dcterms:created xsi:type="dcterms:W3CDTF">2021-01-20T21:32:45Z</dcterms:created>
  <dcterms:modified xsi:type="dcterms:W3CDTF">2021-01-24T20:46:55Z</dcterms:modified>
</cp:coreProperties>
</file>