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6" r:id="rId17"/>
    <p:sldId id="273" r:id="rId18"/>
    <p:sldId id="285" r:id="rId19"/>
    <p:sldId id="276" r:id="rId20"/>
    <p:sldId id="271" r:id="rId21"/>
    <p:sldId id="272" r:id="rId22"/>
    <p:sldId id="274" r:id="rId23"/>
    <p:sldId id="275" r:id="rId24"/>
    <p:sldId id="277" r:id="rId25"/>
    <p:sldId id="278" r:id="rId26"/>
    <p:sldId id="279" r:id="rId27"/>
    <p:sldId id="280" r:id="rId28"/>
    <p:sldId id="281" r:id="rId29"/>
    <p:sldId id="282" r:id="rId30"/>
    <p:sldId id="283" r:id="rId31"/>
    <p:sldId id="287" r:id="rId32"/>
    <p:sldId id="284"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914400" rtl="0" fontAlgn="auto" latinLnBrk="0" hangingPunct="0">
      <a:lnSpc>
        <a:spcPct val="150000"/>
      </a:lnSpc>
      <a:spcBef>
        <a:spcPts val="60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just" defTabSz="914400" rtl="0" fontAlgn="auto" latinLnBrk="0" hangingPunct="0">
      <a:lnSpc>
        <a:spcPct val="150000"/>
      </a:lnSpc>
      <a:spcBef>
        <a:spcPts val="60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2pPr>
    <a:lvl3pPr marL="0" marR="0" indent="914400" algn="just" defTabSz="914400" rtl="0" fontAlgn="auto" latinLnBrk="0" hangingPunct="0">
      <a:lnSpc>
        <a:spcPct val="150000"/>
      </a:lnSpc>
      <a:spcBef>
        <a:spcPts val="60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3pPr>
    <a:lvl4pPr marL="0" marR="0" indent="1371600" algn="just" defTabSz="914400" rtl="0" fontAlgn="auto" latinLnBrk="0" hangingPunct="0">
      <a:lnSpc>
        <a:spcPct val="150000"/>
      </a:lnSpc>
      <a:spcBef>
        <a:spcPts val="60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4pPr>
    <a:lvl5pPr marL="0" marR="0" indent="1828800" algn="just" defTabSz="914400" rtl="0" fontAlgn="auto" latinLnBrk="0" hangingPunct="0">
      <a:lnSpc>
        <a:spcPct val="150000"/>
      </a:lnSpc>
      <a:spcBef>
        <a:spcPts val="60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5pPr>
    <a:lvl6pPr marL="0" marR="0" indent="2286000" algn="just" defTabSz="914400" rtl="0" fontAlgn="auto" latinLnBrk="0" hangingPunct="0">
      <a:lnSpc>
        <a:spcPct val="150000"/>
      </a:lnSpc>
      <a:spcBef>
        <a:spcPts val="60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6pPr>
    <a:lvl7pPr marL="0" marR="0" indent="2743200" algn="just" defTabSz="914400" rtl="0" fontAlgn="auto" latinLnBrk="0" hangingPunct="0">
      <a:lnSpc>
        <a:spcPct val="150000"/>
      </a:lnSpc>
      <a:spcBef>
        <a:spcPts val="60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7pPr>
    <a:lvl8pPr marL="0" marR="0" indent="3200400" algn="just" defTabSz="914400" rtl="0" fontAlgn="auto" latinLnBrk="0" hangingPunct="0">
      <a:lnSpc>
        <a:spcPct val="150000"/>
      </a:lnSpc>
      <a:spcBef>
        <a:spcPts val="60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8pPr>
    <a:lvl9pPr marL="0" marR="0" indent="3657600" algn="just" defTabSz="914400" rtl="0" fontAlgn="auto" latinLnBrk="0" hangingPunct="0">
      <a:lnSpc>
        <a:spcPct val="150000"/>
      </a:lnSpc>
      <a:spcBef>
        <a:spcPts val="60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p:scale>
          <a:sx n="50" d="100"/>
          <a:sy n="50" d="100"/>
        </p:scale>
        <p:origin x="-1476" y="-48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231715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1800">
                <a:latin typeface="+mj-lt"/>
                <a:ea typeface="+mj-ea"/>
                <a:cs typeface="+mj-cs"/>
                <a:sym typeface="Times New Roman"/>
              </a:defRPr>
            </a:lvl1pPr>
            <a:lvl2pPr marL="0" indent="457200" algn="ctr">
              <a:buSzTx/>
              <a:buFontTx/>
              <a:buNone/>
              <a:defRPr sz="1800">
                <a:latin typeface="+mj-lt"/>
                <a:ea typeface="+mj-ea"/>
                <a:cs typeface="+mj-cs"/>
                <a:sym typeface="Times New Roman"/>
              </a:defRPr>
            </a:lvl2pPr>
            <a:lvl3pPr marL="0" indent="914400" algn="ctr">
              <a:buSzTx/>
              <a:buFontTx/>
              <a:buNone/>
              <a:defRPr sz="1800">
                <a:latin typeface="+mj-lt"/>
                <a:ea typeface="+mj-ea"/>
                <a:cs typeface="+mj-cs"/>
                <a:sym typeface="Times New Roman"/>
              </a:defRPr>
            </a:lvl3pPr>
            <a:lvl4pPr marL="0" indent="1371600" algn="ctr">
              <a:buSzTx/>
              <a:buFontTx/>
              <a:buNone/>
              <a:defRPr sz="1800">
                <a:latin typeface="+mj-lt"/>
                <a:ea typeface="+mj-ea"/>
                <a:cs typeface="+mj-cs"/>
                <a:sym typeface="Times New Roman"/>
              </a:defRPr>
            </a:lvl4pPr>
            <a:lvl5pPr marL="0" indent="1828800" algn="ctr">
              <a:buSzTx/>
              <a:buFontTx/>
              <a:buNone/>
              <a:defRPr sz="1800">
                <a:latin typeface="+mj-lt"/>
                <a:ea typeface="+mj-ea"/>
                <a:cs typeface="+mj-cs"/>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lnSpc>
                <a:spcPct val="100000"/>
              </a:lnSpc>
              <a:spcBef>
                <a:spcPts val="0"/>
              </a:spcBef>
              <a:defRPr sz="1200">
                <a:solidFill>
                  <a:srgbClr val="888888"/>
                </a:solidFill>
                <a:latin typeface="+mn-lt"/>
                <a:ea typeface="+mn-ea"/>
                <a:cs typeface="+mn-cs"/>
                <a:sym typeface="Calibri"/>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hal.archives-ouvertes.fr/search/index/q/*/authFullName_s/Allouani+Rayene"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5"/>
          <p:cNvSpPr txBox="1"/>
          <p:nvPr/>
        </p:nvSpPr>
        <p:spPr>
          <a:xfrm>
            <a:off x="3398778" y="256381"/>
            <a:ext cx="5394444" cy="3727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000" b="1"/>
            </a:lvl1pPr>
          </a:lstStyle>
          <a:p>
            <a:r>
              <a:rPr dirty="0"/>
              <a:t>Ontology Based Knowledge Healthcare System</a:t>
            </a:r>
          </a:p>
        </p:txBody>
      </p:sp>
      <p:sp>
        <p:nvSpPr>
          <p:cNvPr id="95" name="Rectangle 6"/>
          <p:cNvSpPr txBox="1"/>
          <p:nvPr/>
        </p:nvSpPr>
        <p:spPr>
          <a:xfrm>
            <a:off x="4349177" y="748543"/>
            <a:ext cx="3493646"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i="1"/>
            </a:lvl1pPr>
          </a:lstStyle>
          <a:p>
            <a:r>
              <a:rPr dirty="0"/>
              <a:t>Major Project Presentation</a:t>
            </a:r>
          </a:p>
        </p:txBody>
      </p:sp>
      <p:pic>
        <p:nvPicPr>
          <p:cNvPr id="96" name="Image1" descr="Image1"/>
          <p:cNvPicPr>
            <a:picLocks noChangeAspect="1"/>
          </p:cNvPicPr>
          <p:nvPr/>
        </p:nvPicPr>
        <p:blipFill>
          <a:blip r:embed="rId3" cstate="print"/>
          <a:stretch>
            <a:fillRect/>
          </a:stretch>
        </p:blipFill>
        <p:spPr>
          <a:xfrm>
            <a:off x="5390156" y="1233111"/>
            <a:ext cx="1411606" cy="1411606"/>
          </a:xfrm>
          <a:prstGeom prst="rect">
            <a:avLst/>
          </a:prstGeom>
          <a:ln w="12700">
            <a:miter lim="400000"/>
          </a:ln>
        </p:spPr>
      </p:pic>
      <p:sp>
        <p:nvSpPr>
          <p:cNvPr id="97" name="Rectangle 8"/>
          <p:cNvSpPr txBox="1"/>
          <p:nvPr/>
        </p:nvSpPr>
        <p:spPr>
          <a:xfrm>
            <a:off x="4764473" y="2747481"/>
            <a:ext cx="2663054" cy="16341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i="1"/>
            </a:pPr>
            <a:r>
              <a:rPr dirty="0"/>
              <a:t>Submitted by:</a:t>
            </a:r>
          </a:p>
          <a:p>
            <a:pPr algn="ctr">
              <a:lnSpc>
                <a:spcPct val="100000"/>
              </a:lnSpc>
              <a:defRPr i="1"/>
            </a:pPr>
            <a:r>
              <a:rPr dirty="0" err="1"/>
              <a:t>Basit</a:t>
            </a:r>
            <a:r>
              <a:t> Halim(201600112)</a:t>
            </a:r>
          </a:p>
          <a:p>
            <a:pPr algn="ctr">
              <a:defRPr i="1"/>
            </a:pPr>
            <a:r>
              <a:t>Asifur Rahman(201600660)</a:t>
            </a:r>
          </a:p>
        </p:txBody>
      </p:sp>
      <p:sp>
        <p:nvSpPr>
          <p:cNvPr id="98" name="Rectangle 9"/>
          <p:cNvSpPr txBox="1"/>
          <p:nvPr/>
        </p:nvSpPr>
        <p:spPr>
          <a:xfrm>
            <a:off x="2407510" y="5170458"/>
            <a:ext cx="8788503" cy="14311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l">
              <a:lnSpc>
                <a:spcPct val="100000"/>
              </a:lnSpc>
              <a:defRPr b="1"/>
            </a:pPr>
            <a:r>
              <a:rPr dirty="0"/>
              <a:t>Mr. </a:t>
            </a:r>
            <a:r>
              <a:rPr dirty="0" err="1"/>
              <a:t>Dhruba</a:t>
            </a:r>
            <a:r>
              <a:rPr dirty="0"/>
              <a:t> </a:t>
            </a:r>
            <a:r>
              <a:rPr dirty="0" err="1"/>
              <a:t>Ningombam</a:t>
            </a:r>
            <a:r>
              <a:rPr dirty="0"/>
              <a:t>                                           Dr. Md. </a:t>
            </a:r>
            <a:r>
              <a:rPr dirty="0" err="1"/>
              <a:t>Tanwir</a:t>
            </a:r>
            <a:r>
              <a:rPr dirty="0"/>
              <a:t> Uddin Haider</a:t>
            </a:r>
          </a:p>
          <a:p>
            <a:pPr algn="l">
              <a:lnSpc>
                <a:spcPct val="100000"/>
              </a:lnSpc>
            </a:pPr>
            <a:r>
              <a:rPr dirty="0"/>
              <a:t>Assistant Professor(SG),                                              Associate Professor, CSE </a:t>
            </a:r>
          </a:p>
          <a:p>
            <a:pPr algn="l">
              <a:lnSpc>
                <a:spcPct val="100000"/>
              </a:lnSpc>
            </a:pPr>
            <a:r>
              <a:rPr dirty="0"/>
              <a:t>Computer Science and Engineering,                            National Institute of</a:t>
            </a:r>
            <a:r>
              <a:rPr lang="en-US" dirty="0"/>
              <a:t> </a:t>
            </a:r>
            <a:r>
              <a:rPr dirty="0"/>
              <a:t>Technology,</a:t>
            </a:r>
          </a:p>
          <a:p>
            <a:pPr algn="l">
              <a:lnSpc>
                <a:spcPct val="100000"/>
              </a:lnSpc>
              <a:defRPr b="1"/>
            </a:pPr>
            <a:r>
              <a:rPr b="0" dirty="0"/>
              <a:t>Sikkim Manipal Institute Of Technology.  </a:t>
            </a:r>
            <a:r>
              <a:rPr dirty="0"/>
              <a:t>             </a:t>
            </a:r>
            <a:r>
              <a:rPr lang="en-US" dirty="0"/>
              <a:t>     </a:t>
            </a:r>
            <a:r>
              <a:rPr b="0" dirty="0"/>
              <a:t>Patna</a:t>
            </a:r>
          </a:p>
        </p:txBody>
      </p:sp>
      <p:sp>
        <p:nvSpPr>
          <p:cNvPr id="99" name="Rectangle 1"/>
          <p:cNvSpPr txBox="1"/>
          <p:nvPr/>
        </p:nvSpPr>
        <p:spPr>
          <a:xfrm>
            <a:off x="3093720" y="3716538"/>
            <a:ext cx="6004560" cy="8437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a:latin typeface="Liberation Serif"/>
                <a:ea typeface="Liberation Serif"/>
                <a:cs typeface="Liberation Serif"/>
                <a:sym typeface="Liberation Serif"/>
              </a:defRPr>
            </a:pPr>
            <a:endParaRPr/>
          </a:p>
          <a:p>
            <a:pPr algn="ctr">
              <a:defRPr i="1"/>
            </a:pPr>
            <a:r>
              <a:t>Under the supervision of:</a:t>
            </a:r>
          </a:p>
        </p:txBody>
      </p:sp>
      <p:sp>
        <p:nvSpPr>
          <p:cNvPr id="100" name="INTERNAL REVIEWER"/>
          <p:cNvSpPr txBox="1"/>
          <p:nvPr/>
        </p:nvSpPr>
        <p:spPr>
          <a:xfrm>
            <a:off x="2407510" y="4643360"/>
            <a:ext cx="2663055"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b="1" u="sng"/>
            </a:lvl1pPr>
          </a:lstStyle>
          <a:p>
            <a:r>
              <a:rPr dirty="0"/>
              <a:t>INTERNAL REVIEWER</a:t>
            </a:r>
          </a:p>
        </p:txBody>
      </p:sp>
      <p:sp>
        <p:nvSpPr>
          <p:cNvPr id="101" name="PROJECT MENTOR"/>
          <p:cNvSpPr txBox="1"/>
          <p:nvPr/>
        </p:nvSpPr>
        <p:spPr>
          <a:xfrm>
            <a:off x="7263409" y="4643360"/>
            <a:ext cx="2663055"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u="sng"/>
            </a:lvl1pPr>
          </a:lstStyle>
          <a:p>
            <a:r>
              <a:rPr dirty="0"/>
              <a:t>PROJECT MENTOR</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Rectangle Rectangle" descr="Rectangle Rectangle"/>
          <p:cNvPicPr>
            <a:picLocks/>
          </p:cNvPicPr>
          <p:nvPr/>
        </p:nvPicPr>
        <p:blipFill>
          <a:blip r:embed="rId2" cstate="print">
            <a:alphaModFix amt="40304"/>
          </a:blip>
          <a:stretch>
            <a:fillRect/>
          </a:stretch>
        </p:blipFill>
        <p:spPr>
          <a:xfrm>
            <a:off x="3251199" y="1752984"/>
            <a:ext cx="1727201" cy="3696991"/>
          </a:xfrm>
          <a:prstGeom prst="rect">
            <a:avLst/>
          </a:prstGeom>
          <a:effectLst>
            <a:outerShdw blurRad="63500" dist="19050" dir="5400000" rotWithShape="0">
              <a:srgbClr val="000000">
                <a:alpha val="63000"/>
              </a:srgbClr>
            </a:outerShdw>
          </a:effectLst>
        </p:spPr>
      </p:pic>
      <p:grpSp>
        <p:nvGrpSpPr>
          <p:cNvPr id="131" name="EXPERTS"/>
          <p:cNvGrpSpPr/>
          <p:nvPr/>
        </p:nvGrpSpPr>
        <p:grpSpPr>
          <a:xfrm>
            <a:off x="5076304" y="589366"/>
            <a:ext cx="2699792" cy="1257897"/>
            <a:chOff x="0" y="0"/>
            <a:chExt cx="2699791" cy="1257895"/>
          </a:xfrm>
        </p:grpSpPr>
        <p:sp>
          <p:nvSpPr>
            <p:cNvPr id="130" name="EXPERTS"/>
            <p:cNvSpPr/>
            <p:nvPr/>
          </p:nvSpPr>
          <p:spPr>
            <a:xfrm>
              <a:off x="215900" y="139700"/>
              <a:ext cx="2267992" cy="699096"/>
            </a:xfrm>
            <a:prstGeom prst="rect">
              <a:avLst/>
            </a:prstGeom>
            <a:solidFill>
              <a:schemeClr val="accent2"/>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lnSpc>
                  <a:spcPct val="100000"/>
                </a:lnSpc>
                <a:spcBef>
                  <a:spcPts val="0"/>
                </a:spcBef>
                <a:defRPr b="1"/>
              </a:lvl1pPr>
            </a:lstStyle>
            <a:p>
              <a:r>
                <a:t>EXPERTS</a:t>
              </a:r>
            </a:p>
          </p:txBody>
        </p:sp>
        <p:pic>
          <p:nvPicPr>
            <p:cNvPr id="129" name="EXPERTS EXPERTS" descr="EXPERTS EXPERTS"/>
            <p:cNvPicPr>
              <a:picLocks/>
            </p:cNvPicPr>
            <p:nvPr/>
          </p:nvPicPr>
          <p:blipFill>
            <a:blip r:embed="rId3" cstate="print"/>
            <a:stretch>
              <a:fillRect/>
            </a:stretch>
          </p:blipFill>
          <p:spPr>
            <a:xfrm>
              <a:off x="0" y="0"/>
              <a:ext cx="2699792" cy="1257896"/>
            </a:xfrm>
            <a:prstGeom prst="rect">
              <a:avLst/>
            </a:prstGeom>
            <a:effectLst/>
          </p:spPr>
        </p:pic>
      </p:grpSp>
      <p:pic>
        <p:nvPicPr>
          <p:cNvPr id="132" name="Rectangle Rectangle" descr="Rectangle Rectangle"/>
          <p:cNvPicPr>
            <a:picLocks/>
          </p:cNvPicPr>
          <p:nvPr/>
        </p:nvPicPr>
        <p:blipFill>
          <a:blip r:embed="rId4" cstate="print">
            <a:alphaModFix amt="41128"/>
          </a:blip>
          <a:stretch>
            <a:fillRect/>
          </a:stretch>
        </p:blipFill>
        <p:spPr>
          <a:xfrm>
            <a:off x="7873999" y="1605019"/>
            <a:ext cx="1727201" cy="3696991"/>
          </a:xfrm>
          <a:prstGeom prst="rect">
            <a:avLst/>
          </a:prstGeom>
          <a:effectLst>
            <a:outerShdw blurRad="63500" dist="19050" dir="5400000" rotWithShape="0">
              <a:srgbClr val="000000">
                <a:alpha val="63000"/>
              </a:srgbClr>
            </a:outerShdw>
          </a:effectLst>
        </p:spPr>
      </p:pic>
      <p:sp>
        <p:nvSpPr>
          <p:cNvPr id="133" name="KNOWLEDGE ACQUISITION"/>
          <p:cNvSpPr/>
          <p:nvPr/>
        </p:nvSpPr>
        <p:spPr>
          <a:xfrm>
            <a:off x="5565601" y="2265766"/>
            <a:ext cx="1721198" cy="699097"/>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200" b="1"/>
            </a:lvl1pPr>
          </a:lstStyle>
          <a:p>
            <a:r>
              <a:t>KNOWLEDGE ACQUISITION</a:t>
            </a:r>
          </a:p>
        </p:txBody>
      </p:sp>
      <p:sp>
        <p:nvSpPr>
          <p:cNvPr id="134" name="KNOWLEDGE VERIFICATION AND…"/>
          <p:cNvSpPr/>
          <p:nvPr/>
        </p:nvSpPr>
        <p:spPr>
          <a:xfrm>
            <a:off x="5565601" y="2964266"/>
            <a:ext cx="1721198" cy="699097"/>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pPr algn="ctr">
              <a:lnSpc>
                <a:spcPct val="100000"/>
              </a:lnSpc>
              <a:spcBef>
                <a:spcPts val="0"/>
              </a:spcBef>
              <a:defRPr sz="1200" b="1"/>
            </a:pPr>
            <a:r>
              <a:t>KNOWLEDGE VERIFICATION AND </a:t>
            </a:r>
          </a:p>
          <a:p>
            <a:pPr algn="ctr">
              <a:lnSpc>
                <a:spcPct val="100000"/>
              </a:lnSpc>
              <a:spcBef>
                <a:spcPts val="0"/>
              </a:spcBef>
              <a:defRPr sz="1200" b="1"/>
            </a:pPr>
            <a:r>
              <a:t>VALIDATION</a:t>
            </a:r>
          </a:p>
        </p:txBody>
      </p:sp>
      <p:sp>
        <p:nvSpPr>
          <p:cNvPr id="135" name="KNOWLEDGE REPRESENTATION"/>
          <p:cNvSpPr/>
          <p:nvPr/>
        </p:nvSpPr>
        <p:spPr>
          <a:xfrm>
            <a:off x="5565601" y="3763672"/>
            <a:ext cx="1721198" cy="699096"/>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200" b="1"/>
            </a:lvl1pPr>
          </a:lstStyle>
          <a:p>
            <a:r>
              <a:t>KNOWLEDGE REPRESENTATION</a:t>
            </a:r>
          </a:p>
        </p:txBody>
      </p:sp>
      <p:grpSp>
        <p:nvGrpSpPr>
          <p:cNvPr id="138" name="Rectangle"/>
          <p:cNvGrpSpPr/>
          <p:nvPr/>
        </p:nvGrpSpPr>
        <p:grpSpPr>
          <a:xfrm>
            <a:off x="1069004" y="3081702"/>
            <a:ext cx="2152998" cy="1257896"/>
            <a:chOff x="0" y="0"/>
            <a:chExt cx="2152997" cy="1257895"/>
          </a:xfrm>
        </p:grpSpPr>
        <p:sp>
          <p:nvSpPr>
            <p:cNvPr id="137" name="Rectangle"/>
            <p:cNvSpPr/>
            <p:nvPr/>
          </p:nvSpPr>
          <p:spPr>
            <a:xfrm>
              <a:off x="215900" y="139700"/>
              <a:ext cx="1721198" cy="699096"/>
            </a:xfrm>
            <a:prstGeom prst="rect">
              <a:avLst/>
            </a:prstGeom>
            <a:solidFill>
              <a:schemeClr val="accent2"/>
            </a:solidFill>
            <a:ln>
              <a:noFill/>
            </a:ln>
            <a:effectLst/>
          </p:spPr>
          <p:txBody>
            <a:bodyPr wrap="square" lIns="45719" tIns="45719" rIns="45719" bIns="45719" numCol="1" anchor="ctr">
              <a:noAutofit/>
            </a:bodyPr>
            <a:lstStyle/>
            <a:p>
              <a:pPr algn="l">
                <a:lnSpc>
                  <a:spcPct val="100000"/>
                </a:lnSpc>
                <a:spcBef>
                  <a:spcPts val="0"/>
                </a:spcBef>
                <a:defRPr>
                  <a:solidFill>
                    <a:srgbClr val="FFFFFF"/>
                  </a:solidFill>
                  <a:latin typeface="+mn-lt"/>
                  <a:ea typeface="+mn-ea"/>
                  <a:cs typeface="+mn-cs"/>
                  <a:sym typeface="Calibri"/>
                </a:defRPr>
              </a:pPr>
              <a:endParaRPr/>
            </a:p>
          </p:txBody>
        </p:sp>
        <p:pic>
          <p:nvPicPr>
            <p:cNvPr id="136" name="Rectangle Rectangle" descr="Rectangle Rectangle"/>
            <p:cNvPicPr>
              <a:picLocks/>
            </p:cNvPicPr>
            <p:nvPr/>
          </p:nvPicPr>
          <p:blipFill>
            <a:blip r:embed="rId5" cstate="print"/>
            <a:stretch>
              <a:fillRect/>
            </a:stretch>
          </p:blipFill>
          <p:spPr>
            <a:xfrm>
              <a:off x="0" y="0"/>
              <a:ext cx="2152998" cy="1257896"/>
            </a:xfrm>
            <a:prstGeom prst="rect">
              <a:avLst/>
            </a:prstGeom>
            <a:effectLst/>
          </p:spPr>
        </p:pic>
      </p:grpSp>
      <p:grpSp>
        <p:nvGrpSpPr>
          <p:cNvPr id="141" name="Rectangle"/>
          <p:cNvGrpSpPr/>
          <p:nvPr/>
        </p:nvGrpSpPr>
        <p:grpSpPr>
          <a:xfrm>
            <a:off x="9642301" y="2972531"/>
            <a:ext cx="2152998" cy="1257896"/>
            <a:chOff x="0" y="0"/>
            <a:chExt cx="2152997" cy="1257895"/>
          </a:xfrm>
        </p:grpSpPr>
        <p:sp>
          <p:nvSpPr>
            <p:cNvPr id="140" name="Rectangle"/>
            <p:cNvSpPr/>
            <p:nvPr/>
          </p:nvSpPr>
          <p:spPr>
            <a:xfrm>
              <a:off x="215900" y="139700"/>
              <a:ext cx="1721198" cy="699096"/>
            </a:xfrm>
            <a:prstGeom prst="rect">
              <a:avLst/>
            </a:prstGeom>
            <a:solidFill>
              <a:schemeClr val="accent2"/>
            </a:solidFill>
            <a:ln>
              <a:noFill/>
            </a:ln>
            <a:effectLst/>
          </p:spPr>
          <p:txBody>
            <a:bodyPr wrap="square" lIns="45719" tIns="45719" rIns="45719" bIns="45719" numCol="1" anchor="ctr">
              <a:noAutofit/>
            </a:bodyPr>
            <a:lstStyle/>
            <a:p>
              <a:pPr algn="l">
                <a:lnSpc>
                  <a:spcPct val="100000"/>
                </a:lnSpc>
                <a:spcBef>
                  <a:spcPts val="0"/>
                </a:spcBef>
                <a:defRPr>
                  <a:solidFill>
                    <a:srgbClr val="FFFFFF"/>
                  </a:solidFill>
                  <a:latin typeface="+mn-lt"/>
                  <a:ea typeface="+mn-ea"/>
                  <a:cs typeface="+mn-cs"/>
                  <a:sym typeface="Calibri"/>
                </a:defRPr>
              </a:pPr>
              <a:endParaRPr/>
            </a:p>
          </p:txBody>
        </p:sp>
        <p:pic>
          <p:nvPicPr>
            <p:cNvPr id="139" name="Rectangle Rectangle" descr="Rectangle Rectangle"/>
            <p:cNvPicPr>
              <a:picLocks/>
            </p:cNvPicPr>
            <p:nvPr/>
          </p:nvPicPr>
          <p:blipFill>
            <a:blip r:embed="rId5" cstate="print"/>
            <a:stretch>
              <a:fillRect/>
            </a:stretch>
          </p:blipFill>
          <p:spPr>
            <a:xfrm>
              <a:off x="0" y="0"/>
              <a:ext cx="2152998" cy="1257896"/>
            </a:xfrm>
            <a:prstGeom prst="rect">
              <a:avLst/>
            </a:prstGeom>
            <a:effectLst/>
          </p:spPr>
        </p:pic>
      </p:grpSp>
      <p:sp>
        <p:nvSpPr>
          <p:cNvPr id="142" name="Line"/>
          <p:cNvSpPr/>
          <p:nvPr/>
        </p:nvSpPr>
        <p:spPr>
          <a:xfrm>
            <a:off x="4749799" y="1935864"/>
            <a:ext cx="3352802"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43" name="Line"/>
          <p:cNvSpPr/>
          <p:nvPr/>
        </p:nvSpPr>
        <p:spPr>
          <a:xfrm>
            <a:off x="4749799" y="3294764"/>
            <a:ext cx="830047"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44" name="Line"/>
          <p:cNvSpPr/>
          <p:nvPr/>
        </p:nvSpPr>
        <p:spPr>
          <a:xfrm>
            <a:off x="7264399" y="3313814"/>
            <a:ext cx="830047"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45" name="Line"/>
          <p:cNvSpPr/>
          <p:nvPr/>
        </p:nvSpPr>
        <p:spPr>
          <a:xfrm>
            <a:off x="4749799" y="3974214"/>
            <a:ext cx="830047"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46" name="Line"/>
          <p:cNvSpPr/>
          <p:nvPr/>
        </p:nvSpPr>
        <p:spPr>
          <a:xfrm>
            <a:off x="7264399" y="3974214"/>
            <a:ext cx="830047"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47" name="Line"/>
          <p:cNvSpPr/>
          <p:nvPr/>
        </p:nvSpPr>
        <p:spPr>
          <a:xfrm flipV="1">
            <a:off x="6426199" y="1448303"/>
            <a:ext cx="1" cy="771923"/>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48" name="Line"/>
          <p:cNvSpPr/>
          <p:nvPr/>
        </p:nvSpPr>
        <p:spPr>
          <a:xfrm>
            <a:off x="3034407" y="3461779"/>
            <a:ext cx="427207"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49" name="Line"/>
          <p:cNvSpPr/>
          <p:nvPr/>
        </p:nvSpPr>
        <p:spPr>
          <a:xfrm>
            <a:off x="9401797" y="3461779"/>
            <a:ext cx="427207"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50" name="DEVELOPER INTERFACE"/>
          <p:cNvSpPr txBox="1"/>
          <p:nvPr/>
        </p:nvSpPr>
        <p:spPr>
          <a:xfrm rot="16200000">
            <a:off x="2609570" y="3254785"/>
            <a:ext cx="3010460"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b="1"/>
            </a:lvl1pPr>
          </a:lstStyle>
          <a:p>
            <a:r>
              <a:t>DEVELOPER INTERFACE</a:t>
            </a:r>
          </a:p>
        </p:txBody>
      </p:sp>
      <p:sp>
        <p:nvSpPr>
          <p:cNvPr id="151" name="KNOWLEDGE BASE AND OTHER COMPONENTS"/>
          <p:cNvSpPr txBox="1"/>
          <p:nvPr/>
        </p:nvSpPr>
        <p:spPr>
          <a:xfrm rot="16200000">
            <a:off x="6996767" y="2942009"/>
            <a:ext cx="3481666" cy="7436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b="1"/>
            </a:lvl1pPr>
          </a:lstStyle>
          <a:p>
            <a:r>
              <a:t>KNOWLEDGE BASE AND OTHER COMPONENTS</a:t>
            </a:r>
          </a:p>
        </p:txBody>
      </p:sp>
      <p:sp>
        <p:nvSpPr>
          <p:cNvPr id="152" name="KNOWLEDGE ENGINEER"/>
          <p:cNvSpPr txBox="1"/>
          <p:nvPr/>
        </p:nvSpPr>
        <p:spPr>
          <a:xfrm>
            <a:off x="1196310" y="3081702"/>
            <a:ext cx="1874580" cy="873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b="1"/>
            </a:lvl1pPr>
          </a:lstStyle>
          <a:p>
            <a:r>
              <a:rPr dirty="0"/>
              <a:t>KNOWLEDGE ENGINEER</a:t>
            </a:r>
          </a:p>
        </p:txBody>
      </p:sp>
      <p:sp>
        <p:nvSpPr>
          <p:cNvPr id="153" name="USER"/>
          <p:cNvSpPr txBox="1"/>
          <p:nvPr/>
        </p:nvSpPr>
        <p:spPr>
          <a:xfrm>
            <a:off x="10185226" y="3279299"/>
            <a:ext cx="713927"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USER</a:t>
            </a:r>
          </a:p>
        </p:txBody>
      </p:sp>
      <p:sp>
        <p:nvSpPr>
          <p:cNvPr id="154" name="Figure 6.1 - Knowledge Based System Architecture"/>
          <p:cNvSpPr txBox="1"/>
          <p:nvPr/>
        </p:nvSpPr>
        <p:spPr>
          <a:xfrm>
            <a:off x="4015632" y="5390036"/>
            <a:ext cx="4821136"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Figure 6.1 - Knowledge Based System Architecture</a:t>
            </a:r>
          </a:p>
        </p:txBody>
      </p:sp>
      <p:sp>
        <p:nvSpPr>
          <p:cNvPr id="155" name="The above figure represents the architectural diagram of a Ontology based knowledge healthcare system. The various servers and their organization has been represented."/>
          <p:cNvSpPr txBox="1"/>
          <p:nvPr/>
        </p:nvSpPr>
        <p:spPr>
          <a:xfrm>
            <a:off x="64747" y="5839192"/>
            <a:ext cx="12062507" cy="8055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lvl1pPr>
          </a:lstStyle>
          <a:p>
            <a:r>
              <a:t>The above figure represents the architectural diagram of a Ontology based knowledge healthcare system. The various servers and their organization has been represented.</a:t>
            </a:r>
          </a:p>
        </p:txBody>
      </p:sp>
      <p:sp>
        <p:nvSpPr>
          <p:cNvPr id="156" name="DESIGN"/>
          <p:cNvSpPr txBox="1"/>
          <p:nvPr/>
        </p:nvSpPr>
        <p:spPr>
          <a:xfrm>
            <a:off x="5815354" y="85722"/>
            <a:ext cx="1221692" cy="421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a:lvl1pPr>
          </a:lstStyle>
          <a:p>
            <a:r>
              <a:t>DESIGN</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LOGIN USER/KE"/>
          <p:cNvSpPr/>
          <p:nvPr/>
        </p:nvSpPr>
        <p:spPr>
          <a:xfrm>
            <a:off x="1115461" y="186297"/>
            <a:ext cx="1741683" cy="361378"/>
          </a:xfrm>
          <a:prstGeom prst="roundRect">
            <a:avLst>
              <a:gd name="adj" fmla="val 44222"/>
            </a:avLst>
          </a:prstGeom>
          <a:solidFill>
            <a:srgbClr val="FFFFFF"/>
          </a:solidFill>
          <a:ln w="12700">
            <a:solidFill>
              <a:srgbClr val="000000"/>
            </a:solidFill>
            <a:miter/>
          </a:ln>
          <a:effectLst>
            <a:outerShdw blurRad="190500" dist="12700" dir="54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LOGIN USER/KE</a:t>
            </a:r>
          </a:p>
        </p:txBody>
      </p:sp>
      <p:sp>
        <p:nvSpPr>
          <p:cNvPr id="159" name="DIAGNOSIS"/>
          <p:cNvSpPr/>
          <p:nvPr/>
        </p:nvSpPr>
        <p:spPr>
          <a:xfrm>
            <a:off x="1115461" y="1737519"/>
            <a:ext cx="1651422" cy="361378"/>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DIAGNOSIS</a:t>
            </a:r>
          </a:p>
        </p:txBody>
      </p:sp>
      <p:sp>
        <p:nvSpPr>
          <p:cNvPr id="160" name="SYMPTOMS"/>
          <p:cNvSpPr/>
          <p:nvPr/>
        </p:nvSpPr>
        <p:spPr>
          <a:xfrm>
            <a:off x="1160591" y="917820"/>
            <a:ext cx="1651423" cy="361378"/>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00000"/>
              </a:lnSpc>
              <a:spcBef>
                <a:spcPts val="0"/>
              </a:spcBef>
              <a:defRPr sz="1400"/>
            </a:lvl1pPr>
          </a:lstStyle>
          <a:p>
            <a:r>
              <a:t>SYMPTOMS</a:t>
            </a:r>
          </a:p>
        </p:txBody>
      </p:sp>
      <p:sp>
        <p:nvSpPr>
          <p:cNvPr id="161" name="RULES"/>
          <p:cNvSpPr/>
          <p:nvPr/>
        </p:nvSpPr>
        <p:spPr>
          <a:xfrm>
            <a:off x="8851291" y="142407"/>
            <a:ext cx="1591177" cy="361378"/>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RULES</a:t>
            </a:r>
          </a:p>
        </p:txBody>
      </p:sp>
      <p:sp>
        <p:nvSpPr>
          <p:cNvPr id="162" name="TEST"/>
          <p:cNvSpPr/>
          <p:nvPr/>
        </p:nvSpPr>
        <p:spPr>
          <a:xfrm>
            <a:off x="1453604" y="2519221"/>
            <a:ext cx="1065397" cy="361378"/>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TEST</a:t>
            </a:r>
          </a:p>
        </p:txBody>
      </p:sp>
      <p:sp>
        <p:nvSpPr>
          <p:cNvPr id="163" name="REPORT"/>
          <p:cNvSpPr/>
          <p:nvPr/>
        </p:nvSpPr>
        <p:spPr>
          <a:xfrm>
            <a:off x="2951877" y="2521930"/>
            <a:ext cx="1065397" cy="361378"/>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REPORT</a:t>
            </a:r>
          </a:p>
        </p:txBody>
      </p:sp>
      <p:sp>
        <p:nvSpPr>
          <p:cNvPr id="164" name="ARRYTHMIA"/>
          <p:cNvSpPr/>
          <p:nvPr/>
        </p:nvSpPr>
        <p:spPr>
          <a:xfrm>
            <a:off x="10530732" y="4484916"/>
            <a:ext cx="1395824" cy="361379"/>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ARRYTHMIA</a:t>
            </a:r>
          </a:p>
        </p:txBody>
      </p:sp>
      <p:sp>
        <p:nvSpPr>
          <p:cNvPr id="165" name="LAB DATA"/>
          <p:cNvSpPr/>
          <p:nvPr/>
        </p:nvSpPr>
        <p:spPr>
          <a:xfrm>
            <a:off x="8851291" y="764454"/>
            <a:ext cx="1651422" cy="361379"/>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LAB DATA</a:t>
            </a:r>
          </a:p>
        </p:txBody>
      </p:sp>
      <p:sp>
        <p:nvSpPr>
          <p:cNvPr id="166" name="M.I*"/>
          <p:cNvSpPr/>
          <p:nvPr/>
        </p:nvSpPr>
        <p:spPr>
          <a:xfrm>
            <a:off x="8868748" y="4478067"/>
            <a:ext cx="1556262" cy="361379"/>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M.I*</a:t>
            </a:r>
          </a:p>
        </p:txBody>
      </p:sp>
      <p:sp>
        <p:nvSpPr>
          <p:cNvPr id="167" name="WEB DATA"/>
          <p:cNvSpPr/>
          <p:nvPr/>
        </p:nvSpPr>
        <p:spPr>
          <a:xfrm>
            <a:off x="8851291" y="1386502"/>
            <a:ext cx="1651422" cy="361379"/>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WEB DATA</a:t>
            </a:r>
          </a:p>
        </p:txBody>
      </p:sp>
      <p:sp>
        <p:nvSpPr>
          <p:cNvPr id="168" name="Knowledge…"/>
          <p:cNvSpPr/>
          <p:nvPr/>
        </p:nvSpPr>
        <p:spPr>
          <a:xfrm>
            <a:off x="5027496" y="182109"/>
            <a:ext cx="1869003" cy="2170377"/>
          </a:xfrm>
          <a:prstGeom prst="ellipse">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pPr algn="ctr">
              <a:lnSpc>
                <a:spcPct val="100000"/>
              </a:lnSpc>
              <a:spcBef>
                <a:spcPts val="0"/>
              </a:spcBef>
              <a:defRPr sz="1400"/>
            </a:pPr>
            <a:r>
              <a:t>Knowledge </a:t>
            </a:r>
          </a:p>
          <a:p>
            <a:pPr algn="ctr">
              <a:lnSpc>
                <a:spcPct val="100000"/>
              </a:lnSpc>
              <a:spcBef>
                <a:spcPts val="0"/>
              </a:spcBef>
              <a:defRPr sz="1400"/>
            </a:pPr>
            <a:r>
              <a:t>Acquisition</a:t>
            </a:r>
          </a:p>
        </p:txBody>
      </p:sp>
      <p:sp>
        <p:nvSpPr>
          <p:cNvPr id="169" name="Line"/>
          <p:cNvSpPr/>
          <p:nvPr/>
        </p:nvSpPr>
        <p:spPr>
          <a:xfrm>
            <a:off x="4026504" y="2721784"/>
            <a:ext cx="650159"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70" name="Line"/>
          <p:cNvSpPr/>
          <p:nvPr/>
        </p:nvSpPr>
        <p:spPr>
          <a:xfrm>
            <a:off x="8461499" y="945143"/>
            <a:ext cx="396241"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71" name="Line"/>
          <p:cNvSpPr/>
          <p:nvPr/>
        </p:nvSpPr>
        <p:spPr>
          <a:xfrm>
            <a:off x="8461499" y="1567191"/>
            <a:ext cx="396241"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72" name="Line"/>
          <p:cNvSpPr/>
          <p:nvPr/>
        </p:nvSpPr>
        <p:spPr>
          <a:xfrm flipV="1">
            <a:off x="8451787" y="303793"/>
            <a:ext cx="1" cy="128270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73" name="DISEASE"/>
          <p:cNvSpPr/>
          <p:nvPr/>
        </p:nvSpPr>
        <p:spPr>
          <a:xfrm>
            <a:off x="5429299" y="2920754"/>
            <a:ext cx="1065397" cy="361379"/>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DISEASE</a:t>
            </a:r>
          </a:p>
        </p:txBody>
      </p:sp>
      <p:sp>
        <p:nvSpPr>
          <p:cNvPr id="174" name="TB"/>
          <p:cNvSpPr/>
          <p:nvPr/>
        </p:nvSpPr>
        <p:spPr>
          <a:xfrm>
            <a:off x="1295996" y="3737992"/>
            <a:ext cx="1065397" cy="361378"/>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TB</a:t>
            </a:r>
          </a:p>
        </p:txBody>
      </p:sp>
      <p:sp>
        <p:nvSpPr>
          <p:cNvPr id="175" name="CANCER"/>
          <p:cNvSpPr/>
          <p:nvPr/>
        </p:nvSpPr>
        <p:spPr>
          <a:xfrm>
            <a:off x="3309549" y="3833242"/>
            <a:ext cx="1065397" cy="361378"/>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rPr dirty="0"/>
              <a:t>CANCER</a:t>
            </a:r>
          </a:p>
        </p:txBody>
      </p:sp>
      <p:sp>
        <p:nvSpPr>
          <p:cNvPr id="177" name="ACTIVE"/>
          <p:cNvSpPr/>
          <p:nvPr/>
        </p:nvSpPr>
        <p:spPr>
          <a:xfrm>
            <a:off x="1946823" y="4478067"/>
            <a:ext cx="1065397" cy="361379"/>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ACTIVE</a:t>
            </a:r>
          </a:p>
        </p:txBody>
      </p:sp>
      <p:sp>
        <p:nvSpPr>
          <p:cNvPr id="178" name="LATENT"/>
          <p:cNvSpPr/>
          <p:nvPr/>
        </p:nvSpPr>
        <p:spPr>
          <a:xfrm>
            <a:off x="596994" y="4478067"/>
            <a:ext cx="1065397" cy="361379"/>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LATENT</a:t>
            </a:r>
          </a:p>
        </p:txBody>
      </p:sp>
      <p:sp>
        <p:nvSpPr>
          <p:cNvPr id="179" name="TYPE 2"/>
          <p:cNvSpPr/>
          <p:nvPr/>
        </p:nvSpPr>
        <p:spPr>
          <a:xfrm>
            <a:off x="7432530" y="4478067"/>
            <a:ext cx="1065397" cy="361379"/>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TYPE 2</a:t>
            </a:r>
          </a:p>
        </p:txBody>
      </p:sp>
      <p:sp>
        <p:nvSpPr>
          <p:cNvPr id="180" name="TYPE 1"/>
          <p:cNvSpPr/>
          <p:nvPr/>
        </p:nvSpPr>
        <p:spPr>
          <a:xfrm>
            <a:off x="5993659" y="4484916"/>
            <a:ext cx="1065397" cy="361379"/>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TYPE 1</a:t>
            </a:r>
          </a:p>
        </p:txBody>
      </p:sp>
      <p:sp>
        <p:nvSpPr>
          <p:cNvPr id="182" name="HEART"/>
          <p:cNvSpPr/>
          <p:nvPr/>
        </p:nvSpPr>
        <p:spPr>
          <a:xfrm>
            <a:off x="9562603" y="3737992"/>
            <a:ext cx="1065397" cy="361378"/>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HEART</a:t>
            </a:r>
          </a:p>
        </p:txBody>
      </p:sp>
      <p:sp>
        <p:nvSpPr>
          <p:cNvPr id="183" name="DIABETES"/>
          <p:cNvSpPr/>
          <p:nvPr/>
        </p:nvSpPr>
        <p:spPr>
          <a:xfrm>
            <a:off x="6600474" y="3745117"/>
            <a:ext cx="1270001" cy="361379"/>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DIABETES</a:t>
            </a:r>
          </a:p>
        </p:txBody>
      </p:sp>
      <p:sp>
        <p:nvSpPr>
          <p:cNvPr id="255" name="Connection Line"/>
          <p:cNvSpPr/>
          <p:nvPr/>
        </p:nvSpPr>
        <p:spPr>
          <a:xfrm>
            <a:off x="3331209" y="57150"/>
            <a:ext cx="4466591" cy="8699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6653"/>
                </a:lnTo>
              </a:path>
            </a:pathLst>
          </a:custGeom>
          <a:ln w="12700">
            <a:solidFill>
              <a:srgbClr val="000000"/>
            </a:solidFill>
            <a:miter/>
          </a:ln>
        </p:spPr>
        <p:txBody>
          <a:bodyPr/>
          <a:lstStyle/>
          <a:p>
            <a:endParaRPr/>
          </a:p>
        </p:txBody>
      </p:sp>
      <p:sp>
        <p:nvSpPr>
          <p:cNvPr id="185" name="Line"/>
          <p:cNvSpPr/>
          <p:nvPr/>
        </p:nvSpPr>
        <p:spPr>
          <a:xfrm>
            <a:off x="1805281" y="3506926"/>
            <a:ext cx="8313433"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86" name="Line"/>
          <p:cNvSpPr/>
          <p:nvPr/>
        </p:nvSpPr>
        <p:spPr>
          <a:xfrm>
            <a:off x="1015170" y="5115020"/>
            <a:ext cx="9893655"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87" name="Line"/>
          <p:cNvSpPr/>
          <p:nvPr/>
        </p:nvSpPr>
        <p:spPr>
          <a:xfrm flipV="1">
            <a:off x="1026267" y="4847296"/>
            <a:ext cx="1" cy="253370"/>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88" name="Line"/>
          <p:cNvSpPr/>
          <p:nvPr/>
        </p:nvSpPr>
        <p:spPr>
          <a:xfrm flipV="1">
            <a:off x="2479521" y="4847296"/>
            <a:ext cx="1" cy="253370"/>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91" name="Line"/>
          <p:cNvSpPr/>
          <p:nvPr/>
        </p:nvSpPr>
        <p:spPr>
          <a:xfrm flipV="1">
            <a:off x="6529009" y="4847296"/>
            <a:ext cx="1" cy="253370"/>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92" name="Line"/>
          <p:cNvSpPr/>
          <p:nvPr/>
        </p:nvSpPr>
        <p:spPr>
          <a:xfrm flipV="1">
            <a:off x="7971578" y="4843005"/>
            <a:ext cx="1" cy="253370"/>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93" name="Line"/>
          <p:cNvSpPr/>
          <p:nvPr/>
        </p:nvSpPr>
        <p:spPr>
          <a:xfrm flipV="1">
            <a:off x="9407796" y="4847296"/>
            <a:ext cx="1" cy="253370"/>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94" name="Line"/>
          <p:cNvSpPr/>
          <p:nvPr/>
        </p:nvSpPr>
        <p:spPr>
          <a:xfrm flipV="1">
            <a:off x="10894815" y="4847296"/>
            <a:ext cx="1" cy="253370"/>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95" name="Line"/>
          <p:cNvSpPr/>
          <p:nvPr/>
        </p:nvSpPr>
        <p:spPr>
          <a:xfrm>
            <a:off x="1133153" y="4330435"/>
            <a:ext cx="1616038"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97" name="Line"/>
          <p:cNvSpPr/>
          <p:nvPr/>
        </p:nvSpPr>
        <p:spPr>
          <a:xfrm>
            <a:off x="6484868" y="4339518"/>
            <a:ext cx="1501212"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98" name="Line"/>
          <p:cNvSpPr/>
          <p:nvPr/>
        </p:nvSpPr>
        <p:spPr>
          <a:xfrm>
            <a:off x="9408195" y="4330435"/>
            <a:ext cx="1501212"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199" name="Line"/>
          <p:cNvSpPr/>
          <p:nvPr/>
        </p:nvSpPr>
        <p:spPr>
          <a:xfrm>
            <a:off x="1828694" y="4112845"/>
            <a:ext cx="1" cy="204116"/>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00" name="Line"/>
          <p:cNvSpPr/>
          <p:nvPr/>
        </p:nvSpPr>
        <p:spPr>
          <a:xfrm flipV="1">
            <a:off x="3810001" y="4202516"/>
            <a:ext cx="13198" cy="921933"/>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01" name="Line"/>
          <p:cNvSpPr/>
          <p:nvPr/>
        </p:nvSpPr>
        <p:spPr>
          <a:xfrm flipV="1">
            <a:off x="7235474" y="4088217"/>
            <a:ext cx="1" cy="25337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02" name="Line"/>
          <p:cNvSpPr/>
          <p:nvPr/>
        </p:nvSpPr>
        <p:spPr>
          <a:xfrm flipV="1">
            <a:off x="10101651" y="4088217"/>
            <a:ext cx="1" cy="25337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03" name="TREATMENT"/>
          <p:cNvSpPr/>
          <p:nvPr/>
        </p:nvSpPr>
        <p:spPr>
          <a:xfrm>
            <a:off x="265444" y="5605918"/>
            <a:ext cx="1395824" cy="523748"/>
          </a:xfrm>
          <a:prstGeom prst="roundRect">
            <a:avLst>
              <a:gd name="adj" fmla="val 36373"/>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TREATMENT</a:t>
            </a:r>
          </a:p>
        </p:txBody>
      </p:sp>
      <p:sp>
        <p:nvSpPr>
          <p:cNvPr id="204" name="MEDICATION"/>
          <p:cNvSpPr/>
          <p:nvPr/>
        </p:nvSpPr>
        <p:spPr>
          <a:xfrm>
            <a:off x="2423267" y="5381436"/>
            <a:ext cx="1395824" cy="361379"/>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MEDICATION</a:t>
            </a:r>
          </a:p>
        </p:txBody>
      </p:sp>
      <p:sp>
        <p:nvSpPr>
          <p:cNvPr id="205" name="SURGERY"/>
          <p:cNvSpPr/>
          <p:nvPr/>
        </p:nvSpPr>
        <p:spPr>
          <a:xfrm>
            <a:off x="2588480" y="6129662"/>
            <a:ext cx="1065397" cy="361379"/>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SURGERY</a:t>
            </a:r>
          </a:p>
        </p:txBody>
      </p:sp>
      <p:sp>
        <p:nvSpPr>
          <p:cNvPr id="206" name="K.R*"/>
          <p:cNvSpPr/>
          <p:nvPr/>
        </p:nvSpPr>
        <p:spPr>
          <a:xfrm>
            <a:off x="4795800" y="5680604"/>
            <a:ext cx="1270001" cy="523748"/>
          </a:xfrm>
          <a:prstGeom prst="roundRect">
            <a:avLst>
              <a:gd name="adj" fmla="val 36373"/>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K.R*</a:t>
            </a:r>
          </a:p>
        </p:txBody>
      </p:sp>
      <p:sp>
        <p:nvSpPr>
          <p:cNvPr id="207" name="SPARQL"/>
          <p:cNvSpPr/>
          <p:nvPr/>
        </p:nvSpPr>
        <p:spPr>
          <a:xfrm>
            <a:off x="7234214" y="5329594"/>
            <a:ext cx="1065397" cy="361378"/>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SPARQL</a:t>
            </a:r>
          </a:p>
        </p:txBody>
      </p:sp>
      <p:sp>
        <p:nvSpPr>
          <p:cNvPr id="208" name="ONTOLOGY"/>
          <p:cNvSpPr/>
          <p:nvPr/>
        </p:nvSpPr>
        <p:spPr>
          <a:xfrm>
            <a:off x="7060890" y="6068708"/>
            <a:ext cx="1332041" cy="361379"/>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t>ONTOLOGY</a:t>
            </a:r>
          </a:p>
        </p:txBody>
      </p:sp>
      <p:sp>
        <p:nvSpPr>
          <p:cNvPr id="209" name="G.U.I*"/>
          <p:cNvSpPr/>
          <p:nvPr/>
        </p:nvSpPr>
        <p:spPr>
          <a:xfrm>
            <a:off x="9388020" y="5622298"/>
            <a:ext cx="1270001" cy="523748"/>
          </a:xfrm>
          <a:prstGeom prst="roundRect">
            <a:avLst>
              <a:gd name="adj" fmla="val 36373"/>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l">
              <a:lnSpc>
                <a:spcPct val="100000"/>
              </a:lnSpc>
              <a:spcBef>
                <a:spcPts val="0"/>
              </a:spcBef>
              <a:defRPr sz="1400"/>
            </a:lvl1pPr>
          </a:lstStyle>
          <a:p>
            <a:r>
              <a:t>G.U.I*</a:t>
            </a:r>
          </a:p>
        </p:txBody>
      </p:sp>
      <p:sp>
        <p:nvSpPr>
          <p:cNvPr id="210" name="Line"/>
          <p:cNvSpPr/>
          <p:nvPr/>
        </p:nvSpPr>
        <p:spPr>
          <a:xfrm flipV="1">
            <a:off x="2124873" y="5522107"/>
            <a:ext cx="1" cy="858522"/>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11" name="Line"/>
          <p:cNvSpPr/>
          <p:nvPr/>
        </p:nvSpPr>
        <p:spPr>
          <a:xfrm flipV="1">
            <a:off x="6748459" y="5461456"/>
            <a:ext cx="1" cy="87630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12" name="Line"/>
          <p:cNvSpPr/>
          <p:nvPr/>
        </p:nvSpPr>
        <p:spPr>
          <a:xfrm flipV="1">
            <a:off x="4113140" y="5572311"/>
            <a:ext cx="1" cy="740335"/>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13" name="Line"/>
          <p:cNvSpPr/>
          <p:nvPr/>
        </p:nvSpPr>
        <p:spPr>
          <a:xfrm flipV="1">
            <a:off x="8785364" y="5473042"/>
            <a:ext cx="1" cy="853128"/>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14" name="Line"/>
          <p:cNvSpPr/>
          <p:nvPr/>
        </p:nvSpPr>
        <p:spPr>
          <a:xfrm>
            <a:off x="2119981" y="5510283"/>
            <a:ext cx="76201"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15" name="Line"/>
          <p:cNvSpPr/>
          <p:nvPr/>
        </p:nvSpPr>
        <p:spPr>
          <a:xfrm>
            <a:off x="2119981" y="6392452"/>
            <a:ext cx="456192"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16" name="Line"/>
          <p:cNvSpPr/>
          <p:nvPr/>
        </p:nvSpPr>
        <p:spPr>
          <a:xfrm>
            <a:off x="6763241" y="6310351"/>
            <a:ext cx="282868"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17" name="Line"/>
          <p:cNvSpPr/>
          <p:nvPr/>
        </p:nvSpPr>
        <p:spPr>
          <a:xfrm>
            <a:off x="6763241" y="5490903"/>
            <a:ext cx="456192"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18" name="Line"/>
          <p:cNvSpPr/>
          <p:nvPr/>
        </p:nvSpPr>
        <p:spPr>
          <a:xfrm>
            <a:off x="8314391" y="5490903"/>
            <a:ext cx="456192"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19" name="Line"/>
          <p:cNvSpPr/>
          <p:nvPr/>
        </p:nvSpPr>
        <p:spPr>
          <a:xfrm>
            <a:off x="8396504" y="6310351"/>
            <a:ext cx="374079"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20" name="Line"/>
          <p:cNvSpPr/>
          <p:nvPr/>
        </p:nvSpPr>
        <p:spPr>
          <a:xfrm>
            <a:off x="3804281" y="5571285"/>
            <a:ext cx="323669"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21" name="Line"/>
          <p:cNvSpPr/>
          <p:nvPr/>
        </p:nvSpPr>
        <p:spPr>
          <a:xfrm>
            <a:off x="3659058" y="6316701"/>
            <a:ext cx="456192"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22" name="Line"/>
          <p:cNvSpPr/>
          <p:nvPr/>
        </p:nvSpPr>
        <p:spPr>
          <a:xfrm>
            <a:off x="5961997" y="2397402"/>
            <a:ext cx="1" cy="536448"/>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23" name="Line"/>
          <p:cNvSpPr/>
          <p:nvPr/>
        </p:nvSpPr>
        <p:spPr>
          <a:xfrm>
            <a:off x="1026267" y="5335093"/>
            <a:ext cx="1" cy="285172"/>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24" name="Line"/>
          <p:cNvSpPr/>
          <p:nvPr/>
        </p:nvSpPr>
        <p:spPr>
          <a:xfrm>
            <a:off x="1009647" y="5338249"/>
            <a:ext cx="5035520"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25" name="Line"/>
          <p:cNvSpPr/>
          <p:nvPr/>
        </p:nvSpPr>
        <p:spPr>
          <a:xfrm flipV="1">
            <a:off x="6054571" y="5089936"/>
            <a:ext cx="1" cy="253370"/>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26" name="Line"/>
          <p:cNvSpPr/>
          <p:nvPr/>
        </p:nvSpPr>
        <p:spPr>
          <a:xfrm>
            <a:off x="5961997" y="3226534"/>
            <a:ext cx="1" cy="285172"/>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27" name="Line"/>
          <p:cNvSpPr/>
          <p:nvPr/>
        </p:nvSpPr>
        <p:spPr>
          <a:xfrm>
            <a:off x="3829050" y="3505200"/>
            <a:ext cx="0" cy="342900"/>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28" name="Line"/>
          <p:cNvSpPr/>
          <p:nvPr/>
        </p:nvSpPr>
        <p:spPr>
          <a:xfrm>
            <a:off x="7235474" y="3506926"/>
            <a:ext cx="1" cy="222949"/>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29" name="Line"/>
          <p:cNvSpPr/>
          <p:nvPr/>
        </p:nvSpPr>
        <p:spPr>
          <a:xfrm>
            <a:off x="10095301" y="3511741"/>
            <a:ext cx="1" cy="253370"/>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30" name="Line"/>
          <p:cNvSpPr/>
          <p:nvPr/>
        </p:nvSpPr>
        <p:spPr>
          <a:xfrm>
            <a:off x="1828694" y="3506926"/>
            <a:ext cx="1" cy="204115"/>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31" name="Line"/>
          <p:cNvSpPr/>
          <p:nvPr/>
        </p:nvSpPr>
        <p:spPr>
          <a:xfrm>
            <a:off x="1668683" y="5905891"/>
            <a:ext cx="456191" cy="1"/>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32" name="Line"/>
          <p:cNvSpPr/>
          <p:nvPr/>
        </p:nvSpPr>
        <p:spPr>
          <a:xfrm>
            <a:off x="6092671" y="5942478"/>
            <a:ext cx="669201" cy="1"/>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33" name="Line"/>
          <p:cNvSpPr/>
          <p:nvPr/>
        </p:nvSpPr>
        <p:spPr>
          <a:xfrm>
            <a:off x="4132135" y="5942478"/>
            <a:ext cx="669201" cy="1"/>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34" name="Line"/>
          <p:cNvSpPr/>
          <p:nvPr/>
        </p:nvSpPr>
        <p:spPr>
          <a:xfrm>
            <a:off x="8735052" y="5905891"/>
            <a:ext cx="669201" cy="1"/>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35" name="Line"/>
          <p:cNvSpPr/>
          <p:nvPr/>
        </p:nvSpPr>
        <p:spPr>
          <a:xfrm flipH="1" flipV="1">
            <a:off x="6827614" y="945143"/>
            <a:ext cx="1603877" cy="1"/>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36" name="Line"/>
          <p:cNvSpPr/>
          <p:nvPr/>
        </p:nvSpPr>
        <p:spPr>
          <a:xfrm flipH="1" flipV="1">
            <a:off x="2893083" y="323096"/>
            <a:ext cx="456192" cy="1"/>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37" name="Line"/>
          <p:cNvSpPr/>
          <p:nvPr/>
        </p:nvSpPr>
        <p:spPr>
          <a:xfrm>
            <a:off x="1986302" y="551933"/>
            <a:ext cx="1" cy="374079"/>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38" name="Line"/>
          <p:cNvSpPr/>
          <p:nvPr/>
        </p:nvSpPr>
        <p:spPr>
          <a:xfrm>
            <a:off x="1986302" y="1313416"/>
            <a:ext cx="1" cy="440815"/>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39" name="Line"/>
          <p:cNvSpPr/>
          <p:nvPr/>
        </p:nvSpPr>
        <p:spPr>
          <a:xfrm>
            <a:off x="1986302" y="2096244"/>
            <a:ext cx="1" cy="440815"/>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40" name="Line"/>
          <p:cNvSpPr/>
          <p:nvPr/>
        </p:nvSpPr>
        <p:spPr>
          <a:xfrm>
            <a:off x="2550927" y="2699909"/>
            <a:ext cx="374079" cy="1"/>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41" name="Line"/>
          <p:cNvSpPr/>
          <p:nvPr/>
        </p:nvSpPr>
        <p:spPr>
          <a:xfrm flipV="1">
            <a:off x="4687468" y="1652306"/>
            <a:ext cx="374071" cy="2408"/>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42" name="Line"/>
          <p:cNvSpPr/>
          <p:nvPr/>
        </p:nvSpPr>
        <p:spPr>
          <a:xfrm flipV="1">
            <a:off x="4685894" y="1653957"/>
            <a:ext cx="1" cy="1118673"/>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43" name="Line"/>
          <p:cNvSpPr/>
          <p:nvPr/>
        </p:nvSpPr>
        <p:spPr>
          <a:xfrm>
            <a:off x="8461499" y="323096"/>
            <a:ext cx="396241"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44" name="Line"/>
          <p:cNvSpPr/>
          <p:nvPr/>
        </p:nvSpPr>
        <p:spPr>
          <a:xfrm>
            <a:off x="9401446" y="4345581"/>
            <a:ext cx="1" cy="117341"/>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45" name="Line"/>
          <p:cNvSpPr/>
          <p:nvPr/>
        </p:nvSpPr>
        <p:spPr>
          <a:xfrm>
            <a:off x="10894815" y="4359589"/>
            <a:ext cx="1" cy="117342"/>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47" name="Line"/>
          <p:cNvSpPr/>
          <p:nvPr/>
        </p:nvSpPr>
        <p:spPr>
          <a:xfrm>
            <a:off x="6529009" y="4359589"/>
            <a:ext cx="1" cy="117342"/>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48" name="Line"/>
          <p:cNvSpPr/>
          <p:nvPr/>
        </p:nvSpPr>
        <p:spPr>
          <a:xfrm>
            <a:off x="7971578" y="4359589"/>
            <a:ext cx="1" cy="117342"/>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50" name="Line"/>
          <p:cNvSpPr/>
          <p:nvPr/>
        </p:nvSpPr>
        <p:spPr>
          <a:xfrm>
            <a:off x="2737966" y="4364027"/>
            <a:ext cx="1" cy="117342"/>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51" name="Line"/>
          <p:cNvSpPr/>
          <p:nvPr/>
        </p:nvSpPr>
        <p:spPr>
          <a:xfrm>
            <a:off x="1129692" y="4359589"/>
            <a:ext cx="1" cy="117342"/>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252" name="Line"/>
          <p:cNvSpPr/>
          <p:nvPr/>
        </p:nvSpPr>
        <p:spPr>
          <a:xfrm>
            <a:off x="2085147" y="5528457"/>
            <a:ext cx="323669" cy="1"/>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
        <p:nvSpPr>
          <p:cNvPr id="253" name="M.I- MYOCADIAL  INFACTION…"/>
          <p:cNvSpPr txBox="1"/>
          <p:nvPr/>
        </p:nvSpPr>
        <p:spPr>
          <a:xfrm>
            <a:off x="8214437" y="2067695"/>
            <a:ext cx="3272700" cy="14046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a:lnSpc>
                <a:spcPct val="100000"/>
              </a:lnSpc>
              <a:defRPr sz="1400"/>
            </a:pPr>
            <a:r>
              <a:t>M.I- MYOCADIAL  INFACTION</a:t>
            </a:r>
          </a:p>
          <a:p>
            <a:pPr algn="l">
              <a:lnSpc>
                <a:spcPct val="100000"/>
              </a:lnSpc>
              <a:defRPr sz="1400"/>
            </a:pPr>
            <a:r>
              <a:t>K.R- KNOWLEDGE REPRESENTATION</a:t>
            </a:r>
          </a:p>
          <a:p>
            <a:pPr algn="l">
              <a:lnSpc>
                <a:spcPct val="100000"/>
              </a:lnSpc>
              <a:defRPr sz="1400"/>
            </a:pPr>
            <a:r>
              <a:t>G.U.I - GRAPHICAL USER INTERFACE</a:t>
            </a:r>
          </a:p>
          <a:p>
            <a:pPr algn="l">
              <a:lnSpc>
                <a:spcPct val="100000"/>
              </a:lnSpc>
              <a:defRPr sz="1400"/>
            </a:pPr>
            <a:endParaRPr/>
          </a:p>
        </p:txBody>
      </p:sp>
      <p:sp>
        <p:nvSpPr>
          <p:cNvPr id="254" name="Fig 6.2 :Proposed Framework"/>
          <p:cNvSpPr txBox="1"/>
          <p:nvPr/>
        </p:nvSpPr>
        <p:spPr>
          <a:xfrm>
            <a:off x="4224551" y="6429553"/>
            <a:ext cx="2834505"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rPr dirty="0"/>
              <a:t>Fig 6.2 :Proposed Framework</a:t>
            </a:r>
          </a:p>
        </p:txBody>
      </p:sp>
      <p:sp>
        <p:nvSpPr>
          <p:cNvPr id="99" name="Line"/>
          <p:cNvSpPr/>
          <p:nvPr/>
        </p:nvSpPr>
        <p:spPr>
          <a:xfrm>
            <a:off x="5048250" y="3505200"/>
            <a:ext cx="0" cy="342900"/>
          </a:xfrm>
          <a:prstGeom prst="line">
            <a:avLst/>
          </a:prstGeom>
          <a:ln w="12700">
            <a:solidFill>
              <a:srgbClr val="000000"/>
            </a:solidFill>
            <a:miter/>
            <a:tailEnd type="triangle"/>
          </a:ln>
        </p:spPr>
        <p:txBody>
          <a:bodyPr lIns="45719" rIns="45719"/>
          <a:lstStyle/>
          <a:p>
            <a:pPr algn="l">
              <a:lnSpc>
                <a:spcPct val="100000"/>
              </a:lnSpc>
              <a:spcBef>
                <a:spcPts val="0"/>
              </a:spcBef>
              <a:defRPr>
                <a:latin typeface="+mn-lt"/>
                <a:ea typeface="+mn-ea"/>
                <a:cs typeface="+mn-cs"/>
                <a:sym typeface="Calibri"/>
              </a:defRPr>
            </a:pPr>
            <a:endParaRPr/>
          </a:p>
        </p:txBody>
      </p:sp>
      <p:sp>
        <p:nvSpPr>
          <p:cNvPr id="100" name="CANCER"/>
          <p:cNvSpPr/>
          <p:nvPr/>
        </p:nvSpPr>
        <p:spPr>
          <a:xfrm>
            <a:off x="4547799" y="3852292"/>
            <a:ext cx="1065397" cy="361378"/>
          </a:xfrm>
          <a:prstGeom prst="roundRect">
            <a:avLst>
              <a:gd name="adj" fmla="val 44222"/>
            </a:avLst>
          </a:prstGeom>
          <a:solidFill>
            <a:srgbClr val="FFFFFF"/>
          </a:solidFill>
          <a:ln w="12700">
            <a:solidFill>
              <a:srgbClr val="000000"/>
            </a:solidFill>
            <a:miter/>
          </a:ln>
          <a:effectLst>
            <a:outerShdw blurRad="50800" dist="63500" dir="27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nSpc>
                <a:spcPct val="100000"/>
              </a:lnSpc>
              <a:spcBef>
                <a:spcPts val="0"/>
              </a:spcBef>
              <a:defRPr sz="1400"/>
            </a:lvl1pPr>
          </a:lstStyle>
          <a:p>
            <a:r>
              <a:rPr dirty="0" smtClean="0"/>
              <a:t>C</a:t>
            </a:r>
            <a:r>
              <a:rPr lang="en-IN" dirty="0" smtClean="0"/>
              <a:t>OVID 19</a:t>
            </a:r>
            <a:endParaRPr dirty="0"/>
          </a:p>
        </p:txBody>
      </p:sp>
      <p:sp>
        <p:nvSpPr>
          <p:cNvPr id="101" name="Line"/>
          <p:cNvSpPr/>
          <p:nvPr/>
        </p:nvSpPr>
        <p:spPr>
          <a:xfrm flipH="1" flipV="1">
            <a:off x="5080498" y="4221566"/>
            <a:ext cx="5852" cy="902883"/>
          </a:xfrm>
          <a:prstGeom prst="line">
            <a:avLst/>
          </a:prstGeom>
          <a:ln w="12700">
            <a:solidFill>
              <a:srgbClr val="000000"/>
            </a:solidFill>
            <a:miter/>
          </a:ln>
        </p:spPr>
        <p:txBody>
          <a:bodyPr lIns="45719" rIns="45719"/>
          <a:lstStyle/>
          <a:p>
            <a:pPr algn="l">
              <a:lnSpc>
                <a:spcPct val="100000"/>
              </a:lnSpc>
              <a:spcBef>
                <a:spcPts val="0"/>
              </a:spcBef>
              <a:defRPr>
                <a:latin typeface="+mn-lt"/>
                <a:ea typeface="+mn-ea"/>
                <a:cs typeface="+mn-cs"/>
                <a:sym typeface="Calibri"/>
              </a:defRPr>
            </a:pPr>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UML Class (1).jpeg" descr="UML Class (1).jpeg"/>
          <p:cNvPicPr>
            <a:picLocks noChangeAspect="1"/>
          </p:cNvPicPr>
          <p:nvPr/>
        </p:nvPicPr>
        <p:blipFill>
          <a:blip r:embed="rId2" cstate="print"/>
          <a:srcRect t="2962"/>
          <a:stretch>
            <a:fillRect/>
          </a:stretch>
        </p:blipFill>
        <p:spPr>
          <a:xfrm>
            <a:off x="2124046" y="537765"/>
            <a:ext cx="7711544" cy="5782360"/>
          </a:xfrm>
          <a:prstGeom prst="rect">
            <a:avLst/>
          </a:prstGeom>
          <a:ln w="12700">
            <a:miter lim="400000"/>
          </a:ln>
        </p:spPr>
      </p:pic>
      <p:sp>
        <p:nvSpPr>
          <p:cNvPr id="259" name="FIG 6.3 : CLASS DIAGRAM FOR ONTOLOGY BASED KNOWLEDGE HEALTH CARE SYSTEM"/>
          <p:cNvSpPr txBox="1"/>
          <p:nvPr/>
        </p:nvSpPr>
        <p:spPr>
          <a:xfrm>
            <a:off x="1600653" y="6371728"/>
            <a:ext cx="9627430"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ct val="100000"/>
              </a:lnSpc>
            </a:lvl1pPr>
          </a:lstStyle>
          <a:p>
            <a:r>
              <a:t>FIG 6.3 : CLASS DIAGRAM FOR ONTOLOGY BASED KNOWLEDGE HEALTH CARE SYSTEM </a:t>
            </a:r>
          </a:p>
        </p:txBody>
      </p:sp>
      <p:sp>
        <p:nvSpPr>
          <p:cNvPr id="5" name="Rectangle 4"/>
          <p:cNvSpPr/>
          <p:nvPr/>
        </p:nvSpPr>
        <p:spPr>
          <a:xfrm>
            <a:off x="1047750" y="4516709"/>
            <a:ext cx="1066800" cy="954105"/>
          </a:xfrm>
          <a:prstGeom prst="rect">
            <a:avLst/>
          </a:prstGeom>
          <a:solidFill>
            <a:schemeClr val="bg1"/>
          </a:solidFill>
          <a:ln w="12700" cap="flat">
            <a:solidFill>
              <a:schemeClr val="bg1">
                <a:lumMod val="75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smtClean="0">
              <a:ln>
                <a:noFill/>
              </a:ln>
              <a:solidFill>
                <a:schemeClr val="tx1">
                  <a:lumMod val="65000"/>
                  <a:lumOff val="35000"/>
                </a:schemeClr>
              </a:solidFill>
              <a:effectLst/>
              <a:uFillTx/>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IN" sz="1400" b="1" i="0" u="none" strike="noStrike" cap="none" spc="0" normalizeH="0" baseline="0" dirty="0" smtClean="0">
                <a:ln>
                  <a:noFill/>
                </a:ln>
                <a:solidFill>
                  <a:schemeClr val="tx1">
                    <a:lumMod val="65000"/>
                    <a:lumOff val="35000"/>
                  </a:schemeClr>
                </a:solidFill>
                <a:effectLst/>
                <a:uFillTx/>
                <a:ea typeface="+mn-ea"/>
                <a:cs typeface="+mn-cs"/>
                <a:sym typeface="Calibri"/>
              </a:rPr>
              <a:t>  </a:t>
            </a:r>
            <a:r>
              <a:rPr kumimoji="0" lang="en-IN" sz="1400" b="1" i="0" u="none" strike="noStrike" cap="none" spc="0" normalizeH="0" baseline="0" dirty="0" err="1" smtClean="0">
                <a:ln>
                  <a:noFill/>
                </a:ln>
                <a:solidFill>
                  <a:schemeClr val="tx1">
                    <a:lumMod val="65000"/>
                    <a:lumOff val="35000"/>
                  </a:schemeClr>
                </a:solidFill>
                <a:effectLst/>
                <a:uFillTx/>
                <a:ea typeface="+mn-ea"/>
                <a:cs typeface="+mn-cs"/>
                <a:sym typeface="Calibri"/>
              </a:rPr>
              <a:t>Covid</a:t>
            </a:r>
            <a:r>
              <a:rPr kumimoji="0" lang="en-IN" sz="1400" b="1" i="0" u="none" strike="noStrike" cap="none" spc="0" normalizeH="0" baseline="0" dirty="0" smtClean="0">
                <a:ln>
                  <a:noFill/>
                </a:ln>
                <a:solidFill>
                  <a:schemeClr val="tx1">
                    <a:lumMod val="65000"/>
                    <a:lumOff val="35000"/>
                  </a:schemeClr>
                </a:solidFill>
                <a:effectLst/>
                <a:uFillTx/>
                <a:ea typeface="+mn-ea"/>
                <a:cs typeface="+mn-cs"/>
                <a:sym typeface="Calibri"/>
              </a:rPr>
              <a:t> 19</a:t>
            </a:r>
          </a:p>
          <a:p>
            <a:pPr marL="0" marR="0" indent="0" algn="l" defTabSz="914400" rtl="0" fontAlgn="auto" latinLnBrk="0" hangingPunct="0">
              <a:lnSpc>
                <a:spcPct val="100000"/>
              </a:lnSpc>
              <a:spcBef>
                <a:spcPts val="0"/>
              </a:spcBef>
              <a:spcAft>
                <a:spcPts val="0"/>
              </a:spcAft>
              <a:buClrTx/>
              <a:buSzTx/>
              <a:buFontTx/>
              <a:buNone/>
              <a:tabLst/>
            </a:pPr>
            <a:endParaRPr kumimoji="0" lang="en-IN" sz="1400" b="1" i="0" u="none" strike="noStrike" cap="none" spc="0" normalizeH="0" baseline="0" dirty="0" smtClean="0">
              <a:ln>
                <a:noFill/>
              </a:ln>
              <a:solidFill>
                <a:schemeClr val="tx1">
                  <a:lumMod val="65000"/>
                  <a:lumOff val="35000"/>
                </a:schemeClr>
              </a:solidFill>
              <a:effectLst/>
              <a:uFillTx/>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IN" sz="1400" b="1" dirty="0" smtClean="0">
              <a:solidFill>
                <a:schemeClr val="tx1">
                  <a:lumMod val="65000"/>
                  <a:lumOff val="35000"/>
                </a:schemeClr>
              </a:solidFill>
              <a:ea typeface="+mn-ea"/>
              <a:cs typeface="+mn-cs"/>
              <a:sym typeface="Calibri"/>
            </a:endParaRPr>
          </a:p>
        </p:txBody>
      </p:sp>
      <p:cxnSp>
        <p:nvCxnSpPr>
          <p:cNvPr id="11" name="Straight Connector 10"/>
          <p:cNvCxnSpPr>
            <a:stCxn id="5" idx="3"/>
          </p:cNvCxnSpPr>
          <p:nvPr/>
        </p:nvCxnSpPr>
        <p:spPr>
          <a:xfrm flipV="1">
            <a:off x="2114550" y="4991100"/>
            <a:ext cx="2286000" cy="2662"/>
          </a:xfrm>
          <a:prstGeom prst="line">
            <a:avLst/>
          </a:prstGeom>
          <a:noFill/>
          <a:ln w="12700" cap="flat">
            <a:solidFill>
              <a:schemeClr val="bg1">
                <a:lumMod val="65000"/>
              </a:schemeClr>
            </a:solidFill>
            <a:prstDash val="solid"/>
            <a:miter lim="800000"/>
          </a:ln>
          <a:effectLst/>
          <a:sp3d/>
        </p:spPr>
        <p:style>
          <a:lnRef idx="0">
            <a:scrgbClr r="0" g="0" b="0"/>
          </a:lnRef>
          <a:fillRef idx="0">
            <a:scrgbClr r="0" g="0" b="0"/>
          </a:fillRef>
          <a:effectRef idx="0">
            <a:scrgbClr r="0" g="0" b="0"/>
          </a:effectRef>
          <a:fontRef idx="none"/>
        </p:style>
      </p:cxnSp>
      <p:sp>
        <p:nvSpPr>
          <p:cNvPr id="16" name="TextBox 15"/>
          <p:cNvSpPr txBox="1"/>
          <p:nvPr/>
        </p:nvSpPr>
        <p:spPr>
          <a:xfrm>
            <a:off x="3990289" y="-38100"/>
            <a:ext cx="2703623" cy="7232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just" defTabSz="914400" rtl="0" fontAlgn="auto" latinLnBrk="0" hangingPunct="0">
              <a:lnSpc>
                <a:spcPct val="150000"/>
              </a:lnSpc>
              <a:spcBef>
                <a:spcPts val="600"/>
              </a:spcBef>
              <a:spcAft>
                <a:spcPts val="0"/>
              </a:spcAft>
              <a:buClrTx/>
              <a:buSzTx/>
              <a:buFontTx/>
              <a:buNone/>
              <a:tabLst/>
            </a:pPr>
            <a:r>
              <a:rPr kumimoji="0" lang="en-IN" sz="2400" b="1" i="0" u="none" strike="noStrike" cap="none" spc="0" normalizeH="0" baseline="0" dirty="0" smtClean="0">
                <a:ln>
                  <a:noFill/>
                </a:ln>
                <a:solidFill>
                  <a:srgbClr val="000000"/>
                </a:solidFill>
                <a:effectLst/>
                <a:uFillTx/>
                <a:latin typeface="+mj-lt"/>
                <a:ea typeface="+mj-ea"/>
                <a:cs typeface="+mj-cs"/>
                <a:sym typeface="Times New Roman"/>
              </a:rPr>
              <a:t>CLASS DIAGRAM</a:t>
            </a:r>
            <a:endParaRPr kumimoji="0" lang="en-IN" sz="2400" b="1" i="0" u="none" strike="noStrike" cap="none" spc="0" normalizeH="0" baseline="0" dirty="0">
              <a:ln>
                <a:noFill/>
              </a:ln>
              <a:solidFill>
                <a:srgbClr val="000000"/>
              </a:solidFill>
              <a:effectLst/>
              <a:uFillTx/>
              <a:latin typeface="+mj-lt"/>
              <a:ea typeface="+mj-ea"/>
              <a:cs typeface="+mj-cs"/>
              <a:sym typeface="Times New Roman"/>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ontent Placeholder 2"/>
          <p:cNvSpPr txBox="1">
            <a:spLocks noGrp="1"/>
          </p:cNvSpPr>
          <p:nvPr>
            <p:ph type="body" idx="1"/>
          </p:nvPr>
        </p:nvSpPr>
        <p:spPr>
          <a:xfrm>
            <a:off x="293914" y="942218"/>
            <a:ext cx="11604172" cy="4712231"/>
          </a:xfrm>
          <a:prstGeom prst="rect">
            <a:avLst/>
          </a:prstGeom>
        </p:spPr>
        <p:txBody>
          <a:bodyPr/>
          <a:lstStyle/>
          <a:p>
            <a:pPr marL="342900" indent="-342900">
              <a:defRPr sz="1800">
                <a:latin typeface="+mj-lt"/>
                <a:ea typeface="+mj-ea"/>
                <a:cs typeface="+mj-cs"/>
                <a:sym typeface="Times New Roman"/>
              </a:defRPr>
            </a:pPr>
            <a:endParaRPr/>
          </a:p>
          <a:p>
            <a:pPr marL="342899" indent="-342899" algn="just">
              <a:defRPr sz="2000">
                <a:latin typeface="+mj-lt"/>
                <a:ea typeface="+mj-ea"/>
                <a:cs typeface="+mj-cs"/>
                <a:sym typeface="Times New Roman"/>
              </a:defRPr>
            </a:pPr>
            <a:r>
              <a:t>Identify the purpose of the ontology.</a:t>
            </a:r>
          </a:p>
          <a:p>
            <a:pPr marL="342899" indent="-342899" algn="just">
              <a:defRPr sz="2000">
                <a:latin typeface="+mj-lt"/>
                <a:ea typeface="+mj-ea"/>
                <a:cs typeface="+mj-cs"/>
                <a:sym typeface="Times New Roman"/>
              </a:defRPr>
            </a:pPr>
            <a:r>
              <a:t>Test where the ontology development is carried out by applying natural language analysis techniques to texts.</a:t>
            </a:r>
          </a:p>
          <a:p>
            <a:pPr marL="342899" indent="-342899" algn="just">
              <a:defRPr sz="2000">
                <a:latin typeface="+mj-lt"/>
                <a:ea typeface="+mj-ea"/>
                <a:cs typeface="+mj-cs"/>
                <a:sym typeface="Times New Roman"/>
              </a:defRPr>
            </a:pPr>
            <a:r>
              <a:t>Build the ontology by capturing knowledge and identifying key concepts and properties in the domain, coding knowledge, and reusing other ontologies inside the current one.</a:t>
            </a:r>
          </a:p>
          <a:p>
            <a:pPr marL="342899" indent="-342899" algn="just">
              <a:defRPr sz="2000">
                <a:latin typeface="+mj-lt"/>
                <a:ea typeface="+mj-ea"/>
                <a:cs typeface="+mj-cs"/>
                <a:sym typeface="Times New Roman"/>
              </a:defRPr>
            </a:pPr>
            <a:r>
              <a:t>Relational schema aims to extract relevant concepts, properties,  relations from databases schema or relations.</a:t>
            </a:r>
          </a:p>
          <a:p>
            <a:pPr marL="342899" indent="-342899" algn="just">
              <a:defRPr sz="2000">
                <a:latin typeface="+mj-lt"/>
                <a:ea typeface="+mj-ea"/>
                <a:cs typeface="+mj-cs"/>
                <a:sym typeface="Times New Roman"/>
              </a:defRPr>
            </a:pPr>
            <a:r>
              <a:t>Evaluate the ontology.</a:t>
            </a:r>
          </a:p>
        </p:txBody>
      </p:sp>
      <p:sp>
        <p:nvSpPr>
          <p:cNvPr id="262" name="TextBox 3"/>
          <p:cNvSpPr txBox="1"/>
          <p:nvPr/>
        </p:nvSpPr>
        <p:spPr>
          <a:xfrm>
            <a:off x="4690291" y="261257"/>
            <a:ext cx="3117125" cy="421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lvl1pPr>
          </a:lstStyle>
          <a:p>
            <a:r>
              <a:t>IMPLEMENTATION</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Rectangle 2"/>
          <p:cNvSpPr txBox="1"/>
          <p:nvPr/>
        </p:nvSpPr>
        <p:spPr>
          <a:xfrm>
            <a:off x="1374692" y="6388390"/>
            <a:ext cx="9442613"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r>
              <a:t>The above represents the IF-THEN rules .Which are later converted into the First order predicate .</a:t>
            </a:r>
          </a:p>
        </p:txBody>
      </p:sp>
      <p:sp>
        <p:nvSpPr>
          <p:cNvPr id="265" name="IF patient is male And if there is chest pain AND IF there is pain in upper part of the body AND If it last more than 5 mins And if sweating occur And if he feel nausea then he is suffering from myocardial infraction.…"/>
          <p:cNvSpPr txBox="1"/>
          <p:nvPr/>
        </p:nvSpPr>
        <p:spPr>
          <a:xfrm>
            <a:off x="341822" y="7692"/>
            <a:ext cx="11508355" cy="6594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defTabSz="457200">
              <a:lnSpc>
                <a:spcPct val="100000"/>
              </a:lnSpc>
              <a:spcBef>
                <a:spcPts val="0"/>
              </a:spcBef>
              <a:buClr>
                <a:srgbClr val="000000"/>
              </a:buClr>
              <a:buSzPct val="100000"/>
              <a:buChar char="•"/>
              <a:tabLst>
                <a:tab pos="228600" algn="l"/>
              </a:tabLst>
              <a:defRPr sz="1600"/>
            </a:pPr>
            <a:r>
              <a:rPr sz="2000" dirty="0"/>
              <a:t>IF patient is male And if there is chest pain AND IF there is pain in upper part of the body AND If it last more than 5 mins And if sweating occur And if he feel nausea then he is suffering from myocardial infraction.</a:t>
            </a:r>
          </a:p>
          <a:p>
            <a:pPr defTabSz="457200">
              <a:lnSpc>
                <a:spcPts val="1300"/>
              </a:lnSpc>
              <a:spcBef>
                <a:spcPts val="0"/>
              </a:spcBef>
              <a:tabLst>
                <a:tab pos="228600" algn="l"/>
              </a:tabLst>
              <a:defRPr sz="2000"/>
            </a:pPr>
            <a:endParaRPr sz="2000" dirty="0"/>
          </a:p>
          <a:p>
            <a:pPr marL="228600" indent="-228600" defTabSz="457200">
              <a:lnSpc>
                <a:spcPct val="100000"/>
              </a:lnSpc>
              <a:spcBef>
                <a:spcPts val="0"/>
              </a:spcBef>
              <a:buSzPct val="100000"/>
              <a:buChar char="•"/>
              <a:tabLst>
                <a:tab pos="228600" algn="l"/>
              </a:tabLst>
              <a:defRPr sz="2000"/>
            </a:pPr>
            <a:r>
              <a:rPr dirty="0"/>
              <a:t>IF patient is female And If she having features of ‘RULE 1’ And if there is shortness of breath And IF vomiting occurs Then she is suffering from myocardial infraction.</a:t>
            </a:r>
          </a:p>
          <a:p>
            <a:pPr algn="l" defTabSz="584200">
              <a:lnSpc>
                <a:spcPts val="1000"/>
              </a:lnSpc>
              <a:spcBef>
                <a:spcPts val="0"/>
              </a:spcBef>
              <a:defRPr sz="2000"/>
            </a:pPr>
            <a:endParaRPr dirty="0"/>
          </a:p>
          <a:p>
            <a:pPr algn="l" defTabSz="584200">
              <a:lnSpc>
                <a:spcPts val="600"/>
              </a:lnSpc>
              <a:spcBef>
                <a:spcPts val="0"/>
              </a:spcBef>
              <a:defRPr sz="2000"/>
            </a:pPr>
            <a:endParaRPr dirty="0"/>
          </a:p>
          <a:p>
            <a:pPr marL="228600" indent="-228600" defTabSz="457200">
              <a:lnSpc>
                <a:spcPct val="100000"/>
              </a:lnSpc>
              <a:spcBef>
                <a:spcPts val="0"/>
              </a:spcBef>
              <a:buSzPct val="100000"/>
              <a:buChar char="•"/>
              <a:tabLst>
                <a:tab pos="228600" algn="l"/>
              </a:tabLst>
              <a:defRPr sz="2000"/>
            </a:pPr>
            <a:r>
              <a:rPr dirty="0"/>
              <a:t>IF Patient has feature of RULE 1 And IF patient has features of Rule 2’ THEN Recommend “Stress Test“ And Then Recommend ‘Angiogram’ And Then Recommend ‘Echocardiogram’.</a:t>
            </a:r>
          </a:p>
          <a:p>
            <a:pPr algn="l" defTabSz="584200">
              <a:lnSpc>
                <a:spcPts val="1000"/>
              </a:lnSpc>
              <a:spcBef>
                <a:spcPts val="0"/>
              </a:spcBef>
              <a:defRPr sz="2000"/>
            </a:pPr>
            <a:endParaRPr dirty="0"/>
          </a:p>
          <a:p>
            <a:pPr algn="l" defTabSz="584200">
              <a:lnSpc>
                <a:spcPts val="600"/>
              </a:lnSpc>
              <a:spcBef>
                <a:spcPts val="0"/>
              </a:spcBef>
              <a:defRPr sz="2000"/>
            </a:pPr>
            <a:endParaRPr dirty="0"/>
          </a:p>
          <a:p>
            <a:pPr marL="228600" indent="-228600" defTabSz="457200">
              <a:lnSpc>
                <a:spcPct val="100000"/>
              </a:lnSpc>
              <a:spcBef>
                <a:spcPts val="0"/>
              </a:spcBef>
              <a:buSzPct val="100000"/>
              <a:buChar char="•"/>
              <a:tabLst>
                <a:tab pos="228600" algn="l"/>
              </a:tabLst>
              <a:defRPr sz="2000"/>
            </a:pPr>
            <a:r>
              <a:rPr dirty="0"/>
              <a:t>IF patient has slow heart beat AND IF patient feels  palpitations AND IF patient experiencing syncope THEN he is suffering from “BARDYCARDIA-Arrhythmias”.</a:t>
            </a:r>
          </a:p>
          <a:p>
            <a:pPr algn="l" defTabSz="584200">
              <a:lnSpc>
                <a:spcPts val="1000"/>
              </a:lnSpc>
              <a:spcBef>
                <a:spcPts val="0"/>
              </a:spcBef>
              <a:defRPr sz="2000"/>
            </a:pPr>
            <a:endParaRPr dirty="0"/>
          </a:p>
          <a:p>
            <a:pPr marL="228600" indent="-228600" defTabSz="457200">
              <a:lnSpc>
                <a:spcPct val="100000"/>
              </a:lnSpc>
              <a:spcBef>
                <a:spcPts val="0"/>
              </a:spcBef>
              <a:buSzPct val="100000"/>
              <a:buChar char="•"/>
              <a:tabLst>
                <a:tab pos="228600" algn="l"/>
              </a:tabLst>
              <a:defRPr sz="2000"/>
            </a:pPr>
            <a:r>
              <a:rPr dirty="0"/>
              <a:t>IF patient has fast heartbeat AND IF patient feels  palpitations AND IF patient experiencing syncope THEN he is suffering from “TACHYCARDIA-Arrhythmias”.</a:t>
            </a:r>
          </a:p>
          <a:p>
            <a:pPr algn="l" defTabSz="584200">
              <a:lnSpc>
                <a:spcPts val="1000"/>
              </a:lnSpc>
              <a:spcBef>
                <a:spcPts val="0"/>
              </a:spcBef>
              <a:defRPr sz="2000"/>
            </a:pPr>
            <a:endParaRPr dirty="0"/>
          </a:p>
          <a:p>
            <a:pPr algn="l" defTabSz="584200">
              <a:lnSpc>
                <a:spcPts val="600"/>
              </a:lnSpc>
              <a:spcBef>
                <a:spcPts val="0"/>
              </a:spcBef>
              <a:defRPr sz="2000"/>
            </a:pPr>
            <a:endParaRPr dirty="0"/>
          </a:p>
          <a:p>
            <a:pPr marL="228600" indent="-228600" defTabSz="457200">
              <a:lnSpc>
                <a:spcPct val="100000"/>
              </a:lnSpc>
              <a:spcBef>
                <a:spcPts val="0"/>
              </a:spcBef>
              <a:buSzPct val="100000"/>
              <a:buChar char="•"/>
              <a:tabLst>
                <a:tab pos="228600" algn="l"/>
              </a:tabLst>
              <a:defRPr sz="2000"/>
            </a:pPr>
            <a:r>
              <a:rPr dirty="0"/>
              <a:t>IF patient has Arrhythmias THEN recommend Blood Test Then recommend EKG THEN Recommend chest-Xray THEN recommend heart </a:t>
            </a:r>
            <a:r>
              <a:rPr dirty="0" smtClean="0"/>
              <a:t>catheterization </a:t>
            </a:r>
            <a:r>
              <a:rPr dirty="0"/>
              <a:t>Then recommend echocardiogram THEN recommend electrophysiologic test.</a:t>
            </a:r>
          </a:p>
          <a:p>
            <a:pPr algn="l" defTabSz="584200">
              <a:lnSpc>
                <a:spcPts val="600"/>
              </a:lnSpc>
              <a:spcBef>
                <a:spcPts val="0"/>
              </a:spcBef>
              <a:defRPr sz="2000"/>
            </a:pPr>
            <a:endParaRPr dirty="0"/>
          </a:p>
          <a:p>
            <a:pPr marL="228600" indent="-228600" defTabSz="457200">
              <a:lnSpc>
                <a:spcPts val="1300"/>
              </a:lnSpc>
              <a:spcBef>
                <a:spcPts val="0"/>
              </a:spcBef>
              <a:buSzPct val="100000"/>
              <a:buChar char="•"/>
              <a:tabLst>
                <a:tab pos="228600" algn="l"/>
              </a:tabLst>
              <a:defRPr sz="2000"/>
            </a:pPr>
            <a:r>
              <a:rPr dirty="0"/>
              <a:t>IF patient has myocardial infarction THEN consult doctor.</a:t>
            </a:r>
          </a:p>
          <a:p>
            <a:pPr algn="l" defTabSz="584200">
              <a:lnSpc>
                <a:spcPts val="1000"/>
              </a:lnSpc>
              <a:spcBef>
                <a:spcPts val="0"/>
              </a:spcBef>
              <a:defRPr sz="2000"/>
            </a:pPr>
            <a:endParaRPr dirty="0"/>
          </a:p>
          <a:p>
            <a:pPr algn="l" defTabSz="584200">
              <a:lnSpc>
                <a:spcPts val="600"/>
              </a:lnSpc>
              <a:spcBef>
                <a:spcPts val="0"/>
              </a:spcBef>
              <a:defRPr sz="2000"/>
            </a:pPr>
            <a:endParaRPr dirty="0"/>
          </a:p>
          <a:p>
            <a:pPr marL="228600" indent="-228600" defTabSz="457200">
              <a:lnSpc>
                <a:spcPts val="1300"/>
              </a:lnSpc>
              <a:spcBef>
                <a:spcPts val="0"/>
              </a:spcBef>
              <a:buSzPct val="100000"/>
              <a:buChar char="•"/>
              <a:tabLst>
                <a:tab pos="228600" algn="l"/>
              </a:tabLst>
              <a:defRPr sz="2000"/>
            </a:pPr>
            <a:r>
              <a:rPr dirty="0"/>
              <a:t>IF patient has bradycardia-Arrhythmias THEN suggest pacemaker.</a:t>
            </a:r>
          </a:p>
          <a:p>
            <a:pPr algn="l" defTabSz="584200">
              <a:lnSpc>
                <a:spcPts val="1000"/>
              </a:lnSpc>
              <a:spcBef>
                <a:spcPts val="0"/>
              </a:spcBef>
              <a:defRPr sz="2000"/>
            </a:pPr>
            <a:endParaRPr dirty="0"/>
          </a:p>
          <a:p>
            <a:pPr algn="l" defTabSz="584200">
              <a:lnSpc>
                <a:spcPts val="600"/>
              </a:lnSpc>
              <a:spcBef>
                <a:spcPts val="0"/>
              </a:spcBef>
              <a:defRPr sz="2000"/>
            </a:pPr>
            <a:endParaRPr dirty="0"/>
          </a:p>
          <a:p>
            <a:pPr marL="228600" indent="-228600" defTabSz="457200">
              <a:lnSpc>
                <a:spcPts val="1300"/>
              </a:lnSpc>
              <a:spcBef>
                <a:spcPts val="0"/>
              </a:spcBef>
              <a:buSzPct val="100000"/>
              <a:buChar char="•"/>
              <a:tabLst>
                <a:tab pos="228600" algn="l"/>
              </a:tabLst>
              <a:defRPr sz="2000"/>
            </a:pPr>
            <a:r>
              <a:rPr dirty="0"/>
              <a:t>IF patient has </a:t>
            </a:r>
            <a:r>
              <a:rPr dirty="0" smtClean="0"/>
              <a:t>tachycardia</a:t>
            </a:r>
            <a:r>
              <a:rPr lang="en-IN" dirty="0" smtClean="0"/>
              <a:t>-</a:t>
            </a:r>
            <a:r>
              <a:rPr dirty="0" smtClean="0"/>
              <a:t>Arrhythmia </a:t>
            </a:r>
            <a:r>
              <a:rPr dirty="0"/>
              <a:t>THEN perform </a:t>
            </a:r>
            <a:r>
              <a:rPr dirty="0" err="1"/>
              <a:t>Vagal</a:t>
            </a:r>
            <a:r>
              <a:rPr dirty="0"/>
              <a:t> </a:t>
            </a:r>
            <a:r>
              <a:rPr dirty="0" smtClean="0"/>
              <a:t>maneuvers.</a:t>
            </a:r>
            <a:endParaRPr dirty="0"/>
          </a:p>
          <a:p>
            <a:pPr algn="l" defTabSz="584200">
              <a:lnSpc>
                <a:spcPts val="1000"/>
              </a:lnSpc>
              <a:spcBef>
                <a:spcPts val="0"/>
              </a:spcBef>
              <a:defRPr sz="2000"/>
            </a:pPr>
            <a:endParaRPr dirty="0"/>
          </a:p>
          <a:p>
            <a:pPr algn="l" defTabSz="457200">
              <a:lnSpc>
                <a:spcPts val="1300"/>
              </a:lnSpc>
              <a:spcBef>
                <a:spcPts val="0"/>
              </a:spcBef>
              <a:tabLst>
                <a:tab pos="228600" algn="l"/>
              </a:tabLst>
              <a:defRPr sz="2000"/>
            </a:pPr>
            <a:endParaRPr dirty="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Rectangle 3"/>
          <p:cNvSpPr txBox="1"/>
          <p:nvPr/>
        </p:nvSpPr>
        <p:spPr>
          <a:xfrm>
            <a:off x="4535112" y="6417085"/>
            <a:ext cx="3459517"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indent="457200" algn="l">
              <a:lnSpc>
                <a:spcPct val="100000"/>
              </a:lnSpc>
            </a:lvl1pPr>
          </a:lstStyle>
          <a:p>
            <a:r>
              <a:t>First Order Predicate Logic</a:t>
            </a:r>
          </a:p>
        </p:txBody>
      </p:sp>
      <p:sp>
        <p:nvSpPr>
          <p:cNvPr id="268" name="U-&gt;(PATIENT(M)^ ~PATIENT(F)) v (~PATIENT(M)^ PATIENT(F))…"/>
          <p:cNvSpPr txBox="1"/>
          <p:nvPr/>
        </p:nvSpPr>
        <p:spPr>
          <a:xfrm>
            <a:off x="325870" y="174687"/>
            <a:ext cx="11540260" cy="65086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584200">
              <a:lnSpc>
                <a:spcPct val="100000"/>
              </a:lnSpc>
              <a:spcBef>
                <a:spcPts val="0"/>
              </a:spcBef>
              <a:defRPr sz="2000"/>
            </a:pPr>
            <a:endParaRPr/>
          </a:p>
          <a:p>
            <a:pPr marL="228600" indent="-228600" algn="l" defTabSz="584200">
              <a:lnSpc>
                <a:spcPct val="100000"/>
              </a:lnSpc>
              <a:spcBef>
                <a:spcPts val="0"/>
              </a:spcBef>
              <a:buSzPct val="100000"/>
              <a:buChar char="•"/>
              <a:defRPr sz="2000"/>
            </a:pPr>
            <a:r>
              <a:t>U-&gt;(PATIENT(M)^ ~PATIENT(F)) v (~PATIENT(M)^ PATIENT(F))</a:t>
            </a:r>
          </a:p>
          <a:p>
            <a:pPr marL="228600" indent="-228600" algn="l" defTabSz="584200">
              <a:lnSpc>
                <a:spcPct val="100000"/>
              </a:lnSpc>
              <a:spcBef>
                <a:spcPts val="0"/>
              </a:spcBef>
              <a:buSzPct val="100000"/>
              <a:buChar char="•"/>
              <a:defRPr sz="2000"/>
            </a:pPr>
            <a:r>
              <a:t>For All(X,Y)  U ^ PERSISTENT_COUGH^ BLOOD_COUGH ^ BREATHING _PAIN ^WEIGHT_LOSS=&gt; TB</a:t>
            </a:r>
          </a:p>
          <a:p>
            <a:pPr marL="228600" indent="-228600" algn="l" defTabSz="584200">
              <a:lnSpc>
                <a:spcPct val="100000"/>
              </a:lnSpc>
              <a:spcBef>
                <a:spcPts val="0"/>
              </a:spcBef>
              <a:buSzPct val="100000"/>
              <a:buChar char="•"/>
              <a:defRPr sz="2000"/>
            </a:pPr>
            <a:r>
              <a:t>For All(X,Y)  U ^ PDP_POSITIVE ^ BCG=&gt; FALSE POSITIVE </a:t>
            </a:r>
          </a:p>
          <a:p>
            <a:pPr marL="228600" indent="-228600" algn="l" defTabSz="584200">
              <a:lnSpc>
                <a:spcPct val="100000"/>
              </a:lnSpc>
              <a:spcBef>
                <a:spcPts val="0"/>
              </a:spcBef>
              <a:buSzPct val="100000"/>
              <a:buChar char="•"/>
              <a:defRPr sz="2000"/>
            </a:pPr>
            <a:r>
              <a:t>For All(X,Y)  U ^ PDP_NEGATIVE ^ AIDS =&gt; FALSE NEGATIVE </a:t>
            </a:r>
          </a:p>
          <a:p>
            <a:pPr marL="228600" indent="-228600" algn="l" defTabSz="584200">
              <a:lnSpc>
                <a:spcPct val="100000"/>
              </a:lnSpc>
              <a:spcBef>
                <a:spcPts val="0"/>
              </a:spcBef>
              <a:buSzPct val="100000"/>
              <a:buChar char="•"/>
              <a:defRPr sz="2000"/>
            </a:pPr>
            <a:r>
              <a:t>For All(X,Y)  U ^ PDP_POSITIVE ^ BLOODTEST_POSITIVE  ^ SPUTUM_NEGATIVE =&gt; Latent TB</a:t>
            </a:r>
          </a:p>
          <a:p>
            <a:pPr marL="228600" indent="-228600" algn="l" defTabSz="584200">
              <a:lnSpc>
                <a:spcPct val="100000"/>
              </a:lnSpc>
              <a:spcBef>
                <a:spcPts val="0"/>
              </a:spcBef>
              <a:buSzPct val="100000"/>
              <a:buChar char="•"/>
              <a:defRPr sz="2000"/>
            </a:pPr>
            <a:r>
              <a:t>For All(X,Y)  U ^ PDP_NEGATIVE  ^ BLOODTEST_NEGATIVE   ^ SPUTUM_POSITIVE =&gt; ACTIVE TB</a:t>
            </a:r>
          </a:p>
          <a:p>
            <a:pPr marL="228600" indent="-228600" algn="l" defTabSz="584200">
              <a:lnSpc>
                <a:spcPct val="100000"/>
              </a:lnSpc>
              <a:spcBef>
                <a:spcPts val="0"/>
              </a:spcBef>
              <a:buSzPct val="100000"/>
              <a:buChar char="•"/>
              <a:defRPr sz="2000"/>
            </a:pPr>
            <a:r>
              <a:t>For All(X,Y)  U ^ LATENT TB =&gt; IMAGING TEST </a:t>
            </a:r>
          </a:p>
          <a:p>
            <a:pPr marL="228600" indent="-228600" algn="l" defTabSz="584200">
              <a:lnSpc>
                <a:spcPct val="100000"/>
              </a:lnSpc>
              <a:spcBef>
                <a:spcPts val="0"/>
              </a:spcBef>
              <a:buSzPct val="100000"/>
              <a:buChar char="•"/>
              <a:defRPr sz="2000"/>
            </a:pPr>
            <a:r>
              <a:t>For All(X,Y)  U ^ LATENT TB =&gt; (U ^ ~ ACTIVE TB)</a:t>
            </a:r>
          </a:p>
          <a:p>
            <a:pPr marL="228600" indent="-228600" algn="l" defTabSz="584200">
              <a:lnSpc>
                <a:spcPct val="100000"/>
              </a:lnSpc>
              <a:spcBef>
                <a:spcPts val="0"/>
              </a:spcBef>
              <a:buSzPct val="100000"/>
              <a:buChar char="•"/>
              <a:defRPr sz="2000"/>
            </a:pPr>
            <a:r>
              <a:t>For All(X,Y)  U ^ PATIENT(M) ^ HUNGER ^ DECREASED_SEX_TIME ^ POOR_MUSCLE_STRENGTH =&gt; DIABETES</a:t>
            </a:r>
          </a:p>
          <a:p>
            <a:pPr marL="228600" indent="-228600" algn="l" defTabSz="584200">
              <a:lnSpc>
                <a:spcPct val="100000"/>
              </a:lnSpc>
              <a:spcBef>
                <a:spcPts val="0"/>
              </a:spcBef>
              <a:buSzPct val="100000"/>
              <a:buChar char="•"/>
              <a:defRPr sz="2000"/>
            </a:pPr>
            <a:r>
              <a:t>For All(X,Y)  U ^ PATIENT(F) ^ HUNGER ^ FREQUENT_URINATION ^ UNIARY_TRACT_INFECTION =&gt; DIABETES</a:t>
            </a:r>
          </a:p>
          <a:p>
            <a:pPr marL="228600" indent="-228600" algn="l" defTabSz="584200">
              <a:lnSpc>
                <a:spcPct val="100000"/>
              </a:lnSpc>
              <a:spcBef>
                <a:spcPts val="0"/>
              </a:spcBef>
              <a:buSzPct val="100000"/>
              <a:buChar char="•"/>
              <a:defRPr sz="2000"/>
            </a:pPr>
            <a:r>
              <a:t>For All(X,Y)  U ^ (PATIENT(M) ^ ~PATIENT(F) ^ DIABETES ^ AGE &lt;=20  =&gt; TYPE 1 v  (~PATIENT(M) ^ PATIENT(F))</a:t>
            </a:r>
          </a:p>
          <a:p>
            <a:pPr marL="228600" indent="-228600" algn="l" defTabSz="584200">
              <a:lnSpc>
                <a:spcPct val="100000"/>
              </a:lnSpc>
              <a:spcBef>
                <a:spcPts val="0"/>
              </a:spcBef>
              <a:buSzPct val="100000"/>
              <a:buChar char="•"/>
              <a:defRPr sz="2000"/>
            </a:pPr>
            <a:r>
              <a:t>For All(X,Y)  U ^ (PATIENT(M) ^ ~PATIENT(F) ^ DIABETES ^ AGE &gt; 20  =&gt; TYPE 2 v  (~PATIENT(M) ^ PATIENT(F))</a:t>
            </a:r>
          </a:p>
          <a:p>
            <a:pPr marL="228600" indent="-228600" algn="l" defTabSz="584200">
              <a:lnSpc>
                <a:spcPct val="100000"/>
              </a:lnSpc>
              <a:spcBef>
                <a:spcPts val="0"/>
              </a:spcBef>
              <a:buSzPct val="100000"/>
              <a:buChar char="•"/>
              <a:defRPr sz="2000"/>
            </a:pPr>
            <a:r>
              <a:t>For All(X,Y)  U ^ ((PATIENT(M) ^ ~PATIENT(F)  ^ TYPE 1 =&gt; (~PATIENT(M) ^ PATIENT(F)</a:t>
            </a:r>
          </a:p>
          <a:p>
            <a:pPr marL="228600" indent="-228600" algn="l" defTabSz="584200">
              <a:lnSpc>
                <a:spcPct val="100000"/>
              </a:lnSpc>
              <a:spcBef>
                <a:spcPts val="0"/>
              </a:spcBef>
              <a:buSzPct val="100000"/>
              <a:buChar char="•"/>
              <a:defRPr sz="1200"/>
            </a:pPr>
            <a:endParaRPr/>
          </a:p>
          <a:p>
            <a:pPr marL="228600" indent="-228600" algn="l" defTabSz="584200">
              <a:lnSpc>
                <a:spcPct val="100000"/>
              </a:lnSpc>
              <a:spcBef>
                <a:spcPts val="0"/>
              </a:spcBef>
              <a:buSzPct val="100000"/>
              <a:buChar char="•"/>
              <a:defRPr sz="1200"/>
            </a:pPr>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599"/>
            <a:ext cx="10515600" cy="1276349"/>
          </a:xfrm>
        </p:spPr>
        <p:txBody>
          <a:bodyPr>
            <a:normAutofit/>
          </a:bodyPr>
          <a:lstStyle/>
          <a:p>
            <a:pPr algn="ctr"/>
            <a:r>
              <a:rPr lang="en-IN" sz="2400" dirty="0">
                <a:latin typeface="+mj-lt"/>
              </a:rPr>
              <a:t>SWRL RULES</a:t>
            </a:r>
          </a:p>
        </p:txBody>
      </p:sp>
      <p:sp>
        <p:nvSpPr>
          <p:cNvPr id="3" name="Text Placeholder 2"/>
          <p:cNvSpPr>
            <a:spLocks noGrp="1"/>
          </p:cNvSpPr>
          <p:nvPr>
            <p:ph type="body" idx="1"/>
          </p:nvPr>
        </p:nvSpPr>
        <p:spPr>
          <a:xfrm>
            <a:off x="838200" y="704850"/>
            <a:ext cx="10515600" cy="6153150"/>
          </a:xfrm>
        </p:spPr>
        <p:txBody>
          <a:bodyPr>
            <a:noAutofit/>
          </a:bodyPr>
          <a:lstStyle/>
          <a:p>
            <a:r>
              <a:rPr lang="en-IN" sz="2000" dirty="0" err="1">
                <a:latin typeface="+mj-lt"/>
              </a:rPr>
              <a:t>patient_id</a:t>
            </a:r>
            <a:r>
              <a:rPr lang="en-IN" sz="2000" dirty="0">
                <a:latin typeface="+mj-lt"/>
              </a:rPr>
              <a:t>(?p), </a:t>
            </a:r>
            <a:r>
              <a:rPr lang="en-IN" sz="2000" dirty="0" err="1">
                <a:latin typeface="+mj-lt"/>
              </a:rPr>
              <a:t>hasSymptom</a:t>
            </a:r>
            <a:r>
              <a:rPr lang="en-IN" sz="2000" dirty="0">
                <a:latin typeface="+mj-lt"/>
              </a:rPr>
              <a:t>(?p, </a:t>
            </a:r>
            <a:r>
              <a:rPr lang="en-IN" sz="2000" dirty="0" err="1">
                <a:latin typeface="+mj-lt"/>
              </a:rPr>
              <a:t>h_bloodsugar</a:t>
            </a:r>
            <a:r>
              <a:rPr lang="en-IN" sz="2000" dirty="0">
                <a:latin typeface="+mj-lt"/>
              </a:rPr>
              <a:t>) -&gt; </a:t>
            </a:r>
            <a:r>
              <a:rPr lang="en-IN" sz="2000" dirty="0" err="1">
                <a:latin typeface="+mj-lt"/>
              </a:rPr>
              <a:t>issufferingfrom</a:t>
            </a:r>
            <a:r>
              <a:rPr lang="en-IN" sz="2000" dirty="0">
                <a:latin typeface="+mj-lt"/>
              </a:rPr>
              <a:t>(?p, Diabetes) </a:t>
            </a:r>
          </a:p>
          <a:p>
            <a:pPr>
              <a:buFont typeface="Wingdings" pitchFamily="2" charset="2"/>
              <a:buChar char="Ø"/>
            </a:pPr>
            <a:r>
              <a:rPr lang="en-IN" sz="2000" dirty="0">
                <a:latin typeface="+mj-lt"/>
              </a:rPr>
              <a:t>Above rule relates Diabetes disease with its symptoms</a:t>
            </a:r>
          </a:p>
          <a:p>
            <a:r>
              <a:rPr lang="en-IN" sz="2000" dirty="0" err="1">
                <a:latin typeface="+mj-lt"/>
              </a:rPr>
              <a:t>patient_id</a:t>
            </a:r>
            <a:r>
              <a:rPr lang="en-IN" sz="2000" dirty="0">
                <a:latin typeface="+mj-lt"/>
              </a:rPr>
              <a:t>(?p), </a:t>
            </a:r>
            <a:r>
              <a:rPr lang="en-IN" sz="2000" dirty="0" err="1">
                <a:latin typeface="+mj-lt"/>
              </a:rPr>
              <a:t>issufferingfrom</a:t>
            </a:r>
            <a:r>
              <a:rPr lang="en-IN" sz="2000" dirty="0">
                <a:latin typeface="+mj-lt"/>
              </a:rPr>
              <a:t>(?p, </a:t>
            </a:r>
            <a:r>
              <a:rPr lang="en-IN" sz="2000" dirty="0" err="1">
                <a:latin typeface="+mj-lt"/>
              </a:rPr>
              <a:t>Active_TB</a:t>
            </a:r>
            <a:r>
              <a:rPr lang="en-IN" sz="2000" dirty="0">
                <a:latin typeface="+mj-lt"/>
              </a:rPr>
              <a:t>) -&gt; </a:t>
            </a:r>
            <a:r>
              <a:rPr lang="en-IN" sz="2000" dirty="0" err="1">
                <a:latin typeface="+mj-lt"/>
              </a:rPr>
              <a:t>isnotsufferingfrom</a:t>
            </a:r>
            <a:r>
              <a:rPr lang="en-IN" sz="2000" dirty="0">
                <a:latin typeface="+mj-lt"/>
              </a:rPr>
              <a:t>(?p, </a:t>
            </a:r>
            <a:r>
              <a:rPr lang="en-IN" sz="2000" dirty="0" err="1">
                <a:latin typeface="+mj-lt"/>
              </a:rPr>
              <a:t>Latent_TB</a:t>
            </a:r>
            <a:r>
              <a:rPr lang="en-IN" sz="2000" dirty="0">
                <a:latin typeface="+mj-lt"/>
              </a:rPr>
              <a:t>)</a:t>
            </a:r>
          </a:p>
          <a:p>
            <a:pPr>
              <a:buFont typeface="Wingdings" pitchFamily="2" charset="2"/>
              <a:buChar char="Ø"/>
            </a:pPr>
            <a:r>
              <a:rPr lang="en-IN" sz="2000" dirty="0">
                <a:latin typeface="+mj-lt"/>
              </a:rPr>
              <a:t> Above rule relates Latent Tb disease with its symptoms</a:t>
            </a:r>
          </a:p>
          <a:p>
            <a:r>
              <a:rPr lang="en-IN" sz="2000" dirty="0" err="1">
                <a:latin typeface="+mj-lt"/>
              </a:rPr>
              <a:t>patient_id</a:t>
            </a:r>
            <a:r>
              <a:rPr lang="en-IN" sz="2000" dirty="0">
                <a:latin typeface="+mj-lt"/>
              </a:rPr>
              <a:t>(?p), </a:t>
            </a:r>
            <a:r>
              <a:rPr lang="en-IN" sz="2000" dirty="0" err="1">
                <a:latin typeface="+mj-lt"/>
              </a:rPr>
              <a:t>hasSymptom</a:t>
            </a:r>
            <a:r>
              <a:rPr lang="en-IN" sz="2000" dirty="0">
                <a:latin typeface="+mj-lt"/>
              </a:rPr>
              <a:t>(?p, </a:t>
            </a:r>
            <a:r>
              <a:rPr lang="en-IN" sz="2000" dirty="0" err="1">
                <a:latin typeface="+mj-lt"/>
              </a:rPr>
              <a:t>Change_in_bowel_movement</a:t>
            </a:r>
            <a:r>
              <a:rPr lang="en-IN" sz="2000" dirty="0">
                <a:latin typeface="+mj-lt"/>
              </a:rPr>
              <a:t>), </a:t>
            </a:r>
            <a:r>
              <a:rPr lang="en-IN" sz="2000" dirty="0" err="1">
                <a:latin typeface="+mj-lt"/>
              </a:rPr>
              <a:t>hasSymptom</a:t>
            </a:r>
            <a:r>
              <a:rPr lang="en-IN" sz="2000" dirty="0">
                <a:latin typeface="+mj-lt"/>
              </a:rPr>
              <a:t>(?p, </a:t>
            </a:r>
            <a:r>
              <a:rPr lang="en-IN" sz="2000" dirty="0" err="1">
                <a:latin typeface="+mj-lt"/>
              </a:rPr>
              <a:t>Easy_bruising</a:t>
            </a:r>
            <a:r>
              <a:rPr lang="en-IN" sz="2000" dirty="0">
                <a:latin typeface="+mj-lt"/>
              </a:rPr>
              <a:t>), </a:t>
            </a:r>
            <a:r>
              <a:rPr lang="en-IN" sz="2000" dirty="0" err="1">
                <a:latin typeface="+mj-lt"/>
              </a:rPr>
              <a:t>hasSymptom</a:t>
            </a:r>
            <a:r>
              <a:rPr lang="en-IN" sz="2000" dirty="0">
                <a:latin typeface="+mj-lt"/>
              </a:rPr>
              <a:t>(?p, </a:t>
            </a:r>
            <a:r>
              <a:rPr lang="en-IN" sz="2000" dirty="0" err="1">
                <a:latin typeface="+mj-lt"/>
              </a:rPr>
              <a:t>Mole_with_changing_features</a:t>
            </a:r>
            <a:r>
              <a:rPr lang="en-IN" sz="2000" dirty="0">
                <a:latin typeface="+mj-lt"/>
              </a:rPr>
              <a:t>), </a:t>
            </a:r>
            <a:r>
              <a:rPr lang="en-IN" sz="2000" dirty="0" err="1">
                <a:latin typeface="+mj-lt"/>
              </a:rPr>
              <a:t>hasSymptom</a:t>
            </a:r>
            <a:r>
              <a:rPr lang="en-IN" sz="2000" dirty="0">
                <a:latin typeface="+mj-lt"/>
              </a:rPr>
              <a:t>(?p, </a:t>
            </a:r>
            <a:r>
              <a:rPr lang="en-IN" sz="2000" dirty="0" err="1">
                <a:latin typeface="+mj-lt"/>
              </a:rPr>
              <a:t>Pale_complexion</a:t>
            </a:r>
            <a:r>
              <a:rPr lang="en-IN" sz="2000" dirty="0">
                <a:latin typeface="+mj-lt"/>
              </a:rPr>
              <a:t>), </a:t>
            </a:r>
            <a:r>
              <a:rPr lang="en-IN" sz="2000" dirty="0" err="1">
                <a:latin typeface="+mj-lt"/>
              </a:rPr>
              <a:t>hasSymptom</a:t>
            </a:r>
            <a:r>
              <a:rPr lang="en-IN" sz="2000" dirty="0">
                <a:latin typeface="+mj-lt"/>
              </a:rPr>
              <a:t>(?p, </a:t>
            </a:r>
            <a:r>
              <a:rPr lang="en-IN" sz="2000" dirty="0" err="1">
                <a:latin typeface="+mj-lt"/>
              </a:rPr>
              <a:t>change_in_urination</a:t>
            </a:r>
            <a:r>
              <a:rPr lang="en-IN" sz="2000" dirty="0">
                <a:latin typeface="+mj-lt"/>
              </a:rPr>
              <a:t>), </a:t>
            </a:r>
            <a:r>
              <a:rPr lang="en-IN" sz="2000" dirty="0" err="1">
                <a:latin typeface="+mj-lt"/>
              </a:rPr>
              <a:t>hasSymptom</a:t>
            </a:r>
            <a:r>
              <a:rPr lang="en-IN" sz="2000" dirty="0">
                <a:latin typeface="+mj-lt"/>
              </a:rPr>
              <a:t>(?p, fatigue), </a:t>
            </a:r>
            <a:r>
              <a:rPr lang="en-IN" sz="2000" dirty="0" err="1">
                <a:latin typeface="+mj-lt"/>
              </a:rPr>
              <a:t>hasgender</a:t>
            </a:r>
            <a:r>
              <a:rPr lang="en-IN" sz="2000" dirty="0">
                <a:latin typeface="+mj-lt"/>
              </a:rPr>
              <a:t>(?p, "male") -&gt; </a:t>
            </a:r>
            <a:r>
              <a:rPr lang="en-IN" sz="2000" dirty="0" err="1">
                <a:latin typeface="+mj-lt"/>
              </a:rPr>
              <a:t>issufferingfrom</a:t>
            </a:r>
            <a:r>
              <a:rPr lang="en-IN" sz="2000" dirty="0">
                <a:latin typeface="+mj-lt"/>
              </a:rPr>
              <a:t>(?p, Cancer)</a:t>
            </a:r>
          </a:p>
          <a:p>
            <a:pPr>
              <a:buFont typeface="Wingdings" pitchFamily="2" charset="2"/>
              <a:buChar char="Ø"/>
            </a:pPr>
            <a:r>
              <a:rPr lang="en-IN" sz="2000" dirty="0">
                <a:latin typeface="+mj-lt"/>
              </a:rPr>
              <a:t> Above rule relates Cancer disease with its symptoms and gender</a:t>
            </a:r>
          </a:p>
          <a:p>
            <a:r>
              <a:rPr lang="en-IN" sz="2000" dirty="0" err="1">
                <a:latin typeface="+mj-lt"/>
              </a:rPr>
              <a:t>patient_id</a:t>
            </a:r>
            <a:r>
              <a:rPr lang="en-IN" sz="2000" dirty="0">
                <a:latin typeface="+mj-lt"/>
              </a:rPr>
              <a:t>(?p), </a:t>
            </a:r>
            <a:r>
              <a:rPr lang="en-IN" sz="2000" dirty="0" err="1">
                <a:latin typeface="+mj-lt"/>
              </a:rPr>
              <a:t>hasSymptom</a:t>
            </a:r>
            <a:r>
              <a:rPr lang="en-IN" sz="2000" dirty="0">
                <a:latin typeface="+mj-lt"/>
              </a:rPr>
              <a:t>(?p, </a:t>
            </a:r>
            <a:r>
              <a:rPr lang="en-IN" sz="2000" dirty="0" err="1">
                <a:latin typeface="+mj-lt"/>
              </a:rPr>
              <a:t>Shortness_of_breadth</a:t>
            </a:r>
            <a:r>
              <a:rPr lang="en-IN" sz="2000" dirty="0">
                <a:latin typeface="+mj-lt"/>
              </a:rPr>
              <a:t>), </a:t>
            </a:r>
            <a:r>
              <a:rPr lang="en-IN" sz="2000" dirty="0" err="1">
                <a:latin typeface="+mj-lt"/>
              </a:rPr>
              <a:t>hasSymptom</a:t>
            </a:r>
            <a:r>
              <a:rPr lang="en-IN" sz="2000" dirty="0">
                <a:latin typeface="+mj-lt"/>
              </a:rPr>
              <a:t>(?p, </a:t>
            </a:r>
            <a:r>
              <a:rPr lang="en-IN" sz="2000" dirty="0" err="1">
                <a:latin typeface="+mj-lt"/>
              </a:rPr>
              <a:t>jaw_pain</a:t>
            </a:r>
            <a:r>
              <a:rPr lang="en-IN" sz="2000" dirty="0">
                <a:latin typeface="+mj-lt"/>
              </a:rPr>
              <a:t>), </a:t>
            </a:r>
            <a:r>
              <a:rPr lang="en-IN" sz="2000" dirty="0" err="1">
                <a:latin typeface="+mj-lt"/>
              </a:rPr>
              <a:t>hasSymptom</a:t>
            </a:r>
            <a:r>
              <a:rPr lang="en-IN" sz="2000" dirty="0">
                <a:latin typeface="+mj-lt"/>
              </a:rPr>
              <a:t>(?p, nausea), </a:t>
            </a:r>
            <a:r>
              <a:rPr lang="en-IN" sz="2000" dirty="0" err="1">
                <a:latin typeface="+mj-lt"/>
              </a:rPr>
              <a:t>hasSymptom</a:t>
            </a:r>
            <a:r>
              <a:rPr lang="en-IN" sz="2000" dirty="0">
                <a:latin typeface="+mj-lt"/>
              </a:rPr>
              <a:t>(?p, vomiting) -&gt; </a:t>
            </a:r>
            <a:r>
              <a:rPr lang="en-IN" sz="2000" dirty="0" err="1">
                <a:latin typeface="+mj-lt"/>
              </a:rPr>
              <a:t>issufferingfrom</a:t>
            </a:r>
            <a:r>
              <a:rPr lang="en-IN" sz="2000" dirty="0">
                <a:latin typeface="+mj-lt"/>
              </a:rPr>
              <a:t>(?p, </a:t>
            </a:r>
            <a:r>
              <a:rPr lang="en-IN" sz="2000" dirty="0" err="1">
                <a:latin typeface="+mj-lt"/>
              </a:rPr>
              <a:t>Myocardial_Infarction</a:t>
            </a:r>
            <a:r>
              <a:rPr lang="en-IN" sz="2000" dirty="0">
                <a:latin typeface="+mj-lt"/>
              </a:rPr>
              <a:t>)</a:t>
            </a:r>
          </a:p>
          <a:p>
            <a:pPr>
              <a:buFont typeface="Wingdings" pitchFamily="2" charset="2"/>
              <a:buChar char="Ø"/>
            </a:pPr>
            <a:r>
              <a:rPr lang="en-IN" sz="2000" dirty="0">
                <a:latin typeface="+mj-lt"/>
              </a:rPr>
              <a:t> Above rule relates Myocardial Infarction (Heart Disease)  with its symptoms</a:t>
            </a:r>
          </a:p>
          <a:p>
            <a:r>
              <a:rPr lang="en-IN" sz="2000" dirty="0" err="1">
                <a:latin typeface="+mj-lt"/>
              </a:rPr>
              <a:t>patient_id</a:t>
            </a:r>
            <a:r>
              <a:rPr lang="en-IN" sz="2000" dirty="0">
                <a:latin typeface="+mj-lt"/>
              </a:rPr>
              <a:t>(?p), </a:t>
            </a:r>
            <a:r>
              <a:rPr lang="en-IN" sz="2000" dirty="0" err="1">
                <a:latin typeface="+mj-lt"/>
              </a:rPr>
              <a:t>issufferingfrom</a:t>
            </a:r>
            <a:r>
              <a:rPr lang="en-IN" sz="2000" dirty="0">
                <a:latin typeface="+mj-lt"/>
              </a:rPr>
              <a:t>(?p, Cancer), </a:t>
            </a:r>
            <a:r>
              <a:rPr lang="en-IN" sz="2000" dirty="0" err="1">
                <a:latin typeface="+mj-lt"/>
              </a:rPr>
              <a:t>hasgender</a:t>
            </a:r>
            <a:r>
              <a:rPr lang="en-IN" sz="2000" dirty="0">
                <a:latin typeface="+mj-lt"/>
              </a:rPr>
              <a:t>(?p, "male") -&gt; </a:t>
            </a:r>
            <a:r>
              <a:rPr lang="en-IN" sz="2000" dirty="0" err="1">
                <a:latin typeface="+mj-lt"/>
              </a:rPr>
              <a:t>needtest</a:t>
            </a:r>
            <a:r>
              <a:rPr lang="en-IN" sz="2000" dirty="0">
                <a:latin typeface="+mj-lt"/>
              </a:rPr>
              <a:t>(?p, CT_SCAN), </a:t>
            </a:r>
            <a:r>
              <a:rPr lang="en-IN" sz="2000" dirty="0" err="1">
                <a:latin typeface="+mj-lt"/>
              </a:rPr>
              <a:t>needtest</a:t>
            </a:r>
            <a:r>
              <a:rPr lang="en-IN" sz="2000" dirty="0">
                <a:latin typeface="+mj-lt"/>
              </a:rPr>
              <a:t>(?p, MRI), </a:t>
            </a:r>
            <a:r>
              <a:rPr lang="en-IN" sz="2000" dirty="0" err="1">
                <a:latin typeface="+mj-lt"/>
              </a:rPr>
              <a:t>needtest</a:t>
            </a:r>
            <a:r>
              <a:rPr lang="en-IN" sz="2000" dirty="0">
                <a:latin typeface="+mj-lt"/>
              </a:rPr>
              <a:t>(?p, Radiology)</a:t>
            </a:r>
          </a:p>
          <a:p>
            <a:pPr>
              <a:buFont typeface="Wingdings" pitchFamily="2" charset="2"/>
              <a:buChar char="Ø"/>
            </a:pPr>
            <a:r>
              <a:rPr lang="en-IN" sz="2000" dirty="0">
                <a:latin typeface="+mj-lt"/>
              </a:rPr>
              <a:t> Above rule relates Cancer disease and the gender of the patient with the tests required for that disease</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 name="Content Placeholder 7"/>
          <p:cNvGraphicFramePr/>
          <p:nvPr/>
        </p:nvGraphicFramePr>
        <p:xfrm>
          <a:off x="707571" y="489442"/>
          <a:ext cx="10515599" cy="6428091"/>
        </p:xfrm>
        <a:graphic>
          <a:graphicData uri="http://schemas.openxmlformats.org/drawingml/2006/table">
            <a:tbl>
              <a:tblPr>
                <a:tableStyleId>{4C3C2611-4C71-4FC5-86AE-919BDF0F9419}</a:tableStyleId>
              </a:tblPr>
              <a:tblGrid>
                <a:gridCol w="1093534">
                  <a:extLst>
                    <a:ext uri="{9D8B030D-6E8A-4147-A177-3AD203B41FA5}">
                      <a16:colId xmlns="" xmlns:a16="http://schemas.microsoft.com/office/drawing/2014/main" val="20000"/>
                    </a:ext>
                  </a:extLst>
                </a:gridCol>
                <a:gridCol w="4663536">
                  <a:extLst>
                    <a:ext uri="{9D8B030D-6E8A-4147-A177-3AD203B41FA5}">
                      <a16:colId xmlns="" xmlns:a16="http://schemas.microsoft.com/office/drawing/2014/main" val="20001"/>
                    </a:ext>
                  </a:extLst>
                </a:gridCol>
                <a:gridCol w="4758529">
                  <a:extLst>
                    <a:ext uri="{9D8B030D-6E8A-4147-A177-3AD203B41FA5}">
                      <a16:colId xmlns="" xmlns:a16="http://schemas.microsoft.com/office/drawing/2014/main" val="20002"/>
                    </a:ext>
                  </a:extLst>
                </a:gridCol>
              </a:tblGrid>
              <a:tr h="281849">
                <a:tc>
                  <a:txBody>
                    <a:bodyPr/>
                    <a:lstStyle/>
                    <a:p>
                      <a:pPr algn="l">
                        <a:defRPr sz="1800"/>
                      </a:pPr>
                      <a:r>
                        <a:rPr sz="1900" b="1">
                          <a:latin typeface="+mj-lt"/>
                          <a:ea typeface="+mj-ea"/>
                          <a:cs typeface="+mj-cs"/>
                          <a:sym typeface="Times New Roman"/>
                        </a:rPr>
                        <a:t>SL No</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l">
                        <a:defRPr sz="1800"/>
                      </a:pPr>
                      <a:r>
                        <a:rPr sz="1900" b="1">
                          <a:latin typeface="+mj-lt"/>
                          <a:ea typeface="+mj-ea"/>
                          <a:cs typeface="+mj-cs"/>
                          <a:sym typeface="Times New Roman"/>
                        </a:rPr>
                        <a:t>Individuals </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l">
                        <a:defRPr sz="1800"/>
                      </a:pPr>
                      <a:r>
                        <a:rPr sz="1900" b="1">
                          <a:latin typeface="+mj-lt"/>
                          <a:ea typeface="+mj-ea"/>
                          <a:cs typeface="+mj-cs"/>
                          <a:sym typeface="Times New Roman"/>
                        </a:rPr>
                        <a:t>Properties</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extLst>
                  <a:ext uri="{0D108BD9-81ED-4DB2-BD59-A6C34878D82A}">
                    <a16:rowId xmlns="" xmlns:a16="http://schemas.microsoft.com/office/drawing/2014/main" val="10000"/>
                  </a:ext>
                </a:extLst>
              </a:tr>
              <a:tr h="1867808">
                <a:tc>
                  <a:txBody>
                    <a:bodyPr/>
                    <a:lstStyle/>
                    <a:p>
                      <a:pPr algn="l">
                        <a:defRPr sz="1800"/>
                      </a:pPr>
                      <a:r>
                        <a:rPr sz="1900">
                          <a:latin typeface="+mj-lt"/>
                          <a:ea typeface="+mj-ea"/>
                          <a:cs typeface="+mj-cs"/>
                          <a:sym typeface="Times New Roman"/>
                        </a:rPr>
                        <a:t>1.</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marL="228600" indent="-228600" algn="l" defTabSz="457200">
                        <a:buClr>
                          <a:srgbClr val="000000"/>
                        </a:buClr>
                        <a:buSzPct val="100000"/>
                        <a:buChar char="•"/>
                        <a:defRPr sz="2000">
                          <a:latin typeface="+mj-lt"/>
                          <a:ea typeface="+mj-ea"/>
                          <a:cs typeface="+mj-cs"/>
                          <a:sym typeface="Times New Roman"/>
                        </a:defRPr>
                      </a:pPr>
                      <a:r>
                        <a:t>12345</a:t>
                      </a:r>
                    </a:p>
                    <a:p>
                      <a:pPr marL="228600" indent="-228600" algn="l" defTabSz="457200">
                        <a:buClr>
                          <a:srgbClr val="000000"/>
                        </a:buClr>
                        <a:buSzPct val="100000"/>
                        <a:buChar char="•"/>
                        <a:defRPr sz="2000">
                          <a:latin typeface="+mj-lt"/>
                          <a:ea typeface="+mj-ea"/>
                          <a:cs typeface="+mj-cs"/>
                          <a:sym typeface="Times New Roman"/>
                        </a:defRPr>
                      </a:pPr>
                      <a:r>
                        <a:t>Basit_halim</a:t>
                      </a:r>
                    </a:p>
                    <a:p>
                      <a:pPr marL="228600" indent="-228600" algn="l" defTabSz="457200">
                        <a:buClr>
                          <a:srgbClr val="000000"/>
                        </a:buClr>
                        <a:buSzPct val="100000"/>
                        <a:buChar char="•"/>
                        <a:defRPr sz="2000">
                          <a:latin typeface="+mj-lt"/>
                          <a:ea typeface="+mj-ea"/>
                          <a:cs typeface="+mj-cs"/>
                          <a:sym typeface="Times New Roman"/>
                        </a:defRPr>
                      </a:pPr>
                      <a:r>
                        <a:t>Age </a:t>
                      </a:r>
                    </a:p>
                    <a:p>
                      <a:pPr marL="228600" indent="-228600" algn="l" defTabSz="457200">
                        <a:buClr>
                          <a:srgbClr val="000000"/>
                        </a:buClr>
                        <a:buSzPct val="100000"/>
                        <a:buChar char="•"/>
                        <a:defRPr sz="2000">
                          <a:latin typeface="+mj-lt"/>
                          <a:ea typeface="+mj-ea"/>
                          <a:cs typeface="+mj-cs"/>
                          <a:sym typeface="Times New Roman"/>
                        </a:defRPr>
                      </a:pPr>
                      <a:r>
                        <a:t>Gender</a:t>
                      </a:r>
                    </a:p>
                    <a:p>
                      <a:pPr marL="228600" indent="-228600" algn="l" defTabSz="457200">
                        <a:buClr>
                          <a:srgbClr val="000000"/>
                        </a:buClr>
                        <a:buSzPct val="100000"/>
                        <a:buChar char="•"/>
                        <a:defRPr sz="2000">
                          <a:latin typeface="+mj-lt"/>
                          <a:ea typeface="+mj-ea"/>
                          <a:cs typeface="+mj-cs"/>
                          <a:sym typeface="Times New Roman"/>
                        </a:defRPr>
                      </a:pPr>
                      <a:r>
                        <a:t>Weight_loss</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marL="228600" indent="-228600" algn="just" defTabSz="457200">
                        <a:spcBef>
                          <a:spcPts val="1200"/>
                        </a:spcBef>
                        <a:buSzPct val="100000"/>
                        <a:buChar char="•"/>
                        <a:defRPr sz="2000">
                          <a:latin typeface="+mj-lt"/>
                          <a:ea typeface="+mj-ea"/>
                          <a:cs typeface="+mj-cs"/>
                          <a:sym typeface="Times New Roman"/>
                        </a:defRPr>
                      </a:pPr>
                      <a:r>
                        <a:t>This Individuals are associated with patient and contain vital informal for various parameter.</a:t>
                      </a:r>
                    </a:p>
                    <a:p>
                      <a:pPr marL="228600" indent="-228600" algn="just" defTabSz="457200">
                        <a:spcBef>
                          <a:spcPts val="1200"/>
                        </a:spcBef>
                        <a:buSzPct val="100000"/>
                        <a:buChar char="•"/>
                        <a:defRPr sz="2000">
                          <a:latin typeface="+mj-lt"/>
                          <a:ea typeface="+mj-ea"/>
                          <a:cs typeface="+mj-cs"/>
                          <a:sym typeface="Times New Roman"/>
                        </a:defRPr>
                      </a:pPr>
                      <a:r>
                        <a:t>These Individuals Helps us to differentiate patient with different attributes.</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extLst>
                  <a:ext uri="{0D108BD9-81ED-4DB2-BD59-A6C34878D82A}">
                    <a16:rowId xmlns="" xmlns:a16="http://schemas.microsoft.com/office/drawing/2014/main" val="10001"/>
                  </a:ext>
                </a:extLst>
              </a:tr>
              <a:tr h="1984723">
                <a:tc>
                  <a:txBody>
                    <a:bodyPr/>
                    <a:lstStyle/>
                    <a:p>
                      <a:pPr algn="l">
                        <a:defRPr sz="1800"/>
                      </a:pPr>
                      <a:r>
                        <a:rPr sz="1900">
                          <a:latin typeface="+mj-lt"/>
                          <a:ea typeface="+mj-ea"/>
                          <a:cs typeface="+mj-cs"/>
                          <a:sym typeface="Times New Roman"/>
                        </a:rPr>
                        <a:t>2.</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marL="228600" indent="-228600" algn="l" defTabSz="457200">
                        <a:buSzPct val="100000"/>
                        <a:buChar char="•"/>
                        <a:defRPr sz="2000">
                          <a:latin typeface="+mj-lt"/>
                          <a:ea typeface="+mj-ea"/>
                          <a:cs typeface="+mj-cs"/>
                          <a:sym typeface="Times New Roman"/>
                        </a:defRPr>
                      </a:pPr>
                      <a:r>
                        <a:t>Anxiety </a:t>
                      </a:r>
                    </a:p>
                    <a:p>
                      <a:pPr marL="228600" indent="-228600" algn="l" defTabSz="457200">
                        <a:buSzPct val="100000"/>
                        <a:buChar char="•"/>
                        <a:defRPr sz="2000">
                          <a:latin typeface="+mj-lt"/>
                          <a:ea typeface="+mj-ea"/>
                          <a:cs typeface="+mj-cs"/>
                          <a:sym typeface="Times New Roman"/>
                        </a:defRPr>
                      </a:pPr>
                      <a:r>
                        <a:t>Blurry_Vision</a:t>
                      </a:r>
                    </a:p>
                    <a:p>
                      <a:pPr marL="228600" indent="-228600" algn="l" defTabSz="457200">
                        <a:buSzPct val="100000"/>
                        <a:buChar char="•"/>
                        <a:defRPr sz="2000">
                          <a:latin typeface="+mj-lt"/>
                          <a:ea typeface="+mj-ea"/>
                          <a:cs typeface="+mj-cs"/>
                          <a:sym typeface="Times New Roman"/>
                        </a:defRPr>
                      </a:pPr>
                      <a:r>
                        <a:t>Fatigue</a:t>
                      </a:r>
                    </a:p>
                    <a:p>
                      <a:pPr marL="228600" indent="-228600" algn="l" defTabSz="457200">
                        <a:buSzPct val="100000"/>
                        <a:buChar char="•"/>
                        <a:defRPr sz="2000">
                          <a:latin typeface="+mj-lt"/>
                          <a:ea typeface="+mj-ea"/>
                          <a:cs typeface="+mj-cs"/>
                          <a:sym typeface="Times New Roman"/>
                        </a:defRPr>
                      </a:pPr>
                      <a:r>
                        <a:t>Jaw_Pain</a:t>
                      </a:r>
                    </a:p>
                    <a:p>
                      <a:pPr marL="228600" indent="-228600" algn="l" defTabSz="457200">
                        <a:buSzPct val="100000"/>
                        <a:buChar char="•"/>
                        <a:defRPr sz="2000">
                          <a:latin typeface="+mj-lt"/>
                          <a:ea typeface="+mj-ea"/>
                          <a:cs typeface="+mj-cs"/>
                          <a:sym typeface="Times New Roman"/>
                        </a:defRPr>
                      </a:pPr>
                      <a:r>
                        <a:t>Fever </a:t>
                      </a:r>
                    </a:p>
                    <a:p>
                      <a:pPr marL="228600" indent="-228600" algn="l" defTabSz="457200">
                        <a:buSzPct val="100000"/>
                        <a:buChar char="•"/>
                        <a:defRPr sz="2000">
                          <a:latin typeface="+mj-lt"/>
                          <a:ea typeface="+mj-ea"/>
                          <a:cs typeface="+mj-cs"/>
                          <a:sym typeface="Times New Roman"/>
                        </a:defRPr>
                      </a:pPr>
                      <a:r>
                        <a:t>LightHeadness</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marL="228600" indent="-228600" algn="just" defTabSz="457200">
                        <a:spcBef>
                          <a:spcPts val="1200"/>
                        </a:spcBef>
                        <a:buSzPct val="100000"/>
                        <a:buChar char="•"/>
                        <a:defRPr sz="2000">
                          <a:latin typeface="Times Roman"/>
                          <a:ea typeface="Times Roman"/>
                          <a:cs typeface="Times Roman"/>
                          <a:sym typeface="Times Roman"/>
                        </a:defRPr>
                      </a:pPr>
                      <a:r>
                        <a:t>This Individuals represent different kind of symptoms associated with various diseases</a:t>
                      </a:r>
                    </a:p>
                    <a:p>
                      <a:pPr marL="228600" indent="-228600" algn="just" defTabSz="457200">
                        <a:spcBef>
                          <a:spcPts val="1200"/>
                        </a:spcBef>
                        <a:buSzPct val="100000"/>
                        <a:buChar char="•"/>
                        <a:defRPr sz="2000">
                          <a:latin typeface="Times Roman"/>
                          <a:ea typeface="Times Roman"/>
                          <a:cs typeface="Times Roman"/>
                          <a:sym typeface="Times Roman"/>
                        </a:defRPr>
                      </a:pPr>
                      <a:r>
                        <a:t>These Individuals are further utilised by the SWRL rules and mapped to the particular diseases.</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extLst>
                  <a:ext uri="{0D108BD9-81ED-4DB2-BD59-A6C34878D82A}">
                    <a16:rowId xmlns="" xmlns:a16="http://schemas.microsoft.com/office/drawing/2014/main" val="10002"/>
                  </a:ext>
                </a:extLst>
              </a:tr>
              <a:tr h="1984723">
                <a:tc>
                  <a:txBody>
                    <a:bodyPr/>
                    <a:lstStyle/>
                    <a:p>
                      <a:pPr algn="l">
                        <a:defRPr sz="1800"/>
                      </a:pPr>
                      <a:r>
                        <a:rPr sz="1900">
                          <a:latin typeface="+mj-lt"/>
                          <a:ea typeface="+mj-ea"/>
                          <a:cs typeface="+mj-cs"/>
                          <a:sym typeface="Times New Roman"/>
                        </a:rPr>
                        <a:t>3</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marL="228600" indent="-228600" algn="l" defTabSz="457200">
                        <a:buSzPct val="100000"/>
                        <a:buChar char="•"/>
                        <a:defRPr sz="2000">
                          <a:latin typeface="+mj-lt"/>
                          <a:ea typeface="+mj-ea"/>
                          <a:cs typeface="+mj-cs"/>
                          <a:sym typeface="Times New Roman"/>
                        </a:defRPr>
                      </a:pPr>
                      <a:r>
                        <a:t>Stress_Test</a:t>
                      </a:r>
                    </a:p>
                    <a:p>
                      <a:pPr marL="228600" indent="-228600" algn="l" defTabSz="457200">
                        <a:buSzPct val="100000"/>
                        <a:buChar char="•"/>
                        <a:defRPr sz="2000">
                          <a:latin typeface="+mj-lt"/>
                          <a:ea typeface="+mj-ea"/>
                          <a:cs typeface="+mj-cs"/>
                          <a:sym typeface="Times New Roman"/>
                        </a:defRPr>
                      </a:pPr>
                      <a:r>
                        <a:t>PDP_Test</a:t>
                      </a:r>
                    </a:p>
                    <a:p>
                      <a:pPr marL="228600" indent="-228600" algn="l" defTabSz="457200">
                        <a:buSzPct val="100000"/>
                        <a:buChar char="•"/>
                        <a:defRPr sz="2000">
                          <a:latin typeface="+mj-lt"/>
                          <a:ea typeface="+mj-ea"/>
                          <a:cs typeface="+mj-cs"/>
                          <a:sym typeface="Times New Roman"/>
                        </a:defRPr>
                      </a:pPr>
                      <a:r>
                        <a:t>Sputum Test</a:t>
                      </a:r>
                    </a:p>
                    <a:p>
                      <a:pPr marL="228600" indent="-228600" algn="l" defTabSz="457200">
                        <a:buSzPct val="100000"/>
                        <a:buChar char="•"/>
                        <a:defRPr sz="2000">
                          <a:latin typeface="+mj-lt"/>
                          <a:ea typeface="+mj-ea"/>
                          <a:cs typeface="+mj-cs"/>
                          <a:sym typeface="Times New Roman"/>
                        </a:defRPr>
                      </a:pPr>
                      <a:r>
                        <a:t>CT_Scan</a:t>
                      </a:r>
                    </a:p>
                    <a:p>
                      <a:pPr marL="228600" indent="-228600" algn="l" defTabSz="457200">
                        <a:buSzPct val="100000"/>
                        <a:buChar char="•"/>
                        <a:defRPr sz="2000">
                          <a:latin typeface="+mj-lt"/>
                          <a:ea typeface="+mj-ea"/>
                          <a:cs typeface="+mj-cs"/>
                          <a:sym typeface="Times New Roman"/>
                        </a:defRPr>
                      </a:pPr>
                      <a:r>
                        <a:t>EKG</a:t>
                      </a:r>
                    </a:p>
                    <a:p>
                      <a:pPr marL="228600" indent="-228600" algn="l" defTabSz="457200">
                        <a:buSzPct val="100000"/>
                        <a:buChar char="•"/>
                        <a:defRPr sz="2000">
                          <a:latin typeface="+mj-lt"/>
                          <a:ea typeface="+mj-ea"/>
                          <a:cs typeface="+mj-cs"/>
                          <a:sym typeface="Times New Roman"/>
                        </a:defRPr>
                      </a:pPr>
                      <a:r>
                        <a:t>ECG</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marL="228600" indent="-228600" algn="just" defTabSz="457200">
                        <a:spcBef>
                          <a:spcPts val="1200"/>
                        </a:spcBef>
                        <a:buSzPct val="100000"/>
                        <a:buChar char="•"/>
                        <a:defRPr sz="2000">
                          <a:latin typeface="Times Roman"/>
                          <a:ea typeface="Times Roman"/>
                          <a:cs typeface="Times Roman"/>
                          <a:sym typeface="Times Roman"/>
                        </a:defRPr>
                      </a:pPr>
                      <a:r>
                        <a:t>These Individuals represents different kind of Tests associated with various diseases.</a:t>
                      </a:r>
                    </a:p>
                    <a:p>
                      <a:pPr marL="228600" indent="-228600" algn="just" defTabSz="457200">
                        <a:spcBef>
                          <a:spcPts val="1200"/>
                        </a:spcBef>
                        <a:buSzPct val="100000"/>
                        <a:buChar char="•"/>
                        <a:defRPr sz="2000">
                          <a:latin typeface="Times Roman"/>
                          <a:ea typeface="Times Roman"/>
                          <a:cs typeface="Times Roman"/>
                          <a:sym typeface="Times Roman"/>
                        </a:defRPr>
                      </a:pPr>
                      <a:r>
                        <a:t>After Mapping Symptoms with SWRL rules.The system will recommend test and the results are then mapped with Treatment.</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extLst>
                  <a:ext uri="{0D108BD9-81ED-4DB2-BD59-A6C34878D82A}">
                    <a16:rowId xmlns="" xmlns:a16="http://schemas.microsoft.com/office/drawing/2014/main" val="10003"/>
                  </a:ext>
                </a:extLst>
              </a:tr>
            </a:tbl>
          </a:graphicData>
        </a:graphic>
      </p:graphicFrame>
      <p:sp>
        <p:nvSpPr>
          <p:cNvPr id="278" name="INDIVIDUALS"/>
          <p:cNvSpPr txBox="1"/>
          <p:nvPr/>
        </p:nvSpPr>
        <p:spPr>
          <a:xfrm>
            <a:off x="5053478" y="0"/>
            <a:ext cx="2085044"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400"/>
            </a:lvl1pPr>
          </a:lstStyle>
          <a:p>
            <a:r>
              <a:rPr dirty="0"/>
              <a:t>INDIVIDUALS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61999"/>
          </a:xfrm>
        </p:spPr>
        <p:txBody>
          <a:bodyPr>
            <a:normAutofit/>
          </a:bodyPr>
          <a:lstStyle/>
          <a:p>
            <a:r>
              <a:rPr lang="en-IN" sz="2400" dirty="0">
                <a:latin typeface="+mj-lt"/>
              </a:rPr>
              <a:t>				 CLASS HEIRARCHY</a:t>
            </a:r>
          </a:p>
        </p:txBody>
      </p:sp>
      <p:pic>
        <p:nvPicPr>
          <p:cNvPr id="6" name="Picture 5" descr="Screenshot (27).png"/>
          <p:cNvPicPr>
            <a:picLocks noChangeAspect="1"/>
          </p:cNvPicPr>
          <p:nvPr/>
        </p:nvPicPr>
        <p:blipFill>
          <a:blip r:embed="rId2" cstate="print"/>
          <a:srcRect l="12656" r="12656"/>
          <a:stretch>
            <a:fillRect/>
          </a:stretch>
        </p:blipFill>
        <p:spPr>
          <a:xfrm>
            <a:off x="476250" y="628650"/>
            <a:ext cx="11258550" cy="6208626"/>
          </a:xfrm>
          <a:prstGeom prst="rect">
            <a:avLst/>
          </a:prstGeom>
          <a:ln w="25400">
            <a:solidFill>
              <a:schemeClr val="tx1"/>
            </a:solidFill>
          </a:ln>
        </p:spPr>
      </p:pic>
      <p:sp>
        <p:nvSpPr>
          <p:cNvPr id="7" name="Rounded Rectangle 6"/>
          <p:cNvSpPr/>
          <p:nvPr/>
        </p:nvSpPr>
        <p:spPr>
          <a:xfrm>
            <a:off x="6477000" y="3876861"/>
            <a:ext cx="1409700" cy="576000"/>
          </a:xfrm>
          <a:prstGeom prst="roundRect">
            <a:avLst/>
          </a:prstGeom>
          <a:solidFill>
            <a:schemeClr val="bg1"/>
          </a:solidFill>
          <a:ln w="28575" cap="flat">
            <a:solidFill>
              <a:schemeClr val="bg2">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200" b="1" i="0" u="none" strike="noStrike" cap="none" spc="0" normalizeH="0" baseline="0" dirty="0" smtClean="0">
                <a:ln>
                  <a:noFill/>
                </a:ln>
                <a:solidFill>
                  <a:schemeClr val="tx1"/>
                </a:solidFill>
                <a:effectLst/>
                <a:uFillTx/>
                <a:ea typeface="+mn-ea"/>
                <a:cs typeface="+mn-cs"/>
                <a:sym typeface="Calibri"/>
              </a:rPr>
              <a:t>Covid_19 </a:t>
            </a:r>
          </a:p>
        </p:txBody>
      </p:sp>
      <p:cxnSp>
        <p:nvCxnSpPr>
          <p:cNvPr id="16" name="Straight Arrow Connector 15"/>
          <p:cNvCxnSpPr/>
          <p:nvPr/>
        </p:nvCxnSpPr>
        <p:spPr>
          <a:xfrm>
            <a:off x="7258050" y="3543300"/>
            <a:ext cx="0" cy="342900"/>
          </a:xfrm>
          <a:prstGeom prst="straightConnector1">
            <a:avLst/>
          </a:prstGeom>
          <a:noFill/>
          <a:ln w="12700" cap="flat">
            <a:solidFill>
              <a:schemeClr val="accent1">
                <a:lumMod val="60000"/>
                <a:lumOff val="40000"/>
              </a:schemeClr>
            </a:solidFill>
            <a:prstDash val="solid"/>
            <a:miter lim="800000"/>
            <a:tailEnd type="arrow"/>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Rectangle 2"/>
          <p:cNvSpPr txBox="1"/>
          <p:nvPr/>
        </p:nvSpPr>
        <p:spPr>
          <a:xfrm>
            <a:off x="223562" y="5785090"/>
            <a:ext cx="11744876" cy="956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nSpc>
                <a:spcPct val="100000"/>
              </a:lnSpc>
              <a:defRPr sz="2000"/>
            </a:lvl1pPr>
          </a:lstStyle>
          <a:p>
            <a:r>
              <a:t>The above figure represents the Knowledge Graph, where the types and the relationships between them are expressed by nodes and edges between these nodes, By describing the structure of the knowledge in a domain, the ontology sets the stage for the knowledge graph to capture the data </a:t>
            </a:r>
          </a:p>
        </p:txBody>
      </p:sp>
      <p:sp>
        <p:nvSpPr>
          <p:cNvPr id="289" name="Rectangle 5"/>
          <p:cNvSpPr txBox="1"/>
          <p:nvPr/>
        </p:nvSpPr>
        <p:spPr>
          <a:xfrm>
            <a:off x="1613567" y="5354840"/>
            <a:ext cx="9665269"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Figure 8.1– Ontology Graph depicting the relationships between class and individual through properties.</a:t>
            </a:r>
          </a:p>
        </p:txBody>
      </p:sp>
      <p:pic>
        <p:nvPicPr>
          <p:cNvPr id="290" name="Screenshot 2020-06-01 at 12.48.04.pdf" descr="Screenshot 2020-06-01 at 12.48.04.pdf"/>
          <p:cNvPicPr>
            <a:picLocks noChangeAspect="1"/>
          </p:cNvPicPr>
          <p:nvPr/>
        </p:nvPicPr>
        <p:blipFill>
          <a:blip r:embed="rId2" cstate="print"/>
          <a:stretch>
            <a:fillRect/>
          </a:stretch>
        </p:blipFill>
        <p:spPr>
          <a:xfrm>
            <a:off x="2063013" y="590036"/>
            <a:ext cx="8766377" cy="4682983"/>
          </a:xfrm>
          <a:prstGeom prst="rect">
            <a:avLst/>
          </a:prstGeom>
          <a:ln w="12700">
            <a:miter lim="400000"/>
          </a:ln>
        </p:spPr>
      </p:pic>
      <p:sp>
        <p:nvSpPr>
          <p:cNvPr id="291" name="RESULTS"/>
          <p:cNvSpPr txBox="1"/>
          <p:nvPr/>
        </p:nvSpPr>
        <p:spPr>
          <a:xfrm>
            <a:off x="5747621" y="86823"/>
            <a:ext cx="1397160" cy="421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a:lvl1pPr>
          </a:lstStyle>
          <a:p>
            <a:r>
              <a:t>RESULTS</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 name="Table 3"/>
          <p:cNvGraphicFramePr/>
          <p:nvPr>
            <p:extLst>
              <p:ext uri="{D42A27DB-BD31-4B8C-83A1-F6EECF244321}">
                <p14:modId xmlns="" xmlns:p14="http://schemas.microsoft.com/office/powerpoint/2010/main" val="3035840030"/>
              </p:ext>
            </p:extLst>
          </p:nvPr>
        </p:nvGraphicFramePr>
        <p:xfrm>
          <a:off x="1371600" y="438150"/>
          <a:ext cx="9548273" cy="6400800"/>
        </p:xfrm>
        <a:graphic>
          <a:graphicData uri="http://schemas.openxmlformats.org/drawingml/2006/table">
            <a:tbl>
              <a:tblPr>
                <a:tableStyleId>{4C3C2611-4C71-4FC5-86AE-919BDF0F9419}</a:tableStyleId>
              </a:tblPr>
              <a:tblGrid>
                <a:gridCol w="1745383">
                  <a:extLst>
                    <a:ext uri="{9D8B030D-6E8A-4147-A177-3AD203B41FA5}">
                      <a16:colId xmlns="" xmlns:a16="http://schemas.microsoft.com/office/drawing/2014/main" val="20000"/>
                    </a:ext>
                  </a:extLst>
                </a:gridCol>
                <a:gridCol w="5806269">
                  <a:extLst>
                    <a:ext uri="{9D8B030D-6E8A-4147-A177-3AD203B41FA5}">
                      <a16:colId xmlns="" xmlns:a16="http://schemas.microsoft.com/office/drawing/2014/main" val="20001"/>
                    </a:ext>
                  </a:extLst>
                </a:gridCol>
                <a:gridCol w="1996621">
                  <a:extLst>
                    <a:ext uri="{9D8B030D-6E8A-4147-A177-3AD203B41FA5}">
                      <a16:colId xmlns="" xmlns:a16="http://schemas.microsoft.com/office/drawing/2014/main" val="20002"/>
                    </a:ext>
                  </a:extLst>
                </a:gridCol>
              </a:tblGrid>
              <a:tr h="442503">
                <a:tc>
                  <a:txBody>
                    <a:bodyPr/>
                    <a:lstStyle/>
                    <a:p>
                      <a:pPr algn="just">
                        <a:lnSpc>
                          <a:spcPct val="150000"/>
                        </a:lnSpc>
                        <a:spcBef>
                          <a:spcPts val="600"/>
                        </a:spcBef>
                        <a:defRPr sz="1800"/>
                      </a:pPr>
                      <a:r>
                        <a:rPr sz="2000" dirty="0">
                          <a:latin typeface="+mj-lt"/>
                          <a:ea typeface="+mj-ea"/>
                          <a:cs typeface="+mj-cs"/>
                          <a:sym typeface="Times New Roman"/>
                        </a:rPr>
                        <a:t>Serial No.</a:t>
                      </a:r>
                    </a:p>
                  </a:txBody>
                  <a:tcPr marL="0" marR="0" marT="0" marB="0" horzOverflow="overflow">
                    <a:solidFill>
                      <a:srgbClr val="E8EBF5"/>
                    </a:solidFill>
                  </a:tcPr>
                </a:tc>
                <a:tc>
                  <a:txBody>
                    <a:bodyPr/>
                    <a:lstStyle/>
                    <a:p>
                      <a:pPr algn="just">
                        <a:lnSpc>
                          <a:spcPct val="150000"/>
                        </a:lnSpc>
                        <a:spcBef>
                          <a:spcPts val="600"/>
                        </a:spcBef>
                        <a:defRPr sz="1800"/>
                      </a:pPr>
                      <a:r>
                        <a:rPr sz="2000" dirty="0">
                          <a:latin typeface="+mj-lt"/>
                          <a:ea typeface="+mj-ea"/>
                          <a:cs typeface="+mj-cs"/>
                          <a:sym typeface="Times New Roman"/>
                        </a:rPr>
                        <a:t>Title</a:t>
                      </a:r>
                    </a:p>
                  </a:txBody>
                  <a:tcPr marL="0" marR="0" marT="0" marB="0" horzOverflow="overflow">
                    <a:solidFill>
                      <a:srgbClr val="E8EBF5"/>
                    </a:solidFill>
                  </a:tcPr>
                </a:tc>
                <a:tc>
                  <a:txBody>
                    <a:bodyPr/>
                    <a:lstStyle/>
                    <a:p>
                      <a:pPr algn="just">
                        <a:lnSpc>
                          <a:spcPct val="150000"/>
                        </a:lnSpc>
                        <a:spcBef>
                          <a:spcPts val="600"/>
                        </a:spcBef>
                        <a:defRPr sz="1800"/>
                      </a:pPr>
                      <a:r>
                        <a:rPr sz="2000" dirty="0">
                          <a:latin typeface="+mj-lt"/>
                          <a:ea typeface="+mj-ea"/>
                          <a:cs typeface="+mj-cs"/>
                          <a:sym typeface="Times New Roman"/>
                        </a:rPr>
                        <a:t>Page No.</a:t>
                      </a:r>
                    </a:p>
                  </a:txBody>
                  <a:tcPr marL="0" marR="0" marT="0" marB="0" horzOverflow="overflow">
                    <a:solidFill>
                      <a:srgbClr val="E8EBF5"/>
                    </a:solidFill>
                  </a:tcPr>
                </a:tc>
                <a:extLst>
                  <a:ext uri="{0D108BD9-81ED-4DB2-BD59-A6C34878D82A}">
                    <a16:rowId xmlns="" xmlns:a16="http://schemas.microsoft.com/office/drawing/2014/main" val="10000"/>
                  </a:ext>
                </a:extLst>
              </a:tr>
              <a:tr h="442503">
                <a:tc>
                  <a:txBody>
                    <a:bodyPr/>
                    <a:lstStyle/>
                    <a:p>
                      <a:pPr algn="just">
                        <a:lnSpc>
                          <a:spcPct val="150000"/>
                        </a:lnSpc>
                        <a:spcBef>
                          <a:spcPts val="600"/>
                        </a:spcBef>
                        <a:defRPr sz="1800"/>
                      </a:pPr>
                      <a:r>
                        <a:rPr sz="2000">
                          <a:latin typeface="+mj-lt"/>
                          <a:ea typeface="+mj-ea"/>
                          <a:cs typeface="+mj-cs"/>
                          <a:sym typeface="Times New Roman"/>
                        </a:rPr>
                        <a:t>1</a:t>
                      </a:r>
                    </a:p>
                  </a:txBody>
                  <a:tcPr marL="0" marR="0" marT="0" marB="0" horzOverflow="overflow">
                    <a:solidFill>
                      <a:srgbClr val="E8EBF5"/>
                    </a:solidFill>
                  </a:tcPr>
                </a:tc>
                <a:tc>
                  <a:txBody>
                    <a:bodyPr/>
                    <a:lstStyle/>
                    <a:p>
                      <a:pPr algn="just">
                        <a:lnSpc>
                          <a:spcPct val="150000"/>
                        </a:lnSpc>
                        <a:spcBef>
                          <a:spcPts val="600"/>
                        </a:spcBef>
                        <a:defRPr sz="1800"/>
                      </a:pPr>
                      <a:r>
                        <a:rPr sz="2000" dirty="0">
                          <a:latin typeface="+mj-lt"/>
                          <a:ea typeface="+mj-ea"/>
                          <a:cs typeface="+mj-cs"/>
                          <a:sym typeface="Times New Roman"/>
                        </a:rPr>
                        <a:t>ABSTRACT</a:t>
                      </a:r>
                    </a:p>
                  </a:txBody>
                  <a:tcPr marL="0" marR="0" marT="0" marB="0" horzOverflow="overflow">
                    <a:solidFill>
                      <a:srgbClr val="E8EBF5"/>
                    </a:solidFill>
                  </a:tcPr>
                </a:tc>
                <a:tc>
                  <a:txBody>
                    <a:bodyPr/>
                    <a:lstStyle/>
                    <a:p>
                      <a:pPr algn="just">
                        <a:lnSpc>
                          <a:spcPct val="150000"/>
                        </a:lnSpc>
                        <a:spcBef>
                          <a:spcPts val="600"/>
                        </a:spcBef>
                        <a:defRPr sz="1800"/>
                      </a:pPr>
                      <a:r>
                        <a:rPr sz="2000">
                          <a:latin typeface="+mj-lt"/>
                          <a:ea typeface="+mj-ea"/>
                          <a:cs typeface="+mj-cs"/>
                          <a:sym typeface="Times New Roman"/>
                        </a:rPr>
                        <a:t>3</a:t>
                      </a:r>
                    </a:p>
                  </a:txBody>
                  <a:tcPr marL="0" marR="0" marT="0" marB="0" horzOverflow="overflow">
                    <a:solidFill>
                      <a:srgbClr val="E8EBF5"/>
                    </a:solidFill>
                  </a:tcPr>
                </a:tc>
                <a:extLst>
                  <a:ext uri="{0D108BD9-81ED-4DB2-BD59-A6C34878D82A}">
                    <a16:rowId xmlns="" xmlns:a16="http://schemas.microsoft.com/office/drawing/2014/main" val="10001"/>
                  </a:ext>
                </a:extLst>
              </a:tr>
              <a:tr h="442503">
                <a:tc>
                  <a:txBody>
                    <a:bodyPr/>
                    <a:lstStyle/>
                    <a:p>
                      <a:pPr algn="just">
                        <a:lnSpc>
                          <a:spcPct val="150000"/>
                        </a:lnSpc>
                        <a:spcBef>
                          <a:spcPts val="600"/>
                        </a:spcBef>
                        <a:defRPr sz="1800"/>
                      </a:pPr>
                      <a:r>
                        <a:rPr sz="2000">
                          <a:latin typeface="+mj-lt"/>
                          <a:ea typeface="+mj-ea"/>
                          <a:cs typeface="+mj-cs"/>
                          <a:sym typeface="Times New Roman"/>
                        </a:rPr>
                        <a:t>2</a:t>
                      </a:r>
                    </a:p>
                  </a:txBody>
                  <a:tcPr marL="0" marR="0" marT="0" marB="0" horzOverflow="overflow">
                    <a:solidFill>
                      <a:srgbClr val="E8EBF5"/>
                    </a:solidFill>
                  </a:tcPr>
                </a:tc>
                <a:tc>
                  <a:txBody>
                    <a:bodyPr/>
                    <a:lstStyle/>
                    <a:p>
                      <a:pPr algn="just">
                        <a:lnSpc>
                          <a:spcPct val="150000"/>
                        </a:lnSpc>
                        <a:spcBef>
                          <a:spcPts val="600"/>
                        </a:spcBef>
                        <a:defRPr sz="1800"/>
                      </a:pPr>
                      <a:r>
                        <a:rPr sz="2000" dirty="0">
                          <a:latin typeface="+mj-lt"/>
                          <a:ea typeface="+mj-ea"/>
                          <a:cs typeface="+mj-cs"/>
                          <a:sym typeface="Times New Roman"/>
                        </a:rPr>
                        <a:t>INTRODUCTION</a:t>
                      </a:r>
                    </a:p>
                  </a:txBody>
                  <a:tcPr marL="0" marR="0" marT="0" marB="0" horzOverflow="overflow">
                    <a:solidFill>
                      <a:srgbClr val="E8EBF5"/>
                    </a:solidFill>
                  </a:tcPr>
                </a:tc>
                <a:tc>
                  <a:txBody>
                    <a:bodyPr/>
                    <a:lstStyle/>
                    <a:p>
                      <a:pPr algn="just">
                        <a:lnSpc>
                          <a:spcPct val="150000"/>
                        </a:lnSpc>
                        <a:spcBef>
                          <a:spcPts val="600"/>
                        </a:spcBef>
                        <a:defRPr sz="1800"/>
                      </a:pPr>
                      <a:r>
                        <a:rPr sz="2000">
                          <a:latin typeface="+mj-lt"/>
                          <a:ea typeface="+mj-ea"/>
                          <a:cs typeface="+mj-cs"/>
                          <a:sym typeface="Times New Roman"/>
                        </a:rPr>
                        <a:t>4-5</a:t>
                      </a:r>
                    </a:p>
                  </a:txBody>
                  <a:tcPr marL="0" marR="0" marT="0" marB="0" horzOverflow="overflow">
                    <a:solidFill>
                      <a:srgbClr val="E8EBF5"/>
                    </a:solidFill>
                  </a:tcPr>
                </a:tc>
                <a:extLst>
                  <a:ext uri="{0D108BD9-81ED-4DB2-BD59-A6C34878D82A}">
                    <a16:rowId xmlns="" xmlns:a16="http://schemas.microsoft.com/office/drawing/2014/main" val="10002"/>
                  </a:ext>
                </a:extLst>
              </a:tr>
              <a:tr h="442503">
                <a:tc>
                  <a:txBody>
                    <a:bodyPr/>
                    <a:lstStyle/>
                    <a:p>
                      <a:pPr algn="just">
                        <a:lnSpc>
                          <a:spcPct val="150000"/>
                        </a:lnSpc>
                        <a:spcBef>
                          <a:spcPts val="600"/>
                        </a:spcBef>
                        <a:defRPr sz="1800"/>
                      </a:pPr>
                      <a:r>
                        <a:rPr sz="2000" dirty="0">
                          <a:latin typeface="+mj-lt"/>
                          <a:ea typeface="+mj-ea"/>
                          <a:cs typeface="+mj-cs"/>
                          <a:sym typeface="Times New Roman"/>
                        </a:rPr>
                        <a:t>3</a:t>
                      </a:r>
                    </a:p>
                  </a:txBody>
                  <a:tcPr marL="0" marR="0" marT="0" marB="0" horzOverflow="overflow">
                    <a:solidFill>
                      <a:srgbClr val="E8EBF5"/>
                    </a:solidFill>
                  </a:tcPr>
                </a:tc>
                <a:tc>
                  <a:txBody>
                    <a:bodyPr/>
                    <a:lstStyle/>
                    <a:p>
                      <a:pPr algn="just">
                        <a:lnSpc>
                          <a:spcPct val="150000"/>
                        </a:lnSpc>
                        <a:spcBef>
                          <a:spcPts val="600"/>
                        </a:spcBef>
                        <a:defRPr sz="1800"/>
                      </a:pPr>
                      <a:r>
                        <a:rPr sz="2000" dirty="0">
                          <a:latin typeface="+mj-lt"/>
                          <a:ea typeface="+mj-ea"/>
                          <a:cs typeface="+mj-cs"/>
                          <a:sym typeface="Times New Roman"/>
                        </a:rPr>
                        <a:t>LITERATURE SURVEY</a:t>
                      </a:r>
                    </a:p>
                  </a:txBody>
                  <a:tcPr marL="0" marR="0" marT="0" marB="0" horzOverflow="overflow">
                    <a:solidFill>
                      <a:srgbClr val="E8EBF5"/>
                    </a:solidFill>
                  </a:tcPr>
                </a:tc>
                <a:tc>
                  <a:txBody>
                    <a:bodyPr/>
                    <a:lstStyle/>
                    <a:p>
                      <a:pPr algn="just">
                        <a:lnSpc>
                          <a:spcPct val="150000"/>
                        </a:lnSpc>
                        <a:spcBef>
                          <a:spcPts val="600"/>
                        </a:spcBef>
                        <a:defRPr sz="1800"/>
                      </a:pPr>
                      <a:r>
                        <a:rPr sz="2000">
                          <a:latin typeface="+mj-lt"/>
                          <a:ea typeface="+mj-ea"/>
                          <a:cs typeface="+mj-cs"/>
                          <a:sym typeface="Times New Roman"/>
                        </a:rPr>
                        <a:t>6-7</a:t>
                      </a:r>
                    </a:p>
                  </a:txBody>
                  <a:tcPr marL="0" marR="0" marT="0" marB="0" horzOverflow="overflow">
                    <a:solidFill>
                      <a:srgbClr val="E8EBF5"/>
                    </a:solidFill>
                  </a:tcPr>
                </a:tc>
                <a:extLst>
                  <a:ext uri="{0D108BD9-81ED-4DB2-BD59-A6C34878D82A}">
                    <a16:rowId xmlns="" xmlns:a16="http://schemas.microsoft.com/office/drawing/2014/main" val="10003"/>
                  </a:ext>
                </a:extLst>
              </a:tr>
              <a:tr h="442503">
                <a:tc>
                  <a:txBody>
                    <a:bodyPr/>
                    <a:lstStyle/>
                    <a:p>
                      <a:pPr algn="just">
                        <a:lnSpc>
                          <a:spcPct val="150000"/>
                        </a:lnSpc>
                        <a:spcBef>
                          <a:spcPts val="600"/>
                        </a:spcBef>
                        <a:defRPr sz="1800"/>
                      </a:pPr>
                      <a:r>
                        <a:rPr sz="2000" dirty="0">
                          <a:latin typeface="+mj-lt"/>
                          <a:ea typeface="+mj-ea"/>
                          <a:cs typeface="+mj-cs"/>
                          <a:sym typeface="Times New Roman"/>
                        </a:rPr>
                        <a:t>4</a:t>
                      </a:r>
                    </a:p>
                  </a:txBody>
                  <a:tcPr marL="0" marR="0" marT="0" marB="0" horzOverflow="overflow">
                    <a:solidFill>
                      <a:srgbClr val="E8EBF5"/>
                    </a:solidFill>
                  </a:tcPr>
                </a:tc>
                <a:tc>
                  <a:txBody>
                    <a:bodyPr/>
                    <a:lstStyle/>
                    <a:p>
                      <a:pPr algn="l">
                        <a:lnSpc>
                          <a:spcPct val="90000"/>
                        </a:lnSpc>
                        <a:spcBef>
                          <a:spcPts val="1000"/>
                        </a:spcBef>
                        <a:defRPr sz="1800"/>
                      </a:pPr>
                      <a:r>
                        <a:rPr sz="2000">
                          <a:latin typeface="+mj-lt"/>
                          <a:ea typeface="+mj-ea"/>
                          <a:cs typeface="+mj-cs"/>
                          <a:sym typeface="Times New Roman"/>
                        </a:rPr>
                        <a:t>PROBLEM DEFINITION </a:t>
                      </a:r>
                    </a:p>
                  </a:txBody>
                  <a:tcPr marL="0" marR="0" marT="0" marB="0" horzOverflow="overflow">
                    <a:solidFill>
                      <a:srgbClr val="E8EBF5"/>
                    </a:solidFill>
                  </a:tcPr>
                </a:tc>
                <a:tc>
                  <a:txBody>
                    <a:bodyPr/>
                    <a:lstStyle/>
                    <a:p>
                      <a:pPr algn="just">
                        <a:lnSpc>
                          <a:spcPct val="150000"/>
                        </a:lnSpc>
                        <a:spcBef>
                          <a:spcPts val="600"/>
                        </a:spcBef>
                        <a:defRPr sz="1800"/>
                      </a:pPr>
                      <a:r>
                        <a:rPr sz="2000">
                          <a:latin typeface="+mj-lt"/>
                          <a:ea typeface="+mj-ea"/>
                          <a:cs typeface="+mj-cs"/>
                          <a:sym typeface="Times New Roman"/>
                        </a:rPr>
                        <a:t>8</a:t>
                      </a:r>
                    </a:p>
                  </a:txBody>
                  <a:tcPr marL="0" marR="0" marT="0" marB="0" horzOverflow="overflow">
                    <a:solidFill>
                      <a:srgbClr val="E8EBF5"/>
                    </a:solidFill>
                  </a:tcPr>
                </a:tc>
                <a:extLst>
                  <a:ext uri="{0D108BD9-81ED-4DB2-BD59-A6C34878D82A}">
                    <a16:rowId xmlns="" xmlns:a16="http://schemas.microsoft.com/office/drawing/2014/main" val="10004"/>
                  </a:ext>
                </a:extLst>
              </a:tr>
              <a:tr h="442503">
                <a:tc>
                  <a:txBody>
                    <a:bodyPr/>
                    <a:lstStyle/>
                    <a:p>
                      <a:pPr algn="just">
                        <a:lnSpc>
                          <a:spcPct val="150000"/>
                        </a:lnSpc>
                        <a:spcBef>
                          <a:spcPts val="600"/>
                        </a:spcBef>
                        <a:defRPr sz="1800"/>
                      </a:pPr>
                      <a:r>
                        <a:rPr sz="2000" dirty="0">
                          <a:latin typeface="+mj-lt"/>
                          <a:ea typeface="+mj-ea"/>
                          <a:cs typeface="+mj-cs"/>
                          <a:sym typeface="Times New Roman"/>
                        </a:rPr>
                        <a:t>5</a:t>
                      </a:r>
                    </a:p>
                  </a:txBody>
                  <a:tcPr marL="0" marR="0" marT="0" marB="0" horzOverflow="overflow">
                    <a:solidFill>
                      <a:srgbClr val="E8EBF5"/>
                    </a:solidFill>
                  </a:tcPr>
                </a:tc>
                <a:tc>
                  <a:txBody>
                    <a:bodyPr/>
                    <a:lstStyle/>
                    <a:p>
                      <a:pPr algn="l">
                        <a:lnSpc>
                          <a:spcPct val="90000"/>
                        </a:lnSpc>
                        <a:spcBef>
                          <a:spcPts val="1000"/>
                        </a:spcBef>
                        <a:defRPr sz="1800"/>
                      </a:pPr>
                      <a:r>
                        <a:rPr sz="2000">
                          <a:latin typeface="+mj-lt"/>
                          <a:ea typeface="+mj-ea"/>
                          <a:cs typeface="+mj-cs"/>
                          <a:sym typeface="Times New Roman"/>
                        </a:rPr>
                        <a:t>SOLUTION STRATEGY </a:t>
                      </a:r>
                    </a:p>
                  </a:txBody>
                  <a:tcPr marL="0" marR="0" marT="0" marB="0" horzOverflow="overflow">
                    <a:solidFill>
                      <a:srgbClr val="E8EBF5"/>
                    </a:solidFill>
                  </a:tcPr>
                </a:tc>
                <a:tc>
                  <a:txBody>
                    <a:bodyPr/>
                    <a:lstStyle/>
                    <a:p>
                      <a:pPr algn="just">
                        <a:lnSpc>
                          <a:spcPct val="150000"/>
                        </a:lnSpc>
                        <a:spcBef>
                          <a:spcPts val="600"/>
                        </a:spcBef>
                        <a:defRPr sz="1800"/>
                      </a:pPr>
                      <a:r>
                        <a:rPr sz="2000">
                          <a:latin typeface="+mj-lt"/>
                          <a:ea typeface="+mj-ea"/>
                          <a:cs typeface="+mj-cs"/>
                          <a:sym typeface="Times New Roman"/>
                        </a:rPr>
                        <a:t>9</a:t>
                      </a:r>
                    </a:p>
                  </a:txBody>
                  <a:tcPr marL="0" marR="0" marT="0" marB="0" horzOverflow="overflow">
                    <a:solidFill>
                      <a:srgbClr val="E8EBF5"/>
                    </a:solidFill>
                  </a:tcPr>
                </a:tc>
                <a:extLst>
                  <a:ext uri="{0D108BD9-81ED-4DB2-BD59-A6C34878D82A}">
                    <a16:rowId xmlns="" xmlns:a16="http://schemas.microsoft.com/office/drawing/2014/main" val="10005"/>
                  </a:ext>
                </a:extLst>
              </a:tr>
              <a:tr h="442503">
                <a:tc>
                  <a:txBody>
                    <a:bodyPr/>
                    <a:lstStyle/>
                    <a:p>
                      <a:pPr algn="just">
                        <a:lnSpc>
                          <a:spcPct val="150000"/>
                        </a:lnSpc>
                        <a:spcBef>
                          <a:spcPts val="600"/>
                        </a:spcBef>
                        <a:defRPr sz="1800"/>
                      </a:pPr>
                      <a:r>
                        <a:rPr sz="2000">
                          <a:latin typeface="+mj-lt"/>
                          <a:ea typeface="+mj-ea"/>
                          <a:cs typeface="+mj-cs"/>
                          <a:sym typeface="Times New Roman"/>
                        </a:rPr>
                        <a:t>6</a:t>
                      </a:r>
                    </a:p>
                  </a:txBody>
                  <a:tcPr marL="0" marR="0" marT="0" marB="0" horzOverflow="overflow">
                    <a:solidFill>
                      <a:srgbClr val="E8EBF5"/>
                    </a:solidFill>
                  </a:tcPr>
                </a:tc>
                <a:tc>
                  <a:txBody>
                    <a:bodyPr/>
                    <a:lstStyle/>
                    <a:p>
                      <a:pPr algn="just">
                        <a:lnSpc>
                          <a:spcPct val="150000"/>
                        </a:lnSpc>
                        <a:spcBef>
                          <a:spcPts val="600"/>
                        </a:spcBef>
                        <a:defRPr sz="1800"/>
                      </a:pPr>
                      <a:r>
                        <a:rPr sz="2000">
                          <a:latin typeface="+mj-lt"/>
                          <a:ea typeface="+mj-ea"/>
                          <a:cs typeface="+mj-cs"/>
                          <a:sym typeface="Times New Roman"/>
                        </a:rPr>
                        <a:t>DESIGN</a:t>
                      </a:r>
                    </a:p>
                  </a:txBody>
                  <a:tcPr marL="0" marR="0" marT="0" marB="0" horzOverflow="overflow">
                    <a:solidFill>
                      <a:srgbClr val="E8EBF5"/>
                    </a:solidFill>
                  </a:tcPr>
                </a:tc>
                <a:tc>
                  <a:txBody>
                    <a:bodyPr/>
                    <a:lstStyle/>
                    <a:p>
                      <a:pPr algn="just">
                        <a:lnSpc>
                          <a:spcPct val="150000"/>
                        </a:lnSpc>
                        <a:spcBef>
                          <a:spcPts val="600"/>
                        </a:spcBef>
                        <a:defRPr sz="1800"/>
                      </a:pPr>
                      <a:r>
                        <a:rPr sz="2000">
                          <a:latin typeface="+mj-lt"/>
                          <a:ea typeface="+mj-ea"/>
                          <a:cs typeface="+mj-cs"/>
                          <a:sym typeface="Times New Roman"/>
                        </a:rPr>
                        <a:t>10-12</a:t>
                      </a:r>
                    </a:p>
                  </a:txBody>
                  <a:tcPr marL="0" marR="0" marT="0" marB="0" horzOverflow="overflow">
                    <a:solidFill>
                      <a:srgbClr val="E8EBF5"/>
                    </a:solidFill>
                  </a:tcPr>
                </a:tc>
                <a:extLst>
                  <a:ext uri="{0D108BD9-81ED-4DB2-BD59-A6C34878D82A}">
                    <a16:rowId xmlns="" xmlns:a16="http://schemas.microsoft.com/office/drawing/2014/main" val="10006"/>
                  </a:ext>
                </a:extLst>
              </a:tr>
              <a:tr h="442503">
                <a:tc>
                  <a:txBody>
                    <a:bodyPr/>
                    <a:lstStyle/>
                    <a:p>
                      <a:pPr algn="just">
                        <a:lnSpc>
                          <a:spcPct val="150000"/>
                        </a:lnSpc>
                        <a:spcBef>
                          <a:spcPts val="600"/>
                        </a:spcBef>
                        <a:defRPr sz="1800"/>
                      </a:pPr>
                      <a:r>
                        <a:rPr sz="2000">
                          <a:latin typeface="+mj-lt"/>
                          <a:ea typeface="+mj-ea"/>
                          <a:cs typeface="+mj-cs"/>
                          <a:sym typeface="Times New Roman"/>
                        </a:rPr>
                        <a:t>7</a:t>
                      </a:r>
                    </a:p>
                  </a:txBody>
                  <a:tcPr marL="0" marR="0" marT="0" marB="0" horzOverflow="overflow">
                    <a:solidFill>
                      <a:srgbClr val="E8EBF5"/>
                    </a:solidFill>
                  </a:tcPr>
                </a:tc>
                <a:tc>
                  <a:txBody>
                    <a:bodyPr/>
                    <a:lstStyle/>
                    <a:p>
                      <a:pPr algn="just">
                        <a:lnSpc>
                          <a:spcPct val="150000"/>
                        </a:lnSpc>
                        <a:spcBef>
                          <a:spcPts val="600"/>
                        </a:spcBef>
                        <a:defRPr sz="1800"/>
                      </a:pPr>
                      <a:r>
                        <a:rPr sz="2000">
                          <a:latin typeface="+mj-lt"/>
                          <a:ea typeface="+mj-ea"/>
                          <a:cs typeface="+mj-cs"/>
                          <a:sym typeface="Times New Roman"/>
                        </a:rPr>
                        <a:t>IMPLEMENTATION</a:t>
                      </a:r>
                    </a:p>
                  </a:txBody>
                  <a:tcPr marL="0" marR="0" marT="0" marB="0" horzOverflow="overflow">
                    <a:solidFill>
                      <a:srgbClr val="E8EBF5"/>
                    </a:solidFill>
                  </a:tcPr>
                </a:tc>
                <a:tc>
                  <a:txBody>
                    <a:bodyPr/>
                    <a:lstStyle/>
                    <a:p>
                      <a:pPr algn="just">
                        <a:lnSpc>
                          <a:spcPct val="150000"/>
                        </a:lnSpc>
                        <a:spcBef>
                          <a:spcPts val="600"/>
                        </a:spcBef>
                        <a:defRPr sz="1800"/>
                      </a:pPr>
                      <a:r>
                        <a:rPr sz="2000">
                          <a:latin typeface="+mj-lt"/>
                          <a:ea typeface="+mj-ea"/>
                          <a:cs typeface="+mj-cs"/>
                          <a:sym typeface="Times New Roman"/>
                        </a:rPr>
                        <a:t>13-</a:t>
                      </a:r>
                      <a:r>
                        <a:rPr lang="en-US" sz="2000">
                          <a:latin typeface="+mj-lt"/>
                          <a:ea typeface="+mj-ea"/>
                          <a:cs typeface="+mj-cs"/>
                          <a:sym typeface="Times New Roman"/>
                        </a:rPr>
                        <a:t>18</a:t>
                      </a:r>
                      <a:endParaRPr sz="2000">
                        <a:latin typeface="+mj-lt"/>
                        <a:ea typeface="+mj-ea"/>
                        <a:cs typeface="+mj-cs"/>
                        <a:sym typeface="Times New Roman"/>
                      </a:endParaRPr>
                    </a:p>
                  </a:txBody>
                  <a:tcPr marL="0" marR="0" marT="0" marB="0" horzOverflow="overflow">
                    <a:solidFill>
                      <a:srgbClr val="E8EBF5"/>
                    </a:solidFill>
                  </a:tcPr>
                </a:tc>
                <a:extLst>
                  <a:ext uri="{0D108BD9-81ED-4DB2-BD59-A6C34878D82A}">
                    <a16:rowId xmlns="" xmlns:a16="http://schemas.microsoft.com/office/drawing/2014/main" val="10007"/>
                  </a:ext>
                </a:extLst>
              </a:tr>
              <a:tr h="442503">
                <a:tc>
                  <a:txBody>
                    <a:bodyPr/>
                    <a:lstStyle/>
                    <a:p>
                      <a:pPr algn="just">
                        <a:lnSpc>
                          <a:spcPct val="150000"/>
                        </a:lnSpc>
                        <a:spcBef>
                          <a:spcPts val="600"/>
                        </a:spcBef>
                        <a:defRPr sz="1800"/>
                      </a:pPr>
                      <a:r>
                        <a:rPr sz="2000">
                          <a:latin typeface="+mj-lt"/>
                          <a:ea typeface="+mj-ea"/>
                          <a:cs typeface="+mj-cs"/>
                          <a:sym typeface="Times New Roman"/>
                        </a:rPr>
                        <a:t>8</a:t>
                      </a:r>
                    </a:p>
                  </a:txBody>
                  <a:tcPr marL="0" marR="0" marT="0" marB="0" horzOverflow="overflow">
                    <a:solidFill>
                      <a:srgbClr val="E8EBF5"/>
                    </a:solidFill>
                  </a:tcPr>
                </a:tc>
                <a:tc>
                  <a:txBody>
                    <a:bodyPr/>
                    <a:lstStyle/>
                    <a:p>
                      <a:pPr algn="just">
                        <a:spcBef>
                          <a:spcPts val="600"/>
                        </a:spcBef>
                        <a:defRPr sz="1800"/>
                      </a:pPr>
                      <a:r>
                        <a:rPr sz="2000" dirty="0">
                          <a:latin typeface="+mj-lt"/>
                          <a:ea typeface="+mj-ea"/>
                          <a:cs typeface="+mj-cs"/>
                          <a:sym typeface="Times New Roman"/>
                        </a:rPr>
                        <a:t>RESULT</a:t>
                      </a:r>
                    </a:p>
                  </a:txBody>
                  <a:tcPr marL="0" marR="0" marT="0" marB="0" horzOverflow="overflow">
                    <a:solidFill>
                      <a:srgbClr val="E8EBF5"/>
                    </a:solidFill>
                  </a:tcPr>
                </a:tc>
                <a:tc>
                  <a:txBody>
                    <a:bodyPr/>
                    <a:lstStyle/>
                    <a:p>
                      <a:pPr algn="just">
                        <a:lnSpc>
                          <a:spcPct val="150000"/>
                        </a:lnSpc>
                        <a:spcBef>
                          <a:spcPts val="600"/>
                        </a:spcBef>
                        <a:defRPr sz="1800"/>
                      </a:pPr>
                      <a:r>
                        <a:rPr lang="en-US" sz="2000" dirty="0" smtClean="0">
                          <a:latin typeface="+mj-lt"/>
                          <a:ea typeface="+mj-ea"/>
                          <a:cs typeface="+mj-cs"/>
                          <a:sym typeface="Times New Roman"/>
                        </a:rPr>
                        <a:t>19-26</a:t>
                      </a:r>
                      <a:endParaRPr sz="2000" dirty="0">
                        <a:latin typeface="+mj-lt"/>
                        <a:ea typeface="+mj-ea"/>
                        <a:cs typeface="+mj-cs"/>
                        <a:sym typeface="Times New Roman"/>
                      </a:endParaRPr>
                    </a:p>
                  </a:txBody>
                  <a:tcPr marL="0" marR="0" marT="0" marB="0" horzOverflow="overflow">
                    <a:solidFill>
                      <a:srgbClr val="E8EBF5"/>
                    </a:solidFill>
                  </a:tcPr>
                </a:tc>
                <a:extLst>
                  <a:ext uri="{0D108BD9-81ED-4DB2-BD59-A6C34878D82A}">
                    <a16:rowId xmlns="" xmlns:a16="http://schemas.microsoft.com/office/drawing/2014/main" val="10008"/>
                  </a:ext>
                </a:extLst>
              </a:tr>
              <a:tr h="442503">
                <a:tc>
                  <a:txBody>
                    <a:bodyPr/>
                    <a:lstStyle/>
                    <a:p>
                      <a:pPr algn="just">
                        <a:lnSpc>
                          <a:spcPct val="150000"/>
                        </a:lnSpc>
                        <a:spcBef>
                          <a:spcPts val="600"/>
                        </a:spcBef>
                        <a:defRPr sz="1800"/>
                      </a:pPr>
                      <a:r>
                        <a:rPr sz="2000">
                          <a:latin typeface="+mj-lt"/>
                          <a:ea typeface="+mj-ea"/>
                          <a:cs typeface="+mj-cs"/>
                          <a:sym typeface="Times New Roman"/>
                        </a:rPr>
                        <a:t>9</a:t>
                      </a:r>
                    </a:p>
                  </a:txBody>
                  <a:tcPr marL="0" marR="0" marT="0" marB="0" horzOverflow="overflow">
                    <a:solidFill>
                      <a:srgbClr val="E8EBF5"/>
                    </a:solidFill>
                  </a:tcPr>
                </a:tc>
                <a:tc>
                  <a:txBody>
                    <a:bodyPr/>
                    <a:lstStyle/>
                    <a:p>
                      <a:pPr algn="just">
                        <a:lnSpc>
                          <a:spcPct val="150000"/>
                        </a:lnSpc>
                        <a:spcBef>
                          <a:spcPts val="600"/>
                        </a:spcBef>
                        <a:defRPr sz="1800"/>
                      </a:pPr>
                      <a:r>
                        <a:rPr sz="2000">
                          <a:latin typeface="+mj-lt"/>
                          <a:ea typeface="+mj-ea"/>
                          <a:cs typeface="+mj-cs"/>
                          <a:sym typeface="Times New Roman"/>
                        </a:rPr>
                        <a:t>LIMITATION</a:t>
                      </a:r>
                    </a:p>
                  </a:txBody>
                  <a:tcPr marL="0" marR="0" marT="0" marB="0" horzOverflow="overflow">
                    <a:solidFill>
                      <a:srgbClr val="E8EBF5"/>
                    </a:solidFill>
                  </a:tcPr>
                </a:tc>
                <a:tc>
                  <a:txBody>
                    <a:bodyPr/>
                    <a:lstStyle/>
                    <a:p>
                      <a:pPr algn="just">
                        <a:lnSpc>
                          <a:spcPct val="150000"/>
                        </a:lnSpc>
                        <a:spcBef>
                          <a:spcPts val="600"/>
                        </a:spcBef>
                        <a:defRPr sz="1800"/>
                      </a:pPr>
                      <a:r>
                        <a:rPr sz="2000" dirty="0" smtClean="0">
                          <a:latin typeface="+mj-lt"/>
                          <a:ea typeface="+mj-ea"/>
                          <a:cs typeface="+mj-cs"/>
                          <a:sym typeface="Times New Roman"/>
                        </a:rPr>
                        <a:t>2</a:t>
                      </a:r>
                      <a:r>
                        <a:rPr lang="en-US" sz="2000" dirty="0" smtClean="0">
                          <a:latin typeface="+mj-lt"/>
                          <a:ea typeface="+mj-ea"/>
                          <a:cs typeface="+mj-cs"/>
                          <a:sym typeface="Times New Roman"/>
                        </a:rPr>
                        <a:t>7</a:t>
                      </a:r>
                      <a:endParaRPr sz="2000" dirty="0">
                        <a:latin typeface="+mj-lt"/>
                        <a:ea typeface="+mj-ea"/>
                        <a:cs typeface="+mj-cs"/>
                        <a:sym typeface="Times New Roman"/>
                      </a:endParaRPr>
                    </a:p>
                  </a:txBody>
                  <a:tcPr marL="0" marR="0" marT="0" marB="0" horzOverflow="overflow">
                    <a:solidFill>
                      <a:srgbClr val="E8EBF5"/>
                    </a:solidFill>
                  </a:tcPr>
                </a:tc>
                <a:extLst>
                  <a:ext uri="{0D108BD9-81ED-4DB2-BD59-A6C34878D82A}">
                    <a16:rowId xmlns="" xmlns:a16="http://schemas.microsoft.com/office/drawing/2014/main" val="10009"/>
                  </a:ext>
                </a:extLst>
              </a:tr>
              <a:tr h="442503">
                <a:tc>
                  <a:txBody>
                    <a:bodyPr/>
                    <a:lstStyle/>
                    <a:p>
                      <a:pPr algn="just">
                        <a:lnSpc>
                          <a:spcPct val="150000"/>
                        </a:lnSpc>
                        <a:spcBef>
                          <a:spcPts val="600"/>
                        </a:spcBef>
                        <a:defRPr sz="1800"/>
                      </a:pPr>
                      <a:r>
                        <a:rPr sz="2000">
                          <a:latin typeface="+mj-lt"/>
                          <a:ea typeface="+mj-ea"/>
                          <a:cs typeface="+mj-cs"/>
                          <a:sym typeface="Times New Roman"/>
                        </a:rPr>
                        <a:t>10</a:t>
                      </a:r>
                    </a:p>
                  </a:txBody>
                  <a:tcPr marL="0" marR="0" marT="0" marB="0" horzOverflow="overflow">
                    <a:solidFill>
                      <a:srgbClr val="E8EBF5"/>
                    </a:solidFill>
                  </a:tcPr>
                </a:tc>
                <a:tc>
                  <a:txBody>
                    <a:bodyPr/>
                    <a:lstStyle/>
                    <a:p>
                      <a:pPr algn="just">
                        <a:lnSpc>
                          <a:spcPct val="150000"/>
                        </a:lnSpc>
                        <a:spcBef>
                          <a:spcPts val="600"/>
                        </a:spcBef>
                        <a:defRPr sz="1800"/>
                      </a:pPr>
                      <a:r>
                        <a:rPr sz="2000">
                          <a:latin typeface="+mj-lt"/>
                          <a:ea typeface="+mj-ea"/>
                          <a:cs typeface="+mj-cs"/>
                          <a:sym typeface="Times New Roman"/>
                        </a:rPr>
                        <a:t>CONCLUSION AND FUTURE SCOPE</a:t>
                      </a:r>
                    </a:p>
                  </a:txBody>
                  <a:tcPr marL="0" marR="0" marT="0" marB="0" horzOverflow="overflow">
                    <a:solidFill>
                      <a:srgbClr val="E8EBF5"/>
                    </a:solidFill>
                  </a:tcPr>
                </a:tc>
                <a:tc>
                  <a:txBody>
                    <a:bodyPr/>
                    <a:lstStyle/>
                    <a:p>
                      <a:pPr algn="just">
                        <a:lnSpc>
                          <a:spcPct val="150000"/>
                        </a:lnSpc>
                        <a:spcBef>
                          <a:spcPts val="600"/>
                        </a:spcBef>
                        <a:defRPr sz="1800"/>
                      </a:pPr>
                      <a:r>
                        <a:rPr lang="en-US" sz="2000" dirty="0" smtClean="0">
                          <a:latin typeface="+mj-lt"/>
                          <a:ea typeface="+mj-ea"/>
                          <a:cs typeface="+mj-cs"/>
                          <a:sym typeface="Times New Roman"/>
                        </a:rPr>
                        <a:t>28-29</a:t>
                      </a:r>
                      <a:endParaRPr sz="2000" dirty="0">
                        <a:latin typeface="+mj-lt"/>
                        <a:ea typeface="+mj-ea"/>
                        <a:cs typeface="+mj-cs"/>
                        <a:sym typeface="Times New Roman"/>
                      </a:endParaRPr>
                    </a:p>
                  </a:txBody>
                  <a:tcPr marL="0" marR="0" marT="0" marB="0" horzOverflow="overflow">
                    <a:solidFill>
                      <a:srgbClr val="E8EBF5"/>
                    </a:solidFill>
                  </a:tcPr>
                </a:tc>
                <a:extLst>
                  <a:ext uri="{0D108BD9-81ED-4DB2-BD59-A6C34878D82A}">
                    <a16:rowId xmlns="" xmlns:a16="http://schemas.microsoft.com/office/drawing/2014/main" val="10010"/>
                  </a:ext>
                </a:extLst>
              </a:tr>
              <a:tr h="442503">
                <a:tc>
                  <a:txBody>
                    <a:bodyPr/>
                    <a:lstStyle/>
                    <a:p>
                      <a:pPr algn="just">
                        <a:lnSpc>
                          <a:spcPct val="150000"/>
                        </a:lnSpc>
                        <a:spcBef>
                          <a:spcPts val="600"/>
                        </a:spcBef>
                        <a:defRPr sz="1800"/>
                      </a:pPr>
                      <a:r>
                        <a:rPr sz="2000" dirty="0">
                          <a:latin typeface="+mj-lt"/>
                          <a:ea typeface="+mj-ea"/>
                          <a:cs typeface="+mj-cs"/>
                          <a:sym typeface="Times New Roman"/>
                        </a:rPr>
                        <a:t>11</a:t>
                      </a:r>
                    </a:p>
                  </a:txBody>
                  <a:tcPr marL="0" marR="0" marT="0" marB="0" horzOverflow="overflow">
                    <a:solidFill>
                      <a:srgbClr val="E8EBF5"/>
                    </a:solidFill>
                  </a:tcPr>
                </a:tc>
                <a:tc>
                  <a:txBody>
                    <a:bodyPr/>
                    <a:lstStyle/>
                    <a:p>
                      <a:pPr algn="just">
                        <a:lnSpc>
                          <a:spcPct val="150000"/>
                        </a:lnSpc>
                        <a:spcBef>
                          <a:spcPts val="600"/>
                        </a:spcBef>
                        <a:defRPr sz="1800"/>
                      </a:pPr>
                      <a:r>
                        <a:rPr sz="2000">
                          <a:latin typeface="+mj-lt"/>
                          <a:ea typeface="+mj-ea"/>
                          <a:cs typeface="+mj-cs"/>
                          <a:sym typeface="Times New Roman"/>
                        </a:rPr>
                        <a:t>GANTT CHART</a:t>
                      </a:r>
                    </a:p>
                  </a:txBody>
                  <a:tcPr marL="0" marR="0" marT="0" marB="0" horzOverflow="overflow">
                    <a:solidFill>
                      <a:srgbClr val="E8EBF5"/>
                    </a:solidFill>
                  </a:tcPr>
                </a:tc>
                <a:tc>
                  <a:txBody>
                    <a:bodyPr/>
                    <a:lstStyle/>
                    <a:p>
                      <a:pPr algn="just">
                        <a:lnSpc>
                          <a:spcPct val="150000"/>
                        </a:lnSpc>
                        <a:spcBef>
                          <a:spcPts val="600"/>
                        </a:spcBef>
                        <a:defRPr sz="1800"/>
                      </a:pPr>
                      <a:r>
                        <a:rPr lang="en-IN" sz="2000" dirty="0" smtClean="0">
                          <a:latin typeface="+mj-lt"/>
                          <a:ea typeface="+mj-ea"/>
                          <a:cs typeface="+mj-cs"/>
                          <a:sym typeface="Times New Roman"/>
                        </a:rPr>
                        <a:t>30</a:t>
                      </a:r>
                      <a:endParaRPr sz="2000" dirty="0">
                        <a:latin typeface="+mj-lt"/>
                        <a:ea typeface="+mj-ea"/>
                        <a:cs typeface="+mj-cs"/>
                        <a:sym typeface="Times New Roman"/>
                      </a:endParaRPr>
                    </a:p>
                  </a:txBody>
                  <a:tcPr marL="0" marR="0" marT="0" marB="0" horzOverflow="overflow">
                    <a:solidFill>
                      <a:srgbClr val="E8EBF5"/>
                    </a:solidFill>
                  </a:tcPr>
                </a:tc>
                <a:extLst>
                  <a:ext uri="{0D108BD9-81ED-4DB2-BD59-A6C34878D82A}">
                    <a16:rowId xmlns="" xmlns:a16="http://schemas.microsoft.com/office/drawing/2014/main" val="10011"/>
                  </a:ext>
                </a:extLst>
              </a:tr>
              <a:tr h="442503">
                <a:tc>
                  <a:txBody>
                    <a:bodyPr/>
                    <a:lstStyle/>
                    <a:p>
                      <a:pPr algn="just">
                        <a:lnSpc>
                          <a:spcPct val="150000"/>
                        </a:lnSpc>
                        <a:spcBef>
                          <a:spcPts val="600"/>
                        </a:spcBef>
                        <a:defRPr sz="1800"/>
                      </a:pPr>
                      <a:r>
                        <a:rPr sz="2000" dirty="0">
                          <a:latin typeface="+mj-lt"/>
                          <a:ea typeface="+mj-ea"/>
                          <a:cs typeface="+mj-cs"/>
                          <a:sym typeface="Times New Roman"/>
                        </a:rPr>
                        <a:t>12</a:t>
                      </a:r>
                    </a:p>
                  </a:txBody>
                  <a:tcPr marL="0" marR="0" marT="0" marB="0" horzOverflow="overflow">
                    <a:solidFill>
                      <a:srgbClr val="E8EBF5"/>
                    </a:solidFill>
                  </a:tcPr>
                </a:tc>
                <a:tc>
                  <a:txBody>
                    <a:bodyPr/>
                    <a:lstStyle/>
                    <a:p>
                      <a:pPr algn="just">
                        <a:lnSpc>
                          <a:spcPct val="150000"/>
                        </a:lnSpc>
                        <a:spcBef>
                          <a:spcPts val="600"/>
                        </a:spcBef>
                        <a:defRPr sz="1800"/>
                      </a:pPr>
                      <a:r>
                        <a:rPr sz="2000">
                          <a:latin typeface="+mj-lt"/>
                          <a:ea typeface="+mj-ea"/>
                          <a:cs typeface="+mj-cs"/>
                          <a:sym typeface="Times New Roman"/>
                        </a:rPr>
                        <a:t>REFERENCES</a:t>
                      </a:r>
                    </a:p>
                  </a:txBody>
                  <a:tcPr marL="0" marR="0" marT="0" marB="0" horzOverflow="overflow">
                    <a:solidFill>
                      <a:srgbClr val="E8EBF5"/>
                    </a:solidFill>
                  </a:tcPr>
                </a:tc>
                <a:tc>
                  <a:txBody>
                    <a:bodyPr/>
                    <a:lstStyle/>
                    <a:p>
                      <a:pPr algn="just">
                        <a:lnSpc>
                          <a:spcPct val="150000"/>
                        </a:lnSpc>
                        <a:spcBef>
                          <a:spcPts val="600"/>
                        </a:spcBef>
                        <a:defRPr sz="1800"/>
                      </a:pPr>
                      <a:r>
                        <a:rPr lang="en-US" sz="2000" dirty="0" smtClean="0">
                          <a:latin typeface="+mj-lt"/>
                          <a:ea typeface="+mj-ea"/>
                          <a:cs typeface="+mj-cs"/>
                          <a:sym typeface="Times New Roman"/>
                        </a:rPr>
                        <a:t>31</a:t>
                      </a:r>
                      <a:endParaRPr sz="2000" dirty="0">
                        <a:latin typeface="+mj-lt"/>
                        <a:ea typeface="+mj-ea"/>
                        <a:cs typeface="+mj-cs"/>
                        <a:sym typeface="Times New Roman"/>
                      </a:endParaRPr>
                    </a:p>
                  </a:txBody>
                  <a:tcPr marL="0" marR="0" marT="0" marB="0" horzOverflow="overflow">
                    <a:solidFill>
                      <a:srgbClr val="E8EBF5"/>
                    </a:solidFill>
                  </a:tcPr>
                </a:tc>
                <a:extLst>
                  <a:ext uri="{0D108BD9-81ED-4DB2-BD59-A6C34878D82A}">
                    <a16:rowId xmlns="" xmlns:a16="http://schemas.microsoft.com/office/drawing/2014/main" val="10012"/>
                  </a:ext>
                </a:extLst>
              </a:tr>
              <a:tr h="442503">
                <a:tc>
                  <a:txBody>
                    <a:bodyPr/>
                    <a:lstStyle/>
                    <a:p>
                      <a:pPr algn="just">
                        <a:lnSpc>
                          <a:spcPct val="150000"/>
                        </a:lnSpc>
                        <a:spcBef>
                          <a:spcPts val="600"/>
                        </a:spcBef>
                        <a:defRPr sz="1800"/>
                      </a:pPr>
                      <a:r>
                        <a:rPr lang="en-US" sz="2000" dirty="0">
                          <a:latin typeface="+mj-lt"/>
                          <a:ea typeface="+mj-ea"/>
                          <a:cs typeface="+mj-cs"/>
                          <a:sym typeface="Times New Roman"/>
                        </a:rPr>
                        <a:t>13</a:t>
                      </a:r>
                      <a:endParaRPr sz="2000" dirty="0">
                        <a:latin typeface="+mj-lt"/>
                        <a:ea typeface="+mj-ea"/>
                        <a:cs typeface="+mj-cs"/>
                        <a:sym typeface="Times New Roman"/>
                      </a:endParaRPr>
                    </a:p>
                  </a:txBody>
                  <a:tcPr marL="0" marR="0" marT="0" marB="0" horzOverflow="overflow">
                    <a:solidFill>
                      <a:srgbClr val="E8EBF5"/>
                    </a:solidFill>
                  </a:tcPr>
                </a:tc>
                <a:tc>
                  <a:txBody>
                    <a:bodyPr/>
                    <a:lstStyle/>
                    <a:p>
                      <a:pPr algn="just">
                        <a:lnSpc>
                          <a:spcPct val="150000"/>
                        </a:lnSpc>
                        <a:spcBef>
                          <a:spcPts val="600"/>
                        </a:spcBef>
                        <a:defRPr sz="1800"/>
                      </a:pPr>
                      <a:r>
                        <a:rPr lang="en-US" sz="2000">
                          <a:latin typeface="+mj-lt"/>
                          <a:ea typeface="+mj-ea"/>
                          <a:cs typeface="+mj-cs"/>
                          <a:sym typeface="Times New Roman"/>
                        </a:rPr>
                        <a:t>ACKNOWLEDGEMENT</a:t>
                      </a:r>
                      <a:endParaRPr sz="2000">
                        <a:latin typeface="+mj-lt"/>
                        <a:ea typeface="+mj-ea"/>
                        <a:cs typeface="+mj-cs"/>
                        <a:sym typeface="Times New Roman"/>
                      </a:endParaRPr>
                    </a:p>
                  </a:txBody>
                  <a:tcPr marL="0" marR="0" marT="0" marB="0" horzOverflow="overflow">
                    <a:solidFill>
                      <a:srgbClr val="E8EBF5"/>
                    </a:solidFill>
                  </a:tcPr>
                </a:tc>
                <a:tc>
                  <a:txBody>
                    <a:bodyPr/>
                    <a:lstStyle/>
                    <a:p>
                      <a:pPr algn="just">
                        <a:lnSpc>
                          <a:spcPct val="150000"/>
                        </a:lnSpc>
                        <a:spcBef>
                          <a:spcPts val="600"/>
                        </a:spcBef>
                        <a:defRPr sz="1800"/>
                      </a:pPr>
                      <a:r>
                        <a:rPr lang="en-US" sz="2000" dirty="0" smtClean="0">
                          <a:latin typeface="+mj-lt"/>
                          <a:ea typeface="+mj-ea"/>
                          <a:cs typeface="+mj-cs"/>
                          <a:sym typeface="Times New Roman"/>
                        </a:rPr>
                        <a:t>32</a:t>
                      </a:r>
                      <a:endParaRPr sz="2000" dirty="0">
                        <a:latin typeface="+mj-lt"/>
                        <a:ea typeface="+mj-ea"/>
                        <a:cs typeface="+mj-cs"/>
                        <a:sym typeface="Times New Roman"/>
                      </a:endParaRPr>
                    </a:p>
                  </a:txBody>
                  <a:tcPr marL="0" marR="0" marT="0" marB="0" horzOverflow="overflow">
                    <a:solidFill>
                      <a:srgbClr val="E8EBF5"/>
                    </a:solidFill>
                  </a:tcPr>
                </a:tc>
                <a:extLst>
                  <a:ext uri="{0D108BD9-81ED-4DB2-BD59-A6C34878D82A}">
                    <a16:rowId xmlns="" xmlns:a16="http://schemas.microsoft.com/office/drawing/2014/main" val="3391578765"/>
                  </a:ext>
                </a:extLst>
              </a:tr>
            </a:tbl>
          </a:graphicData>
        </a:graphic>
      </p:graphicFrame>
      <p:sp>
        <p:nvSpPr>
          <p:cNvPr id="104" name="Rectangle 1"/>
          <p:cNvSpPr txBox="1"/>
          <p:nvPr/>
        </p:nvSpPr>
        <p:spPr>
          <a:xfrm>
            <a:off x="5205505" y="-182199"/>
            <a:ext cx="1780987" cy="9593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defRPr sz="2400" b="1"/>
            </a:lvl1pPr>
          </a:lstStyle>
          <a:p>
            <a:r>
              <a:rPr dirty="0"/>
              <a:t>CONTENTS</a:t>
            </a:r>
            <a:endParaRPr sz="2000"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Rectangle 2"/>
          <p:cNvSpPr txBox="1"/>
          <p:nvPr/>
        </p:nvSpPr>
        <p:spPr>
          <a:xfrm>
            <a:off x="615391" y="5784527"/>
            <a:ext cx="10961218" cy="956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nSpc>
                <a:spcPct val="100000"/>
              </a:lnSpc>
              <a:defRPr sz="2000"/>
            </a:lvl1pPr>
          </a:lstStyle>
          <a:p>
            <a:r>
              <a:t>The above figure represents the SWRL rules for Tuberculosis. The Semantic Web Rule Language (SWRL) is an expressive OWL-based rule language. SWRL allows users to write rules that can be expressed in terms of OWL concepts to provide more powerful deductive reasoning capabilities.</a:t>
            </a:r>
          </a:p>
        </p:txBody>
      </p:sp>
      <p:sp>
        <p:nvSpPr>
          <p:cNvPr id="271" name="Rectangle 4"/>
          <p:cNvSpPr txBox="1"/>
          <p:nvPr/>
        </p:nvSpPr>
        <p:spPr>
          <a:xfrm>
            <a:off x="4238696" y="5313114"/>
            <a:ext cx="3448532"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Figure 7.1 –SWRL for Tuberculosis </a:t>
            </a:r>
          </a:p>
        </p:txBody>
      </p:sp>
      <p:pic>
        <p:nvPicPr>
          <p:cNvPr id="272" name="Screenshot 2020-06-01 at 12.48.30.pdf" descr="Screenshot 2020-06-01 at 12.48.30.pdf"/>
          <p:cNvPicPr>
            <a:picLocks noChangeAspect="1"/>
          </p:cNvPicPr>
          <p:nvPr/>
        </p:nvPicPr>
        <p:blipFill>
          <a:blip r:embed="rId2" cstate="print"/>
          <a:stretch>
            <a:fillRect/>
          </a:stretch>
        </p:blipFill>
        <p:spPr>
          <a:xfrm>
            <a:off x="2838450" y="125390"/>
            <a:ext cx="5886450" cy="520988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Rectangle 5"/>
          <p:cNvSpPr txBox="1"/>
          <p:nvPr/>
        </p:nvSpPr>
        <p:spPr>
          <a:xfrm>
            <a:off x="4219206" y="6242196"/>
            <a:ext cx="375359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rPr dirty="0"/>
              <a:t>Figure 7.2 - SWRL for </a:t>
            </a:r>
            <a:r>
              <a:rPr dirty="0" smtClean="0"/>
              <a:t>Diabetes</a:t>
            </a:r>
            <a:r>
              <a:rPr lang="en-IN" dirty="0" smtClean="0"/>
              <a:t> (Male)</a:t>
            </a:r>
          </a:p>
        </p:txBody>
      </p:sp>
      <p:pic>
        <p:nvPicPr>
          <p:cNvPr id="4" name="Picture 3" descr="Screenshot (39).png"/>
          <p:cNvPicPr>
            <a:picLocks noChangeAspect="1"/>
          </p:cNvPicPr>
          <p:nvPr/>
        </p:nvPicPr>
        <p:blipFill>
          <a:blip r:embed="rId2" cstate="print"/>
          <a:stretch>
            <a:fillRect/>
          </a:stretch>
        </p:blipFill>
        <p:spPr>
          <a:xfrm>
            <a:off x="2686050" y="266700"/>
            <a:ext cx="6705600" cy="5848725"/>
          </a:xfrm>
          <a:prstGeom prst="rect">
            <a:avLst/>
          </a:prstGeom>
        </p:spPr>
      </p:pic>
      <p:sp>
        <p:nvSpPr>
          <p:cNvPr id="7" name="Right Arrow 6"/>
          <p:cNvSpPr/>
          <p:nvPr/>
        </p:nvSpPr>
        <p:spPr>
          <a:xfrm rot="10800000">
            <a:off x="8439150" y="3009900"/>
            <a:ext cx="2381250" cy="552450"/>
          </a:xfrm>
          <a:prstGeom prst="right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Box 5"/>
          <p:cNvSpPr txBox="1"/>
          <p:nvPr/>
        </p:nvSpPr>
        <p:spPr>
          <a:xfrm>
            <a:off x="4089779" y="5043713"/>
            <a:ext cx="4012442"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Figure 7.3 – INDIVIDUAL PROPERTIES</a:t>
            </a:r>
          </a:p>
        </p:txBody>
      </p:sp>
      <p:sp>
        <p:nvSpPr>
          <p:cNvPr id="281" name="TextBox 6"/>
          <p:cNvSpPr txBox="1"/>
          <p:nvPr/>
        </p:nvSpPr>
        <p:spPr>
          <a:xfrm>
            <a:off x="275652" y="5463213"/>
            <a:ext cx="11640696" cy="1249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584200">
              <a:lnSpc>
                <a:spcPct val="100000"/>
              </a:lnSpc>
              <a:spcBef>
                <a:spcPts val="0"/>
              </a:spcBef>
              <a:defRPr sz="2000">
                <a:solidFill>
                  <a:srgbClr val="202122"/>
                </a:solidFill>
              </a:defRPr>
            </a:lvl1pPr>
          </a:lstStyle>
          <a:p>
            <a:r>
              <a:t>Individuals (instances) are the basic, "ground level" components of an ontology. The individuals in an ontology may include concrete objects such as people, animals, tables, automobiles, molecules, and planets, as well as abstract individuals such as numbers and words.In the above the fig it shows symptoms of different disease which are assigned to the system.</a:t>
            </a:r>
          </a:p>
        </p:txBody>
      </p:sp>
      <p:pic>
        <p:nvPicPr>
          <p:cNvPr id="4" name="Picture 3" descr="Screenshot (44).png"/>
          <p:cNvPicPr>
            <a:picLocks noChangeAspect="1"/>
          </p:cNvPicPr>
          <p:nvPr/>
        </p:nvPicPr>
        <p:blipFill>
          <a:blip r:embed="rId2" cstate="print"/>
          <a:stretch>
            <a:fillRect/>
          </a:stretch>
        </p:blipFill>
        <p:spPr>
          <a:xfrm>
            <a:off x="2514600" y="57150"/>
            <a:ext cx="6953250" cy="5048955"/>
          </a:xfrm>
          <a:prstGeom prst="rect">
            <a:avLst/>
          </a:prstGeom>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
          <p:cNvSpPr txBox="1"/>
          <p:nvPr/>
        </p:nvSpPr>
        <p:spPr>
          <a:xfrm>
            <a:off x="224327" y="5296484"/>
            <a:ext cx="11743346" cy="956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nSpc>
                <a:spcPct val="100000"/>
              </a:lnSpc>
              <a:defRPr sz="2000"/>
            </a:lvl1pPr>
          </a:lstStyle>
          <a:p>
            <a:r>
              <a:t>The above figure represents the class hierarchy Ontology Knowledge Based Health Care System . The asserted class hierarchy view is one of the primary navigation devices in Protégé. It is presented as a tree where nodes in the tree represent classes </a:t>
            </a:r>
          </a:p>
        </p:txBody>
      </p:sp>
      <p:sp>
        <p:nvSpPr>
          <p:cNvPr id="285" name="Rectangle 4"/>
          <p:cNvSpPr txBox="1"/>
          <p:nvPr/>
        </p:nvSpPr>
        <p:spPr>
          <a:xfrm>
            <a:off x="4456343" y="4838262"/>
            <a:ext cx="3279314"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Figure 7.4 -CLASS HIERARCHY</a:t>
            </a:r>
          </a:p>
        </p:txBody>
      </p:sp>
      <p:pic>
        <p:nvPicPr>
          <p:cNvPr id="4" name="Picture 3" descr="Screenshot (43).png"/>
          <p:cNvPicPr>
            <a:picLocks noChangeAspect="1"/>
          </p:cNvPicPr>
          <p:nvPr/>
        </p:nvPicPr>
        <p:blipFill>
          <a:blip r:embed="rId2" cstate="print"/>
          <a:stretch>
            <a:fillRect/>
          </a:stretch>
        </p:blipFill>
        <p:spPr>
          <a:xfrm>
            <a:off x="3162300" y="175969"/>
            <a:ext cx="5219700" cy="4681782"/>
          </a:xfrm>
          <a:prstGeom prst="rect">
            <a:avLst/>
          </a:prstGeom>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Rectangle 4"/>
          <p:cNvSpPr txBox="1"/>
          <p:nvPr/>
        </p:nvSpPr>
        <p:spPr>
          <a:xfrm>
            <a:off x="1085850" y="5907483"/>
            <a:ext cx="965835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r>
              <a:rPr dirty="0"/>
              <a:t>Figure 8.2  - Showing </a:t>
            </a:r>
            <a:r>
              <a:rPr lang="en-IN" dirty="0" smtClean="0"/>
              <a:t>the automated system making decision from symptoms to diseases (</a:t>
            </a:r>
            <a:r>
              <a:rPr lang="en-IN" dirty="0" err="1" smtClean="0"/>
              <a:t>Covid</a:t>
            </a:r>
            <a:r>
              <a:rPr lang="en-IN" dirty="0" smtClean="0"/>
              <a:t> 19), tests (</a:t>
            </a:r>
            <a:r>
              <a:rPr lang="en-IN" dirty="0" err="1" smtClean="0"/>
              <a:t>Covid</a:t>
            </a:r>
            <a:r>
              <a:rPr lang="en-IN" dirty="0" smtClean="0"/>
              <a:t> 19 test) and treatment (self isolation) from a to b</a:t>
            </a:r>
            <a:r>
              <a:rPr dirty="0" smtClean="0"/>
              <a:t>.</a:t>
            </a:r>
            <a:endParaRPr dirty="0"/>
          </a:p>
        </p:txBody>
      </p:sp>
      <p:pic>
        <p:nvPicPr>
          <p:cNvPr id="12" name="Picture 11" descr="Screenshot (54).png"/>
          <p:cNvPicPr>
            <a:picLocks noChangeAspect="1"/>
          </p:cNvPicPr>
          <p:nvPr/>
        </p:nvPicPr>
        <p:blipFill>
          <a:blip r:embed="rId2" cstate="print"/>
          <a:stretch>
            <a:fillRect/>
          </a:stretch>
        </p:blipFill>
        <p:spPr>
          <a:xfrm>
            <a:off x="623416" y="299872"/>
            <a:ext cx="10730384" cy="2271878"/>
          </a:xfrm>
          <a:prstGeom prst="rect">
            <a:avLst/>
          </a:prstGeom>
        </p:spPr>
      </p:pic>
      <p:pic>
        <p:nvPicPr>
          <p:cNvPr id="13" name="Picture 12" descr="Screenshot (53).png"/>
          <p:cNvPicPr>
            <a:picLocks noChangeAspect="1"/>
          </p:cNvPicPr>
          <p:nvPr/>
        </p:nvPicPr>
        <p:blipFill>
          <a:blip r:embed="rId3" cstate="print"/>
          <a:stretch>
            <a:fillRect/>
          </a:stretch>
        </p:blipFill>
        <p:spPr>
          <a:xfrm>
            <a:off x="609600" y="2819401"/>
            <a:ext cx="10820400" cy="2819400"/>
          </a:xfrm>
          <a:prstGeom prst="rect">
            <a:avLst/>
          </a:prstGeom>
        </p:spPr>
      </p:pic>
      <p:sp>
        <p:nvSpPr>
          <p:cNvPr id="14" name="TextBox 13"/>
          <p:cNvSpPr txBox="1"/>
          <p:nvPr/>
        </p:nvSpPr>
        <p:spPr>
          <a:xfrm>
            <a:off x="234487" y="1123950"/>
            <a:ext cx="194923"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just" defTabSz="914400" rtl="0" fontAlgn="auto" latinLnBrk="0" hangingPunct="0">
              <a:lnSpc>
                <a:spcPct val="150000"/>
              </a:lnSpc>
              <a:spcBef>
                <a:spcPts val="600"/>
              </a:spcBef>
              <a:spcAft>
                <a:spcPts val="0"/>
              </a:spcAft>
              <a:buClrTx/>
              <a:buSzTx/>
              <a:buFontTx/>
              <a:buNone/>
              <a:tabLst/>
            </a:pPr>
            <a:r>
              <a:rPr lang="en-IN" dirty="0" smtClean="0"/>
              <a:t>a</a:t>
            </a:r>
            <a:endParaRPr kumimoji="0" lang="en-IN" sz="18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15" name="TextBox 14"/>
          <p:cNvSpPr txBox="1"/>
          <p:nvPr/>
        </p:nvSpPr>
        <p:spPr>
          <a:xfrm>
            <a:off x="247125" y="3638550"/>
            <a:ext cx="207747"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just" defTabSz="914400" rtl="0" fontAlgn="auto" latinLnBrk="0" hangingPunct="0">
              <a:lnSpc>
                <a:spcPct val="150000"/>
              </a:lnSpc>
              <a:spcBef>
                <a:spcPts val="600"/>
              </a:spcBef>
              <a:spcAft>
                <a:spcPts val="0"/>
              </a:spcAft>
              <a:buClrTx/>
              <a:buSzTx/>
              <a:buFontTx/>
              <a:buNone/>
              <a:tabLst/>
            </a:pPr>
            <a:r>
              <a:rPr lang="en-IN" dirty="0" smtClean="0"/>
              <a:t>b</a:t>
            </a:r>
            <a:endParaRPr kumimoji="0" lang="en-IN" sz="1800" b="0" i="0" u="none" strike="noStrike" cap="none" spc="0" normalizeH="0" baseline="0" dirty="0">
              <a:ln>
                <a:noFill/>
              </a:ln>
              <a:solidFill>
                <a:srgbClr val="000000"/>
              </a:solidFill>
              <a:effectLst/>
              <a:uFillTx/>
              <a:latin typeface="+mj-lt"/>
              <a:ea typeface="+mj-ea"/>
              <a:cs typeface="+mj-cs"/>
              <a:sym typeface="Times New Roman"/>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Rectangle 2"/>
          <p:cNvSpPr txBox="1"/>
          <p:nvPr/>
        </p:nvSpPr>
        <p:spPr>
          <a:xfrm>
            <a:off x="153248" y="6035496"/>
            <a:ext cx="1188550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nSpc>
                <a:spcPct val="100000"/>
              </a:lnSpc>
              <a:defRPr sz="2000"/>
            </a:lvl1pPr>
          </a:lstStyle>
          <a:p>
            <a:r>
              <a:rPr dirty="0"/>
              <a:t>The above figure represents the </a:t>
            </a:r>
            <a:r>
              <a:rPr lang="en-IN" dirty="0"/>
              <a:t>automated decision taken by the system with respect to </a:t>
            </a:r>
            <a:r>
              <a:rPr dirty="0"/>
              <a:t>symptoms </a:t>
            </a:r>
            <a:r>
              <a:rPr lang="en-IN" dirty="0"/>
              <a:t>of the </a:t>
            </a:r>
            <a:r>
              <a:rPr lang="en-IN" dirty="0" smtClean="0"/>
              <a:t>patient </a:t>
            </a:r>
            <a:r>
              <a:rPr lang="en-IN" dirty="0" err="1" smtClean="0"/>
              <a:t>Asifur</a:t>
            </a:r>
            <a:r>
              <a:rPr lang="en-IN" dirty="0" smtClean="0"/>
              <a:t>, </a:t>
            </a:r>
            <a:r>
              <a:rPr lang="en-IN" dirty="0"/>
              <a:t>the</a:t>
            </a:r>
            <a:r>
              <a:rPr dirty="0"/>
              <a:t> disease</a:t>
            </a:r>
            <a:r>
              <a:rPr lang="en-IN" dirty="0"/>
              <a:t>s</a:t>
            </a:r>
            <a:r>
              <a:rPr dirty="0"/>
              <a:t> suffering </a:t>
            </a:r>
            <a:r>
              <a:rPr dirty="0" smtClean="0"/>
              <a:t>from</a:t>
            </a:r>
            <a:r>
              <a:rPr lang="en-IN" dirty="0" smtClean="0"/>
              <a:t> and also the tests needed</a:t>
            </a:r>
            <a:r>
              <a:rPr dirty="0" smtClean="0"/>
              <a:t>.</a:t>
            </a:r>
            <a:endParaRPr dirty="0"/>
          </a:p>
        </p:txBody>
      </p:sp>
      <p:sp>
        <p:nvSpPr>
          <p:cNvPr id="298" name="Rectangle 6"/>
          <p:cNvSpPr txBox="1"/>
          <p:nvPr/>
        </p:nvSpPr>
        <p:spPr>
          <a:xfrm>
            <a:off x="2254785" y="5662035"/>
            <a:ext cx="7434084"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rPr dirty="0"/>
              <a:t>Figure 8.3 - Showing </a:t>
            </a:r>
            <a:r>
              <a:rPr dirty="0" smtClean="0"/>
              <a:t>result</a:t>
            </a:r>
            <a:r>
              <a:rPr lang="en-IN" dirty="0" smtClean="0"/>
              <a:t> (disease and its type, tests)</a:t>
            </a:r>
            <a:r>
              <a:rPr dirty="0" smtClean="0"/>
              <a:t> </a:t>
            </a:r>
            <a:r>
              <a:rPr dirty="0"/>
              <a:t>for the given Symptoms</a:t>
            </a:r>
          </a:p>
        </p:txBody>
      </p:sp>
      <p:pic>
        <p:nvPicPr>
          <p:cNvPr id="5" name="Screenshot 2020-06-07 at 09.36.31.pdf" descr="Screenshot 2020-06-07 at 09.36.31.pdf"/>
          <p:cNvPicPr>
            <a:picLocks noChangeAspect="1"/>
          </p:cNvPicPr>
          <p:nvPr/>
        </p:nvPicPr>
        <p:blipFill>
          <a:blip r:embed="rId2" cstate="print"/>
          <a:stretch>
            <a:fillRect/>
          </a:stretch>
        </p:blipFill>
        <p:spPr>
          <a:xfrm>
            <a:off x="2324100" y="45927"/>
            <a:ext cx="7167283" cy="574527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itle 1"/>
          <p:cNvSpPr txBox="1">
            <a:spLocks noGrp="1"/>
          </p:cNvSpPr>
          <p:nvPr>
            <p:ph type="title"/>
          </p:nvPr>
        </p:nvSpPr>
        <p:spPr>
          <a:xfrm>
            <a:off x="4902058" y="161925"/>
            <a:ext cx="2387884" cy="1325563"/>
          </a:xfrm>
          <a:prstGeom prst="rect">
            <a:avLst/>
          </a:prstGeom>
        </p:spPr>
        <p:txBody>
          <a:bodyPr/>
          <a:lstStyle>
            <a:lvl1pPr>
              <a:defRPr sz="2400" b="1">
                <a:latin typeface="+mj-lt"/>
                <a:ea typeface="+mj-ea"/>
                <a:cs typeface="+mj-cs"/>
                <a:sym typeface="Times New Roman"/>
              </a:defRPr>
            </a:lvl1pPr>
          </a:lstStyle>
          <a:p>
            <a:r>
              <a:t>LIMITATIONS</a:t>
            </a:r>
          </a:p>
        </p:txBody>
      </p:sp>
      <p:sp>
        <p:nvSpPr>
          <p:cNvPr id="302" name="Content Placeholder 2"/>
          <p:cNvSpPr txBox="1">
            <a:spLocks noGrp="1"/>
          </p:cNvSpPr>
          <p:nvPr>
            <p:ph type="body" idx="1"/>
          </p:nvPr>
        </p:nvSpPr>
        <p:spPr>
          <a:xfrm>
            <a:off x="197077" y="1362075"/>
            <a:ext cx="11797846" cy="4814888"/>
          </a:xfrm>
          <a:prstGeom prst="rect">
            <a:avLst/>
          </a:prstGeom>
        </p:spPr>
        <p:txBody>
          <a:bodyPr/>
          <a:lstStyle/>
          <a:p>
            <a:pPr marL="0" indent="0" algn="just">
              <a:buSzTx/>
              <a:buNone/>
              <a:defRPr sz="2000">
                <a:latin typeface="+mj-lt"/>
                <a:ea typeface="+mj-ea"/>
                <a:cs typeface="+mj-cs"/>
                <a:sym typeface="Times New Roman"/>
              </a:defRPr>
            </a:pPr>
            <a:r>
              <a:t>The Ontology have the following limitations:</a:t>
            </a:r>
          </a:p>
          <a:p>
            <a:pPr algn="just">
              <a:defRPr sz="2000">
                <a:latin typeface="+mj-lt"/>
                <a:ea typeface="+mj-ea"/>
                <a:cs typeface="+mj-cs"/>
                <a:sym typeface="Times New Roman"/>
              </a:defRPr>
            </a:pPr>
            <a:r>
              <a:t>No proper mechanism to convert knowledge rules to SWRL rules.</a:t>
            </a:r>
          </a:p>
          <a:p>
            <a:pPr algn="just">
              <a:defRPr sz="2000">
                <a:latin typeface="+mj-lt"/>
                <a:ea typeface="+mj-ea"/>
                <a:cs typeface="+mj-cs"/>
                <a:sym typeface="Times New Roman"/>
              </a:defRPr>
            </a:pPr>
            <a:r>
              <a:t>Relationship can result lead to error if individual properties are not defined properly.</a:t>
            </a:r>
          </a:p>
          <a:p>
            <a:pPr algn="just">
              <a:defRPr sz="2000">
                <a:latin typeface="+mj-lt"/>
                <a:ea typeface="+mj-ea"/>
                <a:cs typeface="+mj-cs"/>
                <a:sym typeface="Times New Roman"/>
              </a:defRPr>
            </a:pPr>
            <a:r>
              <a:t>Overlapping in class hierarchy.</a:t>
            </a:r>
          </a:p>
          <a:p>
            <a:pPr marL="0" indent="0" algn="just">
              <a:buSzTx/>
              <a:buNone/>
              <a:defRPr sz="2000">
                <a:latin typeface="+mj-lt"/>
                <a:ea typeface="+mj-ea"/>
                <a:cs typeface="+mj-cs"/>
                <a:sym typeface="Times New Roman"/>
              </a:defRPr>
            </a:pPr>
            <a:r>
              <a:t>The Knowledge based e-healthcare system has the following limitations:</a:t>
            </a:r>
          </a:p>
          <a:p>
            <a:pPr algn="just">
              <a:defRPr sz="2000">
                <a:latin typeface="+mj-lt"/>
                <a:ea typeface="+mj-ea"/>
                <a:cs typeface="+mj-cs"/>
                <a:sym typeface="Times New Roman"/>
              </a:defRPr>
            </a:pPr>
            <a:r>
              <a:t>There are lots of ambiguity in terms of data as the upper and lower threshold of  many parameter in data collection.</a:t>
            </a:r>
          </a:p>
          <a:p>
            <a:pPr algn="just">
              <a:defRPr sz="2000">
                <a:latin typeface="+mj-lt"/>
                <a:ea typeface="+mj-ea"/>
                <a:cs typeface="+mj-cs"/>
                <a:sym typeface="Times New Roman"/>
              </a:defRPr>
            </a:pPr>
            <a:r>
              <a:t>Patient history is not taken into consideration.</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itle 1"/>
          <p:cNvSpPr txBox="1">
            <a:spLocks noGrp="1"/>
          </p:cNvSpPr>
          <p:nvPr>
            <p:ph type="title"/>
          </p:nvPr>
        </p:nvSpPr>
        <p:spPr>
          <a:xfrm>
            <a:off x="5014912" y="188232"/>
            <a:ext cx="2505983" cy="1325564"/>
          </a:xfrm>
          <a:prstGeom prst="rect">
            <a:avLst/>
          </a:prstGeom>
        </p:spPr>
        <p:txBody>
          <a:bodyPr/>
          <a:lstStyle>
            <a:lvl1pPr>
              <a:defRPr sz="2400" b="1">
                <a:latin typeface="+mj-lt"/>
                <a:ea typeface="+mj-ea"/>
                <a:cs typeface="+mj-cs"/>
                <a:sym typeface="Times New Roman"/>
              </a:defRPr>
            </a:lvl1pPr>
          </a:lstStyle>
          <a:p>
            <a:r>
              <a:t>FUTURE WORK</a:t>
            </a:r>
          </a:p>
        </p:txBody>
      </p:sp>
      <p:sp>
        <p:nvSpPr>
          <p:cNvPr id="305" name="Content Placeholder 2"/>
          <p:cNvSpPr txBox="1">
            <a:spLocks noGrp="1"/>
          </p:cNvSpPr>
          <p:nvPr>
            <p:ph type="body" idx="1"/>
          </p:nvPr>
        </p:nvSpPr>
        <p:spPr>
          <a:xfrm>
            <a:off x="133236" y="1326242"/>
            <a:ext cx="11925528" cy="4995864"/>
          </a:xfrm>
          <a:prstGeom prst="rect">
            <a:avLst/>
          </a:prstGeom>
        </p:spPr>
        <p:txBody>
          <a:bodyPr/>
          <a:lstStyle/>
          <a:p>
            <a:pPr>
              <a:defRPr sz="1800">
                <a:latin typeface="+mj-lt"/>
                <a:ea typeface="+mj-ea"/>
                <a:cs typeface="+mj-cs"/>
                <a:sym typeface="Times New Roman"/>
              </a:defRPr>
            </a:pPr>
            <a:endParaRPr/>
          </a:p>
          <a:p>
            <a:pPr algn="just">
              <a:defRPr sz="2000">
                <a:latin typeface="+mj-lt"/>
                <a:ea typeface="+mj-ea"/>
                <a:cs typeface="+mj-cs"/>
                <a:sym typeface="Times New Roman"/>
              </a:defRPr>
            </a:pPr>
            <a:r>
              <a:t>Afterwards this project may be developed into a whole system of its own which may include pulse oximeter, vitals checker and maintainer amongst others.</a:t>
            </a:r>
          </a:p>
          <a:p>
            <a:pPr algn="just">
              <a:defRPr sz="2000">
                <a:latin typeface="+mj-lt"/>
                <a:ea typeface="+mj-ea"/>
                <a:cs typeface="+mj-cs"/>
                <a:sym typeface="Times New Roman"/>
              </a:defRPr>
            </a:pPr>
            <a:r>
              <a:t>We hope to build in future such low cost sensors which maybe attached into smartphones so that every one may be aware of their health at all this.</a:t>
            </a:r>
          </a:p>
          <a:p>
            <a:pPr algn="just">
              <a:defRPr sz="2000">
                <a:latin typeface="+mj-lt"/>
                <a:ea typeface="+mj-ea"/>
                <a:cs typeface="+mj-cs"/>
                <a:sym typeface="Times New Roman"/>
              </a:defRPr>
            </a:pPr>
            <a:r>
              <a:t>It will correctly detect all the relevant symptoms from the subject’s body and will further eliminate the possibility of human error and improve accuracy of the result to maximum.</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4884113" y="43996"/>
            <a:ext cx="2423774" cy="1325564"/>
          </a:xfrm>
          <a:prstGeom prst="rect">
            <a:avLst/>
          </a:prstGeom>
        </p:spPr>
        <p:txBody>
          <a:bodyPr/>
          <a:lstStyle>
            <a:lvl1pPr>
              <a:defRPr sz="2400" b="1">
                <a:latin typeface="+mj-lt"/>
                <a:ea typeface="+mj-ea"/>
                <a:cs typeface="+mj-cs"/>
                <a:sym typeface="Times New Roman"/>
              </a:defRPr>
            </a:lvl1pPr>
          </a:lstStyle>
          <a:p>
            <a:r>
              <a:t>CONCLUSION</a:t>
            </a:r>
          </a:p>
        </p:txBody>
      </p:sp>
      <p:sp>
        <p:nvSpPr>
          <p:cNvPr id="308" name="Content Placeholder 2"/>
          <p:cNvSpPr txBox="1">
            <a:spLocks noGrp="1"/>
          </p:cNvSpPr>
          <p:nvPr>
            <p:ph type="body" idx="1"/>
          </p:nvPr>
        </p:nvSpPr>
        <p:spPr>
          <a:xfrm>
            <a:off x="168502" y="1238249"/>
            <a:ext cx="11854996" cy="4891089"/>
          </a:xfrm>
          <a:prstGeom prst="rect">
            <a:avLst/>
          </a:prstGeom>
        </p:spPr>
        <p:txBody>
          <a:bodyPr/>
          <a:lstStyle/>
          <a:p>
            <a:pPr algn="just">
              <a:defRPr sz="2000">
                <a:latin typeface="+mj-lt"/>
                <a:ea typeface="+mj-ea"/>
                <a:cs typeface="+mj-cs"/>
                <a:sym typeface="Times New Roman"/>
              </a:defRPr>
            </a:pPr>
            <a:r>
              <a:t>This project has infact woven great results inspite of being just a prototype and with limited data availability.</a:t>
            </a:r>
          </a:p>
          <a:p>
            <a:pPr algn="just">
              <a:defRPr sz="2000">
                <a:latin typeface="+mj-lt"/>
                <a:ea typeface="+mj-ea"/>
                <a:cs typeface="+mj-cs"/>
                <a:sym typeface="Times New Roman"/>
              </a:defRPr>
            </a:pPr>
            <a:r>
              <a:t>Machine learning, natural language processing and convolution network can make the take easier without human intervention in SWRL rule formation.</a:t>
            </a:r>
          </a:p>
          <a:p>
            <a:pPr algn="just">
              <a:defRPr sz="2000">
                <a:latin typeface="+mj-lt"/>
                <a:ea typeface="+mj-ea"/>
                <a:cs typeface="+mj-cs"/>
                <a:sym typeface="Times New Roman"/>
              </a:defRPr>
            </a:pPr>
            <a:r>
              <a:t>The best part yet about this approach is infact this very approach. As every patient and every case is different from the other, this approach enables the doctor himself to add rules specific to a patient pertaining to their case and can also add new rules for new cases in medical profession.</a:t>
            </a:r>
          </a:p>
          <a:p>
            <a:pPr algn="just">
              <a:defRPr sz="2000">
                <a:latin typeface="+mj-lt"/>
                <a:ea typeface="+mj-ea"/>
                <a:cs typeface="+mj-cs"/>
                <a:sym typeface="Times New Roman"/>
              </a:defRPr>
            </a:pPr>
            <a:r>
              <a:t>This project brings to an end a very dangerous millennial habit of surfing Google for symptoms and diseases the results of which have often been found highly volatile and inaccurate. Accuracy of the data on websites are highly inconsistent and thus the results.</a:t>
            </a:r>
          </a:p>
          <a:p>
            <a:pPr algn="just">
              <a:defRPr sz="2000">
                <a:latin typeface="+mj-lt"/>
                <a:ea typeface="+mj-ea"/>
                <a:cs typeface="+mj-cs"/>
                <a:sym typeface="Times New Roman"/>
              </a:defRPr>
            </a:pPr>
            <a:r>
              <a:t>This approach enables generic as well as individual interaction and rules formulation making it so much effective.</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 name="Content Placeholder 16"/>
          <p:cNvGraphicFramePr/>
          <p:nvPr/>
        </p:nvGraphicFramePr>
        <p:xfrm>
          <a:off x="642619" y="1500505"/>
          <a:ext cx="10711180" cy="3856990"/>
        </p:xfrm>
        <a:graphic>
          <a:graphicData uri="http://schemas.openxmlformats.org/drawingml/2006/table">
            <a:tbl>
              <a:tblPr firstRow="1">
                <a:tableStyleId>{4C3C2611-4C71-4FC5-86AE-919BDF0F9419}</a:tableStyleId>
              </a:tblPr>
              <a:tblGrid>
                <a:gridCol w="2012950">
                  <a:extLst>
                    <a:ext uri="{9D8B030D-6E8A-4147-A177-3AD203B41FA5}">
                      <a16:colId xmlns="" xmlns:a16="http://schemas.microsoft.com/office/drawing/2014/main" val="20000"/>
                    </a:ext>
                  </a:extLst>
                </a:gridCol>
                <a:gridCol w="1733550">
                  <a:extLst>
                    <a:ext uri="{9D8B030D-6E8A-4147-A177-3AD203B41FA5}">
                      <a16:colId xmlns="" xmlns:a16="http://schemas.microsoft.com/office/drawing/2014/main" val="20001"/>
                    </a:ext>
                  </a:extLst>
                </a:gridCol>
                <a:gridCol w="1893570">
                  <a:extLst>
                    <a:ext uri="{9D8B030D-6E8A-4147-A177-3AD203B41FA5}">
                      <a16:colId xmlns="" xmlns:a16="http://schemas.microsoft.com/office/drawing/2014/main" val="20002"/>
                    </a:ext>
                  </a:extLst>
                </a:gridCol>
                <a:gridCol w="1772285">
                  <a:extLst>
                    <a:ext uri="{9D8B030D-6E8A-4147-A177-3AD203B41FA5}">
                      <a16:colId xmlns="" xmlns:a16="http://schemas.microsoft.com/office/drawing/2014/main" val="20003"/>
                    </a:ext>
                  </a:extLst>
                </a:gridCol>
                <a:gridCol w="1731645">
                  <a:extLst>
                    <a:ext uri="{9D8B030D-6E8A-4147-A177-3AD203B41FA5}">
                      <a16:colId xmlns="" xmlns:a16="http://schemas.microsoft.com/office/drawing/2014/main" val="20004"/>
                    </a:ext>
                  </a:extLst>
                </a:gridCol>
                <a:gridCol w="1567180">
                  <a:extLst>
                    <a:ext uri="{9D8B030D-6E8A-4147-A177-3AD203B41FA5}">
                      <a16:colId xmlns="" xmlns:a16="http://schemas.microsoft.com/office/drawing/2014/main" val="20005"/>
                    </a:ext>
                  </a:extLst>
                </a:gridCol>
              </a:tblGrid>
              <a:tr h="392430">
                <a:tc>
                  <a:txBody>
                    <a:bodyPr/>
                    <a:lstStyle/>
                    <a:p>
                      <a:pPr algn="l">
                        <a:defRPr sz="1800" b="0">
                          <a:solidFill>
                            <a:srgbClr val="000000"/>
                          </a:solidFill>
                        </a:defRPr>
                      </a:pPr>
                      <a:r>
                        <a:rPr b="1">
                          <a:latin typeface="+mj-lt"/>
                          <a:ea typeface="+mj-ea"/>
                          <a:cs typeface="+mj-cs"/>
                          <a:sym typeface="Times New Roman"/>
                        </a:rPr>
                        <a:t>ACTIVITY</a:t>
                      </a: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gridSpan="5">
                  <a:txBody>
                    <a:bodyPr/>
                    <a:lstStyle/>
                    <a:p>
                      <a:pPr algn="ctr">
                        <a:defRPr sz="1800">
                          <a:solidFill>
                            <a:srgbClr val="000000"/>
                          </a:solidFill>
                          <a:latin typeface="+mj-lt"/>
                          <a:ea typeface="+mj-ea"/>
                          <a:cs typeface="+mj-cs"/>
                          <a:sym typeface="Times New Roman"/>
                        </a:defRPr>
                      </a:pPr>
                      <a:r>
                        <a:t>TIME FRAME </a:t>
                      </a:r>
                      <a:r>
                        <a:rPr sz="1600"/>
                        <a:t>(Year 2020)</a:t>
                      </a: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632460">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rPr>
                          <a:latin typeface="+mj-lt"/>
                          <a:ea typeface="+mj-ea"/>
                          <a:cs typeface="+mj-cs"/>
                          <a:sym typeface="Times New Roman"/>
                        </a:rPr>
                        <a:t>Jan. (13-01-2020)</a:t>
                      </a: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rPr>
                          <a:latin typeface="+mj-lt"/>
                          <a:ea typeface="+mj-ea"/>
                          <a:cs typeface="+mj-cs"/>
                          <a:sym typeface="Times New Roman"/>
                        </a:rPr>
                        <a:t>February (13-02-2020)</a:t>
                      </a: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rPr>
                          <a:latin typeface="+mj-lt"/>
                          <a:ea typeface="+mj-ea"/>
                          <a:cs typeface="+mj-cs"/>
                          <a:sym typeface="Times New Roman"/>
                        </a:rPr>
                        <a:t>March (16-03-2020)</a:t>
                      </a: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rPr>
                          <a:latin typeface="+mj-lt"/>
                          <a:ea typeface="+mj-ea"/>
                          <a:cs typeface="+mj-cs"/>
                          <a:sym typeface="Times New Roman"/>
                        </a:rPr>
                        <a:t>April (6-04-2020)</a:t>
                      </a: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rPr>
                          <a:latin typeface="+mj-lt"/>
                          <a:ea typeface="+mj-ea"/>
                          <a:cs typeface="+mj-cs"/>
                          <a:sym typeface="Times New Roman"/>
                        </a:rPr>
                        <a:t>May (30-05-2020)</a:t>
                      </a: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 xmlns:a16="http://schemas.microsoft.com/office/drawing/2014/main" val="10001"/>
                  </a:ext>
                </a:extLst>
              </a:tr>
              <a:tr h="328295">
                <a:tc rowSpan="2">
                  <a:txBody>
                    <a:bodyPr/>
                    <a:lstStyle/>
                    <a:p>
                      <a:pPr algn="l">
                        <a:lnSpc>
                          <a:spcPts val="1600"/>
                        </a:lnSpc>
                        <a:defRPr sz="1800"/>
                      </a:pPr>
                      <a:r>
                        <a:rPr>
                          <a:latin typeface="+mj-lt"/>
                          <a:ea typeface="+mj-ea"/>
                          <a:cs typeface="+mj-cs"/>
                          <a:sym typeface="Times New Roman"/>
                        </a:rPr>
                        <a:t>Literature Survey</a:t>
                      </a: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gridSpan="5">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2"/>
                  </a:ext>
                </a:extLst>
              </a:tr>
              <a:tr h="288290">
                <a:tc vMerge="1">
                  <a:txBody>
                    <a:bodyPr/>
                    <a:lstStyle/>
                    <a:p>
                      <a:endParaRPr lang="en-US"/>
                    </a:p>
                  </a:txBody>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solidFill>
                            <a:schemeClr val="accent6"/>
                          </a:solidFill>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extLst>
                  <a:ext uri="{0D108BD9-81ED-4DB2-BD59-A6C34878D82A}">
                    <a16:rowId xmlns="" xmlns:a16="http://schemas.microsoft.com/office/drawing/2014/main" val="10003"/>
                  </a:ext>
                </a:extLst>
              </a:tr>
              <a:tr h="311150">
                <a:tc rowSpan="2">
                  <a:txBody>
                    <a:bodyPr/>
                    <a:lstStyle/>
                    <a:p>
                      <a:pPr algn="l">
                        <a:lnSpc>
                          <a:spcPts val="1600"/>
                        </a:lnSpc>
                        <a:defRPr sz="1800"/>
                      </a:pPr>
                      <a:r>
                        <a:rPr>
                          <a:latin typeface="+mj-lt"/>
                          <a:ea typeface="+mj-ea"/>
                          <a:cs typeface="+mj-cs"/>
                          <a:sym typeface="Times New Roman"/>
                        </a:rPr>
                        <a:t>Problem Identification</a:t>
                      </a: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 xmlns:a16="http://schemas.microsoft.com/office/drawing/2014/main" val="10004"/>
                  </a:ext>
                </a:extLst>
              </a:tr>
              <a:tr h="292735">
                <a:tc vMerge="1">
                  <a:txBody>
                    <a:bodyPr/>
                    <a:lstStyle/>
                    <a:p>
                      <a:endParaRPr lang="en-US"/>
                    </a:p>
                  </a:txBody>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 xmlns:a16="http://schemas.microsoft.com/office/drawing/2014/main" val="10005"/>
                  </a:ext>
                </a:extLst>
              </a:tr>
              <a:tr h="279400">
                <a:tc rowSpan="2">
                  <a:txBody>
                    <a:bodyPr/>
                    <a:lstStyle/>
                    <a:p>
                      <a:pPr algn="l">
                        <a:lnSpc>
                          <a:spcPts val="1600"/>
                        </a:lnSpc>
                        <a:defRPr sz="1800"/>
                      </a:pPr>
                      <a:r>
                        <a:rPr>
                          <a:latin typeface="+mj-lt"/>
                          <a:ea typeface="+mj-ea"/>
                          <a:cs typeface="+mj-cs"/>
                          <a:sym typeface="Times New Roman"/>
                        </a:rPr>
                        <a:t>Design</a:t>
                      </a: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 xmlns:a16="http://schemas.microsoft.com/office/drawing/2014/main" val="10006"/>
                  </a:ext>
                </a:extLst>
              </a:tr>
              <a:tr h="264795">
                <a:tc vMerge="1">
                  <a:txBody>
                    <a:bodyPr/>
                    <a:lstStyle/>
                    <a:p>
                      <a:endParaRPr lang="en-US"/>
                    </a:p>
                  </a:txBody>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 xmlns:a16="http://schemas.microsoft.com/office/drawing/2014/main" val="10007"/>
                  </a:ext>
                </a:extLst>
              </a:tr>
              <a:tr h="274955">
                <a:tc rowSpan="2">
                  <a:txBody>
                    <a:bodyPr/>
                    <a:lstStyle/>
                    <a:p>
                      <a:pPr algn="l">
                        <a:lnSpc>
                          <a:spcPts val="1600"/>
                        </a:lnSpc>
                        <a:defRPr sz="1800"/>
                      </a:pPr>
                      <a:r>
                        <a:rPr>
                          <a:latin typeface="+mj-lt"/>
                          <a:ea typeface="+mj-ea"/>
                          <a:cs typeface="+mj-cs"/>
                          <a:sym typeface="Times New Roman"/>
                        </a:rPr>
                        <a:t>Implementation</a:t>
                      </a: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1500">
                          <a:latin typeface="+mj-lt"/>
                          <a:ea typeface="+mj-ea"/>
                          <a:cs typeface="+mj-cs"/>
                          <a:sym typeface="Times New Roman"/>
                        </a:rPr>
                        <a:t> </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rPr sz="1500">
                          <a:latin typeface="+mj-lt"/>
                          <a:ea typeface="+mj-ea"/>
                          <a:cs typeface="+mj-cs"/>
                          <a:sym typeface="Times New Roman"/>
                        </a:rPr>
                        <a:t> </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pPr>
                      <a:r>
                        <a:rPr sz="1500">
                          <a:latin typeface="+mj-lt"/>
                          <a:ea typeface="+mj-ea"/>
                          <a:cs typeface="+mj-cs"/>
                          <a:sym typeface="Times New Roman"/>
                        </a:rPr>
                        <a:t> </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pPr>
                      <a:r>
                        <a:rPr sz="1500">
                          <a:latin typeface="+mj-lt"/>
                          <a:ea typeface="+mj-ea"/>
                          <a:cs typeface="+mj-cs"/>
                          <a:sym typeface="Times New Roman"/>
                        </a:rPr>
                        <a:t> </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extLst>
                  <a:ext uri="{0D108BD9-81ED-4DB2-BD59-A6C34878D82A}">
                    <a16:rowId xmlns="" xmlns:a16="http://schemas.microsoft.com/office/drawing/2014/main" val="10008"/>
                  </a:ext>
                </a:extLst>
              </a:tr>
              <a:tr h="264795">
                <a:tc vMerge="1">
                  <a:txBody>
                    <a:bodyPr/>
                    <a:lstStyle/>
                    <a:p>
                      <a:endParaRPr lang="en-US"/>
                    </a:p>
                  </a:txBody>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extLst>
                  <a:ext uri="{0D108BD9-81ED-4DB2-BD59-A6C34878D82A}">
                    <a16:rowId xmlns="" xmlns:a16="http://schemas.microsoft.com/office/drawing/2014/main" val="10009"/>
                  </a:ext>
                </a:extLst>
              </a:tr>
              <a:tr h="263525">
                <a:tc rowSpan="2">
                  <a:txBody>
                    <a:bodyPr/>
                    <a:lstStyle/>
                    <a:p>
                      <a:pPr algn="l">
                        <a:defRPr sz="1800"/>
                      </a:pPr>
                      <a:r>
                        <a:rPr>
                          <a:latin typeface="+mj-lt"/>
                          <a:ea typeface="+mj-ea"/>
                          <a:cs typeface="+mj-cs"/>
                          <a:sym typeface="Times New Roman"/>
                        </a:rPr>
                        <a:t>Documentation </a:t>
                      </a: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extLst>
                  <a:ext uri="{0D108BD9-81ED-4DB2-BD59-A6C34878D82A}">
                    <a16:rowId xmlns="" xmlns:a16="http://schemas.microsoft.com/office/drawing/2014/main" val="10010"/>
                  </a:ext>
                </a:extLst>
              </a:tr>
              <a:tr h="264160">
                <a:tc vMerge="1">
                  <a:txBody>
                    <a:bodyPr/>
                    <a:lstStyle/>
                    <a:p>
                      <a:endParaRPr lang="en-US"/>
                    </a:p>
                  </a:txBody>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tc>
                  <a:txBody>
                    <a:bodyPr/>
                    <a:lstStyle/>
                    <a:p>
                      <a:pPr algn="l">
                        <a:defRPr sz="900">
                          <a:latin typeface="+mj-lt"/>
                          <a:ea typeface="+mj-ea"/>
                          <a:cs typeface="+mj-cs"/>
                          <a:sym typeface="Times New Roman"/>
                        </a:defRPr>
                      </a:pPr>
                      <a:endParaRPr/>
                    </a:p>
                  </a:txBody>
                  <a:tcPr marL="40531" marR="40531" marT="40531" marB="40531"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6"/>
                    </a:solidFill>
                  </a:tcPr>
                </a:tc>
                <a:extLst>
                  <a:ext uri="{0D108BD9-81ED-4DB2-BD59-A6C34878D82A}">
                    <a16:rowId xmlns="" xmlns:a16="http://schemas.microsoft.com/office/drawing/2014/main" val="10011"/>
                  </a:ext>
                </a:extLst>
              </a:tr>
            </a:tbl>
          </a:graphicData>
        </a:graphic>
      </p:graphicFrame>
      <p:sp>
        <p:nvSpPr>
          <p:cNvPr id="311" name="GANTT CHART"/>
          <p:cNvSpPr txBox="1"/>
          <p:nvPr/>
        </p:nvSpPr>
        <p:spPr>
          <a:xfrm>
            <a:off x="5066759" y="471819"/>
            <a:ext cx="2348767" cy="421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lnSpc>
                <a:spcPct val="90000"/>
              </a:lnSpc>
              <a:spcBef>
                <a:spcPts val="0"/>
              </a:spcBef>
              <a:defRPr sz="2400" b="1"/>
            </a:lvl1pPr>
          </a:lstStyle>
          <a:p>
            <a:r>
              <a:t>GANTT CHART</a:t>
            </a:r>
          </a:p>
        </p:txBody>
      </p:sp>
      <p:sp>
        <p:nvSpPr>
          <p:cNvPr id="312" name="Rectangle 18"/>
          <p:cNvSpPr/>
          <p:nvPr/>
        </p:nvSpPr>
        <p:spPr>
          <a:xfrm>
            <a:off x="1319633" y="5926030"/>
            <a:ext cx="304801" cy="228601"/>
          </a:xfrm>
          <a:prstGeom prst="rect">
            <a:avLst/>
          </a:prstGeom>
          <a:solidFill>
            <a:srgbClr val="FF0000"/>
          </a:solidFill>
          <a:ln w="12700">
            <a:solidFill>
              <a:srgbClr val="42719B"/>
            </a:solidFill>
            <a:miter/>
          </a:ln>
        </p:spPr>
        <p:txBody>
          <a:bodyPr lIns="0" tIns="0" rIns="0" bIns="0" anchor="ctr"/>
          <a:lstStyle/>
          <a:p>
            <a:pPr algn="ctr">
              <a:lnSpc>
                <a:spcPct val="100000"/>
              </a:lnSpc>
              <a:spcBef>
                <a:spcPts val="0"/>
              </a:spcBef>
              <a:defRPr>
                <a:solidFill>
                  <a:srgbClr val="FFFFFF"/>
                </a:solidFill>
                <a:latin typeface="+mn-lt"/>
                <a:ea typeface="+mn-ea"/>
                <a:cs typeface="+mn-cs"/>
                <a:sym typeface="Calibri"/>
              </a:defRPr>
            </a:pPr>
            <a:endParaRPr/>
          </a:p>
        </p:txBody>
      </p:sp>
      <p:sp>
        <p:nvSpPr>
          <p:cNvPr id="313" name="Text Box 4"/>
          <p:cNvSpPr txBox="1"/>
          <p:nvPr/>
        </p:nvSpPr>
        <p:spPr>
          <a:xfrm>
            <a:off x="1777999" y="5855970"/>
            <a:ext cx="2199006"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lnSpc>
                <a:spcPct val="100000"/>
              </a:lnSpc>
              <a:spcBef>
                <a:spcPts val="0"/>
              </a:spcBef>
              <a:defRPr>
                <a:latin typeface="+mn-lt"/>
                <a:ea typeface="+mn-ea"/>
                <a:cs typeface="+mn-cs"/>
                <a:sym typeface="Calibri"/>
              </a:defRPr>
            </a:lvl1pPr>
          </a:lstStyle>
          <a:p>
            <a:r>
              <a:t>Proposed Activity</a:t>
            </a:r>
          </a:p>
        </p:txBody>
      </p:sp>
      <p:sp>
        <p:nvSpPr>
          <p:cNvPr id="314" name="Rectangle 19"/>
          <p:cNvSpPr/>
          <p:nvPr/>
        </p:nvSpPr>
        <p:spPr>
          <a:xfrm>
            <a:off x="8081113" y="5926030"/>
            <a:ext cx="304801" cy="228601"/>
          </a:xfrm>
          <a:prstGeom prst="rect">
            <a:avLst/>
          </a:prstGeom>
          <a:solidFill>
            <a:schemeClr val="accent6"/>
          </a:solidFill>
          <a:ln w="12700">
            <a:solidFill>
              <a:srgbClr val="42719B"/>
            </a:solidFill>
            <a:miter/>
          </a:ln>
        </p:spPr>
        <p:txBody>
          <a:bodyPr lIns="0" tIns="0" rIns="0" bIns="0" anchor="ctr"/>
          <a:lstStyle/>
          <a:p>
            <a:pPr algn="ctr">
              <a:lnSpc>
                <a:spcPct val="100000"/>
              </a:lnSpc>
              <a:spcBef>
                <a:spcPts val="0"/>
              </a:spcBef>
              <a:defRPr>
                <a:solidFill>
                  <a:srgbClr val="FFFFFF"/>
                </a:solidFill>
                <a:latin typeface="+mn-lt"/>
                <a:ea typeface="+mn-ea"/>
                <a:cs typeface="+mn-cs"/>
                <a:sym typeface="Calibri"/>
              </a:defRPr>
            </a:pPr>
            <a:endParaRPr/>
          </a:p>
        </p:txBody>
      </p:sp>
      <p:sp>
        <p:nvSpPr>
          <p:cNvPr id="315" name="TextBox 22"/>
          <p:cNvSpPr txBox="1"/>
          <p:nvPr/>
        </p:nvSpPr>
        <p:spPr>
          <a:xfrm>
            <a:off x="8582659" y="5855970"/>
            <a:ext cx="3100706"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lnSpc>
                <a:spcPct val="100000"/>
              </a:lnSpc>
              <a:spcBef>
                <a:spcPts val="0"/>
              </a:spcBef>
              <a:defRPr>
                <a:latin typeface="+mn-lt"/>
                <a:ea typeface="+mn-ea"/>
                <a:cs typeface="+mn-cs"/>
                <a:sym typeface="Calibri"/>
              </a:defRPr>
            </a:lvl1pPr>
          </a:lstStyle>
          <a:p>
            <a:r>
              <a:t>Completed Activity</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
          <p:cNvSpPr txBox="1"/>
          <p:nvPr/>
        </p:nvSpPr>
        <p:spPr>
          <a:xfrm>
            <a:off x="0" y="0"/>
            <a:ext cx="11900650" cy="60540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2400" b="1"/>
            </a:pPr>
            <a:r>
              <a:rPr dirty="0"/>
              <a:t>ABSTRACT</a:t>
            </a:r>
            <a:endParaRPr dirty="0">
              <a:latin typeface="Liberation Serif"/>
              <a:ea typeface="Liberation Serif"/>
              <a:cs typeface="Liberation Serif"/>
              <a:sym typeface="Liberation Serif"/>
            </a:endParaRPr>
          </a:p>
          <a:p>
            <a:pPr marL="514350" indent="-285750">
              <a:buSzPct val="100000"/>
              <a:buFont typeface="Arial"/>
              <a:buChar char="•"/>
              <a:defRPr sz="2000"/>
            </a:pPr>
            <a:r>
              <a:rPr dirty="0"/>
              <a:t>The project ‘Ontology based Knowledge Healthcare System’ is developed in order to construct a decision making </a:t>
            </a:r>
            <a:r>
              <a:t>ontology model</a:t>
            </a:r>
            <a:r>
              <a:rPr lang="en-US"/>
              <a:t> for disease detection and treatment suggestion through symptoms.</a:t>
            </a:r>
            <a:endParaRPr dirty="0"/>
          </a:p>
          <a:p>
            <a:pPr marL="514350" indent="-285750">
              <a:buSzPct val="100000"/>
              <a:buFont typeface="Arial"/>
              <a:buChar char="•"/>
              <a:defRPr sz="2000"/>
            </a:pPr>
            <a:r>
              <a:rPr lang="en-IN" sz="2000" dirty="0"/>
              <a:t>The project ontology based knowledge healthcare system is developed in the web ontology language (OWL).</a:t>
            </a:r>
            <a:endParaRPr lang="en-IN" dirty="0"/>
          </a:p>
          <a:p>
            <a:pPr marL="514350" indent="-285750">
              <a:buSzPct val="100000"/>
              <a:buFont typeface="Arial"/>
              <a:buChar char="•"/>
              <a:defRPr sz="2000"/>
            </a:pPr>
            <a:r>
              <a:rPr lang="en-IN" sz="2000" dirty="0"/>
              <a:t>Web ontology language is chosen as the development environment because it allows by having essential relationships between concepts built into them, they enable automated reasoning about data.</a:t>
            </a:r>
            <a:endParaRPr lang="en-IN" dirty="0"/>
          </a:p>
          <a:p>
            <a:pPr marL="514350" indent="-285750">
              <a:buSzPct val="100000"/>
              <a:buFont typeface="Arial"/>
              <a:buChar char="•"/>
              <a:defRPr sz="2000"/>
            </a:pPr>
            <a:r>
              <a:rPr lang="en-IN" sz="2000" dirty="0"/>
              <a:t>Automated reasoning about data is easy to implement in semantic graph databases that use ontology as their semantic schema and thus web ontology language (OWL) was used.</a:t>
            </a:r>
            <a:endParaRPr lang="en-IN" dirty="0"/>
          </a:p>
          <a:p>
            <a:pPr marL="514350" indent="-285750">
              <a:buSzPct val="100000"/>
              <a:buFont typeface="Arial"/>
              <a:buChar char="•"/>
              <a:defRPr sz="2000"/>
            </a:pPr>
            <a:r>
              <a:rPr dirty="0"/>
              <a:t>It takes decisions on its own rather than just being an input output system. In the Healthcare sector, one of the most valuable challenges is the one connected with the information extraction from raw data that implies the automatic detection of significant facts in unstructured texts and their transformation into structured documents, which are indexable and query able exactly like databases</a:t>
            </a:r>
            <a:r>
              <a:rPr lang="en-IN" dirty="0"/>
              <a:t>.</a:t>
            </a:r>
            <a:endParaRPr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Rectangle 1"/>
          <p:cNvSpPr txBox="1"/>
          <p:nvPr/>
        </p:nvSpPr>
        <p:spPr>
          <a:xfrm>
            <a:off x="358734" y="976906"/>
            <a:ext cx="11417630" cy="39831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2400" b="1">
                <a:latin typeface="Times New Roman"/>
                <a:ea typeface="Times New Roman"/>
                <a:cs typeface="Times New Roman"/>
                <a:sym typeface="Times New Roman"/>
              </a:defRPr>
            </a:pPr>
            <a:r>
              <a:rPr lang="en-GB"/>
              <a:t>REFERENCES</a:t>
            </a:r>
            <a:endParaRPr lang="en-US"/>
          </a:p>
          <a:p>
            <a:pPr algn="ctr">
              <a:defRPr sz="2400" b="1">
                <a:latin typeface="Times New Roman"/>
                <a:ea typeface="Times New Roman"/>
                <a:cs typeface="Times New Roman"/>
                <a:sym typeface="Times New Roman"/>
              </a:defRPr>
            </a:pPr>
            <a:endParaRPr lang="en-GB" sz="1400"/>
          </a:p>
          <a:p>
            <a:pPr defTabSz="584200">
              <a:lnSpc>
                <a:spcPct val="100000"/>
              </a:lnSpc>
              <a:spcBef>
                <a:spcPts val="0"/>
              </a:spcBef>
              <a:defRPr>
                <a:latin typeface="Times New Roman"/>
                <a:ea typeface="Times New Roman"/>
                <a:cs typeface="Times New Roman"/>
                <a:sym typeface="Times New Roman"/>
              </a:defRPr>
            </a:pPr>
            <a:r>
              <a:rPr lang="en-GB"/>
              <a:t>[1] McBride, et al, </a:t>
            </a:r>
            <a:r>
              <a:rPr lang="en-GB" i="1"/>
              <a:t>RDF Semantics</a:t>
            </a:r>
            <a:r>
              <a:rPr lang="en-GB"/>
              <a:t>. W3C, 2004.</a:t>
            </a:r>
          </a:p>
          <a:p>
            <a:pPr defTabSz="584200">
              <a:lnSpc>
                <a:spcPct val="100000"/>
              </a:lnSpc>
              <a:spcBef>
                <a:spcPts val="0"/>
              </a:spcBef>
              <a:defRPr>
                <a:latin typeface="Times New Roman"/>
                <a:ea typeface="Times New Roman"/>
                <a:cs typeface="Times New Roman"/>
                <a:sym typeface="Times New Roman"/>
              </a:defRPr>
            </a:pPr>
            <a:r>
              <a:rPr lang="en-GB"/>
              <a:t>[2] G. Suresh Babu et al ,</a:t>
            </a:r>
            <a:r>
              <a:rPr lang="en-GB" i="1"/>
              <a:t>Ontology driven knowledge based healthcare system and emerging area -challenges and opportunities</a:t>
            </a:r>
            <a:r>
              <a:rPr lang="en-GB"/>
              <a:t>,ISPRS Technical Commission VIII Symposium, 09 – 12 December 2014.</a:t>
            </a:r>
          </a:p>
          <a:p>
            <a:pPr defTabSz="584200">
              <a:lnSpc>
                <a:spcPct val="100000"/>
              </a:lnSpc>
              <a:spcBef>
                <a:spcPts val="0"/>
              </a:spcBef>
              <a:defRPr>
                <a:latin typeface="Times New Roman"/>
                <a:ea typeface="Times New Roman"/>
                <a:cs typeface="Times New Roman"/>
                <a:sym typeface="Times New Roman"/>
              </a:defRPr>
            </a:pPr>
            <a:r>
              <a:rPr lang="en-GB"/>
              <a:t>[3] Mike Dean, G.S., Sean Bechhofer et al,</a:t>
            </a:r>
            <a:r>
              <a:rPr lang="en-GB" i="1"/>
              <a:t>OWL web ontology language reference,</a:t>
            </a:r>
            <a:r>
              <a:rPr lang="en-GB"/>
              <a:t>W3C Recommendation,2004</a:t>
            </a:r>
          </a:p>
          <a:p>
            <a:pPr defTabSz="584200">
              <a:lnSpc>
                <a:spcPct val="100000"/>
              </a:lnSpc>
              <a:spcBef>
                <a:spcPts val="0"/>
              </a:spcBef>
              <a:defRPr>
                <a:latin typeface="Times New Roman"/>
                <a:ea typeface="Times New Roman"/>
                <a:cs typeface="Times New Roman"/>
                <a:sym typeface="Times New Roman"/>
              </a:defRPr>
            </a:pPr>
            <a:r>
              <a:rPr lang="en-GB"/>
              <a:t>[4] Dhana Nadini ,</a:t>
            </a:r>
            <a:r>
              <a:rPr lang="en-GB" i="1"/>
              <a:t>Semantics Web and Ontology</a:t>
            </a:r>
            <a:r>
              <a:rPr lang="en-GB"/>
              <a:t>, Bookboon (2014)</a:t>
            </a:r>
          </a:p>
          <a:p>
            <a:pPr defTabSz="584200">
              <a:lnSpc>
                <a:spcPct val="100000"/>
              </a:lnSpc>
              <a:spcBef>
                <a:spcPts val="0"/>
              </a:spcBef>
              <a:defRPr>
                <a:latin typeface="Times New Roman"/>
                <a:ea typeface="Times New Roman"/>
                <a:cs typeface="Times New Roman"/>
                <a:sym typeface="Times New Roman"/>
              </a:defRPr>
            </a:pPr>
            <a:r>
              <a:rPr lang="en-GB"/>
              <a:t>[5] Priti Srinivas Sajja, Rajendra ,</a:t>
            </a:r>
            <a:r>
              <a:rPr lang="en-GB" i="1"/>
              <a:t>Knowledge-Based Systems for Development,</a:t>
            </a:r>
            <a:r>
              <a:rPr lang="en-GB"/>
              <a:t>Model, Applications &amp; Research,Vol. 1, pp 1 – 11, 2010</a:t>
            </a:r>
          </a:p>
          <a:p>
            <a:pPr defTabSz="584200">
              <a:lnSpc>
                <a:spcPct val="100000"/>
              </a:lnSpc>
              <a:spcBef>
                <a:spcPts val="0"/>
              </a:spcBef>
              <a:defRPr>
                <a:latin typeface="Times New Roman"/>
                <a:ea typeface="Times New Roman"/>
                <a:cs typeface="Times New Roman"/>
                <a:sym typeface="Times New Roman"/>
              </a:defRPr>
            </a:pPr>
            <a:r>
              <a:rPr lang="en-GB"/>
              <a:t>[6] Faten Kharbat 1 et al,</a:t>
            </a:r>
            <a:r>
              <a:rPr lang="en-GB" i="1"/>
              <a:t>Building Ontology from Knowledge Base Systems</a:t>
            </a:r>
            <a:r>
              <a:rPr lang="en-GB"/>
              <a:t>,Data Mining in Medical and Biological Research,2008</a:t>
            </a:r>
          </a:p>
          <a:p>
            <a:pPr defTabSz="584200">
              <a:lnSpc>
                <a:spcPct val="100000"/>
              </a:lnSpc>
              <a:spcBef>
                <a:spcPts val="0"/>
              </a:spcBef>
              <a:defRPr>
                <a:latin typeface="Times New Roman"/>
                <a:ea typeface="Times New Roman"/>
                <a:cs typeface="Times New Roman"/>
                <a:sym typeface="Times New Roman"/>
              </a:defRPr>
            </a:pPr>
            <a:r>
              <a:rPr lang="en-GB"/>
              <a:t>[7]Chisholm RL. Annotating the human genome with Disease Ontology, BMC Genomics, 2009, vol. 10 (pg. S1-S6)</a:t>
            </a:r>
          </a:p>
          <a:p>
            <a:pPr algn="l" defTabSz="584200">
              <a:lnSpc>
                <a:spcPts val="1300"/>
              </a:lnSpc>
              <a:spcBef>
                <a:spcPts val="0"/>
              </a:spcBef>
              <a:defRPr sz="1200"/>
            </a:pPr>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E2BE45-EE82-3642-91B9-8EDFACD83C5C}"/>
              </a:ext>
            </a:extLst>
          </p:cNvPr>
          <p:cNvSpPr>
            <a:spLocks noGrp="1"/>
          </p:cNvSpPr>
          <p:nvPr>
            <p:ph type="title"/>
          </p:nvPr>
        </p:nvSpPr>
        <p:spPr/>
        <p:txBody>
          <a:bodyPr/>
          <a:lstStyle/>
          <a:p>
            <a:r>
              <a:rPr lang="en-US"/>
              <a:t>                     ACKNOWLEDGEMENT</a:t>
            </a:r>
          </a:p>
        </p:txBody>
      </p:sp>
      <p:sp>
        <p:nvSpPr>
          <p:cNvPr id="3" name="Text Placeholder 2">
            <a:extLst>
              <a:ext uri="{FF2B5EF4-FFF2-40B4-BE49-F238E27FC236}">
                <a16:creationId xmlns="" xmlns:a16="http://schemas.microsoft.com/office/drawing/2014/main" id="{75E1ECBC-723C-9349-B80F-D81758BC59B8}"/>
              </a:ext>
            </a:extLst>
          </p:cNvPr>
          <p:cNvSpPr>
            <a:spLocks noGrp="1"/>
          </p:cNvSpPr>
          <p:nvPr>
            <p:ph type="body" idx="1"/>
          </p:nvPr>
        </p:nvSpPr>
        <p:spPr>
          <a:xfrm>
            <a:off x="108857" y="1606674"/>
            <a:ext cx="11974286" cy="4886201"/>
          </a:xfrm>
        </p:spPr>
        <p:txBody>
          <a:bodyPr anchor="t">
            <a:noAutofit/>
          </a:bodyPr>
          <a:lstStyle/>
          <a:p>
            <a:pPr>
              <a:lnSpc>
                <a:spcPct val="120000"/>
              </a:lnSpc>
            </a:pPr>
            <a:r>
              <a:rPr lang="en-US" sz="1800">
                <a:latin typeface="+mj-lt"/>
              </a:rPr>
              <a:t>The success of this project required a lot of guidance from many people and we’re privileged to have got this all along the completion of our project</a:t>
            </a:r>
          </a:p>
          <a:p>
            <a:pPr>
              <a:lnSpc>
                <a:spcPct val="120000"/>
              </a:lnSpc>
            </a:pPr>
            <a:r>
              <a:rPr lang="en-US" sz="1800">
                <a:latin typeface="+mj-lt"/>
              </a:rPr>
              <a:t>We’re profoundly grateful to Dr. Tanwir Uddin Haider, Associate Professor, CSE dept, NIT Patna, our external project guide for his valuable guidance, help, suggestions and assessment. </a:t>
            </a:r>
          </a:p>
          <a:p>
            <a:pPr>
              <a:lnSpc>
                <a:spcPct val="120000"/>
              </a:lnSpc>
            </a:pPr>
            <a:r>
              <a:rPr lang="en-US" sz="1800">
                <a:latin typeface="+mj-lt"/>
              </a:rPr>
              <a:t>We owe our deep gratitude to our project guide Mr. Dhruba Ningombam, who guided us till the completion of our project work by giving necessary information. </a:t>
            </a:r>
          </a:p>
          <a:p>
            <a:pPr>
              <a:lnSpc>
                <a:spcPct val="120000"/>
              </a:lnSpc>
            </a:pPr>
            <a:r>
              <a:rPr lang="en-US" sz="1800">
                <a:latin typeface="+mj-lt"/>
              </a:rPr>
              <a:t>We express our gratitude to Dr. Kalpana Sharma, Professor and HOD Computer Science Engineering Department for her support and guidance. </a:t>
            </a:r>
          </a:p>
          <a:p>
            <a:pPr>
              <a:lnSpc>
                <a:spcPct val="120000"/>
              </a:lnSpc>
            </a:pPr>
            <a:r>
              <a:rPr lang="en-US" sz="1800">
                <a:latin typeface="+mj-lt"/>
              </a:rPr>
              <a:t>We would also like to heartily thank the project coordinators and all the professors and  faculty members for their guidance and suggestions during our project work. </a:t>
            </a:r>
          </a:p>
          <a:p>
            <a:pPr marL="0" indent="0">
              <a:buNone/>
            </a:pPr>
            <a:r>
              <a:rPr lang="en-US" sz="1800">
                <a:latin typeface="+mj-lt"/>
              </a:rPr>
              <a:t>    Date – 15/06/2020                                                                                      Basit Halim           Asifur Rahman</a:t>
            </a:r>
          </a:p>
          <a:p>
            <a:pPr marL="0" indent="0">
              <a:buNone/>
            </a:pPr>
            <a:r>
              <a:rPr lang="en-US" sz="1800">
                <a:latin typeface="+mj-lt"/>
              </a:rPr>
              <a:t>                                                                                                                        201600112            201600660</a:t>
            </a:r>
          </a:p>
        </p:txBody>
      </p:sp>
    </p:spTree>
    <p:extLst>
      <p:ext uri="{BB962C8B-B14F-4D97-AF65-F5344CB8AC3E}">
        <p14:creationId xmlns="" xmlns:p14="http://schemas.microsoft.com/office/powerpoint/2010/main" val="204626006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itle 1"/>
          <p:cNvSpPr txBox="1">
            <a:spLocks noGrp="1"/>
          </p:cNvSpPr>
          <p:nvPr>
            <p:ph type="title"/>
          </p:nvPr>
        </p:nvSpPr>
        <p:spPr>
          <a:xfrm>
            <a:off x="838200" y="365125"/>
            <a:ext cx="10515600" cy="4083050"/>
          </a:xfrm>
          <a:prstGeom prst="rect">
            <a:avLst/>
          </a:prstGeom>
        </p:spPr>
        <p:txBody>
          <a:bodyPr/>
          <a:lstStyle>
            <a:lvl1pPr algn="ctr">
              <a:defRPr sz="2800">
                <a:latin typeface="+mj-lt"/>
                <a:ea typeface="+mj-ea"/>
                <a:cs typeface="+mj-cs"/>
                <a:sym typeface="Times New Roman"/>
              </a:defRPr>
            </a:lvl1pPr>
          </a:lstStyle>
          <a:p>
            <a:r>
              <a:t>Thank You!</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What is ontology?"/>
          <p:cNvSpPr txBox="1"/>
          <p:nvPr/>
        </p:nvSpPr>
        <p:spPr>
          <a:xfrm>
            <a:off x="169053" y="256358"/>
            <a:ext cx="2312787" cy="777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l" defTabSz="457200">
              <a:lnSpc>
                <a:spcPts val="4400"/>
              </a:lnSpc>
              <a:spcBef>
                <a:spcPts val="1200"/>
              </a:spcBef>
              <a:defRPr sz="1600" b="1">
                <a:latin typeface="Times Roman"/>
                <a:ea typeface="Times Roman"/>
                <a:cs typeface="Times Roman"/>
                <a:sym typeface="Times Roman"/>
              </a:defRPr>
            </a:pPr>
            <a:r>
              <a:rPr sz="2200" dirty="0"/>
              <a:t>What is ontology?</a:t>
            </a:r>
            <a:r>
              <a:rPr dirty="0"/>
              <a:t> </a:t>
            </a:r>
            <a:endParaRPr sz="1200" b="0" dirty="0"/>
          </a:p>
        </p:txBody>
      </p:sp>
      <p:sp>
        <p:nvSpPr>
          <p:cNvPr id="109" name="Ontologies formalise the semantics of the domain explicitly by describing their elements; and thus, they consist of concepts that describe the internal features of the concepts, and the properties that describe the relationships between these concepts. O"/>
          <p:cNvSpPr txBox="1"/>
          <p:nvPr/>
        </p:nvSpPr>
        <p:spPr>
          <a:xfrm>
            <a:off x="169053" y="1121723"/>
            <a:ext cx="11931738"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lnSpc>
                <a:spcPts val="4200"/>
              </a:lnSpc>
              <a:spcBef>
                <a:spcPts val="1200"/>
              </a:spcBef>
              <a:defRPr sz="2000"/>
            </a:lvl1pPr>
          </a:lstStyle>
          <a:p>
            <a:pPr>
              <a:lnSpc>
                <a:spcPct val="100000"/>
              </a:lnSpc>
            </a:pPr>
            <a:r>
              <a:rPr dirty="0"/>
              <a:t>Ontologies </a:t>
            </a:r>
            <a:r>
              <a:rPr dirty="0" err="1"/>
              <a:t>formalise</a:t>
            </a:r>
            <a:r>
              <a:rPr dirty="0"/>
              <a:t> the semantics of the domain explicitly by describing their elements; and thus, they consist of concepts that describe the internal features of the concepts, and the properties that describe the relationships between these concepts. Ontologies are based on a shared and consensual domain knowledge agreed by a community. </a:t>
            </a:r>
            <a:endParaRPr sz="1200" dirty="0">
              <a:latin typeface="Times Roman"/>
              <a:ea typeface="Times Roman"/>
              <a:cs typeface="Times Roman"/>
              <a:sym typeface="Times Roman"/>
            </a:endParaRPr>
          </a:p>
        </p:txBody>
      </p:sp>
      <p:sp>
        <p:nvSpPr>
          <p:cNvPr id="110" name="The information extraction from raw data that implies the automatic detection of significant facts in unstructured texts and their transformation into structured documents, which are indexable and queryable exactly like databases. It incorporates the aut"/>
          <p:cNvSpPr txBox="1"/>
          <p:nvPr/>
        </p:nvSpPr>
        <p:spPr>
          <a:xfrm>
            <a:off x="130131" y="2413337"/>
            <a:ext cx="1185389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lnSpc>
                <a:spcPts val="4200"/>
              </a:lnSpc>
              <a:spcBef>
                <a:spcPts val="1200"/>
              </a:spcBef>
              <a:defRPr sz="2000"/>
            </a:lvl1pPr>
          </a:lstStyle>
          <a:p>
            <a:pPr>
              <a:lnSpc>
                <a:spcPct val="100000"/>
              </a:lnSpc>
            </a:pPr>
            <a:r>
              <a:rPr dirty="0"/>
              <a:t>The information extraction from raw data that implies the automatic detection of significant facts in unstructured texts and their transformation into structured documents, which are indexable and </a:t>
            </a:r>
            <a:r>
              <a:rPr dirty="0" err="1"/>
              <a:t>queryable</a:t>
            </a:r>
            <a:r>
              <a:rPr dirty="0"/>
              <a:t> exactly like databases. It incorporates the automation and ease to the process of disease detection and treatment suggestion </a:t>
            </a:r>
            <a:endParaRPr sz="1200" dirty="0">
              <a:latin typeface="Times Roman"/>
              <a:ea typeface="Times Roman"/>
              <a:cs typeface="Times Roman"/>
              <a:sym typeface="Times Roman"/>
            </a:endParaRPr>
          </a:p>
        </p:txBody>
      </p:sp>
      <p:sp>
        <p:nvSpPr>
          <p:cNvPr id="111" name="The automation and ease to the process of disease detection and treatment suggestion. Also, it takes into consideration the many factors that are associated with each disease and its types. During the course, an ample sized data was studied, analysed and"/>
          <p:cNvSpPr txBox="1"/>
          <p:nvPr/>
        </p:nvSpPr>
        <p:spPr>
          <a:xfrm>
            <a:off x="130131" y="3931194"/>
            <a:ext cx="11931738" cy="24006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04800" indent="-304800" defTabSz="457200">
              <a:lnSpc>
                <a:spcPct val="100000"/>
              </a:lnSpc>
              <a:spcBef>
                <a:spcPts val="1200"/>
              </a:spcBef>
              <a:buSzPct val="100000"/>
              <a:buChar char="•"/>
              <a:defRPr sz="2000"/>
            </a:pPr>
            <a:r>
              <a:rPr dirty="0"/>
              <a:t>The automation and ease to the process of disease detection and treatment suggestion. Also, it takes into consideration the many factors that are associated with each disease and its types. During the course, an ample sized data was studied, </a:t>
            </a:r>
            <a:r>
              <a:rPr dirty="0" err="1"/>
              <a:t>analysed</a:t>
            </a:r>
            <a:r>
              <a:rPr dirty="0"/>
              <a:t> and interpreted in order to carve out the general rules that would be implied with certain features. </a:t>
            </a:r>
            <a:endParaRPr dirty="0">
              <a:latin typeface="Times Roman"/>
              <a:ea typeface="Times Roman"/>
              <a:cs typeface="Times Roman"/>
              <a:sym typeface="Times Roman"/>
            </a:endParaRPr>
          </a:p>
          <a:p>
            <a:pPr marL="304800" indent="-304800" defTabSz="457200">
              <a:lnSpc>
                <a:spcPct val="100000"/>
              </a:lnSpc>
              <a:spcBef>
                <a:spcPts val="1200"/>
              </a:spcBef>
              <a:buSzPct val="100000"/>
              <a:buChar char="•"/>
              <a:defRPr sz="2000"/>
            </a:pPr>
            <a:r>
              <a:rPr dirty="0"/>
              <a:t>The Object properties on the other hand define the relationships between individuals. Individuals are like instances of a class. In OWL an individual can be instance of more than one class and can have polymerous object as well as data properties.</a:t>
            </a:r>
            <a:endParaRPr sz="1200" dirty="0">
              <a:latin typeface="Times Roman"/>
              <a:ea typeface="Times Roman"/>
              <a:cs typeface="Times Roman"/>
              <a:sym typeface="Times Roman"/>
            </a:endParaRPr>
          </a:p>
        </p:txBody>
      </p:sp>
      <p:sp>
        <p:nvSpPr>
          <p:cNvPr id="112" name="INTRODUCTION"/>
          <p:cNvSpPr txBox="1"/>
          <p:nvPr/>
        </p:nvSpPr>
        <p:spPr>
          <a:xfrm>
            <a:off x="4824581" y="-113328"/>
            <a:ext cx="2542838" cy="421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400" b="1"/>
            </a:lvl1pPr>
          </a:lstStyle>
          <a:p>
            <a:r>
              <a:rPr dirty="0"/>
              <a:t>INTRODUCTION</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he rules hold utmost importance and any misrepresentation or inconsistency may lead to inaccuracy. It takes into account four diseases, namely: Diabetes, Cancer, Heart Disease and Tuberculosis…"/>
          <p:cNvSpPr txBox="1"/>
          <p:nvPr/>
        </p:nvSpPr>
        <p:spPr>
          <a:xfrm>
            <a:off x="225770" y="522151"/>
            <a:ext cx="11740460" cy="21236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28600" indent="-228600" defTabSz="457200">
              <a:lnSpc>
                <a:spcPct val="100000"/>
              </a:lnSpc>
              <a:spcBef>
                <a:spcPts val="1200"/>
              </a:spcBef>
              <a:buSzPct val="100000"/>
              <a:buChar char="•"/>
              <a:defRPr sz="2000"/>
            </a:pPr>
            <a:r>
              <a:rPr dirty="0"/>
              <a:t>The rules hold utmost importance and any misrepresentation or inconsistency may lead to inaccuracy. It takes into account four diseases, namely: Diabetes, Cancer, Heart </a:t>
            </a:r>
            <a:r>
              <a:rPr dirty="0" smtClean="0"/>
              <a:t>Disease</a:t>
            </a:r>
            <a:r>
              <a:rPr lang="en-IN" dirty="0" smtClean="0"/>
              <a:t>, Covid-19</a:t>
            </a:r>
            <a:r>
              <a:rPr dirty="0" smtClean="0"/>
              <a:t> </a:t>
            </a:r>
            <a:r>
              <a:rPr dirty="0"/>
              <a:t>and Tuberculosis </a:t>
            </a:r>
          </a:p>
          <a:p>
            <a:pPr marL="228600" indent="-228600" defTabSz="457200">
              <a:lnSpc>
                <a:spcPct val="100000"/>
              </a:lnSpc>
              <a:spcBef>
                <a:spcPts val="1200"/>
              </a:spcBef>
              <a:buSzPct val="100000"/>
              <a:buChar char="•"/>
              <a:defRPr sz="2000"/>
            </a:pPr>
            <a:r>
              <a:rPr dirty="0"/>
              <a:t>These are further sub classified into their types. Also a patient is allotted a Patient’s Id, weight, age, gender amongst other factors. It is done in order to </a:t>
            </a:r>
            <a:r>
              <a:rPr dirty="0" smtClean="0"/>
              <a:t>rationalize </a:t>
            </a:r>
            <a:r>
              <a:rPr dirty="0"/>
              <a:t>the symptoms as some of them may rely on these given factors as well </a:t>
            </a:r>
            <a:endParaRPr sz="1200" dirty="0">
              <a:latin typeface="Times Roman"/>
              <a:ea typeface="Times Roman"/>
              <a:cs typeface="Times Roman"/>
              <a:sym typeface="Times Roman"/>
            </a:endParaRPr>
          </a:p>
          <a:p>
            <a:pPr marL="228600" indent="-228600" algn="l" defTabSz="457200">
              <a:lnSpc>
                <a:spcPct val="100000"/>
              </a:lnSpc>
              <a:spcBef>
                <a:spcPts val="1200"/>
              </a:spcBef>
              <a:buSzPct val="100000"/>
              <a:buChar char="•"/>
              <a:defRPr sz="1600"/>
            </a:pPr>
            <a:endParaRPr sz="1200" dirty="0">
              <a:latin typeface="Times Roman"/>
              <a:ea typeface="Times Roman"/>
              <a:cs typeface="Times Roman"/>
              <a:sym typeface="Times Roman"/>
            </a:endParaRPr>
          </a:p>
        </p:txBody>
      </p:sp>
      <p:sp>
        <p:nvSpPr>
          <p:cNvPr id="115" name="The Uschold and King’s method proposes the following activities: (1) Identify the purpose of the ontology, (2) Build the ontology by capturing knowledge and identifying key concepts and properties in the domain, coding knowledge, and reusing other ontolo"/>
          <p:cNvSpPr txBox="1"/>
          <p:nvPr/>
        </p:nvSpPr>
        <p:spPr>
          <a:xfrm>
            <a:off x="225770" y="2645809"/>
            <a:ext cx="11740460" cy="2554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lnSpc>
                <a:spcPct val="100000"/>
              </a:lnSpc>
              <a:spcBef>
                <a:spcPts val="1200"/>
              </a:spcBef>
              <a:defRPr sz="2000"/>
            </a:pPr>
            <a:r>
              <a:rPr dirty="0"/>
              <a:t>The </a:t>
            </a:r>
            <a:r>
              <a:rPr dirty="0" err="1"/>
              <a:t>Uschold</a:t>
            </a:r>
            <a:r>
              <a:rPr dirty="0"/>
              <a:t> and King’s method proposes the following activities:</a:t>
            </a:r>
            <a:endParaRPr lang="en-US" dirty="0"/>
          </a:p>
          <a:p>
            <a:pPr defTabSz="457200">
              <a:lnSpc>
                <a:spcPct val="100000"/>
              </a:lnSpc>
              <a:spcBef>
                <a:spcPts val="1200"/>
              </a:spcBef>
              <a:defRPr sz="2000"/>
            </a:pPr>
            <a:r>
              <a:rPr dirty="0"/>
              <a:t>(1) Identify the purpose of the ontology</a:t>
            </a:r>
            <a:endParaRPr lang="en-US" dirty="0"/>
          </a:p>
          <a:p>
            <a:pPr defTabSz="457200">
              <a:lnSpc>
                <a:spcPct val="100000"/>
              </a:lnSpc>
              <a:spcBef>
                <a:spcPts val="1200"/>
              </a:spcBef>
              <a:defRPr sz="2000"/>
            </a:pPr>
            <a:r>
              <a:rPr lang="en-US" dirty="0"/>
              <a:t>(2) Build the ontology by capturing knowledge and identifying key concepts and properties in the domain, coding knowledge, and reusing other ontologies inside the current one,</a:t>
            </a:r>
          </a:p>
          <a:p>
            <a:pPr defTabSz="457200">
              <a:lnSpc>
                <a:spcPct val="100000"/>
              </a:lnSpc>
              <a:spcBef>
                <a:spcPts val="1200"/>
              </a:spcBef>
              <a:defRPr sz="2000"/>
            </a:pPr>
            <a:r>
              <a:rPr lang="en-US" dirty="0"/>
              <a:t>(3) Evaluate the ontology, and</a:t>
            </a:r>
          </a:p>
          <a:p>
            <a:pPr defTabSz="457200">
              <a:lnSpc>
                <a:spcPct val="100000"/>
              </a:lnSpc>
              <a:spcBef>
                <a:spcPts val="1200"/>
              </a:spcBef>
              <a:defRPr sz="2000"/>
            </a:pPr>
            <a:r>
              <a:rPr lang="en-US" dirty="0"/>
              <a:t>(4) Document the ontology. </a:t>
            </a:r>
            <a:endParaRPr lang="en-US" sz="1200" dirty="0">
              <a:latin typeface="Times Roman"/>
              <a:ea typeface="Times Roman"/>
              <a:cs typeface="Times Roman"/>
              <a:sym typeface="Times Roman"/>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LITERATURE SURVEY"/>
          <p:cNvSpPr txBox="1">
            <a:spLocks noGrp="1"/>
          </p:cNvSpPr>
          <p:nvPr>
            <p:ph type="title"/>
          </p:nvPr>
        </p:nvSpPr>
        <p:spPr>
          <a:xfrm>
            <a:off x="838200" y="-506213"/>
            <a:ext cx="10515601" cy="1325564"/>
          </a:xfrm>
          <a:prstGeom prst="rect">
            <a:avLst/>
          </a:prstGeom>
        </p:spPr>
        <p:txBody>
          <a:bodyPr/>
          <a:lstStyle>
            <a:lvl1pPr algn="ctr">
              <a:defRPr sz="2000" b="1">
                <a:latin typeface="+mj-lt"/>
                <a:ea typeface="+mj-ea"/>
                <a:cs typeface="+mj-cs"/>
                <a:sym typeface="Times New Roman"/>
              </a:defRPr>
            </a:lvl1pPr>
          </a:lstStyle>
          <a:p>
            <a:r>
              <a:t>LITERATURE SURVEY</a:t>
            </a:r>
          </a:p>
        </p:txBody>
      </p:sp>
      <p:graphicFrame>
        <p:nvGraphicFramePr>
          <p:cNvPr id="118" name="Content Placeholder 7"/>
          <p:cNvGraphicFramePr/>
          <p:nvPr>
            <p:extLst>
              <p:ext uri="{D42A27DB-BD31-4B8C-83A1-F6EECF244321}">
                <p14:modId xmlns="" xmlns:p14="http://schemas.microsoft.com/office/powerpoint/2010/main" val="399526775"/>
              </p:ext>
            </p:extLst>
          </p:nvPr>
        </p:nvGraphicFramePr>
        <p:xfrm>
          <a:off x="158750" y="310029"/>
          <a:ext cx="11874499" cy="6547971"/>
        </p:xfrm>
        <a:graphic>
          <a:graphicData uri="http://schemas.openxmlformats.org/drawingml/2006/table">
            <a:tbl>
              <a:tblPr>
                <a:tableStyleId>{4C3C2611-4C71-4FC5-86AE-919BDF0F9419}</a:tableStyleId>
              </a:tblPr>
              <a:tblGrid>
                <a:gridCol w="620881">
                  <a:extLst>
                    <a:ext uri="{9D8B030D-6E8A-4147-A177-3AD203B41FA5}">
                      <a16:colId xmlns="" xmlns:a16="http://schemas.microsoft.com/office/drawing/2014/main" val="20000"/>
                    </a:ext>
                  </a:extLst>
                </a:gridCol>
                <a:gridCol w="2647836">
                  <a:extLst>
                    <a:ext uri="{9D8B030D-6E8A-4147-A177-3AD203B41FA5}">
                      <a16:colId xmlns="" xmlns:a16="http://schemas.microsoft.com/office/drawing/2014/main" val="20001"/>
                    </a:ext>
                  </a:extLst>
                </a:gridCol>
                <a:gridCol w="2701771">
                  <a:extLst>
                    <a:ext uri="{9D8B030D-6E8A-4147-A177-3AD203B41FA5}">
                      <a16:colId xmlns="" xmlns:a16="http://schemas.microsoft.com/office/drawing/2014/main" val="20002"/>
                    </a:ext>
                  </a:extLst>
                </a:gridCol>
                <a:gridCol w="3068657">
                  <a:extLst>
                    <a:ext uri="{9D8B030D-6E8A-4147-A177-3AD203B41FA5}">
                      <a16:colId xmlns="" xmlns:a16="http://schemas.microsoft.com/office/drawing/2014/main" val="20003"/>
                    </a:ext>
                  </a:extLst>
                </a:gridCol>
                <a:gridCol w="2835354">
                  <a:extLst>
                    <a:ext uri="{9D8B030D-6E8A-4147-A177-3AD203B41FA5}">
                      <a16:colId xmlns="" xmlns:a16="http://schemas.microsoft.com/office/drawing/2014/main" val="20004"/>
                    </a:ext>
                  </a:extLst>
                </a:gridCol>
              </a:tblGrid>
              <a:tr h="387516">
                <a:tc>
                  <a:txBody>
                    <a:bodyPr/>
                    <a:lstStyle/>
                    <a:p>
                      <a:pPr algn="l">
                        <a:lnSpc>
                          <a:spcPct val="100000"/>
                        </a:lnSpc>
                        <a:defRPr sz="1800"/>
                      </a:pPr>
                      <a:r>
                        <a:rPr sz="1900" b="1" dirty="0">
                          <a:latin typeface="+mj-lt"/>
                          <a:ea typeface="+mj-ea"/>
                          <a:cs typeface="+mj-cs"/>
                          <a:sym typeface="Times New Roman"/>
                        </a:rPr>
                        <a:t>SL No</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l">
                        <a:lnSpc>
                          <a:spcPct val="100000"/>
                        </a:lnSpc>
                        <a:defRPr sz="1900" b="1">
                          <a:latin typeface="+mj-lt"/>
                          <a:ea typeface="+mj-ea"/>
                          <a:cs typeface="+mj-cs"/>
                          <a:sym typeface="Times New Roman"/>
                        </a:defRPr>
                      </a:pPr>
                      <a:r>
                        <a:rPr dirty="0"/>
                        <a:t>Author &amp; Paper details</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l">
                        <a:lnSpc>
                          <a:spcPct val="100000"/>
                        </a:lnSpc>
                        <a:defRPr sz="1800"/>
                      </a:pPr>
                      <a:r>
                        <a:rPr sz="1900" b="1">
                          <a:latin typeface="+mj-lt"/>
                          <a:ea typeface="+mj-ea"/>
                          <a:cs typeface="+mj-cs"/>
                          <a:sym typeface="Times New Roman"/>
                        </a:rPr>
                        <a:t>Paper And Publication Details</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l">
                        <a:lnSpc>
                          <a:spcPct val="100000"/>
                        </a:lnSpc>
                        <a:defRPr sz="1800"/>
                      </a:pPr>
                      <a:r>
                        <a:rPr sz="1900" b="1">
                          <a:latin typeface="+mj-lt"/>
                          <a:ea typeface="+mj-ea"/>
                          <a:cs typeface="+mj-cs"/>
                          <a:sym typeface="Times New Roman"/>
                        </a:rPr>
                        <a:t>Findings</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l">
                        <a:lnSpc>
                          <a:spcPct val="100000"/>
                        </a:lnSpc>
                        <a:defRPr sz="1800"/>
                      </a:pPr>
                      <a:r>
                        <a:rPr sz="1900" b="1" dirty="0">
                          <a:latin typeface="+mj-lt"/>
                          <a:ea typeface="+mj-ea"/>
                          <a:cs typeface="+mj-cs"/>
                          <a:sym typeface="Times New Roman"/>
                        </a:rPr>
                        <a:t>Relevance to the project</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extLst>
                  <a:ext uri="{0D108BD9-81ED-4DB2-BD59-A6C34878D82A}">
                    <a16:rowId xmlns="" xmlns:a16="http://schemas.microsoft.com/office/drawing/2014/main" val="10000"/>
                  </a:ext>
                </a:extLst>
              </a:tr>
              <a:tr h="3162887">
                <a:tc>
                  <a:txBody>
                    <a:bodyPr/>
                    <a:lstStyle/>
                    <a:p>
                      <a:pPr algn="l">
                        <a:lnSpc>
                          <a:spcPct val="100000"/>
                        </a:lnSpc>
                        <a:defRPr sz="1800"/>
                      </a:pPr>
                      <a:r>
                        <a:rPr sz="1900">
                          <a:latin typeface="+mj-lt"/>
                          <a:ea typeface="+mj-ea"/>
                          <a:cs typeface="+mj-cs"/>
                          <a:sym typeface="Times New Roman"/>
                        </a:rPr>
                        <a:t>1.</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l" defTabSz="457200">
                        <a:lnSpc>
                          <a:spcPct val="100000"/>
                        </a:lnSpc>
                        <a:defRPr sz="2000">
                          <a:latin typeface="+mj-lt"/>
                          <a:ea typeface="+mj-ea"/>
                          <a:cs typeface="+mj-cs"/>
                          <a:sym typeface="Times New Roman"/>
                        </a:defRPr>
                      </a:pPr>
                      <a:r>
                        <a:rPr dirty="0"/>
                        <a:t>G. Suresh Babu</a:t>
                      </a:r>
                    </a:p>
                    <a:p>
                      <a:pPr algn="l" defTabSz="457200">
                        <a:lnSpc>
                          <a:spcPct val="100000"/>
                        </a:lnSpc>
                        <a:defRPr sz="2000">
                          <a:latin typeface="+mj-lt"/>
                          <a:ea typeface="+mj-ea"/>
                          <a:cs typeface="+mj-cs"/>
                          <a:sym typeface="Times New Roman"/>
                        </a:defRPr>
                      </a:pPr>
                      <a:r>
                        <a:rPr dirty="0"/>
                        <a:t>A. Sunitha</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thaiDist">
                        <a:lnSpc>
                          <a:spcPct val="100000"/>
                        </a:lnSpc>
                        <a:tabLst>
                          <a:tab pos="914400" algn="l"/>
                        </a:tabLst>
                        <a:defRPr sz="2000">
                          <a:latin typeface="+mj-lt"/>
                          <a:ea typeface="+mj-ea"/>
                          <a:cs typeface="+mj-cs"/>
                          <a:sym typeface="Times New Roman"/>
                        </a:defRPr>
                      </a:pPr>
                      <a:r>
                        <a:t>Ontolog</a:t>
                      </a:r>
                      <a:r>
                        <a:rPr lang="en-US"/>
                        <a:t>y </a:t>
                      </a:r>
                      <a:r>
                        <a:t>driven</a:t>
                      </a:r>
                      <a:r>
                        <a:rPr lang="en-US"/>
                        <a:t> knowledge </a:t>
                      </a:r>
                      <a:r>
                        <a:t>based </a:t>
                      </a:r>
                      <a:r>
                        <a:rPr lang="en-US"/>
                        <a:t> </a:t>
                      </a:r>
                      <a:r>
                        <a:t>healthcare </a:t>
                      </a:r>
                      <a:r>
                        <a:rPr dirty="0"/>
                        <a:t>system and emerging area -challenges and opportunities.</a:t>
                      </a:r>
                    </a:p>
                    <a:p>
                      <a:pPr algn="thaiDist" defTabSz="457200">
                        <a:lnSpc>
                          <a:spcPct val="100000"/>
                        </a:lnSpc>
                        <a:spcBef>
                          <a:spcPts val="1200"/>
                        </a:spcBef>
                        <a:defRPr sz="1800">
                          <a:latin typeface="+mj-lt"/>
                          <a:ea typeface="+mj-ea"/>
                          <a:cs typeface="+mj-cs"/>
                          <a:sym typeface="Times New Roman"/>
                        </a:defRPr>
                      </a:pPr>
                      <a:r>
                        <a:rPr dirty="0"/>
                        <a:t>ISPRS Technical Commission VIII Symposium, 09 – 12 December 2014 </a:t>
                      </a:r>
                      <a:endParaRPr sz="1200" dirty="0"/>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just" defTabSz="457200">
                        <a:lnSpc>
                          <a:spcPct val="100000"/>
                        </a:lnSpc>
                        <a:defRPr sz="2000">
                          <a:latin typeface="+mj-lt"/>
                          <a:ea typeface="+mj-ea"/>
                          <a:cs typeface="+mj-cs"/>
                          <a:sym typeface="Times New Roman"/>
                        </a:defRPr>
                      </a:pPr>
                      <a:r>
                        <a:rPr dirty="0"/>
                        <a:t> it is a theoretical approach to the challenges and opportunities that a knowledge engineer would face if they were to make a ontology based healthcare system.</a:t>
                      </a:r>
                      <a:endParaRPr sz="1900" dirty="0"/>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just">
                        <a:lnSpc>
                          <a:spcPct val="100000"/>
                        </a:lnSpc>
                        <a:defRPr sz="1800"/>
                      </a:pPr>
                      <a:r>
                        <a:rPr sz="2000" dirty="0">
                          <a:latin typeface="+mj-lt"/>
                          <a:ea typeface="+mj-ea"/>
                          <a:cs typeface="+mj-cs"/>
                          <a:sym typeface="Times New Roman"/>
                        </a:rPr>
                        <a:t>Describe approach in establishing firm linkage between different ontologies related to </a:t>
                      </a:r>
                      <a:r>
                        <a:rPr sz="2000" dirty="0" smtClean="0">
                          <a:latin typeface="+mj-lt"/>
                          <a:ea typeface="+mj-ea"/>
                          <a:cs typeface="+mj-cs"/>
                          <a:sym typeface="Times New Roman"/>
                        </a:rPr>
                        <a:t>disease</a:t>
                      </a:r>
                      <a:r>
                        <a:rPr lang="en-IN" sz="2000" dirty="0" smtClean="0">
                          <a:latin typeface="+mj-lt"/>
                          <a:ea typeface="+mj-ea"/>
                          <a:cs typeface="+mj-cs"/>
                          <a:sym typeface="Times New Roman"/>
                        </a:rPr>
                        <a:t>s</a:t>
                      </a:r>
                      <a:r>
                        <a:rPr sz="2000" dirty="0" smtClean="0">
                          <a:latin typeface="+mj-lt"/>
                          <a:ea typeface="+mj-ea"/>
                          <a:cs typeface="+mj-cs"/>
                          <a:sym typeface="Times New Roman"/>
                        </a:rPr>
                        <a:t>,</a:t>
                      </a:r>
                      <a:r>
                        <a:rPr lang="en-IN" sz="2000" dirty="0" smtClean="0">
                          <a:latin typeface="+mj-lt"/>
                          <a:ea typeface="+mj-ea"/>
                          <a:cs typeface="+mj-cs"/>
                          <a:sym typeface="Times New Roman"/>
                        </a:rPr>
                        <a:t> </a:t>
                      </a:r>
                      <a:r>
                        <a:rPr sz="2000" dirty="0" smtClean="0">
                          <a:latin typeface="+mj-lt"/>
                          <a:ea typeface="+mj-ea"/>
                          <a:cs typeface="+mj-cs"/>
                          <a:sym typeface="Times New Roman"/>
                        </a:rPr>
                        <a:t>places </a:t>
                      </a:r>
                      <a:r>
                        <a:rPr sz="2000" dirty="0">
                          <a:latin typeface="+mj-lt"/>
                          <a:ea typeface="+mj-ea"/>
                          <a:cs typeface="+mj-cs"/>
                          <a:sym typeface="Times New Roman"/>
                        </a:rPr>
                        <a:t>and environments in our integrated platforms</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extLst>
                  <a:ext uri="{0D108BD9-81ED-4DB2-BD59-A6C34878D82A}">
                    <a16:rowId xmlns="" xmlns:a16="http://schemas.microsoft.com/office/drawing/2014/main" val="10001"/>
                  </a:ext>
                </a:extLst>
              </a:tr>
              <a:tr h="2805964">
                <a:tc>
                  <a:txBody>
                    <a:bodyPr/>
                    <a:lstStyle/>
                    <a:p>
                      <a:pPr algn="l">
                        <a:lnSpc>
                          <a:spcPct val="100000"/>
                        </a:lnSpc>
                        <a:defRPr sz="1800"/>
                      </a:pPr>
                      <a:r>
                        <a:rPr sz="1900">
                          <a:latin typeface="+mj-lt"/>
                          <a:ea typeface="+mj-ea"/>
                          <a:cs typeface="+mj-cs"/>
                          <a:sym typeface="Times New Roman"/>
                        </a:rPr>
                        <a:t>2.</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l" defTabSz="457200">
                        <a:lnSpc>
                          <a:spcPct val="100000"/>
                        </a:lnSpc>
                        <a:defRPr sz="2000">
                          <a:latin typeface="+mj-lt"/>
                          <a:ea typeface="+mj-ea"/>
                          <a:cs typeface="+mj-cs"/>
                          <a:sym typeface="Times New Roman"/>
                        </a:defRPr>
                      </a:pPr>
                      <a:r>
                        <a:t>Dendani Nadjette 1 </a:t>
                      </a:r>
                      <a:r>
                        <a:rPr>
                          <a:hlinkClick r:id="rId2"/>
                        </a:rPr>
                        <a:t>Allouani Rayene</a:t>
                      </a:r>
                      <a:r>
                        <a:t> 1 </a:t>
                      </a:r>
                    </a:p>
                    <a:p>
                      <a:pPr algn="l" defTabSz="457200">
                        <a:lnSpc>
                          <a:spcPct val="100000"/>
                        </a:lnSpc>
                        <a:defRPr sz="2000">
                          <a:latin typeface="+mj-lt"/>
                          <a:ea typeface="+mj-ea"/>
                          <a:cs typeface="+mj-cs"/>
                          <a:sym typeface="Times New Roman"/>
                        </a:defRPr>
                      </a:pPr>
                      <a:r>
                        <a:t>1 Badji Mokhtar-Annaba University</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just">
                        <a:lnSpc>
                          <a:spcPct val="100000"/>
                        </a:lnSpc>
                        <a:defRPr sz="2000">
                          <a:latin typeface="+mj-lt"/>
                          <a:ea typeface="+mj-ea"/>
                          <a:cs typeface="+mj-cs"/>
                          <a:sym typeface="Times New Roman"/>
                        </a:defRPr>
                      </a:pPr>
                      <a:r>
                        <a:rPr dirty="0"/>
                        <a:t>Rule based decision system support system and domain Ontology for diabetes diagnosis</a:t>
                      </a:r>
                    </a:p>
                    <a:p>
                      <a:pPr algn="just" defTabSz="457200">
                        <a:lnSpc>
                          <a:spcPct val="100000"/>
                        </a:lnSpc>
                        <a:spcBef>
                          <a:spcPts val="1200"/>
                        </a:spcBef>
                        <a:defRPr sz="2000">
                          <a:latin typeface="Times Roman"/>
                          <a:ea typeface="Times Roman"/>
                          <a:cs typeface="Times Roman"/>
                          <a:sym typeface="Times Roman"/>
                        </a:defRPr>
                      </a:pPr>
                      <a:r>
                        <a:rPr dirty="0"/>
                        <a:t>IC 2019, AFIA, Jul 2019, Toulouse, France </a:t>
                      </a:r>
                      <a:endParaRPr sz="1200" dirty="0"/>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marL="228600" indent="-228600" algn="just" defTabSz="584200">
                        <a:lnSpc>
                          <a:spcPct val="100000"/>
                        </a:lnSpc>
                        <a:buSzPct val="100000"/>
                        <a:buChar char="•"/>
                        <a:defRPr sz="2000">
                          <a:latin typeface="+mj-lt"/>
                          <a:ea typeface="+mj-ea"/>
                          <a:cs typeface="+mj-cs"/>
                          <a:sym typeface="Times New Roman"/>
                        </a:defRPr>
                      </a:pPr>
                      <a:r>
                        <a:rPr dirty="0"/>
                        <a:t>Uses AI(Rule based </a:t>
                      </a:r>
                      <a:r>
                        <a:rPr dirty="0" smtClean="0"/>
                        <a:t>reasoning</a:t>
                      </a:r>
                      <a:r>
                        <a:rPr lang="en-IN" dirty="0" smtClean="0"/>
                        <a:t>)</a:t>
                      </a:r>
                      <a:r>
                        <a:rPr dirty="0" smtClean="0"/>
                        <a:t> </a:t>
                      </a:r>
                      <a:endParaRPr dirty="0"/>
                    </a:p>
                    <a:p>
                      <a:pPr marL="228600" indent="-228600" algn="just" defTabSz="584200">
                        <a:lnSpc>
                          <a:spcPct val="100000"/>
                        </a:lnSpc>
                        <a:buSzPct val="100000"/>
                        <a:buChar char="•"/>
                        <a:defRPr sz="2000">
                          <a:latin typeface="+mj-lt"/>
                          <a:ea typeface="+mj-ea"/>
                          <a:cs typeface="+mj-cs"/>
                          <a:sym typeface="Times New Roman"/>
                        </a:defRPr>
                      </a:pPr>
                      <a:r>
                        <a:rPr dirty="0"/>
                        <a:t>It aims at helping the doctor diagnosis diabetes type and propose treatment</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just" defTabSz="457200">
                        <a:lnSpc>
                          <a:spcPct val="100000"/>
                        </a:lnSpc>
                        <a:defRPr sz="1800"/>
                      </a:pPr>
                      <a:r>
                        <a:rPr sz="2000" dirty="0">
                          <a:latin typeface="+mj-lt"/>
                          <a:ea typeface="+mj-ea"/>
                          <a:cs typeface="+mj-cs"/>
                          <a:sym typeface="Times New Roman"/>
                        </a:rPr>
                        <a:t>Formulation of rules for the system were learnt. Although they were inference and not knowledge rules . Also, how a rule is made was learnt</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extLst>
                  <a:ext uri="{0D108BD9-81ED-4DB2-BD59-A6C34878D82A}">
                    <a16:rowId xmlns="" xmlns:a16="http://schemas.microsoft.com/office/drawing/2014/main" val="10002"/>
                  </a:ext>
                </a:extLst>
              </a:tr>
            </a:tbl>
          </a:graphicData>
        </a:graphic>
      </p:graphicFrame>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 name="Content Placeholder 7"/>
          <p:cNvGraphicFramePr/>
          <p:nvPr>
            <p:extLst>
              <p:ext uri="{D42A27DB-BD31-4B8C-83A1-F6EECF244321}">
                <p14:modId xmlns="" xmlns:p14="http://schemas.microsoft.com/office/powerpoint/2010/main" val="3019499620"/>
              </p:ext>
            </p:extLst>
          </p:nvPr>
        </p:nvGraphicFramePr>
        <p:xfrm>
          <a:off x="84455" y="457517"/>
          <a:ext cx="12023090" cy="5942965"/>
        </p:xfrm>
        <a:graphic>
          <a:graphicData uri="http://schemas.openxmlformats.org/drawingml/2006/table">
            <a:tbl>
              <a:tblPr>
                <a:tableStyleId>{4C3C2611-4C71-4FC5-86AE-919BDF0F9419}</a:tableStyleId>
              </a:tblPr>
              <a:tblGrid>
                <a:gridCol w="628650">
                  <a:extLst>
                    <a:ext uri="{9D8B030D-6E8A-4147-A177-3AD203B41FA5}">
                      <a16:colId xmlns="" xmlns:a16="http://schemas.microsoft.com/office/drawing/2014/main" val="20000"/>
                    </a:ext>
                  </a:extLst>
                </a:gridCol>
                <a:gridCol w="2680970">
                  <a:extLst>
                    <a:ext uri="{9D8B030D-6E8A-4147-A177-3AD203B41FA5}">
                      <a16:colId xmlns="" xmlns:a16="http://schemas.microsoft.com/office/drawing/2014/main" val="20001"/>
                    </a:ext>
                  </a:extLst>
                </a:gridCol>
                <a:gridCol w="2735580">
                  <a:extLst>
                    <a:ext uri="{9D8B030D-6E8A-4147-A177-3AD203B41FA5}">
                      <a16:colId xmlns="" xmlns:a16="http://schemas.microsoft.com/office/drawing/2014/main" val="20002"/>
                    </a:ext>
                  </a:extLst>
                </a:gridCol>
                <a:gridCol w="3107055">
                  <a:extLst>
                    <a:ext uri="{9D8B030D-6E8A-4147-A177-3AD203B41FA5}">
                      <a16:colId xmlns="" xmlns:a16="http://schemas.microsoft.com/office/drawing/2014/main" val="20003"/>
                    </a:ext>
                  </a:extLst>
                </a:gridCol>
                <a:gridCol w="2870835">
                  <a:extLst>
                    <a:ext uri="{9D8B030D-6E8A-4147-A177-3AD203B41FA5}">
                      <a16:colId xmlns="" xmlns:a16="http://schemas.microsoft.com/office/drawing/2014/main" val="20004"/>
                    </a:ext>
                  </a:extLst>
                </a:gridCol>
              </a:tblGrid>
              <a:tr h="594360">
                <a:tc>
                  <a:txBody>
                    <a:bodyPr/>
                    <a:lstStyle/>
                    <a:p>
                      <a:pPr algn="l">
                        <a:lnSpc>
                          <a:spcPct val="100000"/>
                        </a:lnSpc>
                        <a:defRPr sz="1800"/>
                      </a:pPr>
                      <a:r>
                        <a:rPr sz="1900" b="1">
                          <a:latin typeface="+mj-lt"/>
                          <a:ea typeface="+mj-ea"/>
                          <a:cs typeface="+mj-cs"/>
                          <a:sym typeface="Times New Roman"/>
                        </a:rPr>
                        <a:t>SL No</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l">
                        <a:lnSpc>
                          <a:spcPct val="100000"/>
                        </a:lnSpc>
                        <a:defRPr sz="1900" b="1">
                          <a:latin typeface="+mj-lt"/>
                          <a:ea typeface="+mj-ea"/>
                          <a:cs typeface="+mj-cs"/>
                          <a:sym typeface="Times New Roman"/>
                        </a:defRPr>
                      </a:pPr>
                      <a:r>
                        <a:t>Author</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l">
                        <a:lnSpc>
                          <a:spcPct val="100000"/>
                        </a:lnSpc>
                        <a:defRPr sz="1800"/>
                      </a:pPr>
                      <a:r>
                        <a:rPr sz="1900" b="1">
                          <a:latin typeface="+mj-lt"/>
                          <a:ea typeface="+mj-ea"/>
                          <a:cs typeface="+mj-cs"/>
                          <a:sym typeface="Times New Roman"/>
                        </a:rPr>
                        <a:t>Paper And Publication Details </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l">
                        <a:lnSpc>
                          <a:spcPct val="100000"/>
                        </a:lnSpc>
                        <a:defRPr sz="1800"/>
                      </a:pPr>
                      <a:r>
                        <a:rPr sz="1900" b="1">
                          <a:latin typeface="+mj-lt"/>
                          <a:ea typeface="+mj-ea"/>
                          <a:cs typeface="+mj-cs"/>
                          <a:sym typeface="Times New Roman"/>
                        </a:rPr>
                        <a:t>Findings</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l">
                        <a:lnSpc>
                          <a:spcPct val="100000"/>
                        </a:lnSpc>
                        <a:defRPr sz="1800"/>
                      </a:pPr>
                      <a:r>
                        <a:rPr sz="1900" b="1">
                          <a:latin typeface="+mj-lt"/>
                          <a:ea typeface="+mj-ea"/>
                          <a:cs typeface="+mj-cs"/>
                          <a:sym typeface="Times New Roman"/>
                        </a:rPr>
                        <a:t>Relevance to the project</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extLst>
                  <a:ext uri="{0D108BD9-81ED-4DB2-BD59-A6C34878D82A}">
                    <a16:rowId xmlns="" xmlns:a16="http://schemas.microsoft.com/office/drawing/2014/main" val="10000"/>
                  </a:ext>
                </a:extLst>
              </a:tr>
              <a:tr h="2377440">
                <a:tc>
                  <a:txBody>
                    <a:bodyPr/>
                    <a:lstStyle/>
                    <a:p>
                      <a:pPr algn="l">
                        <a:lnSpc>
                          <a:spcPct val="100000"/>
                        </a:lnSpc>
                        <a:defRPr sz="1800"/>
                      </a:pPr>
                      <a:r>
                        <a:rPr sz="1900">
                          <a:latin typeface="+mj-lt"/>
                          <a:ea typeface="+mj-ea"/>
                          <a:cs typeface="+mj-cs"/>
                          <a:sym typeface="Times New Roman"/>
                        </a:rPr>
                        <a:t>3</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just" defTabSz="457200">
                        <a:lnSpc>
                          <a:spcPct val="100000"/>
                        </a:lnSpc>
                        <a:defRPr sz="1800"/>
                      </a:pPr>
                      <a:r>
                        <a:rPr sz="2000">
                          <a:latin typeface="+mj-lt"/>
                          <a:ea typeface="+mj-ea"/>
                          <a:cs typeface="+mj-cs"/>
                          <a:sym typeface="Times New Roman"/>
                        </a:rPr>
                        <a:t>Robert J. Rovetto and Riichiro Mizoguchi</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just" defTabSz="457200">
                        <a:lnSpc>
                          <a:spcPct val="100000"/>
                        </a:lnSpc>
                        <a:defRPr sz="2000">
                          <a:latin typeface="+mj-lt"/>
                          <a:ea typeface="+mj-ea"/>
                          <a:cs typeface="+mj-cs"/>
                          <a:sym typeface="Times New Roman"/>
                        </a:defRPr>
                      </a:pPr>
                      <a:r>
                        <a:t>Casuality and ontology of disease</a:t>
                      </a:r>
                    </a:p>
                    <a:p>
                      <a:pPr algn="just" defTabSz="457200">
                        <a:lnSpc>
                          <a:spcPct val="100000"/>
                        </a:lnSpc>
                        <a:defRPr sz="2000">
                          <a:latin typeface="+mj-lt"/>
                          <a:ea typeface="+mj-ea"/>
                          <a:cs typeface="+mj-cs"/>
                          <a:sym typeface="Times New Roman"/>
                        </a:defRPr>
                      </a:pPr>
                      <a:r>
                        <a:t>Applied Ontology, vol. 10, no. 2, pp. 79-105, 2015</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marL="228600" indent="-228600" algn="just">
                        <a:lnSpc>
                          <a:spcPct val="100000"/>
                        </a:lnSpc>
                        <a:buSzPct val="100000"/>
                        <a:buChar char="•"/>
                        <a:tabLst>
                          <a:tab pos="914400" algn="l"/>
                        </a:tabLst>
                        <a:defRPr sz="2000">
                          <a:latin typeface="+mj-lt"/>
                          <a:ea typeface="+mj-ea"/>
                          <a:cs typeface="+mj-cs"/>
                          <a:sym typeface="Times New Roman"/>
                        </a:defRPr>
                      </a:pPr>
                      <a:r>
                        <a:t> Takes only  causation into Account.</a:t>
                      </a:r>
                    </a:p>
                    <a:p>
                      <a:pPr marL="228600" indent="-228600" algn="just">
                        <a:lnSpc>
                          <a:spcPct val="100000"/>
                        </a:lnSpc>
                        <a:buSzPct val="100000"/>
                        <a:buChar char="•"/>
                        <a:tabLst>
                          <a:tab pos="914400" algn="l"/>
                        </a:tabLst>
                        <a:defRPr sz="2000">
                          <a:latin typeface="+mj-lt"/>
                          <a:ea typeface="+mj-ea"/>
                          <a:cs typeface="+mj-cs"/>
                          <a:sym typeface="Times New Roman"/>
                        </a:defRPr>
                      </a:pPr>
                      <a:r>
                        <a:t>No model purpose Just general Discussion of Casual chains vis-A-vis disease ontology </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just" defTabSz="457200">
                        <a:lnSpc>
                          <a:spcPct val="100000"/>
                        </a:lnSpc>
                        <a:spcBef>
                          <a:spcPts val="1300"/>
                        </a:spcBef>
                        <a:defRPr sz="1800"/>
                      </a:pPr>
                      <a:r>
                        <a:rPr sz="2000">
                          <a:latin typeface="+mj-lt"/>
                          <a:ea typeface="+mj-ea"/>
                          <a:cs typeface="+mj-cs"/>
                          <a:sym typeface="Times New Roman"/>
                        </a:rPr>
                        <a:t>Treatment suggestion ways were learnt from and incorporated in suggesting tests in our project</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extLst>
                  <a:ext uri="{0D108BD9-81ED-4DB2-BD59-A6C34878D82A}">
                    <a16:rowId xmlns="" xmlns:a16="http://schemas.microsoft.com/office/drawing/2014/main" val="10001"/>
                  </a:ext>
                </a:extLst>
              </a:tr>
              <a:tr h="2971165">
                <a:tc>
                  <a:txBody>
                    <a:bodyPr/>
                    <a:lstStyle/>
                    <a:p>
                      <a:pPr algn="l">
                        <a:lnSpc>
                          <a:spcPct val="100000"/>
                        </a:lnSpc>
                        <a:defRPr sz="1800"/>
                      </a:pPr>
                      <a:r>
                        <a:rPr sz="1900">
                          <a:latin typeface="+mj-lt"/>
                          <a:ea typeface="+mj-ea"/>
                          <a:cs typeface="+mj-cs"/>
                          <a:sym typeface="Times New Roman"/>
                        </a:rPr>
                        <a:t>4</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just" defTabSz="457200">
                        <a:lnSpc>
                          <a:spcPct val="100000"/>
                        </a:lnSpc>
                        <a:spcBef>
                          <a:spcPts val="1600"/>
                        </a:spcBef>
                        <a:defRPr sz="1800"/>
                      </a:pPr>
                      <a:r>
                        <a:rPr sz="2000" dirty="0" err="1">
                          <a:solidFill>
                            <a:srgbClr val="333333"/>
                          </a:solidFill>
                          <a:latin typeface="+mj-lt"/>
                          <a:ea typeface="+mj-ea"/>
                          <a:cs typeface="+mj-cs"/>
                          <a:sym typeface="Times New Roman"/>
                        </a:rPr>
                        <a:t>Nureize</a:t>
                      </a:r>
                      <a:r>
                        <a:rPr sz="2000" dirty="0">
                          <a:solidFill>
                            <a:srgbClr val="333333"/>
                          </a:solidFill>
                          <a:latin typeface="+mj-lt"/>
                          <a:ea typeface="+mj-ea"/>
                          <a:cs typeface="+mj-cs"/>
                          <a:sym typeface="Times New Roman"/>
                        </a:rPr>
                        <a:t> </a:t>
                      </a:r>
                      <a:r>
                        <a:rPr sz="2000" dirty="0" err="1">
                          <a:solidFill>
                            <a:srgbClr val="333333"/>
                          </a:solidFill>
                          <a:latin typeface="+mj-lt"/>
                          <a:ea typeface="+mj-ea"/>
                          <a:cs typeface="+mj-cs"/>
                          <a:sym typeface="Times New Roman"/>
                        </a:rPr>
                        <a:t>Arbaiy</a:t>
                      </a:r>
                      <a:r>
                        <a:rPr sz="2000" dirty="0">
                          <a:solidFill>
                            <a:srgbClr val="333333"/>
                          </a:solidFill>
                          <a:latin typeface="+mj-lt"/>
                          <a:ea typeface="+mj-ea"/>
                          <a:cs typeface="+mj-cs"/>
                          <a:sym typeface="Times New Roman"/>
                        </a:rPr>
                        <a:t>, </a:t>
                      </a:r>
                      <a:r>
                        <a:rPr sz="2000" dirty="0" err="1">
                          <a:solidFill>
                            <a:srgbClr val="333333"/>
                          </a:solidFill>
                          <a:latin typeface="+mj-lt"/>
                          <a:ea typeface="+mj-ea"/>
                          <a:cs typeface="+mj-cs"/>
                          <a:sym typeface="Times New Roman"/>
                        </a:rPr>
                        <a:t>Shafiza</a:t>
                      </a:r>
                      <a:r>
                        <a:rPr sz="2000" dirty="0">
                          <a:solidFill>
                            <a:srgbClr val="333333"/>
                          </a:solidFill>
                          <a:latin typeface="+mj-lt"/>
                          <a:ea typeface="+mj-ea"/>
                          <a:cs typeface="+mj-cs"/>
                          <a:sym typeface="Times New Roman"/>
                        </a:rPr>
                        <a:t> Eliza </a:t>
                      </a:r>
                      <a:r>
                        <a:rPr sz="2000" dirty="0" err="1">
                          <a:solidFill>
                            <a:srgbClr val="333333"/>
                          </a:solidFill>
                          <a:latin typeface="+mj-lt"/>
                          <a:ea typeface="+mj-ea"/>
                          <a:cs typeface="+mj-cs"/>
                          <a:sym typeface="Times New Roman"/>
                        </a:rPr>
                        <a:t>Sulaiman</a:t>
                      </a:r>
                      <a:r>
                        <a:rPr sz="2000" dirty="0">
                          <a:solidFill>
                            <a:srgbClr val="333333"/>
                          </a:solidFill>
                          <a:latin typeface="+mj-lt"/>
                          <a:ea typeface="+mj-ea"/>
                          <a:cs typeface="+mj-cs"/>
                          <a:sym typeface="Times New Roman"/>
                        </a:rPr>
                        <a:t> et al</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algn="just">
                        <a:lnSpc>
                          <a:spcPct val="100000"/>
                        </a:lnSpc>
                        <a:tabLst>
                          <a:tab pos="914400" algn="l"/>
                        </a:tabLst>
                        <a:defRPr sz="2000">
                          <a:latin typeface="+mj-lt"/>
                          <a:ea typeface="+mj-ea"/>
                          <a:cs typeface="+mj-cs"/>
                          <a:sym typeface="Times New Roman"/>
                        </a:defRPr>
                      </a:pPr>
                      <a:r>
                        <a:rPr dirty="0"/>
                        <a:t>Integrated knowledge based expert system for disease diagnosis system.</a:t>
                      </a:r>
                    </a:p>
                    <a:p>
                      <a:pPr algn="just">
                        <a:lnSpc>
                          <a:spcPct val="100000"/>
                        </a:lnSpc>
                        <a:tabLst>
                          <a:tab pos="914400" algn="l"/>
                        </a:tabLst>
                        <a:defRPr sz="2000">
                          <a:latin typeface="+mj-lt"/>
                          <a:ea typeface="+mj-ea"/>
                          <a:cs typeface="+mj-cs"/>
                          <a:sym typeface="Times New Roman"/>
                        </a:defRPr>
                      </a:pPr>
                      <a:r>
                        <a:rPr dirty="0"/>
                        <a:t>(IRIS2017) 6–7 May 2017, Melaka, Malaysia  </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marL="228600" indent="-228600" algn="just">
                        <a:lnSpc>
                          <a:spcPct val="100000"/>
                        </a:lnSpc>
                        <a:buSzPct val="100000"/>
                        <a:buChar char="•"/>
                        <a:tabLst>
                          <a:tab pos="914400" algn="l"/>
                        </a:tabLst>
                        <a:defRPr sz="2000">
                          <a:latin typeface="+mj-lt"/>
                          <a:ea typeface="+mj-ea"/>
                          <a:cs typeface="+mj-cs"/>
                          <a:sym typeface="Times New Roman"/>
                        </a:defRPr>
                      </a:pPr>
                      <a:r>
                        <a:t>Does not implement owl ontologies </a:t>
                      </a:r>
                    </a:p>
                    <a:p>
                      <a:pPr marL="228600" indent="-228600" algn="just">
                        <a:lnSpc>
                          <a:spcPct val="100000"/>
                        </a:lnSpc>
                        <a:buSzPct val="100000"/>
                        <a:buChar char="•"/>
                        <a:tabLst>
                          <a:tab pos="914400" algn="l"/>
                        </a:tabLst>
                        <a:defRPr sz="2000">
                          <a:latin typeface="+mj-lt"/>
                          <a:ea typeface="+mj-ea"/>
                          <a:cs typeface="+mj-cs"/>
                          <a:sym typeface="Times New Roman"/>
                        </a:defRPr>
                      </a:pPr>
                      <a:r>
                        <a:t>Only related to pneumonia,thallassemia and arthrimitis </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tc>
                  <a:txBody>
                    <a:bodyPr/>
                    <a:lstStyle/>
                    <a:p>
                      <a:pPr marL="361950" indent="-361950" algn="just" defTabSz="457200">
                        <a:lnSpc>
                          <a:spcPct val="100000"/>
                        </a:lnSpc>
                        <a:spcBef>
                          <a:spcPts val="1300"/>
                        </a:spcBef>
                        <a:buSzPct val="100000"/>
                        <a:buChar char="•"/>
                        <a:defRPr>
                          <a:latin typeface="+mj-lt"/>
                          <a:ea typeface="+mj-ea"/>
                          <a:cs typeface="+mj-cs"/>
                          <a:sym typeface="Times New Roman"/>
                        </a:defRPr>
                      </a:pPr>
                      <a:r>
                        <a:rPr sz="1900" dirty="0"/>
                        <a:t>Integrated knowledge based expert system for disease diagnosis system</a:t>
                      </a:r>
                    </a:p>
                    <a:p>
                      <a:pPr marL="228600" indent="-228600" algn="just" defTabSz="457200">
                        <a:lnSpc>
                          <a:spcPct val="100000"/>
                        </a:lnSpc>
                        <a:spcBef>
                          <a:spcPts val="1300"/>
                        </a:spcBef>
                        <a:buSzPct val="100000"/>
                        <a:buChar char="•"/>
                        <a:defRPr sz="2000">
                          <a:latin typeface="+mj-lt"/>
                          <a:ea typeface="+mj-ea"/>
                          <a:cs typeface="+mj-cs"/>
                          <a:sym typeface="Times New Roman"/>
                        </a:defRPr>
                      </a:pPr>
                      <a:r>
                        <a:rPr dirty="0"/>
                        <a:t>It is a theoretical approach to ontology for disease diagnosis. It describes the probable path and connections amongst class </a:t>
                      </a:r>
                    </a:p>
                  </a:txBody>
                  <a:tcPr marL="0" marR="0" marT="0" marB="0" horzOverflow="overflow">
                    <a:lnL w="12700">
                      <a:solidFill>
                        <a:srgbClr val="080000"/>
                      </a:solidFill>
                    </a:lnL>
                    <a:lnR w="12700">
                      <a:solidFill>
                        <a:srgbClr val="080000"/>
                      </a:solidFill>
                    </a:lnR>
                    <a:lnT w="12700">
                      <a:solidFill>
                        <a:srgbClr val="080000"/>
                      </a:solidFill>
                    </a:lnT>
                    <a:lnB w="12700">
                      <a:solidFill>
                        <a:srgbClr val="080000"/>
                      </a:solidFill>
                    </a:lnB>
                    <a:noFill/>
                  </a:tcPr>
                </a:tc>
                <a:extLst>
                  <a:ext uri="{0D108BD9-81ED-4DB2-BD59-A6C34878D82A}">
                    <a16:rowId xmlns="" xmlns:a16="http://schemas.microsoft.com/office/drawing/2014/main" val="10002"/>
                  </a:ext>
                </a:extLst>
              </a:tr>
            </a:tbl>
          </a:graphicData>
        </a:graphic>
      </p:graphicFrame>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
          <p:cNvSpPr txBox="1"/>
          <p:nvPr/>
        </p:nvSpPr>
        <p:spPr>
          <a:xfrm>
            <a:off x="502919" y="135710"/>
            <a:ext cx="10805161" cy="421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b="1"/>
            </a:lvl1pPr>
          </a:lstStyle>
          <a:p>
            <a:r>
              <a:t>Problem Definition</a:t>
            </a:r>
          </a:p>
        </p:txBody>
      </p:sp>
      <p:sp>
        <p:nvSpPr>
          <p:cNvPr id="123" name="Rectangle 2"/>
          <p:cNvSpPr txBox="1"/>
          <p:nvPr/>
        </p:nvSpPr>
        <p:spPr>
          <a:xfrm>
            <a:off x="236900" y="777272"/>
            <a:ext cx="11718200" cy="56143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28600" indent="-228600" defTabSz="457200">
              <a:lnSpc>
                <a:spcPct val="100000"/>
              </a:lnSpc>
              <a:spcBef>
                <a:spcPts val="1300"/>
              </a:spcBef>
              <a:buSzPct val="100000"/>
              <a:buChar char="•"/>
              <a:defRPr sz="2000"/>
            </a:pPr>
            <a:r>
              <a:rPr lang="en-IN" dirty="0" smtClean="0"/>
              <a:t>In the current scenario and also generally, most people do not consult a doctor. Also in recent times of </a:t>
            </a:r>
            <a:r>
              <a:rPr lang="en-IN" dirty="0" err="1" smtClean="0"/>
              <a:t>Covid</a:t>
            </a:r>
            <a:r>
              <a:rPr lang="en-IN" dirty="0" smtClean="0"/>
              <a:t> 19 it is not possible for people to go to a doctor. </a:t>
            </a:r>
          </a:p>
          <a:p>
            <a:pPr marL="228600" indent="-228600" defTabSz="457200">
              <a:lnSpc>
                <a:spcPct val="100000"/>
              </a:lnSpc>
              <a:spcBef>
                <a:spcPts val="1300"/>
              </a:spcBef>
              <a:buSzPct val="100000"/>
              <a:buChar char="•"/>
              <a:defRPr sz="2000"/>
            </a:pPr>
            <a:r>
              <a:rPr dirty="0" smtClean="0"/>
              <a:t>Multiple </a:t>
            </a:r>
            <a:r>
              <a:rPr dirty="0"/>
              <a:t>diseases have similar symptoms resulting in overlapping of classes.</a:t>
            </a:r>
          </a:p>
          <a:p>
            <a:pPr marL="228600" indent="-228600" defTabSz="457200">
              <a:lnSpc>
                <a:spcPct val="100000"/>
              </a:lnSpc>
              <a:spcBef>
                <a:spcPts val="1300"/>
              </a:spcBef>
              <a:buSzPct val="100000"/>
              <a:buChar char="•"/>
              <a:defRPr sz="2000"/>
            </a:pPr>
            <a:r>
              <a:rPr dirty="0"/>
              <a:t>The process of data acquisition (see framework fig 1.1) involves collecting patient information data such as Age, Gender, Symptoms etc (object as well as data properties) are mostly unstructured and are thus very difficult to collect and visualize.</a:t>
            </a:r>
          </a:p>
          <a:p>
            <a:pPr marL="228600" indent="-228600" defTabSz="457200">
              <a:lnSpc>
                <a:spcPct val="100000"/>
              </a:lnSpc>
              <a:spcBef>
                <a:spcPts val="1300"/>
              </a:spcBef>
              <a:buSzPct val="100000"/>
              <a:buChar char="•"/>
              <a:defRPr sz="2000"/>
            </a:pPr>
            <a:r>
              <a:rPr dirty="0"/>
              <a:t>This field is such, that every case may have certain hidden components/Symptoms (Individuals, data properties, object properties) that may be the driving factor for that certain case. This causes inconsistency in the data analysis and thus resulting in inconsistent Semantic web rule language Rules (SWRL Rules).</a:t>
            </a:r>
          </a:p>
          <a:p>
            <a:pPr marL="228600" indent="-228600" defTabSz="457200">
              <a:lnSpc>
                <a:spcPct val="100000"/>
              </a:lnSpc>
              <a:spcBef>
                <a:spcPts val="1300"/>
              </a:spcBef>
              <a:buSzPct val="100000"/>
              <a:buChar char="•"/>
              <a:defRPr sz="2000"/>
            </a:pPr>
            <a:r>
              <a:rPr dirty="0" smtClean="0"/>
              <a:t>Often </a:t>
            </a:r>
            <a:r>
              <a:rPr dirty="0"/>
              <a:t>the patients data property </a:t>
            </a:r>
            <a:r>
              <a:rPr dirty="0" err="1"/>
              <a:t>HasAge</a:t>
            </a:r>
            <a:r>
              <a:rPr dirty="0"/>
              <a:t> (Age) is incorrect on the prescription which may be used for data acquisition.</a:t>
            </a:r>
            <a:r>
              <a:rPr lang="en-IN" dirty="0"/>
              <a:t> This may lead to inaccuracy in Semantic web rule language Rules (SWRL Rules) formation resulting in inaccurate results. </a:t>
            </a:r>
            <a:endParaRPr dirty="0"/>
          </a:p>
          <a:p>
            <a:pPr algn="l" defTabSz="457200">
              <a:lnSpc>
                <a:spcPts val="5000"/>
              </a:lnSpc>
              <a:spcBef>
                <a:spcPts val="1300"/>
              </a:spcBef>
              <a:defRPr sz="2133"/>
            </a:pPr>
            <a:endParaRPr dirty="0"/>
          </a:p>
          <a:p>
            <a:endParaRPr sz="1200"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
          <p:cNvSpPr txBox="1"/>
          <p:nvPr/>
        </p:nvSpPr>
        <p:spPr>
          <a:xfrm>
            <a:off x="280726" y="952500"/>
            <a:ext cx="11630548" cy="4144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228600" indent="-228600" defTabSz="457200">
              <a:lnSpc>
                <a:spcPct val="100000"/>
              </a:lnSpc>
              <a:spcBef>
                <a:spcPts val="1300"/>
              </a:spcBef>
              <a:buSzPct val="100000"/>
              <a:buChar char="•"/>
              <a:defRPr sz="2000"/>
            </a:pPr>
            <a:r>
              <a:rPr dirty="0"/>
              <a:t>The project requires the work of a knowledge engineer. A knowledge engineer interacts with the field experts, collects data and learns aptly regarding the domain of the project (in this case regarding Diseases namely </a:t>
            </a:r>
            <a:r>
              <a:rPr dirty="0" smtClean="0"/>
              <a:t>Diabetes</a:t>
            </a:r>
            <a:r>
              <a:rPr lang="en-IN" dirty="0" smtClean="0"/>
              <a:t>, </a:t>
            </a:r>
            <a:r>
              <a:rPr lang="en-IN" dirty="0" err="1" smtClean="0"/>
              <a:t>Covid</a:t>
            </a:r>
            <a:r>
              <a:rPr lang="en-IN" dirty="0" smtClean="0"/>
              <a:t> 19</a:t>
            </a:r>
            <a:r>
              <a:rPr dirty="0" smtClean="0"/>
              <a:t>, </a:t>
            </a:r>
            <a:r>
              <a:rPr dirty="0"/>
              <a:t>Cancer, Tb and Heart disease). Further, the knowledge engineer using the domain data acquired creates ontology and Semantic web rule language Rules (SWRL Rules).</a:t>
            </a:r>
          </a:p>
          <a:p>
            <a:pPr marL="228600" indent="-228600" defTabSz="457200">
              <a:lnSpc>
                <a:spcPct val="100000"/>
              </a:lnSpc>
              <a:spcBef>
                <a:spcPts val="1300"/>
              </a:spcBef>
              <a:buSzPct val="100000"/>
              <a:buChar char="•"/>
              <a:defRPr sz="2000"/>
            </a:pPr>
            <a:r>
              <a:rPr dirty="0"/>
              <a:t>Firstly, Data Acquisition phase is carried out. Data is acquired through various sources such as medical diagnostic cent</a:t>
            </a:r>
            <a:r>
              <a:rPr lang="en-IN" dirty="0"/>
              <a:t>e</a:t>
            </a:r>
            <a:r>
              <a:rPr dirty="0"/>
              <a:t>r, Medical clinics.</a:t>
            </a:r>
          </a:p>
          <a:p>
            <a:pPr marL="228600" indent="-228600" defTabSz="457200">
              <a:lnSpc>
                <a:spcPct val="100000"/>
              </a:lnSpc>
              <a:spcBef>
                <a:spcPts val="1300"/>
              </a:spcBef>
              <a:buSzPct val="100000"/>
              <a:buChar char="•"/>
              <a:defRPr sz="2000"/>
            </a:pPr>
            <a:r>
              <a:rPr dirty="0"/>
              <a:t>Afterwards in the Data Validation phase, the earlier acquired data is then manually validated through data acquired through websites such as . This confirms the accuracy, consistency and reliability of the dataset.</a:t>
            </a:r>
          </a:p>
          <a:p>
            <a:pPr marL="228600" indent="-228600" defTabSz="457200">
              <a:lnSpc>
                <a:spcPct val="100000"/>
              </a:lnSpc>
              <a:spcBef>
                <a:spcPts val="1300"/>
              </a:spcBef>
              <a:buSzPct val="100000"/>
              <a:buChar char="•"/>
              <a:defRPr sz="2000"/>
            </a:pPr>
            <a:r>
              <a:rPr dirty="0"/>
              <a:t>Data properties such as </a:t>
            </a:r>
            <a:r>
              <a:rPr dirty="0" err="1"/>
              <a:t>HasAge</a:t>
            </a:r>
            <a:r>
              <a:rPr dirty="0"/>
              <a:t> and </a:t>
            </a:r>
            <a:r>
              <a:rPr dirty="0" err="1"/>
              <a:t>HasGender</a:t>
            </a:r>
            <a:r>
              <a:rPr dirty="0"/>
              <a:t> are included in the ontology. These are the data properties that effect result of the ontology.</a:t>
            </a:r>
          </a:p>
          <a:p>
            <a:pPr marL="228600" indent="-228600" defTabSz="457200">
              <a:lnSpc>
                <a:spcPct val="100000"/>
              </a:lnSpc>
              <a:spcBef>
                <a:spcPts val="1300"/>
              </a:spcBef>
              <a:buSzPct val="100000"/>
              <a:buChar char="•"/>
              <a:defRPr sz="2000"/>
            </a:pPr>
            <a:r>
              <a:rPr dirty="0"/>
              <a:t>A primary key </a:t>
            </a:r>
            <a:r>
              <a:rPr dirty="0" err="1"/>
              <a:t>HasPatientId</a:t>
            </a:r>
            <a:r>
              <a:rPr dirty="0"/>
              <a:t> is included in the data property.</a:t>
            </a:r>
          </a:p>
        </p:txBody>
      </p:sp>
      <p:sp>
        <p:nvSpPr>
          <p:cNvPr id="126" name="Solution Strategy"/>
          <p:cNvSpPr txBox="1"/>
          <p:nvPr/>
        </p:nvSpPr>
        <p:spPr>
          <a:xfrm>
            <a:off x="4913580" y="192271"/>
            <a:ext cx="2364840" cy="421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b="1"/>
            </a:lvl1pPr>
          </a:lstStyle>
          <a:p>
            <a:r>
              <a:t>Solution Strategy</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Times New Roman"/>
        <a:ea typeface="Times New Roman"/>
        <a:cs typeface="Times New Roman"/>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just" defTabSz="914400" rtl="0" fontAlgn="auto" latinLnBrk="0" hangingPunct="0">
          <a:lnSpc>
            <a:spcPct val="150000"/>
          </a:lnSpc>
          <a:spcBef>
            <a:spcPts val="60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Times New Roman"/>
        <a:ea typeface="Times New Roman"/>
        <a:cs typeface="Times New Roman"/>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just" defTabSz="914400" rtl="0" fontAlgn="auto" latinLnBrk="0" hangingPunct="0">
          <a:lnSpc>
            <a:spcPct val="150000"/>
          </a:lnSpc>
          <a:spcBef>
            <a:spcPts val="60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278</TotalTime>
  <Words>3141</Words>
  <Application>Microsoft Office PowerPoint</Application>
  <PresentationFormat>Custom</PresentationFormat>
  <Paragraphs>336</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Slide 3</vt:lpstr>
      <vt:lpstr>Slide 4</vt:lpstr>
      <vt:lpstr>Slide 5</vt:lpstr>
      <vt:lpstr>LITERATURE SURVEY</vt:lpstr>
      <vt:lpstr>Slide 7</vt:lpstr>
      <vt:lpstr>Slide 8</vt:lpstr>
      <vt:lpstr>Slide 9</vt:lpstr>
      <vt:lpstr>Slide 10</vt:lpstr>
      <vt:lpstr>Slide 11</vt:lpstr>
      <vt:lpstr>Slide 12</vt:lpstr>
      <vt:lpstr>Slide 13</vt:lpstr>
      <vt:lpstr>Slide 14</vt:lpstr>
      <vt:lpstr>Slide 15</vt:lpstr>
      <vt:lpstr>SWRL RULES</vt:lpstr>
      <vt:lpstr>Slide 17</vt:lpstr>
      <vt:lpstr>     CLASS HEIRARCHY</vt:lpstr>
      <vt:lpstr>Slide 19</vt:lpstr>
      <vt:lpstr>Slide 20</vt:lpstr>
      <vt:lpstr>Slide 21</vt:lpstr>
      <vt:lpstr>Slide 22</vt:lpstr>
      <vt:lpstr>Slide 23</vt:lpstr>
      <vt:lpstr>Slide 24</vt:lpstr>
      <vt:lpstr>Slide 25</vt:lpstr>
      <vt:lpstr>LIMITATIONS</vt:lpstr>
      <vt:lpstr>FUTURE WORK</vt:lpstr>
      <vt:lpstr>CONCLUSION</vt:lpstr>
      <vt:lpstr>Slide 29</vt:lpstr>
      <vt:lpstr>Slide 30</vt:lpstr>
      <vt:lpstr>                     ACKNOWLEDGEMENT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basit halim</cp:lastModifiedBy>
  <cp:revision>48</cp:revision>
  <dcterms:modified xsi:type="dcterms:W3CDTF">2020-06-15T05:29:07Z</dcterms:modified>
</cp:coreProperties>
</file>