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02" userDrawn="1">
          <p15:clr>
            <a:srgbClr val="A4A3A4"/>
          </p15:clr>
        </p15:guide>
        <p15:guide id="3" pos="3840" userDrawn="1">
          <p15:clr>
            <a:srgbClr val="A4A3A4"/>
          </p15:clr>
        </p15:guide>
        <p15:guide id="4" pos="7378" userDrawn="1">
          <p15:clr>
            <a:srgbClr val="A4A3A4"/>
          </p15:clr>
        </p15:guide>
        <p15:guide id="5" orient="horz" pos="2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B239"/>
    <a:srgbClr val="CC000A"/>
    <a:srgbClr val="C83C3C"/>
    <a:srgbClr val="303C1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97" autoAdjust="0"/>
  </p:normalViewPr>
  <p:slideViewPr>
    <p:cSldViewPr snapToGrid="0">
      <p:cViewPr varScale="1">
        <p:scale>
          <a:sx n="55" d="100"/>
          <a:sy n="55" d="100"/>
        </p:scale>
        <p:origin x="1124" y="40"/>
      </p:cViewPr>
      <p:guideLst>
        <p:guide orient="horz" pos="2160"/>
        <p:guide pos="302"/>
        <p:guide pos="3840"/>
        <p:guide pos="7378"/>
        <p:guide orient="horz" pos="2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B7E9-1575-49E3-9392-5652E2C5D4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BBED63-86C5-4D46-B5BD-E6DA68884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68A272-1262-47CA-9FD6-B46B6AAA52E0}"/>
              </a:ext>
            </a:extLst>
          </p:cNvPr>
          <p:cNvSpPr>
            <a:spLocks noGrp="1"/>
          </p:cNvSpPr>
          <p:nvPr>
            <p:ph type="dt" sz="half" idx="10"/>
          </p:nvPr>
        </p:nvSpPr>
        <p:spPr/>
        <p:txBody>
          <a:bodyPr/>
          <a:lstStyle/>
          <a:p>
            <a:fld id="{159D3A76-3396-4895-8794-BDB21AA9023A}" type="datetimeFigureOut">
              <a:rPr lang="en-IN" smtClean="0"/>
              <a:t>03-03-2019</a:t>
            </a:fld>
            <a:endParaRPr lang="en-IN"/>
          </a:p>
        </p:txBody>
      </p:sp>
      <p:sp>
        <p:nvSpPr>
          <p:cNvPr id="5" name="Footer Placeholder 4">
            <a:extLst>
              <a:ext uri="{FF2B5EF4-FFF2-40B4-BE49-F238E27FC236}">
                <a16:creationId xmlns:a16="http://schemas.microsoft.com/office/drawing/2014/main" id="{4067AA27-7CDC-48C9-A3B8-170F6C130B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64D478-C432-4134-9032-ECB090EFE787}"/>
              </a:ext>
            </a:extLst>
          </p:cNvPr>
          <p:cNvSpPr>
            <a:spLocks noGrp="1"/>
          </p:cNvSpPr>
          <p:nvPr>
            <p:ph type="sldNum" sz="quarter" idx="12"/>
          </p:nvPr>
        </p:nvSpPr>
        <p:spPr/>
        <p:txBody>
          <a:bodyPr/>
          <a:lstStyle/>
          <a:p>
            <a:fld id="{9F9A381D-123D-4A51-88F0-FC479923BB61}" type="slidenum">
              <a:rPr lang="en-IN" smtClean="0"/>
              <a:t>‹#›</a:t>
            </a:fld>
            <a:endParaRPr lang="en-IN"/>
          </a:p>
        </p:txBody>
      </p:sp>
    </p:spTree>
    <p:extLst>
      <p:ext uri="{BB962C8B-B14F-4D97-AF65-F5344CB8AC3E}">
        <p14:creationId xmlns:p14="http://schemas.microsoft.com/office/powerpoint/2010/main" val="2442139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6FE5-9092-4056-B046-5BC7DB2C85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1BE155-5071-4287-868E-92C710595A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A313FB-62E8-407C-A6B2-A55EAA2F1C1E}"/>
              </a:ext>
            </a:extLst>
          </p:cNvPr>
          <p:cNvSpPr>
            <a:spLocks noGrp="1"/>
          </p:cNvSpPr>
          <p:nvPr>
            <p:ph type="dt" sz="half" idx="10"/>
          </p:nvPr>
        </p:nvSpPr>
        <p:spPr/>
        <p:txBody>
          <a:bodyPr/>
          <a:lstStyle/>
          <a:p>
            <a:fld id="{159D3A76-3396-4895-8794-BDB21AA9023A}" type="datetimeFigureOut">
              <a:rPr lang="en-IN" smtClean="0"/>
              <a:t>03-03-2019</a:t>
            </a:fld>
            <a:endParaRPr lang="en-IN"/>
          </a:p>
        </p:txBody>
      </p:sp>
      <p:sp>
        <p:nvSpPr>
          <p:cNvPr id="5" name="Footer Placeholder 4">
            <a:extLst>
              <a:ext uri="{FF2B5EF4-FFF2-40B4-BE49-F238E27FC236}">
                <a16:creationId xmlns:a16="http://schemas.microsoft.com/office/drawing/2014/main" id="{104F2638-57D8-4F37-8A19-1330F77330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7AB0B0-97E5-4AE4-946F-492B6A0A0634}"/>
              </a:ext>
            </a:extLst>
          </p:cNvPr>
          <p:cNvSpPr>
            <a:spLocks noGrp="1"/>
          </p:cNvSpPr>
          <p:nvPr>
            <p:ph type="sldNum" sz="quarter" idx="12"/>
          </p:nvPr>
        </p:nvSpPr>
        <p:spPr/>
        <p:txBody>
          <a:bodyPr/>
          <a:lstStyle/>
          <a:p>
            <a:fld id="{9F9A381D-123D-4A51-88F0-FC479923BB61}" type="slidenum">
              <a:rPr lang="en-IN" smtClean="0"/>
              <a:t>‹#›</a:t>
            </a:fld>
            <a:endParaRPr lang="en-IN"/>
          </a:p>
        </p:txBody>
      </p:sp>
    </p:spTree>
    <p:extLst>
      <p:ext uri="{BB962C8B-B14F-4D97-AF65-F5344CB8AC3E}">
        <p14:creationId xmlns:p14="http://schemas.microsoft.com/office/powerpoint/2010/main" val="3402018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1CF754-CACA-4098-8081-C1BF343BA8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99BBF5-E26A-43E6-BC81-DC5B7B7B70D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26CC43-DEA6-4A32-B7F4-F8DB3A51AFBF}"/>
              </a:ext>
            </a:extLst>
          </p:cNvPr>
          <p:cNvSpPr>
            <a:spLocks noGrp="1"/>
          </p:cNvSpPr>
          <p:nvPr>
            <p:ph type="dt" sz="half" idx="10"/>
          </p:nvPr>
        </p:nvSpPr>
        <p:spPr/>
        <p:txBody>
          <a:bodyPr/>
          <a:lstStyle/>
          <a:p>
            <a:fld id="{159D3A76-3396-4895-8794-BDB21AA9023A}" type="datetimeFigureOut">
              <a:rPr lang="en-IN" smtClean="0"/>
              <a:t>03-03-2019</a:t>
            </a:fld>
            <a:endParaRPr lang="en-IN"/>
          </a:p>
        </p:txBody>
      </p:sp>
      <p:sp>
        <p:nvSpPr>
          <p:cNvPr id="5" name="Footer Placeholder 4">
            <a:extLst>
              <a:ext uri="{FF2B5EF4-FFF2-40B4-BE49-F238E27FC236}">
                <a16:creationId xmlns:a16="http://schemas.microsoft.com/office/drawing/2014/main" id="{E9F57B1F-41F0-4B5E-B8BF-7E8ABCADAF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E1AA40-8EA1-49CB-88D4-7DF157EA9140}"/>
              </a:ext>
            </a:extLst>
          </p:cNvPr>
          <p:cNvSpPr>
            <a:spLocks noGrp="1"/>
          </p:cNvSpPr>
          <p:nvPr>
            <p:ph type="sldNum" sz="quarter" idx="12"/>
          </p:nvPr>
        </p:nvSpPr>
        <p:spPr/>
        <p:txBody>
          <a:bodyPr/>
          <a:lstStyle/>
          <a:p>
            <a:fld id="{9F9A381D-123D-4A51-88F0-FC479923BB61}" type="slidenum">
              <a:rPr lang="en-IN" smtClean="0"/>
              <a:t>‹#›</a:t>
            </a:fld>
            <a:endParaRPr lang="en-IN"/>
          </a:p>
        </p:txBody>
      </p:sp>
    </p:spTree>
    <p:extLst>
      <p:ext uri="{BB962C8B-B14F-4D97-AF65-F5344CB8AC3E}">
        <p14:creationId xmlns:p14="http://schemas.microsoft.com/office/powerpoint/2010/main" val="4196379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FE24-1906-4F25-AD45-1BD1658972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8712D8-B37D-4AC0-BC6D-0041D31042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E12D5C-6DBB-420C-8ED3-A50FE5C29F08}"/>
              </a:ext>
            </a:extLst>
          </p:cNvPr>
          <p:cNvSpPr>
            <a:spLocks noGrp="1"/>
          </p:cNvSpPr>
          <p:nvPr>
            <p:ph type="dt" sz="half" idx="10"/>
          </p:nvPr>
        </p:nvSpPr>
        <p:spPr/>
        <p:txBody>
          <a:bodyPr/>
          <a:lstStyle/>
          <a:p>
            <a:fld id="{159D3A76-3396-4895-8794-BDB21AA9023A}" type="datetimeFigureOut">
              <a:rPr lang="en-IN" smtClean="0"/>
              <a:t>03-03-2019</a:t>
            </a:fld>
            <a:endParaRPr lang="en-IN"/>
          </a:p>
        </p:txBody>
      </p:sp>
      <p:sp>
        <p:nvSpPr>
          <p:cNvPr id="5" name="Footer Placeholder 4">
            <a:extLst>
              <a:ext uri="{FF2B5EF4-FFF2-40B4-BE49-F238E27FC236}">
                <a16:creationId xmlns:a16="http://schemas.microsoft.com/office/drawing/2014/main" id="{F5062380-CE50-4F4D-90BD-1A5B3FDD53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E10261-6753-45FE-B2B6-46B5F34C407D}"/>
              </a:ext>
            </a:extLst>
          </p:cNvPr>
          <p:cNvSpPr>
            <a:spLocks noGrp="1"/>
          </p:cNvSpPr>
          <p:nvPr>
            <p:ph type="sldNum" sz="quarter" idx="12"/>
          </p:nvPr>
        </p:nvSpPr>
        <p:spPr/>
        <p:txBody>
          <a:bodyPr/>
          <a:lstStyle/>
          <a:p>
            <a:fld id="{9F9A381D-123D-4A51-88F0-FC479923BB61}" type="slidenum">
              <a:rPr lang="en-IN" smtClean="0"/>
              <a:t>‹#›</a:t>
            </a:fld>
            <a:endParaRPr lang="en-IN"/>
          </a:p>
        </p:txBody>
      </p:sp>
    </p:spTree>
    <p:extLst>
      <p:ext uri="{BB962C8B-B14F-4D97-AF65-F5344CB8AC3E}">
        <p14:creationId xmlns:p14="http://schemas.microsoft.com/office/powerpoint/2010/main" val="288970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A29D-7366-4775-9BA2-8D0B33EDB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FAA87F-4BCC-434B-93FE-42899CFDB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11F205C-2E64-4F08-B8F2-40BA6A027988}"/>
              </a:ext>
            </a:extLst>
          </p:cNvPr>
          <p:cNvSpPr>
            <a:spLocks noGrp="1"/>
          </p:cNvSpPr>
          <p:nvPr>
            <p:ph type="dt" sz="half" idx="10"/>
          </p:nvPr>
        </p:nvSpPr>
        <p:spPr/>
        <p:txBody>
          <a:bodyPr/>
          <a:lstStyle/>
          <a:p>
            <a:fld id="{159D3A76-3396-4895-8794-BDB21AA9023A}" type="datetimeFigureOut">
              <a:rPr lang="en-IN" smtClean="0"/>
              <a:t>03-03-2019</a:t>
            </a:fld>
            <a:endParaRPr lang="en-IN"/>
          </a:p>
        </p:txBody>
      </p:sp>
      <p:sp>
        <p:nvSpPr>
          <p:cNvPr id="5" name="Footer Placeholder 4">
            <a:extLst>
              <a:ext uri="{FF2B5EF4-FFF2-40B4-BE49-F238E27FC236}">
                <a16:creationId xmlns:a16="http://schemas.microsoft.com/office/drawing/2014/main" id="{92D7C6C4-D6DF-404E-A4A7-AEA6471790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3C85A4-3EF6-453D-9DD4-872A50DBD438}"/>
              </a:ext>
            </a:extLst>
          </p:cNvPr>
          <p:cNvSpPr>
            <a:spLocks noGrp="1"/>
          </p:cNvSpPr>
          <p:nvPr>
            <p:ph type="sldNum" sz="quarter" idx="12"/>
          </p:nvPr>
        </p:nvSpPr>
        <p:spPr/>
        <p:txBody>
          <a:bodyPr/>
          <a:lstStyle/>
          <a:p>
            <a:fld id="{9F9A381D-123D-4A51-88F0-FC479923BB61}" type="slidenum">
              <a:rPr lang="en-IN" smtClean="0"/>
              <a:t>‹#›</a:t>
            </a:fld>
            <a:endParaRPr lang="en-IN"/>
          </a:p>
        </p:txBody>
      </p:sp>
    </p:spTree>
    <p:extLst>
      <p:ext uri="{BB962C8B-B14F-4D97-AF65-F5344CB8AC3E}">
        <p14:creationId xmlns:p14="http://schemas.microsoft.com/office/powerpoint/2010/main" val="411322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8027-D387-4DA1-91B7-B2D08565BA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6AF5FA-B30E-4FF9-8F80-9086EC32B8A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698CC0-F7AD-4015-86D0-C39CBDC17C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CB43C8-2856-4EC9-8486-984E579CAEB5}"/>
              </a:ext>
            </a:extLst>
          </p:cNvPr>
          <p:cNvSpPr>
            <a:spLocks noGrp="1"/>
          </p:cNvSpPr>
          <p:nvPr>
            <p:ph type="dt" sz="half" idx="10"/>
          </p:nvPr>
        </p:nvSpPr>
        <p:spPr/>
        <p:txBody>
          <a:bodyPr/>
          <a:lstStyle/>
          <a:p>
            <a:fld id="{159D3A76-3396-4895-8794-BDB21AA9023A}" type="datetimeFigureOut">
              <a:rPr lang="en-IN" smtClean="0"/>
              <a:t>03-03-2019</a:t>
            </a:fld>
            <a:endParaRPr lang="en-IN"/>
          </a:p>
        </p:txBody>
      </p:sp>
      <p:sp>
        <p:nvSpPr>
          <p:cNvPr id="6" name="Footer Placeholder 5">
            <a:extLst>
              <a:ext uri="{FF2B5EF4-FFF2-40B4-BE49-F238E27FC236}">
                <a16:creationId xmlns:a16="http://schemas.microsoft.com/office/drawing/2014/main" id="{EE2C23CF-FE53-49D2-B6B0-92C1571C3E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CB68C1-CF64-4CC2-A996-36E36508893F}"/>
              </a:ext>
            </a:extLst>
          </p:cNvPr>
          <p:cNvSpPr>
            <a:spLocks noGrp="1"/>
          </p:cNvSpPr>
          <p:nvPr>
            <p:ph type="sldNum" sz="quarter" idx="12"/>
          </p:nvPr>
        </p:nvSpPr>
        <p:spPr/>
        <p:txBody>
          <a:bodyPr/>
          <a:lstStyle/>
          <a:p>
            <a:fld id="{9F9A381D-123D-4A51-88F0-FC479923BB61}" type="slidenum">
              <a:rPr lang="en-IN" smtClean="0"/>
              <a:t>‹#›</a:t>
            </a:fld>
            <a:endParaRPr lang="en-IN"/>
          </a:p>
        </p:txBody>
      </p:sp>
    </p:spTree>
    <p:extLst>
      <p:ext uri="{BB962C8B-B14F-4D97-AF65-F5344CB8AC3E}">
        <p14:creationId xmlns:p14="http://schemas.microsoft.com/office/powerpoint/2010/main" val="273062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5709-A0CB-4F3C-B063-4A9186337E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628513-468A-461C-8EFD-A8277732E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26A790-1FDC-4428-95EC-8E1DA1D547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D73B86-89E6-49FA-B1FA-FE821CD5C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FDC94FD-626C-4317-B678-7056CCEE78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7CED09-34B4-419B-AB8C-2F8F11FD365A}"/>
              </a:ext>
            </a:extLst>
          </p:cNvPr>
          <p:cNvSpPr>
            <a:spLocks noGrp="1"/>
          </p:cNvSpPr>
          <p:nvPr>
            <p:ph type="dt" sz="half" idx="10"/>
          </p:nvPr>
        </p:nvSpPr>
        <p:spPr/>
        <p:txBody>
          <a:bodyPr/>
          <a:lstStyle/>
          <a:p>
            <a:fld id="{159D3A76-3396-4895-8794-BDB21AA9023A}" type="datetimeFigureOut">
              <a:rPr lang="en-IN" smtClean="0"/>
              <a:t>03-03-2019</a:t>
            </a:fld>
            <a:endParaRPr lang="en-IN"/>
          </a:p>
        </p:txBody>
      </p:sp>
      <p:sp>
        <p:nvSpPr>
          <p:cNvPr id="8" name="Footer Placeholder 7">
            <a:extLst>
              <a:ext uri="{FF2B5EF4-FFF2-40B4-BE49-F238E27FC236}">
                <a16:creationId xmlns:a16="http://schemas.microsoft.com/office/drawing/2014/main" id="{5B15801A-51E4-4850-B29D-E1842079F1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43F42A-9F4B-4AD9-935F-44ACF874406E}"/>
              </a:ext>
            </a:extLst>
          </p:cNvPr>
          <p:cNvSpPr>
            <a:spLocks noGrp="1"/>
          </p:cNvSpPr>
          <p:nvPr>
            <p:ph type="sldNum" sz="quarter" idx="12"/>
          </p:nvPr>
        </p:nvSpPr>
        <p:spPr/>
        <p:txBody>
          <a:bodyPr/>
          <a:lstStyle/>
          <a:p>
            <a:fld id="{9F9A381D-123D-4A51-88F0-FC479923BB61}" type="slidenum">
              <a:rPr lang="en-IN" smtClean="0"/>
              <a:t>‹#›</a:t>
            </a:fld>
            <a:endParaRPr lang="en-IN"/>
          </a:p>
        </p:txBody>
      </p:sp>
    </p:spTree>
    <p:extLst>
      <p:ext uri="{BB962C8B-B14F-4D97-AF65-F5344CB8AC3E}">
        <p14:creationId xmlns:p14="http://schemas.microsoft.com/office/powerpoint/2010/main" val="883370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FF17-D52A-4E70-9D9C-33E463D8DB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F2FE2E-2649-4D53-B31B-405A389370A5}"/>
              </a:ext>
            </a:extLst>
          </p:cNvPr>
          <p:cNvSpPr>
            <a:spLocks noGrp="1"/>
          </p:cNvSpPr>
          <p:nvPr>
            <p:ph type="dt" sz="half" idx="10"/>
          </p:nvPr>
        </p:nvSpPr>
        <p:spPr/>
        <p:txBody>
          <a:bodyPr/>
          <a:lstStyle/>
          <a:p>
            <a:fld id="{159D3A76-3396-4895-8794-BDB21AA9023A}" type="datetimeFigureOut">
              <a:rPr lang="en-IN" smtClean="0"/>
              <a:t>03-03-2019</a:t>
            </a:fld>
            <a:endParaRPr lang="en-IN"/>
          </a:p>
        </p:txBody>
      </p:sp>
      <p:sp>
        <p:nvSpPr>
          <p:cNvPr id="4" name="Footer Placeholder 3">
            <a:extLst>
              <a:ext uri="{FF2B5EF4-FFF2-40B4-BE49-F238E27FC236}">
                <a16:creationId xmlns:a16="http://schemas.microsoft.com/office/drawing/2014/main" id="{2A912FFF-1BDE-4588-9D03-9ADA4DEF8A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30F199-39C5-46A1-BB09-8BDDF2A30262}"/>
              </a:ext>
            </a:extLst>
          </p:cNvPr>
          <p:cNvSpPr>
            <a:spLocks noGrp="1"/>
          </p:cNvSpPr>
          <p:nvPr>
            <p:ph type="sldNum" sz="quarter" idx="12"/>
          </p:nvPr>
        </p:nvSpPr>
        <p:spPr/>
        <p:txBody>
          <a:bodyPr/>
          <a:lstStyle/>
          <a:p>
            <a:fld id="{9F9A381D-123D-4A51-88F0-FC479923BB61}" type="slidenum">
              <a:rPr lang="en-IN" smtClean="0"/>
              <a:t>‹#›</a:t>
            </a:fld>
            <a:endParaRPr lang="en-IN"/>
          </a:p>
        </p:txBody>
      </p:sp>
    </p:spTree>
    <p:extLst>
      <p:ext uri="{BB962C8B-B14F-4D97-AF65-F5344CB8AC3E}">
        <p14:creationId xmlns:p14="http://schemas.microsoft.com/office/powerpoint/2010/main" val="70267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F23C56-7A53-4F8C-BD34-CDFDE33AE9B5}"/>
              </a:ext>
            </a:extLst>
          </p:cNvPr>
          <p:cNvSpPr>
            <a:spLocks noGrp="1"/>
          </p:cNvSpPr>
          <p:nvPr>
            <p:ph type="dt" sz="half" idx="10"/>
          </p:nvPr>
        </p:nvSpPr>
        <p:spPr/>
        <p:txBody>
          <a:bodyPr/>
          <a:lstStyle/>
          <a:p>
            <a:fld id="{159D3A76-3396-4895-8794-BDB21AA9023A}" type="datetimeFigureOut">
              <a:rPr lang="en-IN" smtClean="0"/>
              <a:t>03-03-2019</a:t>
            </a:fld>
            <a:endParaRPr lang="en-IN"/>
          </a:p>
        </p:txBody>
      </p:sp>
      <p:sp>
        <p:nvSpPr>
          <p:cNvPr id="3" name="Footer Placeholder 2">
            <a:extLst>
              <a:ext uri="{FF2B5EF4-FFF2-40B4-BE49-F238E27FC236}">
                <a16:creationId xmlns:a16="http://schemas.microsoft.com/office/drawing/2014/main" id="{01AA81D9-5EDF-4972-9B3B-39AD2E4648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116A23-C11F-42B5-A929-87A017789DBC}"/>
              </a:ext>
            </a:extLst>
          </p:cNvPr>
          <p:cNvSpPr>
            <a:spLocks noGrp="1"/>
          </p:cNvSpPr>
          <p:nvPr>
            <p:ph type="sldNum" sz="quarter" idx="12"/>
          </p:nvPr>
        </p:nvSpPr>
        <p:spPr/>
        <p:txBody>
          <a:bodyPr/>
          <a:lstStyle/>
          <a:p>
            <a:fld id="{9F9A381D-123D-4A51-88F0-FC479923BB61}" type="slidenum">
              <a:rPr lang="en-IN" smtClean="0"/>
              <a:t>‹#›</a:t>
            </a:fld>
            <a:endParaRPr lang="en-IN"/>
          </a:p>
        </p:txBody>
      </p:sp>
    </p:spTree>
    <p:extLst>
      <p:ext uri="{BB962C8B-B14F-4D97-AF65-F5344CB8AC3E}">
        <p14:creationId xmlns:p14="http://schemas.microsoft.com/office/powerpoint/2010/main" val="1671819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F2C2-82D3-4B52-A443-DEF459228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7D89D5-2422-4C79-9217-A1F7E81B27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317F6A-A8D0-4F62-B379-5F1F2308D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CAF0B3-6E57-4FE5-8021-A058CC457958}"/>
              </a:ext>
            </a:extLst>
          </p:cNvPr>
          <p:cNvSpPr>
            <a:spLocks noGrp="1"/>
          </p:cNvSpPr>
          <p:nvPr>
            <p:ph type="dt" sz="half" idx="10"/>
          </p:nvPr>
        </p:nvSpPr>
        <p:spPr/>
        <p:txBody>
          <a:bodyPr/>
          <a:lstStyle/>
          <a:p>
            <a:fld id="{159D3A76-3396-4895-8794-BDB21AA9023A}" type="datetimeFigureOut">
              <a:rPr lang="en-IN" smtClean="0"/>
              <a:t>03-03-2019</a:t>
            </a:fld>
            <a:endParaRPr lang="en-IN"/>
          </a:p>
        </p:txBody>
      </p:sp>
      <p:sp>
        <p:nvSpPr>
          <p:cNvPr id="6" name="Footer Placeholder 5">
            <a:extLst>
              <a:ext uri="{FF2B5EF4-FFF2-40B4-BE49-F238E27FC236}">
                <a16:creationId xmlns:a16="http://schemas.microsoft.com/office/drawing/2014/main" id="{E3B4AF05-D653-4608-B0A0-67FE55E28E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645FCB-2951-41CB-9D30-487E0A0B1A85}"/>
              </a:ext>
            </a:extLst>
          </p:cNvPr>
          <p:cNvSpPr>
            <a:spLocks noGrp="1"/>
          </p:cNvSpPr>
          <p:nvPr>
            <p:ph type="sldNum" sz="quarter" idx="12"/>
          </p:nvPr>
        </p:nvSpPr>
        <p:spPr/>
        <p:txBody>
          <a:bodyPr/>
          <a:lstStyle/>
          <a:p>
            <a:fld id="{9F9A381D-123D-4A51-88F0-FC479923BB61}" type="slidenum">
              <a:rPr lang="en-IN" smtClean="0"/>
              <a:t>‹#›</a:t>
            </a:fld>
            <a:endParaRPr lang="en-IN"/>
          </a:p>
        </p:txBody>
      </p:sp>
    </p:spTree>
    <p:extLst>
      <p:ext uri="{BB962C8B-B14F-4D97-AF65-F5344CB8AC3E}">
        <p14:creationId xmlns:p14="http://schemas.microsoft.com/office/powerpoint/2010/main" val="16447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8596-EC7E-4E5E-A739-0AF6C23FBC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7F884A-8A63-4468-9A4F-29E18C2C9D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9604AD-25FB-4452-AA19-7DFF4AFA35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7F3EF8-97D4-48A4-92C1-51B1599587CC}"/>
              </a:ext>
            </a:extLst>
          </p:cNvPr>
          <p:cNvSpPr>
            <a:spLocks noGrp="1"/>
          </p:cNvSpPr>
          <p:nvPr>
            <p:ph type="dt" sz="half" idx="10"/>
          </p:nvPr>
        </p:nvSpPr>
        <p:spPr/>
        <p:txBody>
          <a:bodyPr/>
          <a:lstStyle/>
          <a:p>
            <a:fld id="{159D3A76-3396-4895-8794-BDB21AA9023A}" type="datetimeFigureOut">
              <a:rPr lang="en-IN" smtClean="0"/>
              <a:t>03-03-2019</a:t>
            </a:fld>
            <a:endParaRPr lang="en-IN"/>
          </a:p>
        </p:txBody>
      </p:sp>
      <p:sp>
        <p:nvSpPr>
          <p:cNvPr id="6" name="Footer Placeholder 5">
            <a:extLst>
              <a:ext uri="{FF2B5EF4-FFF2-40B4-BE49-F238E27FC236}">
                <a16:creationId xmlns:a16="http://schemas.microsoft.com/office/drawing/2014/main" id="{2126F8DE-98A3-494C-A1E9-313E48ADD6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28F60-C919-4483-8EA0-F89577D66799}"/>
              </a:ext>
            </a:extLst>
          </p:cNvPr>
          <p:cNvSpPr>
            <a:spLocks noGrp="1"/>
          </p:cNvSpPr>
          <p:nvPr>
            <p:ph type="sldNum" sz="quarter" idx="12"/>
          </p:nvPr>
        </p:nvSpPr>
        <p:spPr/>
        <p:txBody>
          <a:bodyPr/>
          <a:lstStyle/>
          <a:p>
            <a:fld id="{9F9A381D-123D-4A51-88F0-FC479923BB61}" type="slidenum">
              <a:rPr lang="en-IN" smtClean="0"/>
              <a:t>‹#›</a:t>
            </a:fld>
            <a:endParaRPr lang="en-IN"/>
          </a:p>
        </p:txBody>
      </p:sp>
    </p:spTree>
    <p:extLst>
      <p:ext uri="{BB962C8B-B14F-4D97-AF65-F5344CB8AC3E}">
        <p14:creationId xmlns:p14="http://schemas.microsoft.com/office/powerpoint/2010/main" val="175276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EF97F3-1613-4DC2-BC22-B3D97628A7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703601-FD0C-46B8-9A5B-8C38CCB80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282875-3D7E-477A-B7DF-C6F5C69C3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D3A76-3396-4895-8794-BDB21AA9023A}" type="datetimeFigureOut">
              <a:rPr lang="en-IN" smtClean="0"/>
              <a:t>03-03-2019</a:t>
            </a:fld>
            <a:endParaRPr lang="en-IN"/>
          </a:p>
        </p:txBody>
      </p:sp>
      <p:sp>
        <p:nvSpPr>
          <p:cNvPr id="5" name="Footer Placeholder 4">
            <a:extLst>
              <a:ext uri="{FF2B5EF4-FFF2-40B4-BE49-F238E27FC236}">
                <a16:creationId xmlns:a16="http://schemas.microsoft.com/office/drawing/2014/main" id="{AB7A53E8-4FF7-48E8-B74E-92BB033B6C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481376-C072-4B35-8C95-8472199625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9A381D-123D-4A51-88F0-FC479923BB61}" type="slidenum">
              <a:rPr lang="en-IN" smtClean="0"/>
              <a:t>‹#›</a:t>
            </a:fld>
            <a:endParaRPr lang="en-IN"/>
          </a:p>
        </p:txBody>
      </p:sp>
    </p:spTree>
    <p:extLst>
      <p:ext uri="{BB962C8B-B14F-4D97-AF65-F5344CB8AC3E}">
        <p14:creationId xmlns:p14="http://schemas.microsoft.com/office/powerpoint/2010/main" val="2397880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lh4.googleusercontent.com/lt1Nv1tChUVAkGFPqswkHoZRQKDxTsvz_r-2pFheVc0CMww_ddlun6ctzvUHcLzZ4r4OZFlASOuXT51_LzAXvAYdH4i-unyfCexZ5VlD7TIOBkT6C8bgTCJ_idgFx1mUUG5KU75M">
            <a:extLst>
              <a:ext uri="{FF2B5EF4-FFF2-40B4-BE49-F238E27FC236}">
                <a16:creationId xmlns:a16="http://schemas.microsoft.com/office/drawing/2014/main" id="{99C51B0D-AAD1-42AA-89E5-EE27B2C30ADA}"/>
              </a:ext>
            </a:extLst>
          </p:cNvPr>
          <p:cNvPicPr/>
          <p:nvPr/>
        </p:nvPicPr>
        <p:blipFill rotWithShape="1">
          <a:blip r:embed="rId2" cstate="print">
            <a:extLst>
              <a:ext uri="{BEBA8EAE-BF5A-486C-A8C5-ECC9F3942E4B}">
                <a14:imgProps xmlns:a14="http://schemas.microsoft.com/office/drawing/2010/main">
                  <a14:imgLayer r:embed="rId3">
                    <a14:imgEffect>
                      <a14:colorTemperature colorTemp="4700"/>
                    </a14:imgEffect>
                    <a14:imgEffect>
                      <a14:brightnessContrast contrast="40000"/>
                    </a14:imgEffect>
                  </a14:imgLayer>
                </a14:imgProps>
              </a:ext>
              <a:ext uri="{28A0092B-C50C-407E-A947-70E740481C1C}">
                <a14:useLocalDpi xmlns:a14="http://schemas.microsoft.com/office/drawing/2010/main" val="0"/>
              </a:ext>
            </a:extLst>
          </a:blip>
          <a:srcRect t="5114"/>
          <a:stretch/>
        </p:blipFill>
        <p:spPr bwMode="auto">
          <a:xfrm>
            <a:off x="0" y="-1"/>
            <a:ext cx="12192000" cy="6858001"/>
          </a:xfrm>
          <a:prstGeom prst="rect">
            <a:avLst/>
          </a:prstGeom>
          <a:noFill/>
          <a:ln>
            <a:noFill/>
          </a:ln>
        </p:spPr>
      </p:pic>
      <p:sp>
        <p:nvSpPr>
          <p:cNvPr id="13" name="Parallelogram 12">
            <a:extLst>
              <a:ext uri="{FF2B5EF4-FFF2-40B4-BE49-F238E27FC236}">
                <a16:creationId xmlns:a16="http://schemas.microsoft.com/office/drawing/2014/main" id="{93049589-ED2A-4B48-97E9-B9335F248AA4}"/>
              </a:ext>
            </a:extLst>
          </p:cNvPr>
          <p:cNvSpPr/>
          <p:nvPr/>
        </p:nvSpPr>
        <p:spPr>
          <a:xfrm rot="21395380">
            <a:off x="-2960726" y="57872"/>
            <a:ext cx="5545086" cy="6858002"/>
          </a:xfrm>
          <a:prstGeom prst="parallelogram">
            <a:avLst>
              <a:gd name="adj" fmla="val 40574"/>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Parallelogram 5">
            <a:extLst>
              <a:ext uri="{FF2B5EF4-FFF2-40B4-BE49-F238E27FC236}">
                <a16:creationId xmlns:a16="http://schemas.microsoft.com/office/drawing/2014/main" id="{D3340E77-16D7-46AF-8040-AFBE3188EF11}"/>
              </a:ext>
            </a:extLst>
          </p:cNvPr>
          <p:cNvSpPr/>
          <p:nvPr/>
        </p:nvSpPr>
        <p:spPr>
          <a:xfrm>
            <a:off x="-3184101" y="0"/>
            <a:ext cx="5545086" cy="6858002"/>
          </a:xfrm>
          <a:prstGeom prst="parallelogram">
            <a:avLst>
              <a:gd name="adj" fmla="val 40574"/>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99D78A3-C5BB-41EE-A53A-07C2AEF0ADC1}"/>
              </a:ext>
            </a:extLst>
          </p:cNvPr>
          <p:cNvSpPr/>
          <p:nvPr/>
        </p:nvSpPr>
        <p:spPr>
          <a:xfrm>
            <a:off x="-1" y="5369667"/>
            <a:ext cx="12192000" cy="1507787"/>
          </a:xfrm>
          <a:prstGeom prst="rect">
            <a:avLst/>
          </a:prstGeom>
          <a:solidFill>
            <a:srgbClr val="DCB23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Parallelogram 10">
            <a:extLst>
              <a:ext uri="{FF2B5EF4-FFF2-40B4-BE49-F238E27FC236}">
                <a16:creationId xmlns:a16="http://schemas.microsoft.com/office/drawing/2014/main" id="{919EF5CE-92FD-4178-8CB1-9A7C9F415F8C}"/>
              </a:ext>
            </a:extLst>
          </p:cNvPr>
          <p:cNvSpPr/>
          <p:nvPr/>
        </p:nvSpPr>
        <p:spPr>
          <a:xfrm>
            <a:off x="-2519377" y="4198722"/>
            <a:ext cx="14241477" cy="1932889"/>
          </a:xfrm>
          <a:prstGeom prst="parallelogram">
            <a:avLst>
              <a:gd name="adj" fmla="val 31250"/>
            </a:avLst>
          </a:prstGeom>
          <a:solidFill>
            <a:srgbClr val="303C1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pc="300" dirty="0">
                <a:solidFill>
                  <a:schemeClr val="bg1"/>
                </a:solidFill>
                <a:latin typeface="Tw Cen MT" panose="020B0602020104020603" pitchFamily="34" charset="0"/>
                <a:ea typeface="Times New Roman" panose="02020603050405020304" pitchFamily="18" charset="0"/>
                <a:cs typeface="Arial" panose="020B0604020202020204" pitchFamily="34" charset="0"/>
              </a:rPr>
              <a:t>        A Look Into Online Indian Bus Industry</a:t>
            </a:r>
            <a:endParaRPr lang="en-IN" sz="4000" b="1" spc="300" dirty="0">
              <a:solidFill>
                <a:schemeClr val="bg1"/>
              </a:solidFill>
              <a:latin typeface="Tw Cen MT" panose="020B0602020104020603" pitchFamily="34" charset="0"/>
              <a:ea typeface="Calibri" panose="020F0502020204030204" pitchFamily="34" charset="0"/>
              <a:cs typeface="Arial" panose="020B0604020202020204" pitchFamily="34" charset="0"/>
            </a:endParaRPr>
          </a:p>
        </p:txBody>
      </p:sp>
      <p:cxnSp>
        <p:nvCxnSpPr>
          <p:cNvPr id="14" name="Straight Connector 13">
            <a:extLst>
              <a:ext uri="{FF2B5EF4-FFF2-40B4-BE49-F238E27FC236}">
                <a16:creationId xmlns:a16="http://schemas.microsoft.com/office/drawing/2014/main" id="{5EC1A131-0F5F-4CD5-8C39-51A25664A687}"/>
              </a:ext>
            </a:extLst>
          </p:cNvPr>
          <p:cNvCxnSpPr>
            <a:cxnSpLocks/>
          </p:cNvCxnSpPr>
          <p:nvPr/>
        </p:nvCxnSpPr>
        <p:spPr>
          <a:xfrm>
            <a:off x="479425" y="5638361"/>
            <a:ext cx="9578975"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14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B239"/>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079382-FCE6-4FA2-95AA-F20264D7DA76}"/>
              </a:ext>
            </a:extLst>
          </p:cNvPr>
          <p:cNvSpPr/>
          <p:nvPr/>
        </p:nvSpPr>
        <p:spPr>
          <a:xfrm>
            <a:off x="479425" y="305068"/>
            <a:ext cx="11233151" cy="6247864"/>
          </a:xfrm>
          <a:prstGeom prst="rect">
            <a:avLst/>
          </a:prstGeom>
        </p:spPr>
        <p:txBody>
          <a:bodyPr wrap="square" numCol="1">
            <a:spAutoFit/>
          </a:bodyPr>
          <a:lstStyle/>
          <a:p>
            <a:pPr lvl="0" fontAlgn="base">
              <a:spcAft>
                <a:spcPts val="0"/>
              </a:spcAft>
              <a:tabLst>
                <a:tab pos="457200" algn="l"/>
              </a:tabLst>
            </a:pPr>
            <a:r>
              <a:rPr lang="en-US" sz="2000" i="1" dirty="0">
                <a:latin typeface="Century Gothic" panose="020B0502020202020204" pitchFamily="34" charset="0"/>
                <a:ea typeface="Tahoma" panose="020B0604030504040204" pitchFamily="34" charset="0"/>
                <a:cs typeface="Tahoma" panose="020B0604030504040204" pitchFamily="34" charset="0"/>
              </a:rPr>
              <a:t>The global online bus ticketing service market is expected to post a CAGR of nearly 25% during the period 2018-2022, according to the latest market research report by </a:t>
            </a:r>
            <a:r>
              <a:rPr lang="en-US" sz="2000" i="1" dirty="0" err="1">
                <a:latin typeface="Century Gothic" panose="020B0502020202020204" pitchFamily="34" charset="0"/>
                <a:ea typeface="Tahoma" panose="020B0604030504040204" pitchFamily="34" charset="0"/>
                <a:cs typeface="Tahoma" panose="020B0604030504040204" pitchFamily="34" charset="0"/>
              </a:rPr>
              <a:t>Technavio</a:t>
            </a:r>
            <a:r>
              <a:rPr lang="en-US" sz="2000" i="1" dirty="0">
                <a:latin typeface="Century Gothic" panose="020B0502020202020204" pitchFamily="34" charset="0"/>
                <a:ea typeface="Tahoma" panose="020B0604030504040204" pitchFamily="34" charset="0"/>
                <a:cs typeface="Tahoma" panose="020B0604030504040204" pitchFamily="34" charset="0"/>
              </a:rPr>
              <a:t>.</a:t>
            </a:r>
          </a:p>
          <a:p>
            <a:pPr lvl="0" fontAlgn="base">
              <a:spcAft>
                <a:spcPts val="0"/>
              </a:spcAft>
              <a:tabLst>
                <a:tab pos="457200" algn="l"/>
              </a:tabLst>
            </a:pPr>
            <a:endParaRPr lang="en-IN" sz="2000" i="1" dirty="0">
              <a:latin typeface="Century Gothic" panose="020B0502020202020204" pitchFamily="34" charset="0"/>
              <a:ea typeface="Tahoma" panose="020B0604030504040204" pitchFamily="34" charset="0"/>
              <a:cs typeface="Tahoma" panose="020B0604030504040204" pitchFamily="34" charset="0"/>
            </a:endParaRPr>
          </a:p>
          <a:p>
            <a:pPr lvl="0" fontAlgn="base">
              <a:spcAft>
                <a:spcPts val="0"/>
              </a:spcAft>
              <a:tabLst>
                <a:tab pos="457200" algn="l"/>
              </a:tabLst>
            </a:pPr>
            <a:r>
              <a:rPr lang="en-US" sz="2000" i="1" dirty="0">
                <a:latin typeface="Century Gothic" panose="020B0502020202020204" pitchFamily="34" charset="0"/>
                <a:ea typeface="Tahoma" panose="020B0604030504040204" pitchFamily="34" charset="0"/>
                <a:cs typeface="Tahoma" panose="020B0604030504040204" pitchFamily="34" charset="0"/>
              </a:rPr>
              <a:t>The online bus ticketing market is estimated to be 5-6 billion which is around 3-4% of the overall market. This transformation in the travel portal space is noticeable with the private bus travel industry growing at a rate of 30%.</a:t>
            </a:r>
          </a:p>
          <a:p>
            <a:pPr lvl="0" fontAlgn="base">
              <a:spcAft>
                <a:spcPts val="0"/>
              </a:spcAft>
              <a:tabLst>
                <a:tab pos="457200" algn="l"/>
              </a:tabLst>
            </a:pPr>
            <a:endParaRPr lang="en-IN" sz="2000" i="1" dirty="0">
              <a:latin typeface="Century Gothic" panose="020B0502020202020204" pitchFamily="34" charset="0"/>
              <a:ea typeface="Tahoma" panose="020B0604030504040204" pitchFamily="34" charset="0"/>
              <a:cs typeface="Tahoma" panose="020B0604030504040204" pitchFamily="34" charset="0"/>
            </a:endParaRPr>
          </a:p>
          <a:p>
            <a:pPr lvl="0" fontAlgn="base">
              <a:spcAft>
                <a:spcPts val="0"/>
              </a:spcAft>
              <a:tabLst>
                <a:tab pos="457200" algn="l"/>
              </a:tabLst>
            </a:pPr>
            <a:r>
              <a:rPr lang="en-US" sz="2000" i="1" dirty="0">
                <a:latin typeface="Century Gothic" panose="020B0502020202020204" pitchFamily="34" charset="0"/>
                <a:ea typeface="Tahoma" panose="020B0604030504040204" pitchFamily="34" charset="0"/>
                <a:cs typeface="Tahoma" panose="020B0604030504040204" pitchFamily="34" charset="0"/>
              </a:rPr>
              <a:t>India certainly needs more buses for efficient transportation. Each year 90,000-1,00,000 new buses are being sold, but this figure has the potential to more than double as Indian public transport is yet to reach its optimum potential, said Tata Motors’ Kumar.</a:t>
            </a:r>
          </a:p>
          <a:p>
            <a:pPr lvl="0" fontAlgn="base">
              <a:spcAft>
                <a:spcPts val="0"/>
              </a:spcAft>
              <a:tabLst>
                <a:tab pos="457200" algn="l"/>
              </a:tabLst>
            </a:pPr>
            <a:endParaRPr lang="en-IN" sz="2000" i="1" dirty="0">
              <a:latin typeface="Century Gothic" panose="020B0502020202020204" pitchFamily="34" charset="0"/>
              <a:ea typeface="Tahoma" panose="020B0604030504040204" pitchFamily="34" charset="0"/>
              <a:cs typeface="Tahoma" panose="020B0604030504040204" pitchFamily="34" charset="0"/>
            </a:endParaRPr>
          </a:p>
          <a:p>
            <a:pPr lvl="0" fontAlgn="base">
              <a:spcAft>
                <a:spcPts val="0"/>
              </a:spcAft>
              <a:tabLst>
                <a:tab pos="457200" algn="l"/>
              </a:tabLst>
            </a:pPr>
            <a:r>
              <a:rPr lang="en-US" sz="2000" i="1" dirty="0">
                <a:latin typeface="Century Gothic" panose="020B0502020202020204" pitchFamily="34" charset="0"/>
                <a:ea typeface="Tahoma" panose="020B0604030504040204" pitchFamily="34" charset="0"/>
                <a:cs typeface="Tahoma" panose="020B0604030504040204" pitchFamily="34" charset="0"/>
              </a:rPr>
              <a:t>India currently has just 1.7 million buses, which is less than 1 per cent of the personal vehicle population. In other words, the share of public transport is among the lowest in the world. This reality is at the core of India’s emission and congestion challenges. Thus, India needs mobility that is sustainable in the context of a stable energy, technology and infrastructure evolution along with its environmental and social impacts.</a:t>
            </a:r>
          </a:p>
          <a:p>
            <a:pPr lvl="0" fontAlgn="base">
              <a:spcAft>
                <a:spcPts val="0"/>
              </a:spcAft>
              <a:tabLst>
                <a:tab pos="457200" algn="l"/>
              </a:tabLst>
            </a:pPr>
            <a:endParaRPr lang="en-IN" sz="2000" i="1" dirty="0">
              <a:latin typeface="Century Gothic" panose="020B0502020202020204" pitchFamily="34" charset="0"/>
              <a:ea typeface="Tahoma" panose="020B0604030504040204" pitchFamily="34" charset="0"/>
              <a:cs typeface="Tahoma" panose="020B0604030504040204" pitchFamily="34" charset="0"/>
            </a:endParaRPr>
          </a:p>
          <a:p>
            <a:pPr lvl="0" fontAlgn="base">
              <a:spcAft>
                <a:spcPts val="0"/>
              </a:spcAft>
              <a:tabLst>
                <a:tab pos="457200" algn="l"/>
              </a:tabLst>
            </a:pPr>
            <a:r>
              <a:rPr lang="en-US" sz="2000" i="1" dirty="0">
                <a:latin typeface="Century Gothic" panose="020B0502020202020204" pitchFamily="34" charset="0"/>
                <a:ea typeface="Tahoma" panose="020B0604030504040204" pitchFamily="34" charset="0"/>
                <a:cs typeface="Tahoma" panose="020B0604030504040204" pitchFamily="34" charset="0"/>
              </a:rPr>
              <a:t>Under the GST regime, buses have become more expensive, as they now attract an additional 15 per cent </a:t>
            </a:r>
            <a:r>
              <a:rPr lang="en-US" sz="2000" i="1" dirty="0" err="1">
                <a:latin typeface="Century Gothic" panose="020B0502020202020204" pitchFamily="34" charset="0"/>
                <a:ea typeface="Tahoma" panose="020B0604030504040204" pitchFamily="34" charset="0"/>
                <a:cs typeface="Tahoma" panose="020B0604030504040204" pitchFamily="34" charset="0"/>
              </a:rPr>
              <a:t>cess</a:t>
            </a:r>
            <a:r>
              <a:rPr lang="en-US" sz="2000" i="1" dirty="0">
                <a:latin typeface="Century Gothic" panose="020B0502020202020204" pitchFamily="34" charset="0"/>
                <a:ea typeface="Tahoma" panose="020B0604030504040204" pitchFamily="34" charset="0"/>
                <a:cs typeface="Tahoma" panose="020B0604030504040204" pitchFamily="34" charset="0"/>
              </a:rPr>
              <a:t> over and above the GST rate of 28 per cent. </a:t>
            </a:r>
            <a:endParaRPr lang="en-IN" sz="2000" i="1" dirty="0">
              <a:latin typeface="Century Gothic" panose="020B050202020202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39075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CB23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8AB5D58-80F8-4682-9513-856330AC7B69}"/>
              </a:ext>
            </a:extLst>
          </p:cNvPr>
          <p:cNvSpPr txBox="1"/>
          <p:nvPr/>
        </p:nvSpPr>
        <p:spPr>
          <a:xfrm>
            <a:off x="1135062" y="2505662"/>
            <a:ext cx="9672637" cy="457048"/>
          </a:xfrm>
          <a:prstGeom prst="rect">
            <a:avLst/>
          </a:prstGeom>
          <a:noFill/>
        </p:spPr>
        <p:txBody>
          <a:bodyPr wrap="square" rtlCol="0">
            <a:spAutoFit/>
          </a:bodyPr>
          <a:lstStyle/>
          <a:p>
            <a:pPr lvl="0" fontAlgn="base">
              <a:lnSpc>
                <a:spcPct val="107000"/>
              </a:lnSpc>
              <a:spcAft>
                <a:spcPts val="0"/>
              </a:spcAft>
              <a:tabLst>
                <a:tab pos="457200" algn="l"/>
              </a:tabLst>
            </a:pPr>
            <a:r>
              <a:rPr lang="en-US" sz="2400" i="1" dirty="0">
                <a:solidFill>
                  <a:srgbClr val="000000"/>
                </a:solidFill>
                <a:latin typeface="Century Gothic" panose="020B0502020202020204" pitchFamily="34" charset="0"/>
                <a:ea typeface="Lato" panose="020F0502020204030203" pitchFamily="34" charset="0"/>
                <a:cs typeface="Lato" panose="020F0502020204030203" pitchFamily="34" charset="0"/>
              </a:rPr>
              <a:t>Regulatory frameworks</a:t>
            </a:r>
            <a:endParaRPr lang="en-IN" sz="2400" i="1" dirty="0">
              <a:solidFill>
                <a:srgbClr val="000000"/>
              </a:solidFill>
              <a:latin typeface="Century Gothic" panose="020B0502020202020204"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9B6A9447-4CC2-40BC-98B0-06F3079A5EE0}"/>
              </a:ext>
            </a:extLst>
          </p:cNvPr>
          <p:cNvSpPr txBox="1"/>
          <p:nvPr/>
        </p:nvSpPr>
        <p:spPr>
          <a:xfrm>
            <a:off x="1135062" y="3370059"/>
            <a:ext cx="9672637" cy="457048"/>
          </a:xfrm>
          <a:prstGeom prst="rect">
            <a:avLst/>
          </a:prstGeom>
          <a:noFill/>
        </p:spPr>
        <p:txBody>
          <a:bodyPr wrap="square" rtlCol="0">
            <a:spAutoFit/>
          </a:bodyPr>
          <a:lstStyle/>
          <a:p>
            <a:pPr lvl="0" fontAlgn="base">
              <a:lnSpc>
                <a:spcPct val="107000"/>
              </a:lnSpc>
              <a:spcAft>
                <a:spcPts val="0"/>
              </a:spcAft>
              <a:tabLst>
                <a:tab pos="457200" algn="l"/>
              </a:tabLst>
            </a:pPr>
            <a:r>
              <a:rPr lang="en-US" sz="2400" i="1" dirty="0">
                <a:solidFill>
                  <a:srgbClr val="000000"/>
                </a:solidFill>
                <a:latin typeface="Century Gothic" panose="020B0502020202020204" pitchFamily="34" charset="0"/>
                <a:ea typeface="Lato" panose="020F0502020204030203" pitchFamily="34" charset="0"/>
                <a:cs typeface="Lato" panose="020F0502020204030203" pitchFamily="34" charset="0"/>
              </a:rPr>
              <a:t>Lack of innovation in the bus aggregator sector</a:t>
            </a:r>
            <a:endParaRPr lang="en-IN" sz="2400" i="1" dirty="0">
              <a:solidFill>
                <a:srgbClr val="000000"/>
              </a:solidFill>
              <a:latin typeface="Century Gothic" panose="020B0502020202020204" pitchFamily="34"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2BF2D7E1-E70A-47FD-910C-3605B12A2492}"/>
              </a:ext>
            </a:extLst>
          </p:cNvPr>
          <p:cNvSpPr txBox="1"/>
          <p:nvPr/>
        </p:nvSpPr>
        <p:spPr>
          <a:xfrm>
            <a:off x="1135062" y="4234456"/>
            <a:ext cx="9672637" cy="457048"/>
          </a:xfrm>
          <a:prstGeom prst="rect">
            <a:avLst/>
          </a:prstGeom>
          <a:noFill/>
        </p:spPr>
        <p:txBody>
          <a:bodyPr wrap="square" rtlCol="0">
            <a:spAutoFit/>
          </a:bodyPr>
          <a:lstStyle/>
          <a:p>
            <a:pPr lvl="0" fontAlgn="base">
              <a:lnSpc>
                <a:spcPct val="107000"/>
              </a:lnSpc>
              <a:spcAft>
                <a:spcPts val="0"/>
              </a:spcAft>
              <a:tabLst>
                <a:tab pos="457200" algn="l"/>
              </a:tabLst>
            </a:pPr>
            <a:r>
              <a:rPr lang="en-US" sz="2400" i="1" dirty="0">
                <a:solidFill>
                  <a:srgbClr val="000000"/>
                </a:solidFill>
                <a:latin typeface="Century Gothic" panose="020B0502020202020204" pitchFamily="34" charset="0"/>
                <a:ea typeface="Lato" panose="020F0502020204030203" pitchFamily="34" charset="0"/>
                <a:cs typeface="Lato" panose="020F0502020204030203" pitchFamily="34" charset="0"/>
              </a:rPr>
              <a:t>No proper centralization leading to a highly fragmented market</a:t>
            </a:r>
            <a:endParaRPr lang="en-IN" sz="2400" i="1" dirty="0">
              <a:solidFill>
                <a:srgbClr val="000000"/>
              </a:solidFill>
              <a:latin typeface="Century Gothic" panose="020B0502020202020204" pitchFamily="34" charset="0"/>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9B92C457-FEB1-4414-B595-F38B71A0BD26}"/>
              </a:ext>
            </a:extLst>
          </p:cNvPr>
          <p:cNvSpPr txBox="1"/>
          <p:nvPr/>
        </p:nvSpPr>
        <p:spPr>
          <a:xfrm>
            <a:off x="1135062" y="5098853"/>
            <a:ext cx="9672637" cy="457048"/>
          </a:xfrm>
          <a:prstGeom prst="rect">
            <a:avLst/>
          </a:prstGeom>
          <a:noFill/>
        </p:spPr>
        <p:txBody>
          <a:bodyPr wrap="square" rtlCol="0">
            <a:spAutoFit/>
          </a:bodyPr>
          <a:lstStyle/>
          <a:p>
            <a:pPr lvl="0" fontAlgn="base">
              <a:lnSpc>
                <a:spcPct val="107000"/>
              </a:lnSpc>
              <a:spcAft>
                <a:spcPts val="0"/>
              </a:spcAft>
              <a:tabLst>
                <a:tab pos="457200" algn="l"/>
              </a:tabLst>
            </a:pPr>
            <a:r>
              <a:rPr lang="en-US" sz="2400" i="1" dirty="0">
                <a:solidFill>
                  <a:srgbClr val="000000"/>
                </a:solidFill>
                <a:latin typeface="Century Gothic" panose="020B0502020202020204" pitchFamily="34" charset="0"/>
                <a:ea typeface="Lato" panose="020F0502020204030203" pitchFamily="34" charset="0"/>
                <a:cs typeface="Lato" panose="020F0502020204030203" pitchFamily="34" charset="0"/>
              </a:rPr>
              <a:t>Competition from local agents</a:t>
            </a:r>
            <a:endParaRPr lang="en-IN" sz="2400" i="1" dirty="0">
              <a:solidFill>
                <a:srgbClr val="000000"/>
              </a:solidFill>
              <a:latin typeface="Century Gothic" panose="020B0502020202020204"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F434741D-317C-413B-844E-243E1EDF38FF}"/>
              </a:ext>
            </a:extLst>
          </p:cNvPr>
          <p:cNvSpPr txBox="1"/>
          <p:nvPr/>
        </p:nvSpPr>
        <p:spPr>
          <a:xfrm>
            <a:off x="1135062" y="1302100"/>
            <a:ext cx="6687188" cy="707886"/>
          </a:xfrm>
          <a:prstGeom prst="rect">
            <a:avLst/>
          </a:prstGeom>
          <a:noFill/>
        </p:spPr>
        <p:txBody>
          <a:bodyPr wrap="square" rtlCol="0">
            <a:spAutoFit/>
          </a:bodyPr>
          <a:lstStyle/>
          <a:p>
            <a:r>
              <a:rPr lang="en-IN" sz="4000" b="1" dirty="0">
                <a:latin typeface="Tw Cen MT" panose="020B0602020104020603" pitchFamily="34" charset="0"/>
              </a:rPr>
              <a:t>Problems</a:t>
            </a:r>
          </a:p>
        </p:txBody>
      </p:sp>
      <p:cxnSp>
        <p:nvCxnSpPr>
          <p:cNvPr id="14" name="Straight Connector 13">
            <a:extLst>
              <a:ext uri="{FF2B5EF4-FFF2-40B4-BE49-F238E27FC236}">
                <a16:creationId xmlns:a16="http://schemas.microsoft.com/office/drawing/2014/main" id="{02DC44D6-733E-47C3-9D5A-E1963C5F4EA5}"/>
              </a:ext>
            </a:extLst>
          </p:cNvPr>
          <p:cNvCxnSpPr>
            <a:cxnSpLocks/>
          </p:cNvCxnSpPr>
          <p:nvPr/>
        </p:nvCxnSpPr>
        <p:spPr>
          <a:xfrm>
            <a:off x="1262062" y="2009986"/>
            <a:ext cx="1862138"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43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CB23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F5A2EF-95CE-47F7-AA28-535996F576DC}"/>
              </a:ext>
            </a:extLst>
          </p:cNvPr>
          <p:cNvSpPr/>
          <p:nvPr/>
        </p:nvSpPr>
        <p:spPr>
          <a:xfrm>
            <a:off x="479425" y="1427862"/>
            <a:ext cx="5880328" cy="1030795"/>
          </a:xfrm>
          <a:prstGeom prst="rect">
            <a:avLst/>
          </a:prstGeom>
        </p:spPr>
        <p:txBody>
          <a:bodyPr wrap="none">
            <a:spAutoFit/>
          </a:bodyPr>
          <a:lstStyle/>
          <a:p>
            <a:pPr>
              <a:lnSpc>
                <a:spcPct val="107000"/>
              </a:lnSpc>
              <a:spcAft>
                <a:spcPts val="1600"/>
              </a:spcAft>
            </a:pPr>
            <a:r>
              <a:rPr lang="en-US" sz="6000" b="1" dirty="0">
                <a:latin typeface="Tw Cen MT" panose="020B0602020104020603" pitchFamily="34" charset="0"/>
                <a:ea typeface="Times New Roman" panose="02020603050405020304" pitchFamily="18" charset="0"/>
                <a:cs typeface="Arial" panose="020B0604020202020204" pitchFamily="34" charset="0"/>
              </a:rPr>
              <a:t>Our Way Forward</a:t>
            </a:r>
            <a:endParaRPr lang="en-IN" sz="4400" b="1" dirty="0">
              <a:effectLst/>
              <a:latin typeface="Tw Cen MT" panose="020B0602020104020603" pitchFamily="34" charset="0"/>
              <a:ea typeface="Calibri" panose="020F0502020204030204" pitchFamily="34" charset="0"/>
              <a:cs typeface="Arial" panose="020B0604020202020204" pitchFamily="34" charset="0"/>
            </a:endParaRPr>
          </a:p>
        </p:txBody>
      </p:sp>
      <p:pic>
        <p:nvPicPr>
          <p:cNvPr id="5" name="Picture 4" descr="https://lh5.googleusercontent.com/FwLPm6p43W9CPYU_j2snSSNXHeSBL11qMfZLXb_Pg11vhqi6u8XsSxonv6EWhtShzSBNbQ9JMtv_t4iCrUWnehey32evO6i9p695F__VBNnqyQWZKW99Iav9zKzV1oqN5mbEzo6Y">
            <a:extLst>
              <a:ext uri="{FF2B5EF4-FFF2-40B4-BE49-F238E27FC236}">
                <a16:creationId xmlns:a16="http://schemas.microsoft.com/office/drawing/2014/main" id="{7F4F5D34-8AE7-44BF-B4B5-21013BDCF94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65871" y="0"/>
            <a:ext cx="5026129" cy="6858000"/>
          </a:xfrm>
          <a:prstGeom prst="rect">
            <a:avLst/>
          </a:prstGeom>
          <a:noFill/>
          <a:ln>
            <a:noFill/>
          </a:ln>
          <a:effectLst>
            <a:outerShdw blurRad="177800" dist="38100" dir="10800000" sx="101000" sy="101000" algn="r" rotWithShape="0">
              <a:prstClr val="black">
                <a:alpha val="50000"/>
              </a:prstClr>
            </a:outerShdw>
          </a:effectLst>
        </p:spPr>
      </p:pic>
      <p:sp>
        <p:nvSpPr>
          <p:cNvPr id="6" name="Rectangle 5">
            <a:extLst>
              <a:ext uri="{FF2B5EF4-FFF2-40B4-BE49-F238E27FC236}">
                <a16:creationId xmlns:a16="http://schemas.microsoft.com/office/drawing/2014/main" id="{61B255FF-9729-4D90-A2DA-30B0AADB427F}"/>
              </a:ext>
            </a:extLst>
          </p:cNvPr>
          <p:cNvSpPr/>
          <p:nvPr/>
        </p:nvSpPr>
        <p:spPr>
          <a:xfrm>
            <a:off x="479425" y="3429000"/>
            <a:ext cx="5616576" cy="2432910"/>
          </a:xfrm>
          <a:prstGeom prst="rect">
            <a:avLst/>
          </a:prstGeom>
        </p:spPr>
        <p:txBody>
          <a:bodyPr wrap="square">
            <a:spAutoFit/>
          </a:bodyPr>
          <a:lstStyle/>
          <a:p>
            <a:pPr>
              <a:lnSpc>
                <a:spcPct val="107000"/>
              </a:lnSpc>
              <a:spcAft>
                <a:spcPts val="0"/>
              </a:spcAft>
            </a:pPr>
            <a:r>
              <a:rPr lang="en-US" sz="2400" dirty="0">
                <a:solidFill>
                  <a:srgbClr val="000000"/>
                </a:solidFill>
                <a:latin typeface="Century Gothic" panose="020B0502020202020204" pitchFamily="34" charset="0"/>
                <a:ea typeface="Lato Medium" panose="020F0502020204030203" pitchFamily="34" charset="0"/>
                <a:cs typeface="Lato Medium" panose="020F0502020204030203" pitchFamily="34" charset="0"/>
              </a:rPr>
              <a:t>For </a:t>
            </a:r>
            <a:r>
              <a:rPr lang="en-US" sz="2400" dirty="0" err="1">
                <a:solidFill>
                  <a:srgbClr val="000000"/>
                </a:solidFill>
                <a:latin typeface="Century Gothic" panose="020B0502020202020204" pitchFamily="34" charset="0"/>
                <a:ea typeface="Lato Medium" panose="020F0502020204030203" pitchFamily="34" charset="0"/>
                <a:cs typeface="Lato Medium" panose="020F0502020204030203" pitchFamily="34" charset="0"/>
              </a:rPr>
              <a:t>Abhibus</a:t>
            </a:r>
            <a:r>
              <a:rPr lang="en-US" sz="2400" dirty="0">
                <a:solidFill>
                  <a:srgbClr val="000000"/>
                </a:solidFill>
                <a:latin typeface="Century Gothic" panose="020B0502020202020204" pitchFamily="34" charset="0"/>
                <a:ea typeface="Lato Medium" panose="020F0502020204030203" pitchFamily="34" charset="0"/>
                <a:cs typeface="Lato Medium" panose="020F0502020204030203" pitchFamily="34" charset="0"/>
              </a:rPr>
              <a:t> to serve as a local transport aggregator and to integrate various modes of transportation, the bus inventory needs to be heavily data-driven, with a creation of new app.</a:t>
            </a:r>
            <a:endParaRPr lang="en-IN" sz="2400" dirty="0">
              <a:latin typeface="Century Gothic" panose="020B0502020202020204" pitchFamily="34" charset="0"/>
              <a:ea typeface="Lato Medium" panose="020F0502020204030203" pitchFamily="34" charset="0"/>
              <a:cs typeface="Lato Medium" panose="020F0502020204030203" pitchFamily="34" charset="0"/>
            </a:endParaRPr>
          </a:p>
        </p:txBody>
      </p:sp>
      <p:cxnSp>
        <p:nvCxnSpPr>
          <p:cNvPr id="9" name="Straight Connector 8">
            <a:extLst>
              <a:ext uri="{FF2B5EF4-FFF2-40B4-BE49-F238E27FC236}">
                <a16:creationId xmlns:a16="http://schemas.microsoft.com/office/drawing/2014/main" id="{EDA0B1BA-2F69-416E-9E22-555C9F1E9885}"/>
              </a:ext>
            </a:extLst>
          </p:cNvPr>
          <p:cNvCxnSpPr>
            <a:cxnSpLocks/>
          </p:cNvCxnSpPr>
          <p:nvPr/>
        </p:nvCxnSpPr>
        <p:spPr>
          <a:xfrm>
            <a:off x="622300" y="2564961"/>
            <a:ext cx="55626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329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CB239"/>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EF472A-C887-4270-845F-DA2668306FB3}"/>
              </a:ext>
            </a:extLst>
          </p:cNvPr>
          <p:cNvSpPr/>
          <p:nvPr/>
        </p:nvSpPr>
        <p:spPr>
          <a:xfrm>
            <a:off x="479425" y="428980"/>
            <a:ext cx="11233150" cy="6000040"/>
          </a:xfrm>
          <a:prstGeom prst="rect">
            <a:avLst/>
          </a:prstGeom>
        </p:spPr>
        <p:txBody>
          <a:bodyPr wrap="square">
            <a:spAutoFit/>
          </a:bodyPr>
          <a:lstStyle/>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A new app is required for local transportation, which could be integrated with the main app at later stages.</a:t>
            </a:r>
            <a:endParaRPr lang="en-IN" sz="2400" i="1" dirty="0">
              <a:latin typeface="Century Gothic" panose="020B0502020202020204" pitchFamily="34" charset="0"/>
              <a:ea typeface="Calibri" panose="020F0502020204030204" pitchFamily="34" charset="0"/>
              <a:cs typeface="Arial" panose="020B0604020202020204" pitchFamily="34" charset="0"/>
            </a:endParaRPr>
          </a:p>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 </a:t>
            </a:r>
            <a:endParaRPr lang="en-IN" sz="2400" i="1" dirty="0">
              <a:latin typeface="Century Gothic" panose="020B0502020202020204" pitchFamily="34" charset="0"/>
              <a:ea typeface="Calibri" panose="020F0502020204030204" pitchFamily="34" charset="0"/>
              <a:cs typeface="Arial" panose="020B0604020202020204" pitchFamily="34" charset="0"/>
            </a:endParaRPr>
          </a:p>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The customer would enter transport details such as number of people, preferred mode, servicing options into the app. Let’s say he wants to travel from point A to point B.</a:t>
            </a:r>
            <a:endParaRPr lang="en-IN" sz="2400" i="1" dirty="0">
              <a:latin typeface="Century Gothic" panose="020B0502020202020204" pitchFamily="34" charset="0"/>
              <a:ea typeface="Calibri" panose="020F0502020204030204" pitchFamily="34" charset="0"/>
              <a:cs typeface="Arial" panose="020B0604020202020204" pitchFamily="34" charset="0"/>
            </a:endParaRPr>
          </a:p>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 </a:t>
            </a:r>
            <a:endParaRPr lang="en-IN" sz="2400" i="1" dirty="0">
              <a:latin typeface="Century Gothic" panose="020B0502020202020204" pitchFamily="34" charset="0"/>
              <a:ea typeface="Calibri" panose="020F0502020204030204" pitchFamily="34" charset="0"/>
              <a:cs typeface="Arial" panose="020B0604020202020204" pitchFamily="34" charset="0"/>
            </a:endParaRPr>
          </a:p>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The algorithm would study various factors such as the shortest route, fuel consumption, positioning of vehicles, available drivers, area based demand </a:t>
            </a:r>
            <a:r>
              <a:rPr lang="en-US" sz="2400" i="1" dirty="0" err="1">
                <a:solidFill>
                  <a:srgbClr val="000000"/>
                </a:solidFill>
                <a:latin typeface="Century Gothic" panose="020B0502020202020204" pitchFamily="34" charset="0"/>
                <a:ea typeface="Times New Roman" panose="02020603050405020304" pitchFamily="18" charset="0"/>
                <a:cs typeface="Arial" panose="020B0604020202020204" pitchFamily="34" charset="0"/>
              </a:rPr>
              <a:t>etc</a:t>
            </a: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 to display the most </a:t>
            </a:r>
            <a:r>
              <a:rPr lang="en-US" sz="2400" i="1" dirty="0" err="1">
                <a:solidFill>
                  <a:srgbClr val="000000"/>
                </a:solidFill>
                <a:latin typeface="Century Gothic" panose="020B0502020202020204" pitchFamily="34" charset="0"/>
                <a:ea typeface="Times New Roman" panose="02020603050405020304" pitchFamily="18" charset="0"/>
                <a:cs typeface="Arial" panose="020B0604020202020204" pitchFamily="34" charset="0"/>
              </a:rPr>
              <a:t>favourable</a:t>
            </a: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 option for the customer, alongside the most optimized route.</a:t>
            </a:r>
            <a:endParaRPr lang="en-IN" sz="2400" i="1" dirty="0">
              <a:latin typeface="Century Gothic" panose="020B0502020202020204" pitchFamily="34" charset="0"/>
              <a:ea typeface="Calibri" panose="020F0502020204030204" pitchFamily="34" charset="0"/>
              <a:cs typeface="Arial" panose="020B0604020202020204" pitchFamily="34" charset="0"/>
            </a:endParaRPr>
          </a:p>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 </a:t>
            </a:r>
            <a:endParaRPr lang="en-IN" sz="2400" i="1" dirty="0">
              <a:latin typeface="Century Gothic" panose="020B0502020202020204" pitchFamily="34" charset="0"/>
              <a:ea typeface="Calibri" panose="020F0502020204030204" pitchFamily="34" charset="0"/>
              <a:cs typeface="Arial" panose="020B0604020202020204" pitchFamily="34" charset="0"/>
            </a:endParaRPr>
          </a:p>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Based on the available options, there will be different pricing for customers having different needs. Premium model would have facilities such as air-conditioned seat, free Wi-Fi, eatery options.</a:t>
            </a:r>
            <a:endParaRPr lang="en-IN" sz="2400" i="1" dirty="0">
              <a:latin typeface="Century Gothic" panose="020B0502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2260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CB239"/>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A5937B-8711-4DA6-B78A-5FDF7A919ED0}"/>
              </a:ext>
            </a:extLst>
          </p:cNvPr>
          <p:cNvSpPr/>
          <p:nvPr/>
        </p:nvSpPr>
        <p:spPr>
          <a:xfrm>
            <a:off x="479426" y="434270"/>
            <a:ext cx="11233149" cy="5989460"/>
          </a:xfrm>
          <a:prstGeom prst="rect">
            <a:avLst/>
          </a:prstGeom>
        </p:spPr>
        <p:txBody>
          <a:bodyPr wrap="square">
            <a:spAutoFit/>
          </a:bodyPr>
          <a:lstStyle/>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There will be a different fleet of buses, smaller in size and faster for customers requesting route planning leading to more personalization. However, pricing for these buses would be much more than a regular bus.</a:t>
            </a:r>
            <a:endParaRPr lang="en-IN" sz="2400" i="1" dirty="0">
              <a:latin typeface="Century Gothic" panose="020B0502020202020204" pitchFamily="34" charset="0"/>
              <a:ea typeface="Calibri" panose="020F0502020204030204" pitchFamily="34" charset="0"/>
              <a:cs typeface="Arial" panose="020B0604020202020204" pitchFamily="34" charset="0"/>
            </a:endParaRPr>
          </a:p>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 </a:t>
            </a:r>
            <a:endParaRPr lang="en-IN" sz="2400" i="1" dirty="0">
              <a:latin typeface="Century Gothic" panose="020B0502020202020204" pitchFamily="34" charset="0"/>
              <a:ea typeface="Calibri" panose="020F0502020204030204" pitchFamily="34" charset="0"/>
              <a:cs typeface="Arial" panose="020B0604020202020204" pitchFamily="34" charset="0"/>
            </a:endParaRPr>
          </a:p>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We aim to take out pricing models such as basic which entails just comfortable transportation, premium that includes air conditioner, faster transportation and cash back offers. </a:t>
            </a:r>
            <a:endParaRPr lang="en-IN" sz="2400" i="1" dirty="0">
              <a:latin typeface="Century Gothic" panose="020B0502020202020204" pitchFamily="34" charset="0"/>
              <a:ea typeface="Calibri" panose="020F0502020204030204" pitchFamily="34" charset="0"/>
              <a:cs typeface="Arial" panose="020B0604020202020204" pitchFamily="34" charset="0"/>
            </a:endParaRPr>
          </a:p>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 </a:t>
            </a:r>
            <a:endParaRPr lang="en-IN" sz="2400" i="1" dirty="0">
              <a:latin typeface="Century Gothic" panose="020B0502020202020204" pitchFamily="34" charset="0"/>
              <a:ea typeface="Calibri" panose="020F0502020204030204" pitchFamily="34" charset="0"/>
              <a:cs typeface="Arial" panose="020B0604020202020204" pitchFamily="34" charset="0"/>
            </a:endParaRPr>
          </a:p>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We aim to implement personalization as well by studying travel patterns, preferred modes of transportation, preferred servicing options.</a:t>
            </a:r>
            <a:endParaRPr lang="en-IN" sz="2400" i="1" dirty="0">
              <a:latin typeface="Century Gothic" panose="020B0502020202020204" pitchFamily="34" charset="0"/>
              <a:ea typeface="Calibri" panose="020F0502020204030204" pitchFamily="34" charset="0"/>
              <a:cs typeface="Arial" panose="020B0604020202020204" pitchFamily="34" charset="0"/>
            </a:endParaRPr>
          </a:p>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 </a:t>
            </a:r>
            <a:endParaRPr lang="en-IN" sz="2400" i="1" dirty="0">
              <a:latin typeface="Century Gothic" panose="020B0502020202020204" pitchFamily="34" charset="0"/>
              <a:ea typeface="Calibri" panose="020F0502020204030204" pitchFamily="34" charset="0"/>
              <a:cs typeface="Arial" panose="020B0604020202020204" pitchFamily="34" charset="0"/>
            </a:endParaRPr>
          </a:p>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Our aim is to integrate, not compete with STUs. We also plan to collaborate with local agents, giving them a chance to display their options on our app as well and providing them their share.</a:t>
            </a:r>
            <a:endParaRPr lang="en-IN" sz="2400" i="1" dirty="0">
              <a:latin typeface="Century Gothic" panose="020B0502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3483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CB239"/>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DC7663-184B-4471-8021-45ACA55A02E0}"/>
              </a:ext>
            </a:extLst>
          </p:cNvPr>
          <p:cNvSpPr/>
          <p:nvPr/>
        </p:nvSpPr>
        <p:spPr>
          <a:xfrm>
            <a:off x="479425" y="404813"/>
            <a:ext cx="11233150" cy="4803944"/>
          </a:xfrm>
          <a:prstGeom prst="rect">
            <a:avLst/>
          </a:prstGeom>
        </p:spPr>
        <p:txBody>
          <a:bodyPr wrap="square">
            <a:spAutoFit/>
          </a:bodyPr>
          <a:lstStyle/>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To solve problem of not enough customers back way, our advanced data analytics algorithm will be </a:t>
            </a:r>
            <a:r>
              <a:rPr lang="en-US" sz="2400" i="1" dirty="0" err="1">
                <a:solidFill>
                  <a:srgbClr val="000000"/>
                </a:solidFill>
                <a:latin typeface="Century Gothic" panose="020B0502020202020204" pitchFamily="34" charset="0"/>
                <a:ea typeface="Times New Roman" panose="02020603050405020304" pitchFamily="18" charset="0"/>
                <a:cs typeface="Arial" panose="020B0604020202020204" pitchFamily="34" charset="0"/>
              </a:rPr>
              <a:t>analysing</a:t>
            </a: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 areas near by having considerable number of people wanting a ride back. If this doesn’t work, we will provide time based remunerative fee to bus drivers and request them to stay back at heavily condensed areas.</a:t>
            </a:r>
            <a:endParaRPr lang="en-IN" sz="2400" i="1" dirty="0">
              <a:latin typeface="Century Gothic" panose="020B0502020202020204" pitchFamily="34" charset="0"/>
              <a:ea typeface="Calibri" panose="020F0502020204030204" pitchFamily="34" charset="0"/>
              <a:cs typeface="Arial" panose="020B0604020202020204" pitchFamily="34" charset="0"/>
            </a:endParaRPr>
          </a:p>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 </a:t>
            </a:r>
            <a:endParaRPr lang="en-IN" sz="2400" i="1" dirty="0">
              <a:latin typeface="Century Gothic" panose="020B0502020202020204" pitchFamily="34" charset="0"/>
              <a:ea typeface="Calibri" panose="020F0502020204030204" pitchFamily="34" charset="0"/>
              <a:cs typeface="Arial" panose="020B0604020202020204" pitchFamily="34" charset="0"/>
            </a:endParaRPr>
          </a:p>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For people commuting in large numbers to one place daily such as school students, college students, we plan to give discounted prices with cash back on </a:t>
            </a:r>
            <a:r>
              <a:rPr lang="en-US" sz="2400" i="1" dirty="0" err="1">
                <a:solidFill>
                  <a:srgbClr val="000000"/>
                </a:solidFill>
                <a:latin typeface="Century Gothic" panose="020B0502020202020204" pitchFamily="34" charset="0"/>
                <a:ea typeface="Times New Roman" panose="02020603050405020304" pitchFamily="18" charset="0"/>
                <a:cs typeface="Arial" panose="020B0604020202020204" pitchFamily="34" charset="0"/>
              </a:rPr>
              <a:t>abhicash</a:t>
            </a: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 hence boosting use of our currency. We also plan to collaborate with companies in the city to give them special deals by covering the travel of their employees in the most optimized way.</a:t>
            </a:r>
            <a:endParaRPr lang="en-IN" sz="2400" i="1" dirty="0">
              <a:latin typeface="Century Gothic" panose="020B0502020202020204" pitchFamily="34" charset="0"/>
              <a:ea typeface="Calibri" panose="020F0502020204030204" pitchFamily="34" charset="0"/>
              <a:cs typeface="Arial" panose="020B0604020202020204" pitchFamily="34" charset="0"/>
            </a:endParaRPr>
          </a:p>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 </a:t>
            </a:r>
            <a:endParaRPr lang="en-IN" sz="2400" i="1" dirty="0">
              <a:latin typeface="Century Gothic" panose="020B0502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2569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CB239"/>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C0DFE5-B012-430F-B238-EF85D2CA6756}"/>
              </a:ext>
            </a:extLst>
          </p:cNvPr>
          <p:cNvSpPr/>
          <p:nvPr/>
        </p:nvSpPr>
        <p:spPr>
          <a:xfrm>
            <a:off x="479425" y="404813"/>
            <a:ext cx="11233149" cy="3618426"/>
          </a:xfrm>
          <a:prstGeom prst="rect">
            <a:avLst/>
          </a:prstGeom>
        </p:spPr>
        <p:txBody>
          <a:bodyPr wrap="square">
            <a:spAutoFit/>
          </a:bodyPr>
          <a:lstStyle/>
          <a:p>
            <a:pPr marL="228600" fontAlgn="base">
              <a:lnSpc>
                <a:spcPct val="107000"/>
              </a:lnSpc>
              <a:spcAft>
                <a:spcPts val="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To create and sustain a multi-modal channel, we would be needing more money. Pricing of the premium services would range between normal state buses and cab pool rides and way lesser than premium cab rides. Why this would work is, because many people prefer comfort today and would be ready to shell out money if our services and facilities are good.  </a:t>
            </a:r>
          </a:p>
          <a:p>
            <a:pPr marL="228600" fontAlgn="base">
              <a:lnSpc>
                <a:spcPct val="107000"/>
              </a:lnSpc>
              <a:spcAft>
                <a:spcPts val="0"/>
              </a:spcAft>
            </a:pPr>
            <a:endParaRPr lang="en-US" sz="2400" i="1" dirty="0">
              <a:solidFill>
                <a:srgbClr val="000000"/>
              </a:solidFill>
              <a:latin typeface="Century Gothic" panose="020B0502020202020204" pitchFamily="34" charset="0"/>
              <a:ea typeface="Calibri" panose="020F0502020204030204" pitchFamily="34" charset="0"/>
              <a:cs typeface="Arial" panose="020B0604020202020204" pitchFamily="34" charset="0"/>
            </a:endParaRPr>
          </a:p>
          <a:p>
            <a:pPr marL="228600" fontAlgn="base">
              <a:lnSpc>
                <a:spcPct val="107000"/>
              </a:lnSpc>
            </a:pPr>
            <a:r>
              <a:rPr lang="en-US" sz="2400" i="1" dirty="0">
                <a:latin typeface="Century Gothic" panose="020B0502020202020204" pitchFamily="34" charset="0"/>
              </a:rPr>
              <a:t>Advertising on bus </a:t>
            </a:r>
            <a:endParaRPr lang="en-IN" sz="2400" i="1" dirty="0">
              <a:latin typeface="Century Gothic" panose="020B0502020202020204" pitchFamily="34" charset="0"/>
            </a:endParaRPr>
          </a:p>
          <a:p>
            <a:pPr marL="228600" fontAlgn="base">
              <a:lnSpc>
                <a:spcPct val="107000"/>
              </a:lnSpc>
              <a:spcAft>
                <a:spcPts val="0"/>
              </a:spcAft>
            </a:pPr>
            <a:endParaRPr lang="en-IN" sz="2400" i="1" dirty="0">
              <a:latin typeface="Century Gothic" panose="020B0502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4252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CB239"/>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6CE9399-8E31-4EFE-B1AB-A6ECDF5DF2C9}"/>
              </a:ext>
            </a:extLst>
          </p:cNvPr>
          <p:cNvGrpSpPr/>
          <p:nvPr/>
        </p:nvGrpSpPr>
        <p:grpSpPr>
          <a:xfrm>
            <a:off x="1212850" y="1249942"/>
            <a:ext cx="9766300" cy="4358116"/>
            <a:chOff x="1689100" y="1304957"/>
            <a:chExt cx="8813800" cy="4358116"/>
          </a:xfrm>
        </p:grpSpPr>
        <p:sp>
          <p:nvSpPr>
            <p:cNvPr id="4" name="Rectangle 3">
              <a:extLst>
                <a:ext uri="{FF2B5EF4-FFF2-40B4-BE49-F238E27FC236}">
                  <a16:creationId xmlns:a16="http://schemas.microsoft.com/office/drawing/2014/main" id="{AB18AC5D-D4FC-47A1-AA9F-FAB5743C5C3D}"/>
                </a:ext>
              </a:extLst>
            </p:cNvPr>
            <p:cNvSpPr/>
            <p:nvPr/>
          </p:nvSpPr>
          <p:spPr>
            <a:xfrm>
              <a:off x="1689100" y="1304957"/>
              <a:ext cx="8813800" cy="4358116"/>
            </a:xfrm>
            <a:prstGeom prst="rect">
              <a:avLst/>
            </a:prstGeom>
          </p:spPr>
          <p:txBody>
            <a:bodyPr wrap="square">
              <a:spAutoFit/>
            </a:bodyPr>
            <a:lstStyle/>
            <a:p>
              <a:pPr>
                <a:lnSpc>
                  <a:spcPct val="107000"/>
                </a:lnSpc>
                <a:spcAft>
                  <a:spcPts val="1600"/>
                </a:spcAft>
              </a:pPr>
              <a:r>
                <a:rPr lang="en-US" sz="4400" b="1" dirty="0">
                  <a:effectLst/>
                  <a:latin typeface="Tw Cen MT" panose="020B0602020104020603" pitchFamily="34" charset="0"/>
                  <a:ea typeface="Times New Roman" panose="02020603050405020304" pitchFamily="18" charset="0"/>
                  <a:cs typeface="Arial" panose="020B0604020202020204" pitchFamily="34" charset="0"/>
                </a:rPr>
                <a:t>Conclusion</a:t>
              </a:r>
            </a:p>
            <a:p>
              <a:pPr>
                <a:lnSpc>
                  <a:spcPct val="107000"/>
                </a:lnSpc>
                <a:spcAft>
                  <a:spcPts val="1600"/>
                </a:spcAft>
              </a:pPr>
              <a:endParaRPr lang="en-US" sz="2400" b="1" dirty="0">
                <a:solidFill>
                  <a:srgbClr val="666666"/>
                </a:solidFill>
                <a:effectLst/>
                <a:latin typeface="Tw Cen MT" panose="020B0602020104020603" pitchFamily="34" charset="0"/>
                <a:ea typeface="Times New Roman" panose="02020603050405020304" pitchFamily="18" charset="0"/>
                <a:cs typeface="Arial" panose="020B0604020202020204" pitchFamily="34" charset="0"/>
              </a:endParaRPr>
            </a:p>
            <a:p>
              <a:pPr>
                <a:lnSpc>
                  <a:spcPct val="107000"/>
                </a:lnSpc>
                <a:spcAft>
                  <a:spcPts val="1600"/>
                </a:spcAft>
              </a:pP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With advanced technologies coming into play and huge internet penetration in India, this is a right time to make this way. By making emphasis on personalization, advanced data analytics, subscription models, collaboration with organizations, and working alongside STUs and local agents, we aim to make daily commute more enjoyable and </a:t>
              </a:r>
              <a:r>
                <a:rPr lang="en-US" sz="2400" i="1" dirty="0" err="1">
                  <a:solidFill>
                    <a:srgbClr val="000000"/>
                  </a:solidFill>
                  <a:latin typeface="Century Gothic" panose="020B0502020202020204" pitchFamily="34" charset="0"/>
                  <a:ea typeface="Times New Roman" panose="02020603050405020304" pitchFamily="18" charset="0"/>
                  <a:cs typeface="Arial" panose="020B0604020202020204" pitchFamily="34" charset="0"/>
                </a:rPr>
                <a:t>speedable</a:t>
              </a:r>
              <a:r>
                <a:rPr lang="en-US" sz="2400" i="1" dirty="0">
                  <a:solidFill>
                    <a:srgbClr val="000000"/>
                  </a:solidFill>
                  <a:latin typeface="Century Gothic" panose="020B0502020202020204" pitchFamily="34" charset="0"/>
                  <a:ea typeface="Times New Roman" panose="02020603050405020304" pitchFamily="18" charset="0"/>
                  <a:cs typeface="Arial" panose="020B0604020202020204" pitchFamily="34" charset="0"/>
                </a:rPr>
                <a:t>, which in turn would help in controlling traffic problems and emission as well.</a:t>
              </a:r>
              <a:r>
                <a:rPr lang="en-US" sz="24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2400" dirty="0">
                <a:latin typeface="Calibri" panose="020F0502020204030204" pitchFamily="34" charset="0"/>
                <a:ea typeface="Calibri" panose="020F050202020403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06063760-94ED-4082-AA58-668D111811AA}"/>
                </a:ext>
              </a:extLst>
            </p:cNvPr>
            <p:cNvCxnSpPr>
              <a:cxnSpLocks/>
            </p:cNvCxnSpPr>
            <p:nvPr/>
          </p:nvCxnSpPr>
          <p:spPr>
            <a:xfrm>
              <a:off x="1828800" y="2273300"/>
              <a:ext cx="2476500"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4399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557</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Century Gothic</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Basith Ashraf</dc:creator>
  <cp:lastModifiedBy>Abdul Basith Ashraf</cp:lastModifiedBy>
  <cp:revision>12</cp:revision>
  <dcterms:created xsi:type="dcterms:W3CDTF">2019-03-03T08:03:26Z</dcterms:created>
  <dcterms:modified xsi:type="dcterms:W3CDTF">2019-03-03T10:34:02Z</dcterms:modified>
</cp:coreProperties>
</file>