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49"/>
    <a:srgbClr val="87D37C"/>
    <a:srgbClr val="E4E9ED"/>
    <a:srgbClr val="2E312E"/>
    <a:srgbClr val="538CFF"/>
    <a:srgbClr val="67C8CA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52" y="-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87F2-DF01-4C08-9AD1-54D13763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B7D6-BB7A-4170-B323-EAE75FDA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FA8F-E344-4A1D-B054-1C9392B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C379-F479-4B30-8126-14D86A0A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DCDD-3469-4CD1-937B-6F8DB73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16B-2530-416C-8A9D-F12FD483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CBEFA-0E39-4C50-9359-3F808278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82BE-A783-43AD-9042-F66FD8F0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8B97-806E-4CD1-B84F-440F4C0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381E-0868-444D-9347-F734F22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37C0B-D784-4EB9-8A58-C6D6B4ACC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9587D-F93B-4BF5-9F4D-EE3101CC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8522-96EF-4A09-8C12-F6247DF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03A2-D880-4511-B72E-07E5F453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945D-FAE8-45DD-BFCB-5E75D9F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1E26-C7BB-4AA1-8491-175F19A7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7B37-77D1-4534-9CE3-3CE96E9B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EA6A-CFC3-4633-8AB4-1AFB0ABF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3834-CCB9-4183-8854-25986271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A0BB-F1FE-4900-8A8F-E82E8E81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25A-4CA7-4B1F-86ED-AA209447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D71E-0256-4DF7-9ABC-8F15005A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2977-C8A2-4CA2-B884-AFD18C5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483C-170C-4EFB-BDD5-89E31EBE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AE2D-C401-4D42-99D5-C29F2DE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B9AC-E7D5-4E5B-93E9-6DBD91C6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465C-1AF1-448C-A92D-A55CB05C4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E7F80-411A-4BDA-89F8-83987A07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CFB5-3DD2-4EB8-9DB2-2B8CE354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75B2-3B73-47EC-8324-824E923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61FD6-7259-45A7-8FA3-0DF5F59D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B38C-ED79-4E1C-B7BF-1157736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93A0-ADCA-4F24-88D0-559ED06F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1B94-5519-4834-AB21-E7F22C05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98183-8ED6-4ADF-937E-FE77C312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4AAF6-F794-48FF-92FB-F2011C97C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F5EC2-6FB6-494A-98BB-93483FD6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EB5DD-0EF5-442D-8180-60BB4BE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37088-30CF-4AC7-B73A-3FA739C2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4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107-C65A-4090-A534-85E6E95D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F8892-B93A-4619-B698-3C1214F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479EB-EC42-4655-93EC-4D36B127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F640D-F446-4DB5-909E-0C6CF65D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2074B-29F4-4FAD-9CBD-6C91FEF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AD199-5A95-4B12-8EA0-3406638F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7D64-636B-44A3-9D66-99F9854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B7A4-199C-4B09-BB23-F1FE96C4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328-BB1F-4397-94FD-5FC61B84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BCCB-0BC5-45A5-A29E-ADFCAD994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04C1C-7C6A-4782-A53D-6789CAAC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42A6-D381-48B3-BB39-74F9CAAE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8FA92-FAFA-4E37-B9FF-44302C13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4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9C49-CCE9-420E-A7B5-DD3E6B0D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A3E4-85EE-48ED-82DA-F258C0B6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4F67C-6BA6-4567-9C09-5B287052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3B35-9570-420C-B60E-599427F9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3A4C-17B9-46F0-8F3D-D3D1D14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FA58-B0E7-4756-8787-5A98F83F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72858-B4AA-4D27-A8FE-BFDA42CB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59A-4CA3-4319-8086-A09448A5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64CA-7715-4F48-BF2A-B9A9A23D9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D468-D019-4226-9E13-CC5067A879E8}" type="datetimeFigureOut">
              <a:rPr lang="en-IN" smtClean="0"/>
              <a:t>23-06-2019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DA3D-8F66-436B-B9AB-A4360368F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D5F7-7A26-4CC1-92AB-C8FCC032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ACB6-0EB5-4076-9792-407FD8217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C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0D7BE-F3A3-40DF-9A1E-798EB6088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0" t="33621" r="59137" b="32526"/>
          <a:stretch/>
        </p:blipFill>
        <p:spPr>
          <a:xfrm>
            <a:off x="2304038" y="2637303"/>
            <a:ext cx="1937888" cy="1583394"/>
          </a:xfrm>
          <a:prstGeom prst="rect">
            <a:avLst/>
          </a:prstGeom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EFD23-645B-48C8-86F6-B09AEE5C3222}"/>
              </a:ext>
            </a:extLst>
          </p:cNvPr>
          <p:cNvGrpSpPr/>
          <p:nvPr/>
        </p:nvGrpSpPr>
        <p:grpSpPr>
          <a:xfrm>
            <a:off x="4167870" y="2598003"/>
            <a:ext cx="5720092" cy="1661994"/>
            <a:chOff x="4241272" y="2527030"/>
            <a:chExt cx="5720092" cy="16619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88D753-1446-485F-8418-A75D20B889F4}"/>
                </a:ext>
              </a:extLst>
            </p:cNvPr>
            <p:cNvSpPr txBox="1"/>
            <p:nvPr/>
          </p:nvSpPr>
          <p:spPr>
            <a:xfrm>
              <a:off x="4241272" y="2527030"/>
              <a:ext cx="52428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spc="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WHITE LILLY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636D4-A90D-46A5-8CDA-89586E79EDFE}"/>
                </a:ext>
              </a:extLst>
            </p:cNvPr>
            <p:cNvSpPr txBox="1"/>
            <p:nvPr/>
          </p:nvSpPr>
          <p:spPr>
            <a:xfrm>
              <a:off x="4241272" y="3542693"/>
              <a:ext cx="5720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Making Every Event </a:t>
              </a:r>
              <a:r>
                <a:rPr lang="en-IN" sz="3600" i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Colorful</a:t>
              </a:r>
              <a:r>
                <a:rPr lang="en-IN" sz="3600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…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EE6A4A-E87A-4910-876E-40D065648F69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28" y="3542693"/>
              <a:ext cx="4520664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13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3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34E1B-B7BA-4ABC-BB70-252DF14B7CD8}"/>
              </a:ext>
            </a:extLst>
          </p:cNvPr>
          <p:cNvSpPr txBox="1"/>
          <p:nvPr/>
        </p:nvSpPr>
        <p:spPr>
          <a:xfrm>
            <a:off x="1727200" y="800100"/>
            <a:ext cx="405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ASSUMPTIONS</a:t>
            </a:r>
            <a:endParaRPr lang="en-IN" sz="2800" spc="300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B27C7-2D3B-47EC-BC0A-8F1C46BAAE56}"/>
              </a:ext>
            </a:extLst>
          </p:cNvPr>
          <p:cNvSpPr txBox="1"/>
          <p:nvPr/>
        </p:nvSpPr>
        <p:spPr>
          <a:xfrm>
            <a:off x="889000" y="1637725"/>
            <a:ext cx="10909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a Hindu wedding.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a middle income group wedding.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No. of guest are 250, 1000 and 500 on day 1,2 and 3 respectively.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events take place at Wedding specific 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Jewellery is not considered into account.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Alcohol is roughly estimated.</a:t>
            </a:r>
          </a:p>
          <a:p>
            <a:endParaRPr lang="en-I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58CBA01-2099-4432-BB20-E43A1A64F6D3}"/>
              </a:ext>
            </a:extLst>
          </p:cNvPr>
          <p:cNvSpPr/>
          <p:nvPr/>
        </p:nvSpPr>
        <p:spPr>
          <a:xfrm>
            <a:off x="0" y="-2932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98E60A-370A-46A9-BE06-B6123DF768C8}"/>
              </a:ext>
            </a:extLst>
          </p:cNvPr>
          <p:cNvGrpSpPr/>
          <p:nvPr/>
        </p:nvGrpSpPr>
        <p:grpSpPr>
          <a:xfrm>
            <a:off x="3088461" y="1529755"/>
            <a:ext cx="3581842" cy="5328245"/>
            <a:chOff x="4368622" y="1529755"/>
            <a:chExt cx="3581842" cy="53282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681B4D-5806-4571-907B-7CD028DB7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415" y="2246943"/>
              <a:ext cx="0" cy="461105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90DA222-EB97-4D46-AF51-981B93FDAA0B}"/>
                </a:ext>
              </a:extLst>
            </p:cNvPr>
            <p:cNvGrpSpPr/>
            <p:nvPr/>
          </p:nvGrpSpPr>
          <p:grpSpPr>
            <a:xfrm>
              <a:off x="4368622" y="5328245"/>
              <a:ext cx="3581842" cy="729587"/>
              <a:chOff x="4368622" y="5328245"/>
              <a:chExt cx="3581842" cy="72958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A3966C-037C-4F7D-998F-5CA76BFFC04B}"/>
                  </a:ext>
                </a:extLst>
              </p:cNvPr>
              <p:cNvSpPr txBox="1"/>
              <p:nvPr/>
            </p:nvSpPr>
            <p:spPr>
              <a:xfrm>
                <a:off x="5264949" y="5455089"/>
                <a:ext cx="2685515" cy="4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RECEPTION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8516689-442E-4731-BB24-5901022B26F5}"/>
                  </a:ext>
                </a:extLst>
              </p:cNvPr>
              <p:cNvGrpSpPr/>
              <p:nvPr/>
            </p:nvGrpSpPr>
            <p:grpSpPr>
              <a:xfrm>
                <a:off x="4368622" y="5328245"/>
                <a:ext cx="729587" cy="729587"/>
                <a:chOff x="4687717" y="5426297"/>
                <a:chExt cx="729587" cy="72958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F2235B0-2BE4-4DDD-837B-D57EB8299F42}"/>
                    </a:ext>
                  </a:extLst>
                </p:cNvPr>
                <p:cNvSpPr/>
                <p:nvPr/>
              </p:nvSpPr>
              <p:spPr>
                <a:xfrm>
                  <a:off x="4687717" y="5438697"/>
                  <a:ext cx="729587" cy="7047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600" b="1" dirty="0">
                    <a:solidFill>
                      <a:schemeClr val="bg2">
                        <a:lumMod val="25000"/>
                      </a:schemeClr>
                    </a:solidFill>
                    <a:latin typeface="Bodoni MT Black" panose="02070A03080606020203" pitchFamily="18" charset="0"/>
                    <a:cs typeface="Adobe Devanagari" panose="02040503050201020203" pitchFamily="18" charset="0"/>
                  </a:endParaRPr>
                </a:p>
              </p:txBody>
            </p:sp>
            <p:sp>
              <p:nvSpPr>
                <p:cNvPr id="15" name="Circle: Hollow 14">
                  <a:extLst>
                    <a:ext uri="{FF2B5EF4-FFF2-40B4-BE49-F238E27FC236}">
                      <a16:creationId xmlns:a16="http://schemas.microsoft.com/office/drawing/2014/main" id="{69DB7824-36DB-4917-A116-85A5954A9D91}"/>
                    </a:ext>
                  </a:extLst>
                </p:cNvPr>
                <p:cNvSpPr/>
                <p:nvPr/>
              </p:nvSpPr>
              <p:spPr>
                <a:xfrm>
                  <a:off x="4687717" y="5426297"/>
                  <a:ext cx="729587" cy="729587"/>
                </a:xfrm>
                <a:prstGeom prst="donut">
                  <a:avLst>
                    <a:gd name="adj" fmla="val 9169"/>
                  </a:avLst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7E6E0C-AB86-4DC9-9F69-54C670D4FEBA}"/>
                </a:ext>
              </a:extLst>
            </p:cNvPr>
            <p:cNvGrpSpPr/>
            <p:nvPr/>
          </p:nvGrpSpPr>
          <p:grpSpPr>
            <a:xfrm>
              <a:off x="4368622" y="3429000"/>
              <a:ext cx="3581842" cy="729587"/>
              <a:chOff x="4368622" y="3429000"/>
              <a:chExt cx="3581842" cy="72958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05E15-49A4-4EF3-A5A8-65A42E2F005F}"/>
                  </a:ext>
                </a:extLst>
              </p:cNvPr>
              <p:cNvSpPr txBox="1"/>
              <p:nvPr/>
            </p:nvSpPr>
            <p:spPr>
              <a:xfrm>
                <a:off x="5264949" y="3555844"/>
                <a:ext cx="2685515" cy="4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WEDDING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D7130BB-0770-4C52-9732-F7EB1FA0696A}"/>
                  </a:ext>
                </a:extLst>
              </p:cNvPr>
              <p:cNvGrpSpPr/>
              <p:nvPr/>
            </p:nvGrpSpPr>
            <p:grpSpPr>
              <a:xfrm>
                <a:off x="4368622" y="3429000"/>
                <a:ext cx="729587" cy="729587"/>
                <a:chOff x="4687717" y="5426297"/>
                <a:chExt cx="729587" cy="729587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8E52C9F-4ED3-4FC7-B930-E3532B1E8922}"/>
                    </a:ext>
                  </a:extLst>
                </p:cNvPr>
                <p:cNvSpPr/>
                <p:nvPr/>
              </p:nvSpPr>
              <p:spPr>
                <a:xfrm>
                  <a:off x="4687717" y="5438697"/>
                  <a:ext cx="729587" cy="7047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600" b="1" dirty="0">
                    <a:solidFill>
                      <a:schemeClr val="bg2">
                        <a:lumMod val="25000"/>
                      </a:schemeClr>
                    </a:solidFill>
                    <a:latin typeface="Bodoni MT Black" panose="02070A03080606020203" pitchFamily="18" charset="0"/>
                    <a:cs typeface="Adobe Devanagari" panose="02040503050201020203" pitchFamily="18" charset="0"/>
                  </a:endParaRPr>
                </a:p>
              </p:txBody>
            </p:sp>
            <p:sp>
              <p:nvSpPr>
                <p:cNvPr id="20" name="Circle: Hollow 19">
                  <a:extLst>
                    <a:ext uri="{FF2B5EF4-FFF2-40B4-BE49-F238E27FC236}">
                      <a16:creationId xmlns:a16="http://schemas.microsoft.com/office/drawing/2014/main" id="{913B488F-D676-4B9B-A468-C75976E799B8}"/>
                    </a:ext>
                  </a:extLst>
                </p:cNvPr>
                <p:cNvSpPr/>
                <p:nvPr/>
              </p:nvSpPr>
              <p:spPr>
                <a:xfrm>
                  <a:off x="4687717" y="5426297"/>
                  <a:ext cx="729587" cy="729587"/>
                </a:xfrm>
                <a:prstGeom prst="donut">
                  <a:avLst>
                    <a:gd name="adj" fmla="val 9169"/>
                  </a:avLst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09122A-184C-4C32-981D-88ED98ED27BD}"/>
                </a:ext>
              </a:extLst>
            </p:cNvPr>
            <p:cNvGrpSpPr/>
            <p:nvPr/>
          </p:nvGrpSpPr>
          <p:grpSpPr>
            <a:xfrm>
              <a:off x="4368622" y="1529755"/>
              <a:ext cx="3581842" cy="729587"/>
              <a:chOff x="4368622" y="1529755"/>
              <a:chExt cx="3581842" cy="72958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4879B-38C1-4CF6-B9DC-B3B2E137F191}"/>
                  </a:ext>
                </a:extLst>
              </p:cNvPr>
              <p:cNvSpPr txBox="1"/>
              <p:nvPr/>
            </p:nvSpPr>
            <p:spPr>
              <a:xfrm>
                <a:off x="5264949" y="1656599"/>
                <a:ext cx="2685515" cy="4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MEHENDI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4AE348-6BC2-4B11-82D7-F5A3D7C51CBB}"/>
                  </a:ext>
                </a:extLst>
              </p:cNvPr>
              <p:cNvGrpSpPr/>
              <p:nvPr/>
            </p:nvGrpSpPr>
            <p:grpSpPr>
              <a:xfrm>
                <a:off x="4368622" y="1529755"/>
                <a:ext cx="729587" cy="729587"/>
                <a:chOff x="4687717" y="5426297"/>
                <a:chExt cx="729587" cy="729587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F97A58B-E6FE-4BB8-8515-113C1A621DF6}"/>
                    </a:ext>
                  </a:extLst>
                </p:cNvPr>
                <p:cNvSpPr/>
                <p:nvPr/>
              </p:nvSpPr>
              <p:spPr>
                <a:xfrm>
                  <a:off x="4687717" y="5438697"/>
                  <a:ext cx="729587" cy="70478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600" b="1" dirty="0">
                    <a:solidFill>
                      <a:schemeClr val="bg2">
                        <a:lumMod val="25000"/>
                      </a:schemeClr>
                    </a:solidFill>
                    <a:latin typeface="Bodoni MT Black" panose="02070A03080606020203" pitchFamily="18" charset="0"/>
                    <a:cs typeface="Adobe Devanagari" panose="02040503050201020203" pitchFamily="18" charset="0"/>
                  </a:endParaRPr>
                </a:p>
              </p:txBody>
            </p:sp>
            <p:sp>
              <p:nvSpPr>
                <p:cNvPr id="23" name="Circle: Hollow 22">
                  <a:extLst>
                    <a:ext uri="{FF2B5EF4-FFF2-40B4-BE49-F238E27FC236}">
                      <a16:creationId xmlns:a16="http://schemas.microsoft.com/office/drawing/2014/main" id="{FDA63A3F-136E-4DD5-AF9D-557A4D5F979B}"/>
                    </a:ext>
                  </a:extLst>
                </p:cNvPr>
                <p:cNvSpPr/>
                <p:nvPr/>
              </p:nvSpPr>
              <p:spPr>
                <a:xfrm>
                  <a:off x="4687717" y="5426297"/>
                  <a:ext cx="729587" cy="729587"/>
                </a:xfrm>
                <a:prstGeom prst="donut">
                  <a:avLst>
                    <a:gd name="adj" fmla="val 9169"/>
                  </a:avLst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9F3CED8-CC00-4336-89EC-5A174DFE5F81}"/>
              </a:ext>
            </a:extLst>
          </p:cNvPr>
          <p:cNvSpPr txBox="1"/>
          <p:nvPr/>
        </p:nvSpPr>
        <p:spPr>
          <a:xfrm>
            <a:off x="1010652" y="446225"/>
            <a:ext cx="727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-15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 Breakdown for Ceremonies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C559A1-FD9A-422B-90C5-308867F3BC5A}"/>
              </a:ext>
            </a:extLst>
          </p:cNvPr>
          <p:cNvGrpSpPr/>
          <p:nvPr/>
        </p:nvGrpSpPr>
        <p:grpSpPr>
          <a:xfrm>
            <a:off x="5931841" y="1776308"/>
            <a:ext cx="2043508" cy="1157338"/>
            <a:chOff x="7645138" y="1656599"/>
            <a:chExt cx="2043508" cy="11573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2A8348-5B27-47D8-9E5E-BCF443EF9004}"/>
                </a:ext>
              </a:extLst>
            </p:cNvPr>
            <p:cNvGrpSpPr/>
            <p:nvPr/>
          </p:nvGrpSpPr>
          <p:grpSpPr>
            <a:xfrm>
              <a:off x="7645138" y="1656599"/>
              <a:ext cx="2043508" cy="1157338"/>
              <a:chOff x="7584707" y="1529755"/>
              <a:chExt cx="2085426" cy="119389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CC4FA0-889A-4EBB-A58A-DF6B810DBF2B}"/>
                  </a:ext>
                </a:extLst>
              </p:cNvPr>
              <p:cNvSpPr txBox="1"/>
              <p:nvPr/>
            </p:nvSpPr>
            <p:spPr>
              <a:xfrm>
                <a:off x="7584707" y="1529755"/>
                <a:ext cx="438745" cy="1142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6600" dirty="0">
                    <a:solidFill>
                      <a:schemeClr val="bg1"/>
                    </a:solidFill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[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91E581-A563-4635-AD25-9DCAEFB3AAA1}"/>
                  </a:ext>
                </a:extLst>
              </p:cNvPr>
              <p:cNvSpPr/>
              <p:nvPr/>
            </p:nvSpPr>
            <p:spPr>
              <a:xfrm>
                <a:off x="9231388" y="1580655"/>
                <a:ext cx="438745" cy="1142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6600" dirty="0">
                    <a:solidFill>
                      <a:prstClr val="white"/>
                    </a:solidFill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]</a:t>
                </a:r>
                <a:endParaRPr lang="en-IN" sz="1100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6B3C36-299A-498E-A5D5-CC850147BE90}"/>
                </a:ext>
              </a:extLst>
            </p:cNvPr>
            <p:cNvSpPr txBox="1"/>
            <p:nvPr/>
          </p:nvSpPr>
          <p:spPr>
            <a:xfrm>
              <a:off x="7991969" y="1838425"/>
              <a:ext cx="1449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250 Heads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9AF99E-EF58-4227-88AD-80906713BE4C}"/>
                </a:ext>
              </a:extLst>
            </p:cNvPr>
            <p:cNvSpPr txBox="1"/>
            <p:nvPr/>
          </p:nvSpPr>
          <p:spPr>
            <a:xfrm>
              <a:off x="7991969" y="2260984"/>
              <a:ext cx="1449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₹ 180 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A85D2E-3720-4050-B69D-856203087A07}"/>
              </a:ext>
            </a:extLst>
          </p:cNvPr>
          <p:cNvGrpSpPr/>
          <p:nvPr/>
        </p:nvGrpSpPr>
        <p:grpSpPr>
          <a:xfrm>
            <a:off x="5931841" y="3734673"/>
            <a:ext cx="2043508" cy="1157338"/>
            <a:chOff x="7584708" y="1529756"/>
            <a:chExt cx="2085425" cy="119389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9EDA6C-1B7A-4CE8-93C9-074382DBC852}"/>
                </a:ext>
              </a:extLst>
            </p:cNvPr>
            <p:cNvSpPr txBox="1"/>
            <p:nvPr/>
          </p:nvSpPr>
          <p:spPr>
            <a:xfrm>
              <a:off x="7584708" y="1529756"/>
              <a:ext cx="438745" cy="1142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6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[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1F8C65-D62B-4636-9091-1093D2F3E1EB}"/>
                </a:ext>
              </a:extLst>
            </p:cNvPr>
            <p:cNvSpPr/>
            <p:nvPr/>
          </p:nvSpPr>
          <p:spPr>
            <a:xfrm>
              <a:off x="9231388" y="1580654"/>
              <a:ext cx="438745" cy="1142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6600" dirty="0">
                  <a:solidFill>
                    <a:prstClr val="white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]</a:t>
              </a:r>
              <a:endParaRPr lang="en-IN" sz="11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C0EC79-DE37-4D18-ABC0-1FFF1940553D}"/>
              </a:ext>
            </a:extLst>
          </p:cNvPr>
          <p:cNvGrpSpPr/>
          <p:nvPr/>
        </p:nvGrpSpPr>
        <p:grpSpPr>
          <a:xfrm>
            <a:off x="6165952" y="3916499"/>
            <a:ext cx="1575287" cy="822669"/>
            <a:chOff x="6278672" y="3916499"/>
            <a:chExt cx="1575287" cy="82266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79E842-A5ED-4443-AF5E-248DB92FEDFE}"/>
                </a:ext>
              </a:extLst>
            </p:cNvPr>
            <p:cNvSpPr txBox="1"/>
            <p:nvPr/>
          </p:nvSpPr>
          <p:spPr>
            <a:xfrm>
              <a:off x="6278672" y="3916499"/>
              <a:ext cx="1575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1000 Heads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64C90E-1672-4CBD-8581-992B0AEC3AC4}"/>
                </a:ext>
              </a:extLst>
            </p:cNvPr>
            <p:cNvSpPr txBox="1"/>
            <p:nvPr/>
          </p:nvSpPr>
          <p:spPr>
            <a:xfrm>
              <a:off x="6341519" y="4339058"/>
              <a:ext cx="1449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₹ 585 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E9A9DE-0C57-40E3-8C4E-621937F906CD}"/>
              </a:ext>
            </a:extLst>
          </p:cNvPr>
          <p:cNvGrpSpPr/>
          <p:nvPr/>
        </p:nvGrpSpPr>
        <p:grpSpPr>
          <a:xfrm>
            <a:off x="5931841" y="5693038"/>
            <a:ext cx="2043508" cy="1157338"/>
            <a:chOff x="7645138" y="1656599"/>
            <a:chExt cx="2043508" cy="115733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1FA572-04D6-4BD9-A269-ACD990483E32}"/>
                </a:ext>
              </a:extLst>
            </p:cNvPr>
            <p:cNvGrpSpPr/>
            <p:nvPr/>
          </p:nvGrpSpPr>
          <p:grpSpPr>
            <a:xfrm>
              <a:off x="7645138" y="1656599"/>
              <a:ext cx="2043508" cy="1157338"/>
              <a:chOff x="7584707" y="1529755"/>
              <a:chExt cx="2085426" cy="119389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065FBA-5896-437A-B4EF-91A3AB03F3F7}"/>
                  </a:ext>
                </a:extLst>
              </p:cNvPr>
              <p:cNvSpPr txBox="1"/>
              <p:nvPr/>
            </p:nvSpPr>
            <p:spPr>
              <a:xfrm>
                <a:off x="7584707" y="1529755"/>
                <a:ext cx="438745" cy="1142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6600" dirty="0">
                    <a:solidFill>
                      <a:schemeClr val="bg1"/>
                    </a:solidFill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[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A8102C-355A-4284-B09E-6762BCE19396}"/>
                  </a:ext>
                </a:extLst>
              </p:cNvPr>
              <p:cNvSpPr/>
              <p:nvPr/>
            </p:nvSpPr>
            <p:spPr>
              <a:xfrm>
                <a:off x="9231388" y="1580655"/>
                <a:ext cx="438745" cy="1142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6600" dirty="0">
                    <a:solidFill>
                      <a:prstClr val="white"/>
                    </a:solidFill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]</a:t>
                </a:r>
                <a:endParaRPr lang="en-IN" sz="11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1CDF75-F2D5-4469-A9DB-7EF3A48B7B7E}"/>
                </a:ext>
              </a:extLst>
            </p:cNvPr>
            <p:cNvSpPr txBox="1"/>
            <p:nvPr/>
          </p:nvSpPr>
          <p:spPr>
            <a:xfrm>
              <a:off x="7991969" y="1838425"/>
              <a:ext cx="1449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500 Heads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FD20E5-2046-45FA-83E6-235CE0C905C1}"/>
                </a:ext>
              </a:extLst>
            </p:cNvPr>
            <p:cNvSpPr txBox="1"/>
            <p:nvPr/>
          </p:nvSpPr>
          <p:spPr>
            <a:xfrm>
              <a:off x="7991969" y="2260984"/>
              <a:ext cx="1449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Lato Hairline" panose="020F0502020204030203" pitchFamily="34" charset="0"/>
                  <a:ea typeface="Lato Hairline" panose="020F0502020204030203" pitchFamily="34" charset="0"/>
                  <a:cs typeface="Lato Hairline" panose="020F0502020204030203" pitchFamily="34" charset="0"/>
                </a:rPr>
                <a:t>₹ 416 K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5C26AB6B-30B0-402A-BAC5-178898A2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3" y="1579237"/>
            <a:ext cx="627388" cy="627388"/>
          </a:xfrm>
          <a:prstGeom prst="ellipse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4601764-AB3A-42C8-872F-FDAB31B8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66" y="3519850"/>
            <a:ext cx="377375" cy="5283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361BAE0-EACB-4CC0-BCE6-76F44DE1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51" y="5477704"/>
            <a:ext cx="446931" cy="4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AE3817-1858-425C-958C-5E731C85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2591"/>
              </p:ext>
            </p:extLst>
          </p:nvPr>
        </p:nvGraphicFramePr>
        <p:xfrm>
          <a:off x="690289" y="2778760"/>
          <a:ext cx="10811422" cy="2225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15094">
                  <a:extLst>
                    <a:ext uri="{9D8B030D-6E8A-4147-A177-3AD203B41FA5}">
                      <a16:colId xmlns:a16="http://schemas.microsoft.com/office/drawing/2014/main" val="3295168947"/>
                    </a:ext>
                  </a:extLst>
                </a:gridCol>
                <a:gridCol w="2437668">
                  <a:extLst>
                    <a:ext uri="{9D8B030D-6E8A-4147-A177-3AD203B41FA5}">
                      <a16:colId xmlns:a16="http://schemas.microsoft.com/office/drawing/2014/main" val="2387860622"/>
                    </a:ext>
                  </a:extLst>
                </a:gridCol>
                <a:gridCol w="2432824">
                  <a:extLst>
                    <a:ext uri="{9D8B030D-6E8A-4147-A177-3AD203B41FA5}">
                      <a16:colId xmlns:a16="http://schemas.microsoft.com/office/drawing/2014/main" val="3857247120"/>
                    </a:ext>
                  </a:extLst>
                </a:gridCol>
                <a:gridCol w="2425836">
                  <a:extLst>
                    <a:ext uri="{9D8B030D-6E8A-4147-A177-3AD203B41FA5}">
                      <a16:colId xmlns:a16="http://schemas.microsoft.com/office/drawing/2014/main" val="294405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Clothing &amp; Accessories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20,000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90,000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55,000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36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Venue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23,000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60,000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45,000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78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Decoration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50,000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26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Music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8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Photography &amp; Videography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20,000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35,000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30,000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10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Food &amp; Beverages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97,500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2,95,000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₹ 2,05,500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303693"/>
                  </a:ext>
                </a:extLst>
              </a:tr>
            </a:tbl>
          </a:graphicData>
        </a:graphic>
      </p:graphicFrame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E637DAD-9BE8-4C25-BD55-80C638808B7A}"/>
              </a:ext>
            </a:extLst>
          </p:cNvPr>
          <p:cNvSpPr/>
          <p:nvPr/>
        </p:nvSpPr>
        <p:spPr>
          <a:xfrm>
            <a:off x="4216526" y="2"/>
            <a:ext cx="2412000" cy="2381693"/>
          </a:xfrm>
          <a:prstGeom prst="flowChartOffpageConnector">
            <a:avLst/>
          </a:prstGeom>
          <a:solidFill>
            <a:srgbClr val="67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6B8DAA0-DE9E-48EE-B7ED-829AEB5D5FEC}"/>
              </a:ext>
            </a:extLst>
          </p:cNvPr>
          <p:cNvSpPr/>
          <p:nvPr/>
        </p:nvSpPr>
        <p:spPr>
          <a:xfrm>
            <a:off x="6646461" y="1"/>
            <a:ext cx="2412000" cy="2381693"/>
          </a:xfrm>
          <a:prstGeom prst="flowChartOffpage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3C53A7C4-B6EC-4478-9C84-3C5019130710}"/>
              </a:ext>
            </a:extLst>
          </p:cNvPr>
          <p:cNvSpPr/>
          <p:nvPr/>
        </p:nvSpPr>
        <p:spPr>
          <a:xfrm>
            <a:off x="9076396" y="0"/>
            <a:ext cx="2412000" cy="2381693"/>
          </a:xfrm>
          <a:prstGeom prst="flowChartOffpageConnector">
            <a:avLst/>
          </a:prstGeom>
          <a:solidFill>
            <a:srgbClr val="67C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88DC28-FAEC-4709-8823-F96D35CCD55C}"/>
              </a:ext>
            </a:extLst>
          </p:cNvPr>
          <p:cNvGrpSpPr/>
          <p:nvPr/>
        </p:nvGrpSpPr>
        <p:grpSpPr>
          <a:xfrm>
            <a:off x="4638672" y="901700"/>
            <a:ext cx="1567709" cy="888566"/>
            <a:chOff x="4592164" y="800100"/>
            <a:chExt cx="1763070" cy="8885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F55733-23A5-4E08-A0E4-0DC94CC3D955}"/>
                </a:ext>
              </a:extLst>
            </p:cNvPr>
            <p:cNvSpPr txBox="1"/>
            <p:nvPr/>
          </p:nvSpPr>
          <p:spPr>
            <a:xfrm>
              <a:off x="4610099" y="800100"/>
              <a:ext cx="1745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u="sng" dirty="0">
                  <a:solidFill>
                    <a:schemeClr val="bg1"/>
                  </a:solidFill>
                </a:rPr>
                <a:t>MEHENDI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6884E-7CAD-4B42-833C-BABF1F691A45}"/>
                </a:ext>
              </a:extLst>
            </p:cNvPr>
            <p:cNvSpPr txBox="1"/>
            <p:nvPr/>
          </p:nvSpPr>
          <p:spPr>
            <a:xfrm>
              <a:off x="4592164" y="1227001"/>
              <a:ext cx="173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</a:rPr>
                <a:t>₹ 180,500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DA3D5-CDA4-4F4D-9B0D-C3D0EFBE7ACC}"/>
              </a:ext>
            </a:extLst>
          </p:cNvPr>
          <p:cNvGrpSpPr/>
          <p:nvPr/>
        </p:nvGrpSpPr>
        <p:grpSpPr>
          <a:xfrm>
            <a:off x="7004393" y="901700"/>
            <a:ext cx="1696136" cy="888566"/>
            <a:chOff x="4592164" y="800100"/>
            <a:chExt cx="1763070" cy="8885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88F4CD-A94E-4515-BD7A-1E81D29EDBFD}"/>
                </a:ext>
              </a:extLst>
            </p:cNvPr>
            <p:cNvSpPr txBox="1"/>
            <p:nvPr/>
          </p:nvSpPr>
          <p:spPr>
            <a:xfrm>
              <a:off x="4610099" y="800100"/>
              <a:ext cx="1745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u="sng" dirty="0">
                  <a:solidFill>
                    <a:schemeClr val="bg1"/>
                  </a:solidFill>
                </a:rPr>
                <a:t>WEDDING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253562-48E2-4D07-95F6-52AF24348AF6}"/>
                </a:ext>
              </a:extLst>
            </p:cNvPr>
            <p:cNvSpPr txBox="1"/>
            <p:nvPr/>
          </p:nvSpPr>
          <p:spPr>
            <a:xfrm>
              <a:off x="4592164" y="1227001"/>
              <a:ext cx="173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</a:rPr>
                <a:t>₹ 585,000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CD8A6-210C-405A-9AE3-745DC453BF82}"/>
              </a:ext>
            </a:extLst>
          </p:cNvPr>
          <p:cNvGrpSpPr/>
          <p:nvPr/>
        </p:nvGrpSpPr>
        <p:grpSpPr>
          <a:xfrm>
            <a:off x="9340036" y="901700"/>
            <a:ext cx="1884720" cy="888566"/>
            <a:chOff x="4592164" y="800100"/>
            <a:chExt cx="1884720" cy="888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77B34E-8BA3-489B-9D9B-888931F3B9B8}"/>
                </a:ext>
              </a:extLst>
            </p:cNvPr>
            <p:cNvSpPr txBox="1"/>
            <p:nvPr/>
          </p:nvSpPr>
          <p:spPr>
            <a:xfrm>
              <a:off x="4610099" y="800100"/>
              <a:ext cx="1866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u="sng" dirty="0">
                  <a:solidFill>
                    <a:schemeClr val="bg1"/>
                  </a:solidFill>
                </a:rPr>
                <a:t>RECEPTION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FD7BBD-C4D4-4FA2-B7D9-2DB13BD3D64A}"/>
                </a:ext>
              </a:extLst>
            </p:cNvPr>
            <p:cNvSpPr txBox="1"/>
            <p:nvPr/>
          </p:nvSpPr>
          <p:spPr>
            <a:xfrm>
              <a:off x="4592164" y="1227001"/>
              <a:ext cx="173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</a:rPr>
                <a:t>₹ 415,500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0B4E07-1767-46C9-8043-2E7A0BE9E05D}"/>
              </a:ext>
            </a:extLst>
          </p:cNvPr>
          <p:cNvSpPr txBox="1"/>
          <p:nvPr/>
        </p:nvSpPr>
        <p:spPr>
          <a:xfrm>
            <a:off x="552808" y="728436"/>
            <a:ext cx="371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300" dirty="0">
                <a:latin typeface="Century Gothic" panose="020B0502020202020204" pitchFamily="34" charset="0"/>
              </a:rPr>
              <a:t>Cost Break Down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24843-3CBE-419A-9568-2FF4657F6987}"/>
              </a:ext>
            </a:extLst>
          </p:cNvPr>
          <p:cNvSpPr txBox="1"/>
          <p:nvPr/>
        </p:nvSpPr>
        <p:spPr>
          <a:xfrm>
            <a:off x="1104900" y="552450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Gift to Pandit of ₹ 20,000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Transport &amp; Accommodation Charges of ₹ 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Event Management Fees of ₹ 10,000 for each Event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DF3E2E-690D-4954-9E5E-445686E3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32" y="212974"/>
            <a:ext cx="627388" cy="627388"/>
          </a:xfrm>
          <a:prstGeom prst="ellipse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713BB63-AE92-435E-A19E-CAEAE3F4D257}"/>
              </a:ext>
            </a:extLst>
          </p:cNvPr>
          <p:cNvSpPr/>
          <p:nvPr/>
        </p:nvSpPr>
        <p:spPr>
          <a:xfrm>
            <a:off x="7535964" y="212975"/>
            <a:ext cx="627388" cy="627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3FEDC4-D9BE-401B-8060-2201273BA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74" y="262506"/>
            <a:ext cx="377375" cy="52832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A01694CB-1740-4EB7-8CF8-0A85053E224B}"/>
              </a:ext>
            </a:extLst>
          </p:cNvPr>
          <p:cNvSpPr/>
          <p:nvPr/>
        </p:nvSpPr>
        <p:spPr>
          <a:xfrm>
            <a:off x="9975746" y="212975"/>
            <a:ext cx="627388" cy="627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6A9DE2-A1AD-477E-8D68-F52343242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31" y="303203"/>
            <a:ext cx="446931" cy="4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8A4E7-E55B-472F-97C3-8785099CBFBD}"/>
              </a:ext>
            </a:extLst>
          </p:cNvPr>
          <p:cNvSpPr txBox="1"/>
          <p:nvPr/>
        </p:nvSpPr>
        <p:spPr>
          <a:xfrm>
            <a:off x="1231900" y="993914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w Cen MT" panose="020B0602020104020603" pitchFamily="34" charset="0"/>
              </a:rPr>
              <a:t>You are working with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B1663-32E2-413D-9170-888A08EC6323}"/>
              </a:ext>
            </a:extLst>
          </p:cNvPr>
          <p:cNvGrpSpPr/>
          <p:nvPr/>
        </p:nvGrpSpPr>
        <p:grpSpPr>
          <a:xfrm>
            <a:off x="1000125" y="2837550"/>
            <a:ext cx="10191750" cy="1182900"/>
            <a:chOff x="2000250" y="2846313"/>
            <a:chExt cx="10191750" cy="1182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F43E70-DFF8-4D07-A08E-91103991644E}"/>
                </a:ext>
              </a:extLst>
            </p:cNvPr>
            <p:cNvGrpSpPr/>
            <p:nvPr/>
          </p:nvGrpSpPr>
          <p:grpSpPr>
            <a:xfrm>
              <a:off x="2000250" y="2846313"/>
              <a:ext cx="4864100" cy="1165373"/>
              <a:chOff x="2451100" y="3556000"/>
              <a:chExt cx="4864100" cy="11653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867F8E-AB69-421A-A3A9-25D6A3D9B813}"/>
                  </a:ext>
                </a:extLst>
              </p:cNvPr>
              <p:cNvSpPr txBox="1"/>
              <p:nvPr/>
            </p:nvSpPr>
            <p:spPr>
              <a:xfrm>
                <a:off x="2451100" y="3556000"/>
                <a:ext cx="3162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spc="300" dirty="0">
                    <a:latin typeface="Tw Cen MT" panose="020B0602020104020603" pitchFamily="34" charset="0"/>
                  </a:rPr>
                  <a:t>Hisham M 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6E195-B15D-4183-AF72-1A4D86CE1E10}"/>
                  </a:ext>
                </a:extLst>
              </p:cNvPr>
              <p:cNvSpPr txBox="1"/>
              <p:nvPr/>
            </p:nvSpPr>
            <p:spPr>
              <a:xfrm>
                <a:off x="2844800" y="4136598"/>
                <a:ext cx="447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Finance Manager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59580F-E16D-47E6-95A9-DD98DAFA424C}"/>
                </a:ext>
              </a:extLst>
            </p:cNvPr>
            <p:cNvGrpSpPr/>
            <p:nvPr/>
          </p:nvGrpSpPr>
          <p:grpSpPr>
            <a:xfrm>
              <a:off x="6972300" y="2924026"/>
              <a:ext cx="5219700" cy="1105187"/>
              <a:chOff x="2451100" y="5029200"/>
              <a:chExt cx="5219700" cy="11051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6756C6-5CFE-48D3-944E-CE7DE901C4E3}"/>
                  </a:ext>
                </a:extLst>
              </p:cNvPr>
              <p:cNvSpPr txBox="1"/>
              <p:nvPr/>
            </p:nvSpPr>
            <p:spPr>
              <a:xfrm>
                <a:off x="2451100" y="5029200"/>
                <a:ext cx="3930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4000" spc="300" dirty="0">
                    <a:latin typeface="Tw Cen MT" panose="020B0602020104020603" pitchFamily="34" charset="0"/>
                  </a:rPr>
                  <a:t>Bryan D’Souza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1A132-8C0F-49E9-BC9B-6443F29CB9CD}"/>
                  </a:ext>
                </a:extLst>
              </p:cNvPr>
              <p:cNvSpPr txBox="1"/>
              <p:nvPr/>
            </p:nvSpPr>
            <p:spPr>
              <a:xfrm>
                <a:off x="2844800" y="5549612"/>
                <a:ext cx="482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>
                    <a:latin typeface="Lato Hairline" panose="020F0502020204030203" pitchFamily="34" charset="0"/>
                    <a:ea typeface="Lato Hairline" panose="020F0502020204030203" pitchFamily="34" charset="0"/>
                    <a:cs typeface="Lato Hairline" panose="020F0502020204030203" pitchFamily="34" charset="0"/>
                  </a:rPr>
                  <a:t>Operation Coordinator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22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Bodoni MT Black</vt:lpstr>
      <vt:lpstr>Calibri</vt:lpstr>
      <vt:lpstr>Calibri Light</vt:lpstr>
      <vt:lpstr>Century Gothic</vt:lpstr>
      <vt:lpstr>Lato</vt:lpstr>
      <vt:lpstr>Lato Hairline</vt:lpstr>
      <vt:lpstr>Lato Heavy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Basith Ashraf</dc:creator>
  <cp:lastModifiedBy>Abdul Basith Ashraf</cp:lastModifiedBy>
  <cp:revision>21</cp:revision>
  <dcterms:created xsi:type="dcterms:W3CDTF">2019-06-23T16:57:06Z</dcterms:created>
  <dcterms:modified xsi:type="dcterms:W3CDTF">2019-06-23T19:52:56Z</dcterms:modified>
</cp:coreProperties>
</file>