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4" r:id="rId2"/>
    <p:sldId id="341" r:id="rId3"/>
    <p:sldId id="342" r:id="rId4"/>
    <p:sldId id="336" r:id="rId5"/>
    <p:sldId id="274" r:id="rId6"/>
    <p:sldId id="273" r:id="rId7"/>
    <p:sldId id="275" r:id="rId8"/>
    <p:sldId id="256" r:id="rId9"/>
    <p:sldId id="276" r:id="rId10"/>
    <p:sldId id="277" r:id="rId11"/>
    <p:sldId id="278" r:id="rId12"/>
    <p:sldId id="258" r:id="rId13"/>
    <p:sldId id="259" r:id="rId14"/>
    <p:sldId id="266" r:id="rId15"/>
    <p:sldId id="267" r:id="rId16"/>
    <p:sldId id="270" r:id="rId17"/>
    <p:sldId id="272" r:id="rId18"/>
    <p:sldId id="269" r:id="rId19"/>
    <p:sldId id="268" r:id="rId20"/>
    <p:sldId id="279" r:id="rId21"/>
    <p:sldId id="281" r:id="rId22"/>
    <p:sldId id="282" r:id="rId23"/>
    <p:sldId id="271"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45162E-AD88-4BD8-87C2-60F8D6E90119}" type="datetimeFigureOut">
              <a:rPr lang="en-US" smtClean="0"/>
              <a:t>3-7-2019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8D47D5-B2B6-40C8-A919-EA30E649ACF8}" type="slidenum">
              <a:rPr lang="en-US" smtClean="0"/>
              <a:t>‹#›</a:t>
            </a:fld>
            <a:endParaRPr lang="en-US"/>
          </a:p>
        </p:txBody>
      </p:sp>
    </p:spTree>
    <p:extLst>
      <p:ext uri="{BB962C8B-B14F-4D97-AF65-F5344CB8AC3E}">
        <p14:creationId xmlns:p14="http://schemas.microsoft.com/office/powerpoint/2010/main" val="1918676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722313"/>
            <a:ext cx="5486400" cy="3086100"/>
          </a:xfrm>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993067B0-1B78-46C4-AE93-A0CE4253AE27}" type="slidenum">
              <a:rPr lang="nl-NL" smtClean="0"/>
              <a:pPr/>
              <a:t>1</a:t>
            </a:fld>
            <a:endParaRPr lang="nl-NL"/>
          </a:p>
        </p:txBody>
      </p:sp>
    </p:spTree>
    <p:extLst>
      <p:ext uri="{BB962C8B-B14F-4D97-AF65-F5344CB8AC3E}">
        <p14:creationId xmlns:p14="http://schemas.microsoft.com/office/powerpoint/2010/main" val="204739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722313"/>
            <a:ext cx="5486400" cy="3086100"/>
          </a:xfrm>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993067B0-1B78-46C4-AE93-A0CE4253AE27}" type="slidenum">
              <a:rPr lang="nl-NL" smtClean="0"/>
              <a:pPr/>
              <a:t>4</a:t>
            </a:fld>
            <a:endParaRPr lang="nl-NL"/>
          </a:p>
        </p:txBody>
      </p:sp>
    </p:spTree>
    <p:extLst>
      <p:ext uri="{BB962C8B-B14F-4D97-AF65-F5344CB8AC3E}">
        <p14:creationId xmlns:p14="http://schemas.microsoft.com/office/powerpoint/2010/main" val="282270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89A0-778A-4F06-8366-E8501BD678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3148A4-0123-446F-89BB-942041575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B011D1-549F-4E47-8A6A-94B28DDBD76C}"/>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2EDA1A90-D87E-49B0-B092-ADB70B03B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67D9B-B543-4402-AA63-928A3A3E7819}"/>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04404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8014-A8A5-466D-BE80-97DCA5A4AC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CB2BE4-0578-473E-AE2B-C242DE71216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58FEE-3B7F-4976-A4A5-34D2842661A1}"/>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085FB1B2-FB26-4C0F-97A0-BEDC2BCE5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00C65-85B2-496E-AC4D-FAB7C6C364BF}"/>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67137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802116-57E5-4334-B328-59030B8BBC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F7488-7FFA-44F9-BDD2-F9465FAA9A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4193-47DC-4EFA-91DE-8A10F066725C}"/>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3A5D5397-55E8-473C-9D5E-01DCC3BFD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DEE09-0E06-41BE-A80E-0264071350E3}"/>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647074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eldia">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userDrawn="1">
            <p:custDataLst>
              <p:tags r:id="rId2"/>
            </p:custDataLst>
            <p:ext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spid="_x0000_s4100" name="think-cell Slide" r:id="rId4" imgW="338" imgH="337" progId="TCLayout.ActiveDocument.1">
                  <p:embed/>
                </p:oleObj>
              </mc:Choice>
              <mc:Fallback>
                <p:oleObj name="think-cell Slide" r:id="rId4" imgW="338" imgH="337" progId="TCLayout.ActiveDocument.1">
                  <p:embed/>
                  <p:pic>
                    <p:nvPicPr>
                      <p:cNvPr id="11" name="Object 10" hidden="1"/>
                      <p:cNvPicPr/>
                      <p:nvPr/>
                    </p:nvPicPr>
                    <p:blipFill>
                      <a:blip r:embed="rId5"/>
                      <a:stretch>
                        <a:fillRect/>
                      </a:stretch>
                    </p:blipFill>
                    <p:spPr>
                      <a:xfrm>
                        <a:off x="2118" y="2118"/>
                        <a:ext cx="2116" cy="2116"/>
                      </a:xfrm>
                      <a:prstGeom prst="rect">
                        <a:avLst/>
                      </a:prstGeom>
                    </p:spPr>
                  </p:pic>
                </p:oleObj>
              </mc:Fallback>
            </mc:AlternateContent>
          </a:graphicData>
        </a:graphic>
      </p:graphicFrame>
      <p:pic>
        <p:nvPicPr>
          <p:cNvPr id="8" name="Afbeelding 7">
            <a:extLst>
              <a:ext uri="{FF2B5EF4-FFF2-40B4-BE49-F238E27FC236}">
                <a16:creationId xmlns:a16="http://schemas.microsoft.com/office/drawing/2014/main" id="{4A7FE449-1670-4A2E-AD0A-922F0F4E0BA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el 1"/>
          <p:cNvSpPr>
            <a:spLocks noGrp="1"/>
          </p:cNvSpPr>
          <p:nvPr>
            <p:ph type="ctrTitle" hasCustomPrompt="1"/>
          </p:nvPr>
        </p:nvSpPr>
        <p:spPr>
          <a:xfrm>
            <a:off x="592671" y="1350503"/>
            <a:ext cx="7392000" cy="789960"/>
          </a:xfrm>
        </p:spPr>
        <p:txBody>
          <a:bodyPr anchor="t" anchorCtr="0"/>
          <a:lstStyle>
            <a:lvl1pPr algn="l">
              <a:lnSpc>
                <a:spcPct val="95000"/>
              </a:lnSpc>
              <a:defRPr sz="5333">
                <a:solidFill>
                  <a:schemeClr val="bg1"/>
                </a:solidFill>
              </a:defRPr>
            </a:lvl1pPr>
          </a:lstStyle>
          <a:p>
            <a:r>
              <a:rPr lang="nl-NL" dirty="0"/>
              <a:t>Presentatietitel</a:t>
            </a:r>
            <a:endParaRPr lang="en-GB" dirty="0"/>
          </a:p>
        </p:txBody>
      </p:sp>
      <p:sp>
        <p:nvSpPr>
          <p:cNvPr id="5" name="Text Placeholder 9"/>
          <p:cNvSpPr>
            <a:spLocks noGrp="1"/>
          </p:cNvSpPr>
          <p:nvPr>
            <p:ph type="body" sz="quarter" idx="11" hasCustomPrompt="1"/>
          </p:nvPr>
        </p:nvSpPr>
        <p:spPr>
          <a:xfrm>
            <a:off x="592671" y="4283050"/>
            <a:ext cx="5647263" cy="313932"/>
          </a:xfrm>
          <a:prstGeom prst="rect">
            <a:avLst/>
          </a:prstGeom>
        </p:spPr>
        <p:txBody>
          <a:bodyPr wrap="square">
            <a:spAutoFit/>
          </a:bodyPr>
          <a:lstStyle>
            <a:lvl1pPr marL="0" indent="0">
              <a:buFont typeface="Arial" panose="020B0604020202020204" pitchFamily="34" charset="0"/>
              <a:buNone/>
              <a:defRPr sz="1600">
                <a:solidFill>
                  <a:schemeClr val="tx2"/>
                </a:solidFill>
                <a:latin typeface="+mj-lt"/>
              </a:defRPr>
            </a:lvl1pPr>
          </a:lstStyle>
          <a:p>
            <a:pPr lvl="0"/>
            <a:r>
              <a:rPr lang="nl-NL" dirty="0"/>
              <a:t>Naam</a:t>
            </a:r>
          </a:p>
        </p:txBody>
      </p:sp>
      <p:sp>
        <p:nvSpPr>
          <p:cNvPr id="6" name="Text Placeholder 9"/>
          <p:cNvSpPr>
            <a:spLocks noGrp="1"/>
          </p:cNvSpPr>
          <p:nvPr>
            <p:ph type="body" sz="quarter" idx="12" hasCustomPrompt="1"/>
          </p:nvPr>
        </p:nvSpPr>
        <p:spPr>
          <a:xfrm>
            <a:off x="592671" y="4604653"/>
            <a:ext cx="5647263" cy="313932"/>
          </a:xfrm>
          <a:prstGeom prst="rect">
            <a:avLst/>
          </a:prstGeom>
        </p:spPr>
        <p:txBody>
          <a:bodyPr wrap="square">
            <a:spAutoFit/>
          </a:bodyPr>
          <a:lstStyle>
            <a:lvl1pPr marL="0" indent="0">
              <a:buFont typeface="Arial" panose="020B0604020202020204" pitchFamily="34" charset="0"/>
              <a:buNone/>
              <a:defRPr sz="1600">
                <a:solidFill>
                  <a:schemeClr val="tx2"/>
                </a:solidFill>
                <a:latin typeface="+mj-lt"/>
              </a:defRPr>
            </a:lvl1pPr>
          </a:lstStyle>
          <a:p>
            <a:pPr lvl="0"/>
            <a:r>
              <a:rPr lang="nl-NL" dirty="0"/>
              <a:t>Functie</a:t>
            </a:r>
          </a:p>
        </p:txBody>
      </p:sp>
      <p:sp>
        <p:nvSpPr>
          <p:cNvPr id="7" name="Text Placeholder 9"/>
          <p:cNvSpPr>
            <a:spLocks noGrp="1"/>
          </p:cNvSpPr>
          <p:nvPr>
            <p:ph type="body" sz="quarter" idx="13" hasCustomPrompt="1"/>
          </p:nvPr>
        </p:nvSpPr>
        <p:spPr>
          <a:xfrm>
            <a:off x="592671" y="4926255"/>
            <a:ext cx="5647263" cy="313932"/>
          </a:xfrm>
          <a:prstGeom prst="rect">
            <a:avLst/>
          </a:prstGeom>
        </p:spPr>
        <p:txBody>
          <a:bodyPr wrap="square">
            <a:spAutoFit/>
          </a:bodyPr>
          <a:lstStyle>
            <a:lvl1pPr marL="0" indent="0">
              <a:buFont typeface="Arial" panose="020B0604020202020204" pitchFamily="34" charset="0"/>
              <a:buNone/>
              <a:defRPr sz="1600" baseline="0">
                <a:solidFill>
                  <a:schemeClr val="tx2"/>
                </a:solidFill>
                <a:latin typeface="+mj-lt"/>
              </a:defRPr>
            </a:lvl1pPr>
          </a:lstStyle>
          <a:p>
            <a:pPr lvl="0"/>
            <a:r>
              <a:rPr lang="nl-NL" dirty="0"/>
              <a:t>Plaats en datum</a:t>
            </a:r>
          </a:p>
        </p:txBody>
      </p:sp>
      <p:pic>
        <p:nvPicPr>
          <p:cNvPr id="12" name="Afbeelding 11">
            <a:extLst>
              <a:ext uri="{FF2B5EF4-FFF2-40B4-BE49-F238E27FC236}">
                <a16:creationId xmlns:a16="http://schemas.microsoft.com/office/drawing/2014/main" id="{6F071FFA-1258-4B82-9C3E-E177EB9C32B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92669" y="5670551"/>
            <a:ext cx="2966843" cy="715435"/>
          </a:xfrm>
          <a:prstGeom prst="rect">
            <a:avLst/>
          </a:prstGeom>
        </p:spPr>
      </p:pic>
    </p:spTree>
    <p:extLst>
      <p:ext uri="{BB962C8B-B14F-4D97-AF65-F5344CB8AC3E}">
        <p14:creationId xmlns:p14="http://schemas.microsoft.com/office/powerpoint/2010/main" val="2907059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GB"/>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GB" dirty="0"/>
          </a:p>
        </p:txBody>
      </p:sp>
      <p:sp>
        <p:nvSpPr>
          <p:cNvPr id="5" name="Tijdelijke aanduiding voor voettekst 4"/>
          <p:cNvSpPr>
            <a:spLocks noGrp="1"/>
          </p:cNvSpPr>
          <p:nvPr>
            <p:ph type="ftr" sz="quarter" idx="11"/>
          </p:nvPr>
        </p:nvSpPr>
        <p:spPr/>
        <p:txBody>
          <a:bodyPr/>
          <a:lstStyle/>
          <a:p>
            <a:r>
              <a:rPr lang="nl-NL"/>
              <a:t>Eventuele naam van de presentatie in de Voettekst</a:t>
            </a:r>
            <a:endParaRPr lang="en-GB" dirty="0"/>
          </a:p>
        </p:txBody>
      </p:sp>
      <p:sp>
        <p:nvSpPr>
          <p:cNvPr id="6" name="Tijdelijke aanduiding voor dianummer 5"/>
          <p:cNvSpPr>
            <a:spLocks noGrp="1"/>
          </p:cNvSpPr>
          <p:nvPr>
            <p:ph type="sldNum" sz="quarter" idx="12"/>
          </p:nvPr>
        </p:nvSpPr>
        <p:spPr/>
        <p:txBody>
          <a:bodyPr/>
          <a:lstStyle/>
          <a:p>
            <a:fld id="{312FD3F2-2B1B-4E95-8F0B-9B39090626D2}" type="slidenum">
              <a:rPr lang="en-GB" smtClean="0"/>
              <a:t>‹#›</a:t>
            </a:fld>
            <a:endParaRPr lang="en-GB"/>
          </a:p>
        </p:txBody>
      </p:sp>
      <p:sp>
        <p:nvSpPr>
          <p:cNvPr id="7" name="Tijdelijke aanduiding voor tekst 12">
            <a:extLst>
              <a:ext uri="{FF2B5EF4-FFF2-40B4-BE49-F238E27FC236}">
                <a16:creationId xmlns:a16="http://schemas.microsoft.com/office/drawing/2014/main" id="{BE7B8938-12C4-4957-9D4A-97445436E815}"/>
              </a:ext>
            </a:extLst>
          </p:cNvPr>
          <p:cNvSpPr>
            <a:spLocks noGrp="1"/>
          </p:cNvSpPr>
          <p:nvPr>
            <p:ph type="body" sz="quarter" idx="14" hasCustomPrompt="1"/>
          </p:nvPr>
        </p:nvSpPr>
        <p:spPr>
          <a:xfrm>
            <a:off x="1054101" y="6097819"/>
            <a:ext cx="10659532" cy="258532"/>
          </a:xfrm>
        </p:spPr>
        <p:txBody>
          <a:bodyPr wrap="square" anchor="b" anchorCtr="0">
            <a:spAutoFit/>
          </a:bodyPr>
          <a:lstStyle>
            <a:lvl1pPr marL="243411" indent="-230712">
              <a:buFont typeface="Arial" panose="020B0604020202020204" pitchFamily="34" charset="0"/>
              <a:buNone/>
              <a:defRPr sz="1200"/>
            </a:lvl1pPr>
          </a:lstStyle>
          <a:p>
            <a:pPr lvl="0"/>
            <a:r>
              <a:rPr lang="nl-NL" dirty="0"/>
              <a:t>*	Voetnoot en Bron</a:t>
            </a:r>
          </a:p>
        </p:txBody>
      </p:sp>
    </p:spTree>
    <p:extLst>
      <p:ext uri="{BB962C8B-B14F-4D97-AF65-F5344CB8AC3E}">
        <p14:creationId xmlns:p14="http://schemas.microsoft.com/office/powerpoint/2010/main" val="38003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0FB0-6C59-445B-ACC2-B2029CF3D8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C3D94-27BC-425E-98F8-00B2E9B8BBE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C89CD6-1900-4B23-B1E1-734703A77DE3}"/>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915D01CB-5BBE-46A6-8317-DD7A45179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70955-8F18-4A98-A9C4-541DA9FE8CA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15335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5CAF-F2E4-4784-99A4-EE7F877063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69F81-BCC5-410F-B149-7FC3F1705F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A8CEF7-0A05-46A5-989F-422AEC26DC15}"/>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44E5AAE0-E494-478F-87E4-3C9FC73E87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C716F-B237-4AF9-911F-0F8AC0B1F9FB}"/>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74926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D0C4-056B-406F-A6A2-51C4A9C9DB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FDFF1-DE34-4661-A00B-E544F2F14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29F3A0-B512-4584-95E8-FBABFC53EC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9E6CBB-09F9-423E-96C8-1E77AB7F515A}"/>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466D46CD-0376-468E-AF4F-3628FBDE1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FC887-8B96-4A2F-BD28-5D55130E7CC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24228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7893-997B-4AB7-85E5-C926C2F42F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45BE5-9A2A-47AE-B39F-39E8E794C2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FACA7B-5F22-4084-B233-96B8D9B160D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42F726-1C2D-40CD-8076-63ECC9AEF7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6FE42ED-182F-4BF0-AFE2-4CE75C53DC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0F0036-8E18-449F-ACFA-7E340C2056E5}"/>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8" name="Footer Placeholder 7">
            <a:extLst>
              <a:ext uri="{FF2B5EF4-FFF2-40B4-BE49-F238E27FC236}">
                <a16:creationId xmlns:a16="http://schemas.microsoft.com/office/drawing/2014/main" id="{C2CA9EF6-F9B9-484B-8B9B-D56419DED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3232FD-527F-4072-B741-F978F1FB868C}"/>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2441189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5D81-FCB3-4254-BFE6-3E56AE4BA5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0B7FC-F995-4B25-AE62-D60FA3BAFE3A}"/>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4" name="Footer Placeholder 3">
            <a:extLst>
              <a:ext uri="{FF2B5EF4-FFF2-40B4-BE49-F238E27FC236}">
                <a16:creationId xmlns:a16="http://schemas.microsoft.com/office/drawing/2014/main" id="{F88855F1-3EE8-4C0D-B600-A25EC3B0F9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692E4C-F419-47E0-8376-D4150A175957}"/>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412701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1D1E5A-38DD-4D6C-BE36-9FD163517513}"/>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3" name="Footer Placeholder 2">
            <a:extLst>
              <a:ext uri="{FF2B5EF4-FFF2-40B4-BE49-F238E27FC236}">
                <a16:creationId xmlns:a16="http://schemas.microsoft.com/office/drawing/2014/main" id="{AE6D9E7A-A999-4DDE-B6BE-E1C011CFBD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79891-9B46-4BBD-991D-166C0109387A}"/>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90414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D2109-D3FC-45DC-B870-5EB5B7F09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67FA37-D890-44BF-9508-EDE1E6E5B8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95102F-34AC-4AF8-A140-22D76E383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DA4A72-8372-4FB9-8F38-3FA0EA0DA24E}"/>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74512A10-EBBB-432A-AE25-1C2AECFA53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4C84C-D946-49EB-827A-69A38347BC02}"/>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301594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C6A38-199F-4ED2-8950-C92DFCD7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072AAE-ED0F-4A49-AAF1-EF6B1CE6F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D08D3-0DEA-40E4-B59A-F71E23BD7E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766096-F02E-400E-BD1C-5E947C232B31}"/>
              </a:ext>
            </a:extLst>
          </p:cNvPr>
          <p:cNvSpPr>
            <a:spLocks noGrp="1"/>
          </p:cNvSpPr>
          <p:nvPr>
            <p:ph type="dt" sz="half" idx="10"/>
          </p:nvPr>
        </p:nvSpPr>
        <p:spPr/>
        <p:txBody>
          <a:bodyPr/>
          <a:lstStyle/>
          <a:p>
            <a:fld id="{BE4CB941-4E8C-4797-810C-CE17D1C6BB59}" type="datetimeFigureOut">
              <a:rPr lang="en-US" smtClean="0"/>
              <a:t>25-6-2019</a:t>
            </a:fld>
            <a:endParaRPr lang="en-US"/>
          </a:p>
        </p:txBody>
      </p:sp>
      <p:sp>
        <p:nvSpPr>
          <p:cNvPr id="6" name="Footer Placeholder 5">
            <a:extLst>
              <a:ext uri="{FF2B5EF4-FFF2-40B4-BE49-F238E27FC236}">
                <a16:creationId xmlns:a16="http://schemas.microsoft.com/office/drawing/2014/main" id="{F74C8E63-89C9-400E-9A88-57A0D2A10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0114C-77AC-4A3E-ADC8-B72B393DACC6}"/>
              </a:ext>
            </a:extLst>
          </p:cNvPr>
          <p:cNvSpPr>
            <a:spLocks noGrp="1"/>
          </p:cNvSpPr>
          <p:nvPr>
            <p:ph type="sldNum" sz="quarter" idx="12"/>
          </p:nvPr>
        </p:nvSpPr>
        <p:spPr/>
        <p:txBody>
          <a:bodyPr/>
          <a:lstStyle/>
          <a:p>
            <a:fld id="{BAE21056-A5A9-47D3-82D5-27C0C486C893}" type="slidenum">
              <a:rPr lang="en-US" smtClean="0"/>
              <a:t>‹#›</a:t>
            </a:fld>
            <a:endParaRPr lang="en-US"/>
          </a:p>
        </p:txBody>
      </p:sp>
    </p:spTree>
    <p:extLst>
      <p:ext uri="{BB962C8B-B14F-4D97-AF65-F5344CB8AC3E}">
        <p14:creationId xmlns:p14="http://schemas.microsoft.com/office/powerpoint/2010/main" val="33087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AAC4E6-A21F-48B3-B159-90A187356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14153E-7C6D-43A2-9EF1-E8AC18B021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6DEB0-4DDE-4A66-90EA-3A031DB52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CB941-4E8C-4797-810C-CE17D1C6BB59}" type="datetimeFigureOut">
              <a:rPr lang="en-US" smtClean="0"/>
              <a:t>25-6-2019</a:t>
            </a:fld>
            <a:endParaRPr lang="en-US"/>
          </a:p>
        </p:txBody>
      </p:sp>
      <p:sp>
        <p:nvSpPr>
          <p:cNvPr id="5" name="Footer Placeholder 4">
            <a:extLst>
              <a:ext uri="{FF2B5EF4-FFF2-40B4-BE49-F238E27FC236}">
                <a16:creationId xmlns:a16="http://schemas.microsoft.com/office/drawing/2014/main" id="{0D79E163-B2E6-4E44-BDB1-6D583A07A4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CE64E1-18AC-4063-B409-7D9A557D1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21056-A5A9-47D3-82D5-27C0C486C893}" type="slidenum">
              <a:rPr lang="en-US" smtClean="0"/>
              <a:t>‹#›</a:t>
            </a:fld>
            <a:endParaRPr lang="en-US"/>
          </a:p>
        </p:txBody>
      </p:sp>
    </p:spTree>
    <p:extLst>
      <p:ext uri="{BB962C8B-B14F-4D97-AF65-F5344CB8AC3E}">
        <p14:creationId xmlns:p14="http://schemas.microsoft.com/office/powerpoint/2010/main" val="1849123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ubversion.tigris.org/" TargetMode="External"/><Relationship Id="rId7" Type="http://schemas.openxmlformats.org/officeDocument/2006/relationships/hyperlink" Target="http://monotone.ca/" TargetMode="External"/><Relationship Id="rId2" Type="http://schemas.openxmlformats.org/officeDocument/2006/relationships/hyperlink" Target="http://www.nongnu.org/cvs/" TargetMode="External"/><Relationship Id="rId1" Type="http://schemas.openxmlformats.org/officeDocument/2006/relationships/slideLayout" Target="../slideLayouts/slideLayout7.xml"/><Relationship Id="rId6" Type="http://schemas.openxmlformats.org/officeDocument/2006/relationships/hyperlink" Target="http://bazaar-vcs.org/" TargetMode="External"/><Relationship Id="rId5" Type="http://schemas.openxmlformats.org/officeDocument/2006/relationships/hyperlink" Target="https://www.mercurial-scm.org/" TargetMode="External"/><Relationship Id="rId4" Type="http://schemas.openxmlformats.org/officeDocument/2006/relationships/hyperlink" Target="http://git-scm.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ev.azure.com/vanlanscho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7F78-DAB9-458B-A2F1-2846B245E548}"/>
              </a:ext>
            </a:extLst>
          </p:cNvPr>
          <p:cNvSpPr>
            <a:spLocks noGrp="1"/>
          </p:cNvSpPr>
          <p:nvPr>
            <p:ph type="ctrTitle"/>
          </p:nvPr>
        </p:nvSpPr>
        <p:spPr>
          <a:xfrm>
            <a:off x="592670" y="1350503"/>
            <a:ext cx="9529897" cy="3517887"/>
          </a:xfrm>
        </p:spPr>
        <p:txBody>
          <a:bodyPr/>
          <a:lstStyle/>
          <a:p>
            <a:br>
              <a:rPr lang="en-US" dirty="0"/>
            </a:br>
            <a:r>
              <a:rPr lang="en-US" dirty="0"/>
              <a:t>I</a:t>
            </a:r>
            <a:r>
              <a:rPr lang="en-US" sz="4267" dirty="0"/>
              <a:t>T automation workshops </a:t>
            </a:r>
            <a:br>
              <a:rPr lang="en-US" sz="4267" dirty="0"/>
            </a:br>
            <a:r>
              <a:rPr lang="en-US" sz="4267" i="1" dirty="0" err="1"/>
              <a:t>sessie</a:t>
            </a:r>
            <a:r>
              <a:rPr lang="en-US" sz="4267" i="1" dirty="0"/>
              <a:t> 2: </a:t>
            </a:r>
            <a:r>
              <a:rPr lang="nl-NL" sz="4267" dirty="0"/>
              <a:t>Gebruik van GIT – Code </a:t>
            </a:r>
            <a:r>
              <a:rPr lang="nl-NL" sz="4267" dirty="0" err="1"/>
              <a:t>Controll</a:t>
            </a:r>
            <a:br>
              <a:rPr lang="en-GB" dirty="0"/>
            </a:br>
            <a:endParaRPr lang="en-GB" sz="4800" i="1" dirty="0"/>
          </a:p>
        </p:txBody>
      </p:sp>
      <p:sp>
        <p:nvSpPr>
          <p:cNvPr id="3" name="Text Placeholder 2">
            <a:extLst>
              <a:ext uri="{FF2B5EF4-FFF2-40B4-BE49-F238E27FC236}">
                <a16:creationId xmlns:a16="http://schemas.microsoft.com/office/drawing/2014/main" id="{8D027B5B-4A9B-4915-A1D9-3AC9BA26D98C}"/>
              </a:ext>
            </a:extLst>
          </p:cNvPr>
          <p:cNvSpPr>
            <a:spLocks noGrp="1"/>
          </p:cNvSpPr>
          <p:nvPr>
            <p:ph type="body" sz="quarter" idx="11"/>
          </p:nvPr>
        </p:nvSpPr>
        <p:spPr>
          <a:xfrm>
            <a:off x="592671" y="4283050"/>
            <a:ext cx="5647263" cy="313932"/>
          </a:xfrm>
        </p:spPr>
        <p:txBody>
          <a:bodyPr/>
          <a:lstStyle/>
          <a:p>
            <a:r>
              <a:rPr lang="en-GB" dirty="0"/>
              <a:t>IT P &amp; S</a:t>
            </a:r>
          </a:p>
        </p:txBody>
      </p:sp>
      <p:sp>
        <p:nvSpPr>
          <p:cNvPr id="4" name="Text Placeholder 3">
            <a:extLst>
              <a:ext uri="{FF2B5EF4-FFF2-40B4-BE49-F238E27FC236}">
                <a16:creationId xmlns:a16="http://schemas.microsoft.com/office/drawing/2014/main" id="{FA3B888A-9F68-410C-805A-99AF8434195B}"/>
              </a:ext>
            </a:extLst>
          </p:cNvPr>
          <p:cNvSpPr>
            <a:spLocks noGrp="1"/>
          </p:cNvSpPr>
          <p:nvPr>
            <p:ph type="body" sz="quarter" idx="12"/>
          </p:nvPr>
        </p:nvSpPr>
        <p:spPr/>
        <p:txBody>
          <a:bodyPr/>
          <a:lstStyle/>
          <a:p>
            <a:endParaRPr lang="en-GB" dirty="0"/>
          </a:p>
        </p:txBody>
      </p:sp>
      <p:sp>
        <p:nvSpPr>
          <p:cNvPr id="5" name="Text Placeholder 4">
            <a:extLst>
              <a:ext uri="{FF2B5EF4-FFF2-40B4-BE49-F238E27FC236}">
                <a16:creationId xmlns:a16="http://schemas.microsoft.com/office/drawing/2014/main" id="{CAE9F4C4-95B5-412E-B618-A04965D2DB3B}"/>
              </a:ext>
            </a:extLst>
          </p:cNvPr>
          <p:cNvSpPr>
            <a:spLocks noGrp="1"/>
          </p:cNvSpPr>
          <p:nvPr>
            <p:ph type="body" sz="quarter" idx="13"/>
          </p:nvPr>
        </p:nvSpPr>
        <p:spPr>
          <a:xfrm>
            <a:off x="592670" y="5049122"/>
            <a:ext cx="5647263" cy="313932"/>
          </a:xfrm>
        </p:spPr>
        <p:txBody>
          <a:bodyPr/>
          <a:lstStyle/>
          <a:p>
            <a:r>
              <a:rPr lang="en-GB" dirty="0"/>
              <a:t>03-07-2019</a:t>
            </a:r>
          </a:p>
        </p:txBody>
      </p:sp>
      <p:pic>
        <p:nvPicPr>
          <p:cNvPr id="6" name="Afbeelding 6">
            <a:extLst>
              <a:ext uri="{FF2B5EF4-FFF2-40B4-BE49-F238E27FC236}">
                <a16:creationId xmlns:a16="http://schemas.microsoft.com/office/drawing/2014/main" id="{C68FA9EB-8B9D-4260-92FB-A6AEB5210B63}"/>
              </a:ext>
            </a:extLst>
          </p:cNvPr>
          <p:cNvPicPr>
            <a:picLocks noChangeAspect="1"/>
          </p:cNvPicPr>
          <p:nvPr/>
        </p:nvPicPr>
        <p:blipFill rotWithShape="1">
          <a:blip r:embed="rId3"/>
          <a:srcRect b="9827"/>
          <a:stretch/>
        </p:blipFill>
        <p:spPr>
          <a:xfrm>
            <a:off x="592668" y="806841"/>
            <a:ext cx="4413875" cy="1298175"/>
          </a:xfrm>
          <a:prstGeom prst="rect">
            <a:avLst/>
          </a:prstGeom>
        </p:spPr>
      </p:pic>
    </p:spTree>
    <p:extLst>
      <p:ext uri="{BB962C8B-B14F-4D97-AF65-F5344CB8AC3E}">
        <p14:creationId xmlns:p14="http://schemas.microsoft.com/office/powerpoint/2010/main" val="426071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4682F-74F0-4FC2-8BDF-4AE669386A6F}"/>
              </a:ext>
            </a:extLst>
          </p:cNvPr>
          <p:cNvSpPr txBox="1"/>
          <p:nvPr/>
        </p:nvSpPr>
        <p:spPr>
          <a:xfrm>
            <a:off x="1778466" y="549939"/>
            <a:ext cx="4720972" cy="461665"/>
          </a:xfrm>
          <a:prstGeom prst="rect">
            <a:avLst/>
          </a:prstGeom>
          <a:noFill/>
        </p:spPr>
        <p:txBody>
          <a:bodyPr wrap="none" rtlCol="0">
            <a:spAutoFit/>
          </a:bodyPr>
          <a:lstStyle/>
          <a:p>
            <a:r>
              <a:rPr lang="nl-NL" sz="2400" b="1" dirty="0"/>
              <a:t>Different Version Control Systems…</a:t>
            </a:r>
          </a:p>
        </p:txBody>
      </p:sp>
      <p:sp>
        <p:nvSpPr>
          <p:cNvPr id="3" name="Rectangle 2">
            <a:extLst>
              <a:ext uri="{FF2B5EF4-FFF2-40B4-BE49-F238E27FC236}">
                <a16:creationId xmlns:a16="http://schemas.microsoft.com/office/drawing/2014/main" id="{4514523F-90CF-4FBF-AE7A-8E1341CF277C}"/>
              </a:ext>
            </a:extLst>
          </p:cNvPr>
          <p:cNvSpPr/>
          <p:nvPr/>
        </p:nvSpPr>
        <p:spPr>
          <a:xfrm>
            <a:off x="1778466" y="1212318"/>
            <a:ext cx="4920834" cy="369332"/>
          </a:xfrm>
          <a:prstGeom prst="rect">
            <a:avLst/>
          </a:prstGeom>
        </p:spPr>
        <p:txBody>
          <a:bodyPr wrap="none">
            <a:spAutoFit/>
          </a:bodyPr>
          <a:lstStyle/>
          <a:p>
            <a:r>
              <a:rPr lang="en-US" dirty="0">
                <a:hlinkClick r:id="rId2"/>
              </a:rPr>
              <a:t>CVS</a:t>
            </a:r>
            <a:r>
              <a:rPr lang="en-US" dirty="0"/>
              <a:t> is the grandfather of revision control systems. </a:t>
            </a:r>
          </a:p>
        </p:txBody>
      </p:sp>
      <p:sp>
        <p:nvSpPr>
          <p:cNvPr id="4" name="Rectangle 3">
            <a:extLst>
              <a:ext uri="{FF2B5EF4-FFF2-40B4-BE49-F238E27FC236}">
                <a16:creationId xmlns:a16="http://schemas.microsoft.com/office/drawing/2014/main" id="{73C77E6D-0853-45FD-8C4F-4AFD03B20E97}"/>
              </a:ext>
            </a:extLst>
          </p:cNvPr>
          <p:cNvSpPr/>
          <p:nvPr/>
        </p:nvSpPr>
        <p:spPr>
          <a:xfrm>
            <a:off x="1778466" y="1782364"/>
            <a:ext cx="6096000" cy="646331"/>
          </a:xfrm>
          <a:prstGeom prst="rect">
            <a:avLst/>
          </a:prstGeom>
        </p:spPr>
        <p:txBody>
          <a:bodyPr>
            <a:spAutoFit/>
          </a:bodyPr>
          <a:lstStyle/>
          <a:p>
            <a:r>
              <a:rPr lang="en-US" dirty="0">
                <a:hlinkClick r:id="rId3"/>
              </a:rPr>
              <a:t>Subversion</a:t>
            </a:r>
            <a:r>
              <a:rPr lang="en-US" dirty="0"/>
              <a:t> is probably the version control system with the widest adoption. </a:t>
            </a:r>
          </a:p>
        </p:txBody>
      </p:sp>
      <p:sp>
        <p:nvSpPr>
          <p:cNvPr id="5" name="Rectangle 4">
            <a:extLst>
              <a:ext uri="{FF2B5EF4-FFF2-40B4-BE49-F238E27FC236}">
                <a16:creationId xmlns:a16="http://schemas.microsoft.com/office/drawing/2014/main" id="{81E5C84C-84AE-46F2-98E5-AB4FC23BA9D1}"/>
              </a:ext>
            </a:extLst>
          </p:cNvPr>
          <p:cNvSpPr/>
          <p:nvPr/>
        </p:nvSpPr>
        <p:spPr>
          <a:xfrm>
            <a:off x="1778466" y="2558372"/>
            <a:ext cx="6466386" cy="369332"/>
          </a:xfrm>
          <a:prstGeom prst="rect">
            <a:avLst/>
          </a:prstGeom>
        </p:spPr>
        <p:txBody>
          <a:bodyPr wrap="none">
            <a:spAutoFit/>
          </a:bodyPr>
          <a:lstStyle/>
          <a:p>
            <a:r>
              <a:rPr lang="en-US" dirty="0">
                <a:hlinkClick r:id="rId4"/>
              </a:rPr>
              <a:t>Git</a:t>
            </a:r>
            <a:r>
              <a:rPr lang="en-US" dirty="0"/>
              <a:t> is the new fast-rising star of version control systems</a:t>
            </a:r>
            <a:r>
              <a:rPr lang="en-US" b="1" dirty="0"/>
              <a:t>. Modern !! </a:t>
            </a:r>
          </a:p>
        </p:txBody>
      </p:sp>
      <p:sp>
        <p:nvSpPr>
          <p:cNvPr id="6" name="Rectangle 5">
            <a:extLst>
              <a:ext uri="{FF2B5EF4-FFF2-40B4-BE49-F238E27FC236}">
                <a16:creationId xmlns:a16="http://schemas.microsoft.com/office/drawing/2014/main" id="{173EF457-1F89-4261-B2C5-F96EF0A7B6C3}"/>
              </a:ext>
            </a:extLst>
          </p:cNvPr>
          <p:cNvSpPr/>
          <p:nvPr/>
        </p:nvSpPr>
        <p:spPr>
          <a:xfrm>
            <a:off x="1778466" y="3117694"/>
            <a:ext cx="6096000" cy="646331"/>
          </a:xfrm>
          <a:prstGeom prst="rect">
            <a:avLst/>
          </a:prstGeom>
        </p:spPr>
        <p:txBody>
          <a:bodyPr>
            <a:spAutoFit/>
          </a:bodyPr>
          <a:lstStyle/>
          <a:p>
            <a:r>
              <a:rPr lang="en-US" dirty="0">
                <a:hlinkClick r:id="rId5"/>
              </a:rPr>
              <a:t>Mercurial</a:t>
            </a:r>
            <a:r>
              <a:rPr lang="en-US" dirty="0"/>
              <a:t> is another </a:t>
            </a:r>
            <a:r>
              <a:rPr lang="en-US" b="1" dirty="0"/>
              <a:t>open-source DVC system</a:t>
            </a:r>
            <a:r>
              <a:rPr lang="en-US" dirty="0"/>
              <a:t>, like Git. Mercurial was designed for larger projects</a:t>
            </a:r>
          </a:p>
        </p:txBody>
      </p:sp>
      <p:sp>
        <p:nvSpPr>
          <p:cNvPr id="8" name="Rectangle 7">
            <a:extLst>
              <a:ext uri="{FF2B5EF4-FFF2-40B4-BE49-F238E27FC236}">
                <a16:creationId xmlns:a16="http://schemas.microsoft.com/office/drawing/2014/main" id="{D32B2AD5-73CB-4DE6-A810-BA0FFFDC4E82}"/>
              </a:ext>
            </a:extLst>
          </p:cNvPr>
          <p:cNvSpPr/>
          <p:nvPr/>
        </p:nvSpPr>
        <p:spPr>
          <a:xfrm>
            <a:off x="1778466" y="3954015"/>
            <a:ext cx="6096000" cy="923330"/>
          </a:xfrm>
          <a:prstGeom prst="rect">
            <a:avLst/>
          </a:prstGeom>
        </p:spPr>
        <p:txBody>
          <a:bodyPr>
            <a:spAutoFit/>
          </a:bodyPr>
          <a:lstStyle/>
          <a:p>
            <a:r>
              <a:rPr lang="en-US" dirty="0">
                <a:hlinkClick r:id="rId6"/>
              </a:rPr>
              <a:t>Bazaar</a:t>
            </a:r>
            <a:r>
              <a:rPr lang="en-US" dirty="0"/>
              <a:t> is yet another distributed version control system, like Mercurial and Git, that offers a very friendly user experience. It calls itself “</a:t>
            </a:r>
            <a:r>
              <a:rPr lang="en-US" b="1" dirty="0"/>
              <a:t>Version control for human beings</a:t>
            </a:r>
            <a:r>
              <a:rPr lang="en-US" dirty="0"/>
              <a:t>.”</a:t>
            </a:r>
          </a:p>
        </p:txBody>
      </p:sp>
      <p:sp>
        <p:nvSpPr>
          <p:cNvPr id="9" name="Rectangle 8">
            <a:extLst>
              <a:ext uri="{FF2B5EF4-FFF2-40B4-BE49-F238E27FC236}">
                <a16:creationId xmlns:a16="http://schemas.microsoft.com/office/drawing/2014/main" id="{8A1F6F4B-C2F3-40A7-8D50-53D22145F353}"/>
              </a:ext>
            </a:extLst>
          </p:cNvPr>
          <p:cNvSpPr/>
          <p:nvPr/>
        </p:nvSpPr>
        <p:spPr>
          <a:xfrm>
            <a:off x="1778466" y="4963915"/>
            <a:ext cx="6096000" cy="923330"/>
          </a:xfrm>
          <a:prstGeom prst="rect">
            <a:avLst/>
          </a:prstGeom>
        </p:spPr>
        <p:txBody>
          <a:bodyPr>
            <a:spAutoFit/>
          </a:bodyPr>
          <a:lstStyle/>
          <a:p>
            <a:r>
              <a:rPr lang="en-US" dirty="0">
                <a:hlinkClick r:id="rId7"/>
              </a:rPr>
              <a:t>Monotone</a:t>
            </a:r>
            <a:r>
              <a:rPr lang="en-US" dirty="0"/>
              <a:t> is the baby of the distributed revision control bunch. While many of Monotone’s peers focus on performance, </a:t>
            </a:r>
            <a:r>
              <a:rPr lang="en-US" b="1" dirty="0"/>
              <a:t>Monotone places higher value on integrity than performance</a:t>
            </a:r>
            <a:endParaRPr lang="en-US" dirty="0"/>
          </a:p>
        </p:txBody>
      </p:sp>
    </p:spTree>
    <p:extLst>
      <p:ext uri="{BB962C8B-B14F-4D97-AF65-F5344CB8AC3E}">
        <p14:creationId xmlns:p14="http://schemas.microsoft.com/office/powerpoint/2010/main" val="41211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5EE25D-63C5-40D4-839A-9BFF125D2647}"/>
              </a:ext>
            </a:extLst>
          </p:cNvPr>
          <p:cNvPicPr>
            <a:picLocks noChangeAspect="1"/>
          </p:cNvPicPr>
          <p:nvPr/>
        </p:nvPicPr>
        <p:blipFill>
          <a:blip r:embed="rId2"/>
          <a:stretch>
            <a:fillRect/>
          </a:stretch>
        </p:blipFill>
        <p:spPr>
          <a:xfrm>
            <a:off x="1290498" y="2174597"/>
            <a:ext cx="5854221" cy="3702174"/>
          </a:xfrm>
          <a:prstGeom prst="rect">
            <a:avLst/>
          </a:prstGeom>
        </p:spPr>
      </p:pic>
      <p:sp>
        <p:nvSpPr>
          <p:cNvPr id="5" name="TextBox 4">
            <a:extLst>
              <a:ext uri="{FF2B5EF4-FFF2-40B4-BE49-F238E27FC236}">
                <a16:creationId xmlns:a16="http://schemas.microsoft.com/office/drawing/2014/main" id="{66452370-61C1-4494-A5F2-E183F901D9ED}"/>
              </a:ext>
            </a:extLst>
          </p:cNvPr>
          <p:cNvSpPr txBox="1"/>
          <p:nvPr/>
        </p:nvSpPr>
        <p:spPr>
          <a:xfrm>
            <a:off x="1290498" y="472344"/>
            <a:ext cx="4568174" cy="461665"/>
          </a:xfrm>
          <a:prstGeom prst="rect">
            <a:avLst/>
          </a:prstGeom>
          <a:noFill/>
        </p:spPr>
        <p:txBody>
          <a:bodyPr wrap="none" rtlCol="0">
            <a:spAutoFit/>
          </a:bodyPr>
          <a:lstStyle/>
          <a:p>
            <a:r>
              <a:rPr lang="nl-NL" sz="2400" b="1" dirty="0" err="1"/>
              <a:t>Learn</a:t>
            </a:r>
            <a:r>
              <a:rPr lang="nl-NL" sz="2400" b="1" dirty="0"/>
              <a:t> Git </a:t>
            </a:r>
            <a:r>
              <a:rPr lang="nl-NL" sz="2400" b="1" dirty="0" err="1"/>
              <a:t>the</a:t>
            </a:r>
            <a:r>
              <a:rPr lang="nl-NL" sz="2400" b="1" dirty="0"/>
              <a:t> “</a:t>
            </a:r>
            <a:r>
              <a:rPr lang="nl-NL" sz="2400" b="1" dirty="0" err="1"/>
              <a:t>command</a:t>
            </a:r>
            <a:r>
              <a:rPr lang="nl-NL" sz="2400" b="1" dirty="0"/>
              <a:t> line” way</a:t>
            </a:r>
            <a:endParaRPr lang="en-US" sz="2400" b="1" dirty="0"/>
          </a:p>
        </p:txBody>
      </p:sp>
      <p:sp>
        <p:nvSpPr>
          <p:cNvPr id="6" name="TextBox 5">
            <a:extLst>
              <a:ext uri="{FF2B5EF4-FFF2-40B4-BE49-F238E27FC236}">
                <a16:creationId xmlns:a16="http://schemas.microsoft.com/office/drawing/2014/main" id="{171B160E-0863-4549-A8E2-7103659C3BB4}"/>
              </a:ext>
            </a:extLst>
          </p:cNvPr>
          <p:cNvSpPr txBox="1"/>
          <p:nvPr/>
        </p:nvSpPr>
        <p:spPr>
          <a:xfrm>
            <a:off x="1290498" y="1268646"/>
            <a:ext cx="3733266" cy="369332"/>
          </a:xfrm>
          <a:prstGeom prst="rect">
            <a:avLst/>
          </a:prstGeom>
          <a:noFill/>
        </p:spPr>
        <p:txBody>
          <a:bodyPr wrap="none" rtlCol="0">
            <a:spAutoFit/>
          </a:bodyPr>
          <a:lstStyle/>
          <a:p>
            <a:r>
              <a:rPr lang="nl-NL" dirty="0"/>
              <a:t>Gui </a:t>
            </a:r>
            <a:r>
              <a:rPr lang="nl-NL" dirty="0" err="1"/>
              <a:t>based</a:t>
            </a:r>
            <a:r>
              <a:rPr lang="nl-NL" dirty="0"/>
              <a:t> tools </a:t>
            </a:r>
            <a:r>
              <a:rPr lang="nl-NL" dirty="0" err="1"/>
              <a:t>can</a:t>
            </a:r>
            <a:r>
              <a:rPr lang="nl-NL" dirty="0"/>
              <a:t> </a:t>
            </a:r>
            <a:r>
              <a:rPr lang="nl-NL" dirty="0" err="1"/>
              <a:t>be</a:t>
            </a:r>
            <a:r>
              <a:rPr lang="nl-NL" dirty="0"/>
              <a:t>  </a:t>
            </a:r>
            <a:r>
              <a:rPr lang="nl-NL" dirty="0" err="1"/>
              <a:t>very</a:t>
            </a:r>
            <a:r>
              <a:rPr lang="nl-NL" dirty="0"/>
              <a:t> </a:t>
            </a:r>
            <a:r>
              <a:rPr lang="nl-NL" dirty="0" err="1"/>
              <a:t>unclear</a:t>
            </a:r>
            <a:r>
              <a:rPr lang="nl-NL" dirty="0"/>
              <a:t> : </a:t>
            </a:r>
            <a:endParaRPr lang="en-US" dirty="0"/>
          </a:p>
        </p:txBody>
      </p:sp>
      <p:pic>
        <p:nvPicPr>
          <p:cNvPr id="8" name="Picture 7">
            <a:extLst>
              <a:ext uri="{FF2B5EF4-FFF2-40B4-BE49-F238E27FC236}">
                <a16:creationId xmlns:a16="http://schemas.microsoft.com/office/drawing/2014/main" id="{A7AE3ECA-9947-4DF0-8E19-B6FE630C9152}"/>
              </a:ext>
            </a:extLst>
          </p:cNvPr>
          <p:cNvPicPr>
            <a:picLocks noChangeAspect="1"/>
          </p:cNvPicPr>
          <p:nvPr/>
        </p:nvPicPr>
        <p:blipFill>
          <a:blip r:embed="rId3"/>
          <a:stretch>
            <a:fillRect/>
          </a:stretch>
        </p:blipFill>
        <p:spPr>
          <a:xfrm>
            <a:off x="7891201" y="1166070"/>
            <a:ext cx="3845228" cy="1837931"/>
          </a:xfrm>
          <a:prstGeom prst="rect">
            <a:avLst/>
          </a:prstGeom>
        </p:spPr>
      </p:pic>
      <p:pic>
        <p:nvPicPr>
          <p:cNvPr id="9" name="Picture 8">
            <a:extLst>
              <a:ext uri="{FF2B5EF4-FFF2-40B4-BE49-F238E27FC236}">
                <a16:creationId xmlns:a16="http://schemas.microsoft.com/office/drawing/2014/main" id="{1F438A98-E7F7-4E29-A41A-696EA369F68E}"/>
              </a:ext>
            </a:extLst>
          </p:cNvPr>
          <p:cNvPicPr>
            <a:picLocks noChangeAspect="1"/>
          </p:cNvPicPr>
          <p:nvPr/>
        </p:nvPicPr>
        <p:blipFill>
          <a:blip r:embed="rId4"/>
          <a:stretch>
            <a:fillRect/>
          </a:stretch>
        </p:blipFill>
        <p:spPr>
          <a:xfrm>
            <a:off x="7891201" y="3518989"/>
            <a:ext cx="3845228" cy="2801308"/>
          </a:xfrm>
          <a:prstGeom prst="rect">
            <a:avLst/>
          </a:prstGeom>
        </p:spPr>
      </p:pic>
    </p:spTree>
    <p:extLst>
      <p:ext uri="{BB962C8B-B14F-4D97-AF65-F5344CB8AC3E}">
        <p14:creationId xmlns:p14="http://schemas.microsoft.com/office/powerpoint/2010/main" val="244180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16BED-E902-4D44-B075-3F9E2978DD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5525" y="1366837"/>
            <a:ext cx="7600950" cy="4124325"/>
          </a:xfrm>
          <a:prstGeom prst="rect">
            <a:avLst/>
          </a:prstGeom>
        </p:spPr>
      </p:pic>
    </p:spTree>
    <p:extLst>
      <p:ext uri="{BB962C8B-B14F-4D97-AF65-F5344CB8AC3E}">
        <p14:creationId xmlns:p14="http://schemas.microsoft.com/office/powerpoint/2010/main" val="94325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4566-75C9-4C11-A1D3-1E317B25F85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93ED26E-CD8C-48E4-B64C-C0665BB366D6}"/>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01C253D-E4CB-4C40-8D19-A752C4FBE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30" y="529389"/>
            <a:ext cx="10741512" cy="5944988"/>
          </a:xfrm>
          <a:prstGeom prst="rect">
            <a:avLst/>
          </a:prstGeom>
        </p:spPr>
      </p:pic>
    </p:spTree>
    <p:extLst>
      <p:ext uri="{BB962C8B-B14F-4D97-AF65-F5344CB8AC3E}">
        <p14:creationId xmlns:p14="http://schemas.microsoft.com/office/powerpoint/2010/main" val="95881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FB3DA1-0948-4A5E-961C-D72A02332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8862" y="1371600"/>
            <a:ext cx="7534275" cy="4114800"/>
          </a:xfrm>
          <a:prstGeom prst="rect">
            <a:avLst/>
          </a:prstGeom>
        </p:spPr>
      </p:pic>
    </p:spTree>
    <p:extLst>
      <p:ext uri="{BB962C8B-B14F-4D97-AF65-F5344CB8AC3E}">
        <p14:creationId xmlns:p14="http://schemas.microsoft.com/office/powerpoint/2010/main" val="144525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087E21-3615-4930-9BF7-9684CE615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337" y="1376362"/>
            <a:ext cx="7553325" cy="4105275"/>
          </a:xfrm>
          <a:prstGeom prst="rect">
            <a:avLst/>
          </a:prstGeom>
        </p:spPr>
      </p:pic>
    </p:spTree>
    <p:extLst>
      <p:ext uri="{BB962C8B-B14F-4D97-AF65-F5344CB8AC3E}">
        <p14:creationId xmlns:p14="http://schemas.microsoft.com/office/powerpoint/2010/main" val="46246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0A2EA2-33E3-4E86-8BE5-8957EBADE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737" y="1304925"/>
            <a:ext cx="9534525" cy="4248150"/>
          </a:xfrm>
          <a:prstGeom prst="rect">
            <a:avLst/>
          </a:prstGeom>
        </p:spPr>
      </p:pic>
    </p:spTree>
    <p:extLst>
      <p:ext uri="{BB962C8B-B14F-4D97-AF65-F5344CB8AC3E}">
        <p14:creationId xmlns:p14="http://schemas.microsoft.com/office/powerpoint/2010/main" val="698197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4C2F47-F00E-4426-84AF-BB138FAEA457}"/>
              </a:ext>
            </a:extLst>
          </p:cNvPr>
          <p:cNvSpPr txBox="1"/>
          <p:nvPr/>
        </p:nvSpPr>
        <p:spPr>
          <a:xfrm>
            <a:off x="1797802" y="433227"/>
            <a:ext cx="2147582" cy="369332"/>
          </a:xfrm>
          <a:prstGeom prst="rect">
            <a:avLst/>
          </a:prstGeom>
          <a:noFill/>
        </p:spPr>
        <p:txBody>
          <a:bodyPr wrap="square" rtlCol="0">
            <a:spAutoFit/>
          </a:bodyPr>
          <a:lstStyle/>
          <a:p>
            <a:r>
              <a:rPr lang="nl-NL" b="1" dirty="0"/>
              <a:t>Lab1</a:t>
            </a:r>
            <a:endParaRPr lang="en-US" b="1" dirty="0"/>
          </a:p>
        </p:txBody>
      </p:sp>
      <p:sp>
        <p:nvSpPr>
          <p:cNvPr id="4" name="TextBox 3">
            <a:extLst>
              <a:ext uri="{FF2B5EF4-FFF2-40B4-BE49-F238E27FC236}">
                <a16:creationId xmlns:a16="http://schemas.microsoft.com/office/drawing/2014/main" id="{1DD1FF0D-2E14-4E1B-BE9D-387A8F7123F9}"/>
              </a:ext>
            </a:extLst>
          </p:cNvPr>
          <p:cNvSpPr txBox="1"/>
          <p:nvPr/>
        </p:nvSpPr>
        <p:spPr>
          <a:xfrm>
            <a:off x="1797802" y="905936"/>
            <a:ext cx="7826645" cy="1754326"/>
          </a:xfrm>
          <a:prstGeom prst="rect">
            <a:avLst/>
          </a:prstGeom>
          <a:noFill/>
        </p:spPr>
        <p:txBody>
          <a:bodyPr wrap="square" rtlCol="0">
            <a:spAutoFit/>
          </a:bodyPr>
          <a:lstStyle/>
          <a:p>
            <a:pPr marL="285750" indent="-285750">
              <a:buFontTx/>
              <a:buChar char="-"/>
            </a:pPr>
            <a:r>
              <a:rPr lang="nl-NL" dirty="0"/>
              <a:t>Open een </a:t>
            </a:r>
            <a:r>
              <a:rPr lang="nl-NL" dirty="0" err="1"/>
              <a:t>command</a:t>
            </a:r>
            <a:r>
              <a:rPr lang="nl-NL" dirty="0"/>
              <a:t> prompt</a:t>
            </a:r>
          </a:p>
          <a:p>
            <a:pPr marL="285750" indent="-285750">
              <a:buFontTx/>
              <a:buChar char="-"/>
            </a:pPr>
            <a:r>
              <a:rPr lang="nl-NL" dirty="0"/>
              <a:t>Maak de folder c:\repos aan</a:t>
            </a:r>
          </a:p>
          <a:p>
            <a:pPr marL="285750" indent="-285750">
              <a:buFontTx/>
              <a:buChar char="-"/>
            </a:pPr>
            <a:r>
              <a:rPr lang="nl-NL" dirty="0"/>
              <a:t>Geef de volgende commando’s : </a:t>
            </a:r>
          </a:p>
          <a:p>
            <a:endParaRPr lang="nl-NL" dirty="0"/>
          </a:p>
          <a:p>
            <a:r>
              <a:rPr lang="fr-FR" dirty="0"/>
              <a:t>git config --global </a:t>
            </a:r>
            <a:r>
              <a:rPr lang="fr-FR" dirty="0" err="1"/>
              <a:t>http.sslVerify</a:t>
            </a:r>
            <a:r>
              <a:rPr lang="fr-FR" dirty="0"/>
              <a:t> false</a:t>
            </a:r>
            <a:endParaRPr lang="nl-NL" dirty="0"/>
          </a:p>
          <a:p>
            <a:r>
              <a:rPr lang="nl-NL" dirty="0"/>
              <a:t>g</a:t>
            </a:r>
            <a:r>
              <a:rPr lang="nl-NL"/>
              <a:t>it </a:t>
            </a:r>
            <a:r>
              <a:rPr lang="nl-NL" dirty="0" err="1"/>
              <a:t>clone</a:t>
            </a:r>
            <a:r>
              <a:rPr lang="nl-NL" dirty="0"/>
              <a:t> </a:t>
            </a:r>
            <a:r>
              <a:rPr lang="en-US" altLang="en-US" dirty="0">
                <a:latin typeface="Arial Unicode MS"/>
              </a:rPr>
              <a:t>https://github.com/basjanssen1971/Git-Labfiles.git</a:t>
            </a:r>
            <a:r>
              <a:rPr lang="en-US" altLang="en-US" sz="1400" dirty="0"/>
              <a:t> </a:t>
            </a:r>
            <a:endParaRPr lang="en-US" altLang="en-US" sz="4000" dirty="0">
              <a:latin typeface="Arial" panose="020B0604020202020204" pitchFamily="34" charset="0"/>
            </a:endParaRPr>
          </a:p>
        </p:txBody>
      </p:sp>
      <p:pic>
        <p:nvPicPr>
          <p:cNvPr id="11" name="Picture 10">
            <a:extLst>
              <a:ext uri="{FF2B5EF4-FFF2-40B4-BE49-F238E27FC236}">
                <a16:creationId xmlns:a16="http://schemas.microsoft.com/office/drawing/2014/main" id="{FE521073-FD08-4A45-B7DE-1D659BD6D609}"/>
              </a:ext>
            </a:extLst>
          </p:cNvPr>
          <p:cNvPicPr>
            <a:picLocks noChangeAspect="1"/>
          </p:cNvPicPr>
          <p:nvPr/>
        </p:nvPicPr>
        <p:blipFill>
          <a:blip r:embed="rId2"/>
          <a:stretch>
            <a:fillRect/>
          </a:stretch>
        </p:blipFill>
        <p:spPr>
          <a:xfrm>
            <a:off x="1797802" y="3040639"/>
            <a:ext cx="6224830" cy="3384134"/>
          </a:xfrm>
          <a:prstGeom prst="rect">
            <a:avLst/>
          </a:prstGeom>
        </p:spPr>
      </p:pic>
      <p:pic>
        <p:nvPicPr>
          <p:cNvPr id="12" name="Picture 11">
            <a:extLst>
              <a:ext uri="{FF2B5EF4-FFF2-40B4-BE49-F238E27FC236}">
                <a16:creationId xmlns:a16="http://schemas.microsoft.com/office/drawing/2014/main" id="{C57B3B10-D0EF-498A-AFBE-9BD9371790EB}"/>
              </a:ext>
            </a:extLst>
          </p:cNvPr>
          <p:cNvPicPr>
            <a:picLocks noChangeAspect="1"/>
          </p:cNvPicPr>
          <p:nvPr/>
        </p:nvPicPr>
        <p:blipFill>
          <a:blip r:embed="rId3"/>
          <a:stretch>
            <a:fillRect/>
          </a:stretch>
        </p:blipFill>
        <p:spPr>
          <a:xfrm>
            <a:off x="8820715" y="3666440"/>
            <a:ext cx="1819275" cy="1733550"/>
          </a:xfrm>
          <a:prstGeom prst="rect">
            <a:avLst/>
          </a:prstGeom>
        </p:spPr>
      </p:pic>
    </p:spTree>
    <p:extLst>
      <p:ext uri="{BB962C8B-B14F-4D97-AF65-F5344CB8AC3E}">
        <p14:creationId xmlns:p14="http://schemas.microsoft.com/office/powerpoint/2010/main" val="361236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FA2C9A-3E45-4690-9755-1852FA699B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3603" y="1006679"/>
            <a:ext cx="7620000" cy="4362450"/>
          </a:xfrm>
          <a:prstGeom prst="rect">
            <a:avLst/>
          </a:prstGeom>
        </p:spPr>
      </p:pic>
      <p:sp>
        <p:nvSpPr>
          <p:cNvPr id="5" name="TextBox 4">
            <a:extLst>
              <a:ext uri="{FF2B5EF4-FFF2-40B4-BE49-F238E27FC236}">
                <a16:creationId xmlns:a16="http://schemas.microsoft.com/office/drawing/2014/main" id="{58B3C6F6-D544-441F-BFAF-0FB8A8587E1F}"/>
              </a:ext>
            </a:extLst>
          </p:cNvPr>
          <p:cNvSpPr txBox="1"/>
          <p:nvPr/>
        </p:nvSpPr>
        <p:spPr>
          <a:xfrm>
            <a:off x="2474752" y="1006679"/>
            <a:ext cx="1042337" cy="646331"/>
          </a:xfrm>
          <a:prstGeom prst="rect">
            <a:avLst/>
          </a:prstGeom>
          <a:noFill/>
        </p:spPr>
        <p:txBody>
          <a:bodyPr wrap="none" rtlCol="0">
            <a:spAutoFit/>
          </a:bodyPr>
          <a:lstStyle/>
          <a:p>
            <a:r>
              <a:rPr lang="nl-NL" dirty="0"/>
              <a:t>Branches</a:t>
            </a:r>
          </a:p>
          <a:p>
            <a:endParaRPr lang="en-US" dirty="0"/>
          </a:p>
        </p:txBody>
      </p:sp>
      <p:sp>
        <p:nvSpPr>
          <p:cNvPr id="6" name="TextBox 5">
            <a:extLst>
              <a:ext uri="{FF2B5EF4-FFF2-40B4-BE49-F238E27FC236}">
                <a16:creationId xmlns:a16="http://schemas.microsoft.com/office/drawing/2014/main" id="{33598F95-8B4F-4478-ABDD-788F273F695D}"/>
              </a:ext>
            </a:extLst>
          </p:cNvPr>
          <p:cNvSpPr txBox="1"/>
          <p:nvPr/>
        </p:nvSpPr>
        <p:spPr>
          <a:xfrm>
            <a:off x="2474752" y="5578679"/>
            <a:ext cx="7187480" cy="923330"/>
          </a:xfrm>
          <a:prstGeom prst="rect">
            <a:avLst/>
          </a:prstGeom>
          <a:noFill/>
        </p:spPr>
        <p:txBody>
          <a:bodyPr wrap="none" rtlCol="0">
            <a:spAutoFit/>
          </a:bodyPr>
          <a:lstStyle/>
          <a:p>
            <a:pPr marL="285750" indent="-285750">
              <a:buFontTx/>
              <a:buChar char="-"/>
            </a:pPr>
            <a:r>
              <a:rPr lang="nl-NL" dirty="0"/>
              <a:t>Git </a:t>
            </a:r>
            <a:r>
              <a:rPr lang="nl-NL" dirty="0" err="1"/>
              <a:t>branch</a:t>
            </a:r>
            <a:r>
              <a:rPr lang="nl-NL" dirty="0"/>
              <a:t> Update1 -&gt; maakt nieuwe </a:t>
            </a:r>
            <a:r>
              <a:rPr lang="nl-NL" dirty="0" err="1"/>
              <a:t>branch</a:t>
            </a:r>
            <a:r>
              <a:rPr lang="nl-NL" dirty="0"/>
              <a:t> aan met de naam Update1</a:t>
            </a:r>
          </a:p>
          <a:p>
            <a:pPr marL="285750" indent="-285750">
              <a:buFontTx/>
              <a:buChar char="-"/>
            </a:pPr>
            <a:r>
              <a:rPr lang="nl-NL" dirty="0"/>
              <a:t>Git </a:t>
            </a:r>
            <a:r>
              <a:rPr lang="nl-NL" dirty="0" err="1"/>
              <a:t>checkout</a:t>
            </a:r>
            <a:r>
              <a:rPr lang="nl-NL" dirty="0"/>
              <a:t> Update1 -&gt; zet de HEAD pointer naar nieuwe </a:t>
            </a:r>
            <a:r>
              <a:rPr lang="nl-NL" dirty="0" err="1"/>
              <a:t>branch</a:t>
            </a:r>
            <a:endParaRPr lang="nl-NL" dirty="0"/>
          </a:p>
          <a:p>
            <a:pPr marL="285750" indent="-285750">
              <a:buFontTx/>
              <a:buChar char="-"/>
            </a:pPr>
            <a:r>
              <a:rPr lang="nl-NL" dirty="0"/>
              <a:t>Git </a:t>
            </a:r>
            <a:r>
              <a:rPr lang="nl-NL" dirty="0" err="1"/>
              <a:t>merge</a:t>
            </a:r>
            <a:r>
              <a:rPr lang="nl-NL" dirty="0"/>
              <a:t> Update1 -&gt; voeg </a:t>
            </a:r>
            <a:r>
              <a:rPr lang="nl-NL" dirty="0" err="1"/>
              <a:t>branch</a:t>
            </a:r>
            <a:r>
              <a:rPr lang="nl-NL" dirty="0"/>
              <a:t> Update1 samen met master</a:t>
            </a:r>
            <a:endParaRPr lang="en-US" dirty="0"/>
          </a:p>
        </p:txBody>
      </p:sp>
    </p:spTree>
    <p:extLst>
      <p:ext uri="{BB962C8B-B14F-4D97-AF65-F5344CB8AC3E}">
        <p14:creationId xmlns:p14="http://schemas.microsoft.com/office/powerpoint/2010/main" val="4059731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76B3815-1D89-4210-B502-15B2E66DC818}"/>
              </a:ext>
            </a:extLst>
          </p:cNvPr>
          <p:cNvSpPr txBox="1"/>
          <p:nvPr/>
        </p:nvSpPr>
        <p:spPr>
          <a:xfrm>
            <a:off x="2256639" y="1048624"/>
            <a:ext cx="631904" cy="369332"/>
          </a:xfrm>
          <a:prstGeom prst="rect">
            <a:avLst/>
          </a:prstGeom>
          <a:noFill/>
        </p:spPr>
        <p:txBody>
          <a:bodyPr wrap="none" rtlCol="0">
            <a:spAutoFit/>
          </a:bodyPr>
          <a:lstStyle/>
          <a:p>
            <a:r>
              <a:rPr lang="nl-NL" dirty="0"/>
              <a:t>Lab2</a:t>
            </a:r>
            <a:endParaRPr lang="en-US" dirty="0"/>
          </a:p>
        </p:txBody>
      </p:sp>
      <p:sp>
        <p:nvSpPr>
          <p:cNvPr id="9" name="TextBox 8">
            <a:extLst>
              <a:ext uri="{FF2B5EF4-FFF2-40B4-BE49-F238E27FC236}">
                <a16:creationId xmlns:a16="http://schemas.microsoft.com/office/drawing/2014/main" id="{14B42FE3-3C11-4230-836F-B4488BA67621}"/>
              </a:ext>
            </a:extLst>
          </p:cNvPr>
          <p:cNvSpPr txBox="1"/>
          <p:nvPr/>
        </p:nvSpPr>
        <p:spPr>
          <a:xfrm>
            <a:off x="2256639" y="1658318"/>
            <a:ext cx="3123547" cy="369332"/>
          </a:xfrm>
          <a:prstGeom prst="rect">
            <a:avLst/>
          </a:prstGeom>
          <a:noFill/>
        </p:spPr>
        <p:txBody>
          <a:bodyPr wrap="none" rtlCol="0">
            <a:spAutoFit/>
          </a:bodyPr>
          <a:lstStyle/>
          <a:p>
            <a:r>
              <a:rPr lang="nl-NL" dirty="0"/>
              <a:t>Open Git_workshop_Lab2.docx</a:t>
            </a:r>
            <a:endParaRPr lang="en-US" dirty="0"/>
          </a:p>
        </p:txBody>
      </p:sp>
    </p:spTree>
    <p:extLst>
      <p:ext uri="{BB962C8B-B14F-4D97-AF65-F5344CB8AC3E}">
        <p14:creationId xmlns:p14="http://schemas.microsoft.com/office/powerpoint/2010/main" val="1973930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4"/>
            <a:ext cx="11899011" cy="1380377"/>
          </a:xfrm>
        </p:spPr>
        <p:txBody>
          <a:bodyPr>
            <a:normAutofit fontScale="90000"/>
          </a:bodyPr>
          <a:lstStyle/>
          <a:p>
            <a:r>
              <a:rPr lang="nl-NL" dirty="0"/>
              <a:t>Doelstellingen:</a:t>
            </a:r>
            <a:br>
              <a:rPr lang="nl-NL" dirty="0"/>
            </a:br>
            <a:br>
              <a:rPr lang="nl-NL" dirty="0"/>
            </a:br>
            <a:endParaRPr lang="en-US" dirty="0"/>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437367" y="1768449"/>
            <a:ext cx="8417875" cy="5192704"/>
          </a:xfrm>
        </p:spPr>
        <p:txBody>
          <a:bodyPr>
            <a:normAutofit/>
          </a:bodyPr>
          <a:lstStyle/>
          <a:p>
            <a:endParaRPr lang="nl-NL" dirty="0"/>
          </a:p>
          <a:p>
            <a:r>
              <a:rPr lang="nl-NL" sz="2400" dirty="0"/>
              <a:t>Mate waarin we </a:t>
            </a:r>
            <a:r>
              <a:rPr lang="nl-NL" sz="2400" dirty="0" err="1"/>
              <a:t>automation</a:t>
            </a:r>
            <a:r>
              <a:rPr lang="nl-NL" sz="2400" dirty="0"/>
              <a:t> toepassen binnen IT P&amp;S verder willen vergroten </a:t>
            </a:r>
          </a:p>
          <a:p>
            <a:endParaRPr lang="nl-NL" sz="2400" dirty="0"/>
          </a:p>
          <a:p>
            <a:r>
              <a:rPr lang="nl-NL" sz="2400" dirty="0"/>
              <a:t>Zoveel mogelijk dezelfde </a:t>
            </a:r>
            <a:r>
              <a:rPr lang="nl-NL" sz="2400" dirty="0" err="1"/>
              <a:t>tooling</a:t>
            </a:r>
            <a:r>
              <a:rPr lang="nl-NL" sz="2400" dirty="0"/>
              <a:t> willen inzetten als nu in gebruik binnen Digital XL</a:t>
            </a:r>
          </a:p>
          <a:p>
            <a:endParaRPr lang="nl-NL" sz="2400" dirty="0"/>
          </a:p>
          <a:p>
            <a:r>
              <a:rPr lang="nl-NL" sz="2400" dirty="0"/>
              <a:t>Toepassingen van </a:t>
            </a:r>
            <a:r>
              <a:rPr lang="nl-NL" sz="2400" dirty="0" err="1"/>
              <a:t>tooling</a:t>
            </a:r>
            <a:r>
              <a:rPr lang="nl-NL" sz="2400" dirty="0"/>
              <a:t> binnen een actuele </a:t>
            </a:r>
            <a:r>
              <a:rPr lang="nl-NL" sz="2400" dirty="0" err="1"/>
              <a:t>use</a:t>
            </a:r>
            <a:r>
              <a:rPr lang="nl-NL" sz="2400" dirty="0"/>
              <a:t> cases</a:t>
            </a:r>
          </a:p>
          <a:p>
            <a:endParaRPr lang="en-US"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2</a:t>
            </a:fld>
            <a:endParaRPr lang="en-GB"/>
          </a:p>
        </p:txBody>
      </p:sp>
    </p:spTree>
    <p:extLst>
      <p:ext uri="{BB962C8B-B14F-4D97-AF65-F5344CB8AC3E}">
        <p14:creationId xmlns:p14="http://schemas.microsoft.com/office/powerpoint/2010/main" val="124582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592DAF-F10F-4B2A-8521-B33ABD818AD1}"/>
              </a:ext>
            </a:extLst>
          </p:cNvPr>
          <p:cNvSpPr txBox="1"/>
          <p:nvPr/>
        </p:nvSpPr>
        <p:spPr>
          <a:xfrm>
            <a:off x="1291904" y="494950"/>
            <a:ext cx="5344155" cy="1754326"/>
          </a:xfrm>
          <a:prstGeom prst="rect">
            <a:avLst/>
          </a:prstGeom>
          <a:noFill/>
        </p:spPr>
        <p:txBody>
          <a:bodyPr wrap="none" rtlCol="0">
            <a:spAutoFit/>
          </a:bodyPr>
          <a:lstStyle/>
          <a:p>
            <a:r>
              <a:rPr lang="nl-NL" dirty="0" err="1"/>
              <a:t>Repositories</a:t>
            </a:r>
            <a:r>
              <a:rPr lang="nl-NL" dirty="0"/>
              <a:t> in Azure </a:t>
            </a:r>
            <a:r>
              <a:rPr lang="nl-NL" dirty="0" err="1"/>
              <a:t>Devops</a:t>
            </a:r>
            <a:r>
              <a:rPr lang="nl-NL" dirty="0"/>
              <a:t> ( VSTS )  ( Lab3 ) </a:t>
            </a:r>
          </a:p>
          <a:p>
            <a:endParaRPr lang="nl-NL" dirty="0"/>
          </a:p>
          <a:p>
            <a:r>
              <a:rPr lang="nl-NL" dirty="0"/>
              <a:t>Azure </a:t>
            </a:r>
            <a:r>
              <a:rPr lang="nl-NL" dirty="0" err="1"/>
              <a:t>Devops</a:t>
            </a:r>
            <a:r>
              <a:rPr lang="nl-NL" dirty="0"/>
              <a:t> gebruikt git als </a:t>
            </a:r>
            <a:r>
              <a:rPr lang="nl-NL" dirty="0" err="1"/>
              <a:t>versioning</a:t>
            </a:r>
            <a:r>
              <a:rPr lang="nl-NL" dirty="0"/>
              <a:t> voor zijn </a:t>
            </a:r>
            <a:r>
              <a:rPr lang="nl-NL" dirty="0" err="1"/>
              <a:t>repos</a:t>
            </a:r>
            <a:endParaRPr lang="nl-NL" dirty="0"/>
          </a:p>
          <a:p>
            <a:endParaRPr lang="nl-NL" dirty="0"/>
          </a:p>
          <a:p>
            <a:r>
              <a:rPr lang="nl-NL" dirty="0"/>
              <a:t>Azure </a:t>
            </a:r>
            <a:r>
              <a:rPr lang="nl-NL" dirty="0" err="1"/>
              <a:t>Devops</a:t>
            </a:r>
            <a:r>
              <a:rPr lang="nl-NL" dirty="0"/>
              <a:t> ( </a:t>
            </a:r>
            <a:r>
              <a:rPr lang="nl-NL" dirty="0">
                <a:hlinkClick r:id="rId2"/>
              </a:rPr>
              <a:t>https://dev.azure.com/vanlanschot</a:t>
            </a:r>
            <a:r>
              <a:rPr lang="nl-NL" dirty="0"/>
              <a:t> )</a:t>
            </a:r>
          </a:p>
          <a:p>
            <a:r>
              <a:rPr lang="nl-NL" dirty="0"/>
              <a:t>	</a:t>
            </a:r>
            <a:endParaRPr lang="en-US" dirty="0"/>
          </a:p>
        </p:txBody>
      </p:sp>
      <p:sp>
        <p:nvSpPr>
          <p:cNvPr id="3" name="TextBox 2">
            <a:extLst>
              <a:ext uri="{FF2B5EF4-FFF2-40B4-BE49-F238E27FC236}">
                <a16:creationId xmlns:a16="http://schemas.microsoft.com/office/drawing/2014/main" id="{9FECDDB2-8390-4B52-8AF4-C1EB104F0636}"/>
              </a:ext>
            </a:extLst>
          </p:cNvPr>
          <p:cNvSpPr txBox="1"/>
          <p:nvPr/>
        </p:nvSpPr>
        <p:spPr>
          <a:xfrm>
            <a:off x="2105637" y="2105637"/>
            <a:ext cx="9655728" cy="646331"/>
          </a:xfrm>
          <a:prstGeom prst="rect">
            <a:avLst/>
          </a:prstGeom>
          <a:noFill/>
        </p:spPr>
        <p:txBody>
          <a:bodyPr wrap="square" rtlCol="0">
            <a:spAutoFit/>
          </a:bodyPr>
          <a:lstStyle/>
          <a:p>
            <a:r>
              <a:rPr lang="nl-NL" dirty="0"/>
              <a:t>Op het moment dat je </a:t>
            </a:r>
            <a:r>
              <a:rPr lang="nl-NL" dirty="0" err="1"/>
              <a:t>Branch</a:t>
            </a:r>
            <a:r>
              <a:rPr lang="nl-NL" dirty="0"/>
              <a:t> </a:t>
            </a:r>
            <a:r>
              <a:rPr lang="nl-NL" dirty="0" err="1"/>
              <a:t>Policies</a:t>
            </a:r>
            <a:r>
              <a:rPr lang="nl-NL" dirty="0"/>
              <a:t> </a:t>
            </a:r>
            <a:r>
              <a:rPr lang="nl-NL" dirty="0" err="1"/>
              <a:t>aktiveert</a:t>
            </a:r>
            <a:r>
              <a:rPr lang="nl-NL" dirty="0"/>
              <a:t> , kun je alleen je </a:t>
            </a:r>
            <a:r>
              <a:rPr lang="nl-NL" dirty="0" err="1"/>
              <a:t>branch</a:t>
            </a:r>
            <a:r>
              <a:rPr lang="nl-NL" dirty="0"/>
              <a:t> toevoegen ( </a:t>
            </a:r>
            <a:r>
              <a:rPr lang="nl-NL" dirty="0" err="1"/>
              <a:t>merge</a:t>
            </a:r>
            <a:r>
              <a:rPr lang="nl-NL" dirty="0"/>
              <a:t> ) </a:t>
            </a:r>
          </a:p>
          <a:p>
            <a:r>
              <a:rPr lang="nl-NL" dirty="0"/>
              <a:t>aan de master </a:t>
            </a:r>
            <a:r>
              <a:rPr lang="nl-NL" dirty="0" err="1"/>
              <a:t>branch</a:t>
            </a:r>
            <a:r>
              <a:rPr lang="nl-NL" dirty="0"/>
              <a:t> door middel van een Pull </a:t>
            </a:r>
            <a:r>
              <a:rPr lang="nl-NL" dirty="0" err="1"/>
              <a:t>Request</a:t>
            </a:r>
            <a:r>
              <a:rPr lang="nl-NL" dirty="0"/>
              <a:t> </a:t>
            </a:r>
            <a:endParaRPr lang="en-US" dirty="0"/>
          </a:p>
        </p:txBody>
      </p:sp>
      <p:pic>
        <p:nvPicPr>
          <p:cNvPr id="4" name="Picture 3">
            <a:extLst>
              <a:ext uri="{FF2B5EF4-FFF2-40B4-BE49-F238E27FC236}">
                <a16:creationId xmlns:a16="http://schemas.microsoft.com/office/drawing/2014/main" id="{8C8D4F01-B162-4435-8103-8F9DE1F5638E}"/>
              </a:ext>
            </a:extLst>
          </p:cNvPr>
          <p:cNvPicPr>
            <a:picLocks noChangeAspect="1"/>
          </p:cNvPicPr>
          <p:nvPr/>
        </p:nvPicPr>
        <p:blipFill>
          <a:blip r:embed="rId3"/>
          <a:stretch>
            <a:fillRect/>
          </a:stretch>
        </p:blipFill>
        <p:spPr>
          <a:xfrm>
            <a:off x="2105637" y="2958549"/>
            <a:ext cx="6932802" cy="3404501"/>
          </a:xfrm>
          <a:prstGeom prst="rect">
            <a:avLst/>
          </a:prstGeom>
        </p:spPr>
      </p:pic>
    </p:spTree>
    <p:extLst>
      <p:ext uri="{BB962C8B-B14F-4D97-AF65-F5344CB8AC3E}">
        <p14:creationId xmlns:p14="http://schemas.microsoft.com/office/powerpoint/2010/main" val="26921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645C9-25BA-4880-8744-04BA543BFDC1}"/>
              </a:ext>
            </a:extLst>
          </p:cNvPr>
          <p:cNvSpPr txBox="1"/>
          <p:nvPr/>
        </p:nvSpPr>
        <p:spPr>
          <a:xfrm>
            <a:off x="1937857" y="1065402"/>
            <a:ext cx="3900107" cy="461665"/>
          </a:xfrm>
          <a:prstGeom prst="rect">
            <a:avLst/>
          </a:prstGeom>
          <a:noFill/>
        </p:spPr>
        <p:txBody>
          <a:bodyPr wrap="none" rtlCol="0">
            <a:spAutoFit/>
          </a:bodyPr>
          <a:lstStyle/>
          <a:p>
            <a:r>
              <a:rPr lang="nl-NL" sz="2400" b="1" dirty="0"/>
              <a:t>Remote </a:t>
            </a:r>
            <a:r>
              <a:rPr lang="nl-NL" sz="2400" b="1" dirty="0" err="1"/>
              <a:t>repositories</a:t>
            </a:r>
            <a:r>
              <a:rPr lang="nl-NL" sz="2400" b="1" dirty="0"/>
              <a:t>  </a:t>
            </a:r>
            <a:r>
              <a:rPr lang="nl-NL" sz="2400" dirty="0"/>
              <a:t>( Lab4 ) </a:t>
            </a:r>
          </a:p>
        </p:txBody>
      </p:sp>
      <p:sp>
        <p:nvSpPr>
          <p:cNvPr id="3" name="TextBox 2">
            <a:extLst>
              <a:ext uri="{FF2B5EF4-FFF2-40B4-BE49-F238E27FC236}">
                <a16:creationId xmlns:a16="http://schemas.microsoft.com/office/drawing/2014/main" id="{E35729E6-B211-4EAC-ACD6-27948C673D7B}"/>
              </a:ext>
            </a:extLst>
          </p:cNvPr>
          <p:cNvSpPr txBox="1"/>
          <p:nvPr/>
        </p:nvSpPr>
        <p:spPr>
          <a:xfrm>
            <a:off x="2021747" y="1971413"/>
            <a:ext cx="7498463" cy="2308324"/>
          </a:xfrm>
          <a:prstGeom prst="rect">
            <a:avLst/>
          </a:prstGeom>
          <a:noFill/>
        </p:spPr>
        <p:txBody>
          <a:bodyPr wrap="none" rtlCol="0">
            <a:spAutoFit/>
          </a:bodyPr>
          <a:lstStyle/>
          <a:p>
            <a:pPr marL="285750" indent="-285750">
              <a:buFontTx/>
              <a:buChar char="-"/>
            </a:pPr>
            <a:r>
              <a:rPr lang="nl-NL" dirty="0" err="1"/>
              <a:t>Clone</a:t>
            </a:r>
            <a:r>
              <a:rPr lang="nl-NL" dirty="0"/>
              <a:t> een remote </a:t>
            </a:r>
            <a:r>
              <a:rPr lang="nl-NL" dirty="0" err="1"/>
              <a:t>repo</a:t>
            </a:r>
            <a:r>
              <a:rPr lang="nl-NL" dirty="0"/>
              <a:t> ( Azure </a:t>
            </a:r>
            <a:r>
              <a:rPr lang="nl-NL" dirty="0" err="1"/>
              <a:t>Devops</a:t>
            </a:r>
            <a:r>
              <a:rPr lang="nl-NL" dirty="0"/>
              <a:t> ) lokaal</a:t>
            </a:r>
          </a:p>
          <a:p>
            <a:pPr marL="285750" indent="-285750">
              <a:buFontTx/>
              <a:buChar char="-"/>
            </a:pPr>
            <a:r>
              <a:rPr lang="nl-NL" dirty="0"/>
              <a:t>Maak eerste een nieuwe </a:t>
            </a:r>
            <a:r>
              <a:rPr lang="nl-NL" dirty="0" err="1"/>
              <a:t>branch</a:t>
            </a:r>
            <a:r>
              <a:rPr lang="nl-NL" dirty="0"/>
              <a:t> aan in de </a:t>
            </a:r>
            <a:r>
              <a:rPr lang="nl-NL" dirty="0" err="1"/>
              <a:t>repo</a:t>
            </a:r>
            <a:endParaRPr lang="nl-NL" dirty="0"/>
          </a:p>
          <a:p>
            <a:pPr marL="285750" indent="-285750">
              <a:buFontTx/>
              <a:buChar char="-"/>
            </a:pPr>
            <a:r>
              <a:rPr lang="nl-NL" dirty="0"/>
              <a:t>Doe je stuff</a:t>
            </a:r>
          </a:p>
          <a:p>
            <a:pPr marL="285750" indent="-285750">
              <a:buFontTx/>
              <a:buChar char="-"/>
            </a:pPr>
            <a:r>
              <a:rPr lang="nl-NL" dirty="0"/>
              <a:t>Push nieuwe </a:t>
            </a:r>
            <a:r>
              <a:rPr lang="nl-NL" dirty="0" err="1"/>
              <a:t>branch</a:t>
            </a:r>
            <a:r>
              <a:rPr lang="nl-NL" dirty="0"/>
              <a:t> met wijzigingen naar Azure </a:t>
            </a:r>
            <a:r>
              <a:rPr lang="nl-NL" dirty="0" err="1"/>
              <a:t>Devops</a:t>
            </a:r>
            <a:endParaRPr lang="nl-NL" dirty="0"/>
          </a:p>
          <a:p>
            <a:pPr marL="285750" indent="-285750">
              <a:buFontTx/>
              <a:buChar char="-"/>
            </a:pPr>
            <a:r>
              <a:rPr lang="nl-NL" dirty="0"/>
              <a:t>Maak Pull </a:t>
            </a:r>
            <a:r>
              <a:rPr lang="nl-NL" dirty="0" err="1"/>
              <a:t>Request</a:t>
            </a:r>
            <a:r>
              <a:rPr lang="nl-NL" dirty="0"/>
              <a:t>  -&gt; Verzoek tot </a:t>
            </a:r>
            <a:r>
              <a:rPr lang="nl-NL" dirty="0" err="1"/>
              <a:t>merge</a:t>
            </a:r>
            <a:r>
              <a:rPr lang="nl-NL" dirty="0"/>
              <a:t> omdat we </a:t>
            </a:r>
            <a:r>
              <a:rPr lang="nl-NL" dirty="0" err="1"/>
              <a:t>Branch</a:t>
            </a:r>
            <a:r>
              <a:rPr lang="nl-NL" dirty="0"/>
              <a:t> </a:t>
            </a:r>
            <a:r>
              <a:rPr lang="nl-NL" dirty="0" err="1"/>
              <a:t>Policies</a:t>
            </a:r>
            <a:r>
              <a:rPr lang="nl-NL" dirty="0"/>
              <a:t> hebben</a:t>
            </a:r>
          </a:p>
          <a:p>
            <a:pPr marL="285750" indent="-285750">
              <a:buFontTx/>
              <a:buChar char="-"/>
            </a:pPr>
            <a:r>
              <a:rPr lang="nl-NL" dirty="0" err="1"/>
              <a:t>Approve</a:t>
            </a:r>
            <a:r>
              <a:rPr lang="nl-NL" dirty="0"/>
              <a:t> – Complete</a:t>
            </a:r>
          </a:p>
          <a:p>
            <a:pPr marL="285750" indent="-285750">
              <a:buFontTx/>
              <a:buChar char="-"/>
            </a:pPr>
            <a:r>
              <a:rPr lang="nl-NL" dirty="0"/>
              <a:t>Pull…..</a:t>
            </a:r>
          </a:p>
          <a:p>
            <a:pPr marL="285750" indent="-285750">
              <a:buFontTx/>
              <a:buChar char="-"/>
            </a:pPr>
            <a:r>
              <a:rPr lang="nl-NL" dirty="0"/>
              <a:t>Verwijder </a:t>
            </a:r>
            <a:r>
              <a:rPr lang="nl-NL" dirty="0" err="1"/>
              <a:t>branch</a:t>
            </a:r>
            <a:r>
              <a:rPr lang="nl-NL" dirty="0"/>
              <a:t> lokaal</a:t>
            </a:r>
            <a:endParaRPr lang="en-US" dirty="0"/>
          </a:p>
        </p:txBody>
      </p:sp>
    </p:spTree>
    <p:extLst>
      <p:ext uri="{BB962C8B-B14F-4D97-AF65-F5344CB8AC3E}">
        <p14:creationId xmlns:p14="http://schemas.microsoft.com/office/powerpoint/2010/main" val="267617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a:extLst>
              <a:ext uri="{FF2B5EF4-FFF2-40B4-BE49-F238E27FC236}">
                <a16:creationId xmlns:a16="http://schemas.microsoft.com/office/drawing/2014/main" id="{FF81D582-859E-4AE6-BCFC-BC91A088C93B}"/>
              </a:ext>
            </a:extLst>
          </p:cNvPr>
          <p:cNvSpPr>
            <a:spLocks noChangeAspect="1" noChangeArrowheads="1"/>
          </p:cNvSpPr>
          <p:nvPr/>
        </p:nvSpPr>
        <p:spPr bwMode="auto">
          <a:xfrm>
            <a:off x="5943599" y="3276599"/>
            <a:ext cx="3510793" cy="35107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FDB0CD88-A200-4EB2-B0F1-7861038A6E13}"/>
              </a:ext>
            </a:extLst>
          </p:cNvPr>
          <p:cNvPicPr>
            <a:picLocks noChangeAspect="1"/>
          </p:cNvPicPr>
          <p:nvPr/>
        </p:nvPicPr>
        <p:blipFill>
          <a:blip r:embed="rId2"/>
          <a:stretch>
            <a:fillRect/>
          </a:stretch>
        </p:blipFill>
        <p:spPr>
          <a:xfrm>
            <a:off x="1895912" y="958708"/>
            <a:ext cx="7909333" cy="5163945"/>
          </a:xfrm>
          <a:prstGeom prst="rect">
            <a:avLst/>
          </a:prstGeom>
        </p:spPr>
      </p:pic>
    </p:spTree>
    <p:extLst>
      <p:ext uri="{BB962C8B-B14F-4D97-AF65-F5344CB8AC3E}">
        <p14:creationId xmlns:p14="http://schemas.microsoft.com/office/powerpoint/2010/main" val="2887038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11FBF9-15B3-4204-A9C0-0466F9FD3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292" y="0"/>
            <a:ext cx="5601634" cy="6858000"/>
          </a:xfrm>
          <a:prstGeom prst="rect">
            <a:avLst/>
          </a:prstGeom>
        </p:spPr>
      </p:pic>
    </p:spTree>
    <p:extLst>
      <p:ext uri="{BB962C8B-B14F-4D97-AF65-F5344CB8AC3E}">
        <p14:creationId xmlns:p14="http://schemas.microsoft.com/office/powerpoint/2010/main" val="2805364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FF9AFA-A83D-4A91-A500-6366EAA56CE2}"/>
              </a:ext>
            </a:extLst>
          </p:cNvPr>
          <p:cNvSpPr txBox="1"/>
          <p:nvPr/>
        </p:nvSpPr>
        <p:spPr>
          <a:xfrm>
            <a:off x="1434518" y="964734"/>
            <a:ext cx="5989740" cy="461665"/>
          </a:xfrm>
          <a:prstGeom prst="rect">
            <a:avLst/>
          </a:prstGeom>
          <a:noFill/>
        </p:spPr>
        <p:txBody>
          <a:bodyPr wrap="square" rtlCol="0">
            <a:spAutoFit/>
          </a:bodyPr>
          <a:lstStyle/>
          <a:p>
            <a:r>
              <a:rPr lang="nl-NL" sz="2400" b="1" dirty="0"/>
              <a:t>Links</a:t>
            </a:r>
            <a:endParaRPr lang="en-US" sz="2400" b="1" dirty="0"/>
          </a:p>
        </p:txBody>
      </p:sp>
      <p:sp>
        <p:nvSpPr>
          <p:cNvPr id="3" name="Rectangle 2">
            <a:extLst>
              <a:ext uri="{FF2B5EF4-FFF2-40B4-BE49-F238E27FC236}">
                <a16:creationId xmlns:a16="http://schemas.microsoft.com/office/drawing/2014/main" id="{340FD75F-5F72-4FDF-9C5B-7A4060EE7140}"/>
              </a:ext>
            </a:extLst>
          </p:cNvPr>
          <p:cNvSpPr/>
          <p:nvPr/>
        </p:nvSpPr>
        <p:spPr>
          <a:xfrm>
            <a:off x="1434518" y="1377919"/>
            <a:ext cx="9144000" cy="369332"/>
          </a:xfrm>
          <a:prstGeom prst="rect">
            <a:avLst/>
          </a:prstGeom>
        </p:spPr>
        <p:txBody>
          <a:bodyPr wrap="square">
            <a:spAutoFit/>
          </a:bodyPr>
          <a:lstStyle/>
          <a:p>
            <a:r>
              <a:rPr lang="en-US" dirty="0"/>
              <a:t>https://rubygarage.org/blog/most-basic-git-commands-with-examples</a:t>
            </a:r>
          </a:p>
        </p:txBody>
      </p:sp>
      <p:sp>
        <p:nvSpPr>
          <p:cNvPr id="4" name="TextBox 3">
            <a:extLst>
              <a:ext uri="{FF2B5EF4-FFF2-40B4-BE49-F238E27FC236}">
                <a16:creationId xmlns:a16="http://schemas.microsoft.com/office/drawing/2014/main" id="{AC212EF1-C96B-499D-9B93-63611446D746}"/>
              </a:ext>
            </a:extLst>
          </p:cNvPr>
          <p:cNvSpPr txBox="1"/>
          <p:nvPr/>
        </p:nvSpPr>
        <p:spPr>
          <a:xfrm>
            <a:off x="1434518" y="1910764"/>
            <a:ext cx="4315284" cy="369332"/>
          </a:xfrm>
          <a:prstGeom prst="rect">
            <a:avLst/>
          </a:prstGeom>
          <a:noFill/>
        </p:spPr>
        <p:txBody>
          <a:bodyPr wrap="none" rtlCol="0">
            <a:spAutoFit/>
          </a:bodyPr>
          <a:lstStyle/>
          <a:p>
            <a:r>
              <a:rPr lang="en-US" dirty="0"/>
              <a:t>https://nl.wikipedia.org/wiki/Git_(software)</a:t>
            </a:r>
          </a:p>
        </p:txBody>
      </p:sp>
      <p:sp>
        <p:nvSpPr>
          <p:cNvPr id="5" name="TextBox 4">
            <a:extLst>
              <a:ext uri="{FF2B5EF4-FFF2-40B4-BE49-F238E27FC236}">
                <a16:creationId xmlns:a16="http://schemas.microsoft.com/office/drawing/2014/main" id="{1141C484-28F5-49A5-B129-7CC89C219581}"/>
              </a:ext>
            </a:extLst>
          </p:cNvPr>
          <p:cNvSpPr txBox="1"/>
          <p:nvPr/>
        </p:nvSpPr>
        <p:spPr>
          <a:xfrm>
            <a:off x="1457858" y="2443609"/>
            <a:ext cx="2134302" cy="369332"/>
          </a:xfrm>
          <a:prstGeom prst="rect">
            <a:avLst/>
          </a:prstGeom>
          <a:noFill/>
        </p:spPr>
        <p:txBody>
          <a:bodyPr wrap="none" rtlCol="0">
            <a:spAutoFit/>
          </a:bodyPr>
          <a:lstStyle/>
          <a:p>
            <a:r>
              <a:rPr lang="en-US" dirty="0"/>
              <a:t>https://git-scm.com/</a:t>
            </a:r>
          </a:p>
        </p:txBody>
      </p:sp>
    </p:spTree>
    <p:extLst>
      <p:ext uri="{BB962C8B-B14F-4D97-AF65-F5344CB8AC3E}">
        <p14:creationId xmlns:p14="http://schemas.microsoft.com/office/powerpoint/2010/main" val="100684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4"/>
            <a:ext cx="11899011" cy="1380377"/>
          </a:xfrm>
        </p:spPr>
        <p:txBody>
          <a:bodyPr>
            <a:normAutofit fontScale="90000"/>
          </a:bodyPr>
          <a:lstStyle/>
          <a:p>
            <a:r>
              <a:rPr lang="nl-NL" dirty="0"/>
              <a:t>Sessies:</a:t>
            </a:r>
            <a:br>
              <a:rPr lang="nl-NL" dirty="0"/>
            </a:br>
            <a:br>
              <a:rPr lang="nl-NL" dirty="0"/>
            </a:br>
            <a:endParaRPr lang="en-US" dirty="0"/>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437367" y="1768449"/>
            <a:ext cx="11088885" cy="5192704"/>
          </a:xfrm>
        </p:spPr>
        <p:txBody>
          <a:bodyPr>
            <a:normAutofit/>
          </a:bodyPr>
          <a:lstStyle/>
          <a:p>
            <a:endParaRPr lang="nl-NL" dirty="0"/>
          </a:p>
          <a:p>
            <a:r>
              <a:rPr lang="en-US" sz="2133" b="1" i="1" dirty="0"/>
              <a:t>12 </a:t>
            </a:r>
            <a:r>
              <a:rPr lang="en-US" sz="2133" b="1" i="1" dirty="0" err="1"/>
              <a:t>juni</a:t>
            </a:r>
            <a:r>
              <a:rPr lang="en-US" sz="2133" b="1" i="1" dirty="0"/>
              <a:t> 2019 </a:t>
            </a:r>
            <a:r>
              <a:rPr lang="en-US" sz="2133" b="1" i="1" dirty="0" err="1"/>
              <a:t>Sessie</a:t>
            </a:r>
            <a:r>
              <a:rPr lang="en-US" sz="2133" b="1" i="1" dirty="0"/>
              <a:t> 1</a:t>
            </a:r>
            <a:r>
              <a:rPr lang="en-US" sz="2133" b="1" dirty="0"/>
              <a:t>:</a:t>
            </a:r>
            <a:r>
              <a:rPr lang="en-US" sz="2133" dirty="0"/>
              <a:t>  Azure DevOps – way of working (Azure DevOps project, dashboard, sprints, taken, </a:t>
            </a:r>
            <a:r>
              <a:rPr lang="en-US" sz="2133" dirty="0" err="1"/>
              <a:t>capaciteitsplanning</a:t>
            </a:r>
            <a:r>
              <a:rPr lang="en-US" sz="2133" dirty="0"/>
              <a:t> </a:t>
            </a:r>
            <a:r>
              <a:rPr lang="en-US" sz="2133" dirty="0" err="1"/>
              <a:t>etc</a:t>
            </a:r>
            <a:r>
              <a:rPr lang="en-US" sz="2133" dirty="0"/>
              <a:t>)</a:t>
            </a:r>
          </a:p>
          <a:p>
            <a:endParaRPr lang="en-US" sz="2133" dirty="0"/>
          </a:p>
          <a:p>
            <a:r>
              <a:rPr lang="nl-NL" sz="2133" b="1" i="1" dirty="0"/>
              <a:t>3 juli 2019 Sessie 2:</a:t>
            </a:r>
            <a:r>
              <a:rPr lang="nl-NL" sz="2133" b="1" dirty="0"/>
              <a:t> </a:t>
            </a:r>
            <a:r>
              <a:rPr lang="nl-NL" sz="2133" dirty="0"/>
              <a:t>Gebruik van GIT als </a:t>
            </a:r>
            <a:r>
              <a:rPr lang="nl-NL" sz="2133" dirty="0" err="1"/>
              <a:t>Repository</a:t>
            </a:r>
            <a:r>
              <a:rPr lang="nl-NL" sz="2133" dirty="0"/>
              <a:t> voor ARM templates, powershell scripts </a:t>
            </a:r>
            <a:r>
              <a:rPr lang="nl-NL" sz="2133" dirty="0" err="1"/>
              <a:t>etc</a:t>
            </a:r>
            <a:r>
              <a:rPr lang="nl-NL" sz="2133" dirty="0"/>
              <a:t> met versie beheer </a:t>
            </a:r>
            <a:r>
              <a:rPr lang="nl-NL" sz="2133" dirty="0" err="1"/>
              <a:t>etc</a:t>
            </a:r>
            <a:endParaRPr lang="nl-NL" sz="2133" dirty="0"/>
          </a:p>
          <a:p>
            <a:endParaRPr lang="en-US" sz="2133" dirty="0"/>
          </a:p>
          <a:p>
            <a:r>
              <a:rPr lang="nl-NL" sz="2133" b="1" i="1" dirty="0"/>
              <a:t>17 juli 2019 Sessie 3:</a:t>
            </a:r>
            <a:r>
              <a:rPr lang="nl-NL" sz="2133" b="1" dirty="0"/>
              <a:t> </a:t>
            </a:r>
            <a:r>
              <a:rPr lang="nl-NL" sz="2133" dirty="0"/>
              <a:t>Het opzetten en starten van CI/CD </a:t>
            </a:r>
            <a:r>
              <a:rPr lang="nl-NL" sz="2133" dirty="0" err="1"/>
              <a:t>pipelines</a:t>
            </a:r>
            <a:r>
              <a:rPr lang="nl-NL" sz="2133" dirty="0"/>
              <a:t> in </a:t>
            </a:r>
            <a:r>
              <a:rPr lang="nl-NL" sz="2133" dirty="0" err="1"/>
              <a:t>Azure</a:t>
            </a:r>
            <a:r>
              <a:rPr lang="nl-NL" sz="2133" dirty="0"/>
              <a:t> </a:t>
            </a:r>
            <a:r>
              <a:rPr lang="nl-NL" sz="2133" dirty="0" err="1"/>
              <a:t>DevOps</a:t>
            </a:r>
            <a:endParaRPr lang="en-US" sz="2133" dirty="0"/>
          </a:p>
          <a:p>
            <a:endParaRPr lang="en-US"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3</a:t>
            </a:fld>
            <a:endParaRPr lang="en-GB"/>
          </a:p>
        </p:txBody>
      </p:sp>
    </p:spTree>
    <p:extLst>
      <p:ext uri="{BB962C8B-B14F-4D97-AF65-F5344CB8AC3E}">
        <p14:creationId xmlns:p14="http://schemas.microsoft.com/office/powerpoint/2010/main" val="92196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DFE-BC4A-4303-ADE7-1826A0351672}"/>
              </a:ext>
            </a:extLst>
          </p:cNvPr>
          <p:cNvSpPr>
            <a:spLocks noGrp="1"/>
          </p:cNvSpPr>
          <p:nvPr>
            <p:ph type="title"/>
          </p:nvPr>
        </p:nvSpPr>
        <p:spPr>
          <a:xfrm>
            <a:off x="292988" y="308283"/>
            <a:ext cx="11899011" cy="473463"/>
          </a:xfrm>
        </p:spPr>
        <p:txBody>
          <a:bodyPr>
            <a:normAutofit fontScale="90000"/>
          </a:bodyPr>
          <a:lstStyle/>
          <a:p>
            <a:r>
              <a:rPr lang="en-US" dirty="0"/>
              <a:t>Agenda </a:t>
            </a:r>
            <a:r>
              <a:rPr lang="en-US" dirty="0" err="1"/>
              <a:t>sessie</a:t>
            </a:r>
            <a:r>
              <a:rPr lang="en-US" dirty="0"/>
              <a:t> 2:</a:t>
            </a:r>
          </a:p>
        </p:txBody>
      </p:sp>
      <p:sp>
        <p:nvSpPr>
          <p:cNvPr id="3" name="Content Placeholder 2">
            <a:extLst>
              <a:ext uri="{FF2B5EF4-FFF2-40B4-BE49-F238E27FC236}">
                <a16:creationId xmlns:a16="http://schemas.microsoft.com/office/drawing/2014/main" id="{D93CD4A8-13BE-4DD5-9414-AA7F9D16D732}"/>
              </a:ext>
            </a:extLst>
          </p:cNvPr>
          <p:cNvSpPr>
            <a:spLocks noGrp="1"/>
          </p:cNvSpPr>
          <p:nvPr>
            <p:ph idx="1"/>
          </p:nvPr>
        </p:nvSpPr>
        <p:spPr>
          <a:xfrm>
            <a:off x="292989" y="1502367"/>
            <a:ext cx="11899011" cy="5192704"/>
          </a:xfrm>
        </p:spPr>
        <p:txBody>
          <a:bodyPr>
            <a:normAutofit/>
          </a:bodyPr>
          <a:lstStyle/>
          <a:p>
            <a:r>
              <a:rPr lang="nl-NL" sz="2133" dirty="0"/>
              <a:t>I</a:t>
            </a:r>
            <a:r>
              <a:rPr lang="en-US" sz="2133" dirty="0" err="1"/>
              <a:t>ntroductie</a:t>
            </a:r>
            <a:r>
              <a:rPr lang="en-US" sz="2133" dirty="0"/>
              <a:t>, Wat is Git </a:t>
            </a:r>
            <a:r>
              <a:rPr lang="en-US" sz="2133" dirty="0" err="1"/>
              <a:t>en</a:t>
            </a:r>
            <a:r>
              <a:rPr lang="en-US" sz="2133" dirty="0"/>
              <a:t> </a:t>
            </a:r>
            <a:r>
              <a:rPr lang="en-US" sz="2133" dirty="0" err="1"/>
              <a:t>waarom</a:t>
            </a:r>
            <a:r>
              <a:rPr lang="en-US" sz="2133" dirty="0"/>
              <a:t> </a:t>
            </a:r>
            <a:r>
              <a:rPr lang="en-US" sz="2133" dirty="0" err="1"/>
              <a:t>zou</a:t>
            </a:r>
            <a:r>
              <a:rPr lang="en-US" sz="2133" dirty="0"/>
              <a:t> je het </a:t>
            </a:r>
            <a:r>
              <a:rPr lang="en-US" sz="2133" dirty="0" err="1"/>
              <a:t>willen</a:t>
            </a:r>
            <a:r>
              <a:rPr lang="en-US" sz="2133" dirty="0"/>
              <a:t> </a:t>
            </a:r>
            <a:r>
              <a:rPr lang="en-US" sz="2133" dirty="0" err="1"/>
              <a:t>gebruiken</a:t>
            </a:r>
            <a:endParaRPr lang="en-US" sz="2133" dirty="0"/>
          </a:p>
          <a:p>
            <a:pPr marL="0" indent="0">
              <a:buNone/>
            </a:pPr>
            <a:endParaRPr lang="en-US" sz="2133" dirty="0">
              <a:solidFill>
                <a:srgbClr val="FF0000"/>
              </a:solidFill>
            </a:endParaRPr>
          </a:p>
          <a:p>
            <a:r>
              <a:rPr lang="nl-NL" sz="2133" dirty="0"/>
              <a:t>Uitleg en o</a:t>
            </a:r>
            <a:r>
              <a:rPr lang="en-US" sz="2133" dirty="0" err="1"/>
              <a:t>pdracht</a:t>
            </a:r>
            <a:r>
              <a:rPr lang="en-US" sz="2133" dirty="0"/>
              <a:t> </a:t>
            </a:r>
            <a:r>
              <a:rPr lang="en-US" sz="2133" dirty="0" err="1"/>
              <a:t>deelnemers</a:t>
            </a:r>
            <a:r>
              <a:rPr lang="en-US" sz="2133" dirty="0"/>
              <a:t> ( Labs ) </a:t>
            </a:r>
          </a:p>
          <a:p>
            <a:endParaRPr lang="en-US" b="1" dirty="0"/>
          </a:p>
          <a:p>
            <a:endParaRPr lang="nl-NL" dirty="0"/>
          </a:p>
          <a:p>
            <a:endParaRPr lang="nl-NL" dirty="0"/>
          </a:p>
          <a:p>
            <a:endParaRPr lang="nl-NL" dirty="0"/>
          </a:p>
          <a:p>
            <a:endParaRPr lang="nl-NL" dirty="0"/>
          </a:p>
        </p:txBody>
      </p:sp>
      <p:sp>
        <p:nvSpPr>
          <p:cNvPr id="5" name="Slide Number Placeholder 4">
            <a:extLst>
              <a:ext uri="{FF2B5EF4-FFF2-40B4-BE49-F238E27FC236}">
                <a16:creationId xmlns:a16="http://schemas.microsoft.com/office/drawing/2014/main" id="{C308C120-E203-4856-881E-9048B52E767B}"/>
              </a:ext>
            </a:extLst>
          </p:cNvPr>
          <p:cNvSpPr>
            <a:spLocks noGrp="1"/>
          </p:cNvSpPr>
          <p:nvPr>
            <p:ph type="sldNum" sz="quarter" idx="12"/>
          </p:nvPr>
        </p:nvSpPr>
        <p:spPr/>
        <p:txBody>
          <a:bodyPr/>
          <a:lstStyle/>
          <a:p>
            <a:fld id="{312FD3F2-2B1B-4E95-8F0B-9B39090626D2}" type="slidenum">
              <a:rPr lang="en-GB" smtClean="0"/>
              <a:t>4</a:t>
            </a:fld>
            <a:endParaRPr lang="en-GB"/>
          </a:p>
        </p:txBody>
      </p:sp>
    </p:spTree>
    <p:extLst>
      <p:ext uri="{BB962C8B-B14F-4D97-AF65-F5344CB8AC3E}">
        <p14:creationId xmlns:p14="http://schemas.microsoft.com/office/powerpoint/2010/main" val="3810170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FB6D05-3D42-40E9-A5EC-557152619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152" y="1330223"/>
            <a:ext cx="9411032" cy="3929106"/>
          </a:xfrm>
          <a:prstGeom prst="rect">
            <a:avLst/>
          </a:prstGeom>
        </p:spPr>
      </p:pic>
    </p:spTree>
    <p:extLst>
      <p:ext uri="{BB962C8B-B14F-4D97-AF65-F5344CB8AC3E}">
        <p14:creationId xmlns:p14="http://schemas.microsoft.com/office/powerpoint/2010/main" val="349153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990D70-1D86-4B78-AC16-90E5F7742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265716">
            <a:off x="589503" y="931396"/>
            <a:ext cx="6667500" cy="1438275"/>
          </a:xfrm>
          <a:prstGeom prst="rect">
            <a:avLst/>
          </a:prstGeom>
        </p:spPr>
      </p:pic>
      <p:pic>
        <p:nvPicPr>
          <p:cNvPr id="4" name="Picture 3">
            <a:extLst>
              <a:ext uri="{FF2B5EF4-FFF2-40B4-BE49-F238E27FC236}">
                <a16:creationId xmlns:a16="http://schemas.microsoft.com/office/drawing/2014/main" id="{18854630-EED6-4F6E-B6CF-E6D7C1E3AC45}"/>
              </a:ext>
            </a:extLst>
          </p:cNvPr>
          <p:cNvPicPr>
            <a:picLocks noChangeAspect="1"/>
          </p:cNvPicPr>
          <p:nvPr/>
        </p:nvPicPr>
        <p:blipFill>
          <a:blip r:embed="rId3"/>
          <a:stretch>
            <a:fillRect/>
          </a:stretch>
        </p:blipFill>
        <p:spPr>
          <a:xfrm rot="409207">
            <a:off x="4451131" y="3462138"/>
            <a:ext cx="7486650" cy="2143125"/>
          </a:xfrm>
          <a:prstGeom prst="rect">
            <a:avLst/>
          </a:prstGeom>
        </p:spPr>
      </p:pic>
    </p:spTree>
    <p:extLst>
      <p:ext uri="{BB962C8B-B14F-4D97-AF65-F5344CB8AC3E}">
        <p14:creationId xmlns:p14="http://schemas.microsoft.com/office/powerpoint/2010/main" val="403728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0E8504-E33A-4D11-AB08-F76AE06BF756}"/>
              </a:ext>
            </a:extLst>
          </p:cNvPr>
          <p:cNvSpPr/>
          <p:nvPr/>
        </p:nvSpPr>
        <p:spPr>
          <a:xfrm>
            <a:off x="1493240" y="1285424"/>
            <a:ext cx="9781563" cy="369332"/>
          </a:xfrm>
          <a:prstGeom prst="rect">
            <a:avLst/>
          </a:prstGeom>
        </p:spPr>
        <p:txBody>
          <a:bodyPr wrap="square">
            <a:spAutoFit/>
          </a:bodyPr>
          <a:lstStyle/>
          <a:p>
            <a:r>
              <a:rPr lang="en-US" dirty="0"/>
              <a:t>The #1 problem of life without Git is that you can't adequately manage project versions. </a:t>
            </a:r>
          </a:p>
        </p:txBody>
      </p:sp>
      <p:sp>
        <p:nvSpPr>
          <p:cNvPr id="3" name="Rectangle 2">
            <a:extLst>
              <a:ext uri="{FF2B5EF4-FFF2-40B4-BE49-F238E27FC236}">
                <a16:creationId xmlns:a16="http://schemas.microsoft.com/office/drawing/2014/main" id="{871019C9-E32A-4A73-9418-E18E84829E01}"/>
              </a:ext>
            </a:extLst>
          </p:cNvPr>
          <p:cNvSpPr/>
          <p:nvPr/>
        </p:nvSpPr>
        <p:spPr>
          <a:xfrm>
            <a:off x="1493240" y="1697580"/>
            <a:ext cx="8187655" cy="369332"/>
          </a:xfrm>
          <a:prstGeom prst="rect">
            <a:avLst/>
          </a:prstGeom>
        </p:spPr>
        <p:txBody>
          <a:bodyPr wrap="square">
            <a:spAutoFit/>
          </a:bodyPr>
          <a:lstStyle/>
          <a:p>
            <a:r>
              <a:rPr lang="en-US" dirty="0"/>
              <a:t>When you remove or rework code, you can't restore its previous state (read: version). </a:t>
            </a:r>
          </a:p>
        </p:txBody>
      </p:sp>
      <p:sp>
        <p:nvSpPr>
          <p:cNvPr id="4" name="Rectangle 3">
            <a:extLst>
              <a:ext uri="{FF2B5EF4-FFF2-40B4-BE49-F238E27FC236}">
                <a16:creationId xmlns:a16="http://schemas.microsoft.com/office/drawing/2014/main" id="{7C68CC14-0ACA-49B8-BBBF-C3764343D943}"/>
              </a:ext>
            </a:extLst>
          </p:cNvPr>
          <p:cNvSpPr/>
          <p:nvPr/>
        </p:nvSpPr>
        <p:spPr>
          <a:xfrm>
            <a:off x="1493240" y="2610985"/>
            <a:ext cx="8380602" cy="1200329"/>
          </a:xfrm>
          <a:prstGeom prst="rect">
            <a:avLst/>
          </a:prstGeom>
        </p:spPr>
        <p:txBody>
          <a:bodyPr wrap="square">
            <a:spAutoFit/>
          </a:bodyPr>
          <a:lstStyle/>
          <a:p>
            <a:r>
              <a:rPr lang="en-US" dirty="0"/>
              <a:t>Here's another problem of development without Git: </a:t>
            </a:r>
          </a:p>
          <a:p>
            <a:r>
              <a:rPr lang="en-US" dirty="0"/>
              <a:t>	several developers will work on the same project, and they'll also need access 	to previous app versions. How can you share your code with the entire 	development team?</a:t>
            </a:r>
          </a:p>
        </p:txBody>
      </p:sp>
      <p:sp>
        <p:nvSpPr>
          <p:cNvPr id="5" name="Rectangle 4">
            <a:extLst>
              <a:ext uri="{FF2B5EF4-FFF2-40B4-BE49-F238E27FC236}">
                <a16:creationId xmlns:a16="http://schemas.microsoft.com/office/drawing/2014/main" id="{6F1D0BC4-50B7-45D6-B0B0-D894154A18E1}"/>
              </a:ext>
            </a:extLst>
          </p:cNvPr>
          <p:cNvSpPr/>
          <p:nvPr/>
        </p:nvSpPr>
        <p:spPr>
          <a:xfrm>
            <a:off x="1493239" y="4355387"/>
            <a:ext cx="8640661" cy="923330"/>
          </a:xfrm>
          <a:prstGeom prst="rect">
            <a:avLst/>
          </a:prstGeom>
        </p:spPr>
        <p:txBody>
          <a:bodyPr wrap="square">
            <a:spAutoFit/>
          </a:bodyPr>
          <a:lstStyle/>
          <a:p>
            <a:r>
              <a:rPr lang="en-US" dirty="0"/>
              <a:t>Git easily solves both problems we've described: managing project versions and sharing code among developers. But to make Git our best friend, we should understand how Git works. To do so, we should also start using basic Git commands.</a:t>
            </a:r>
          </a:p>
        </p:txBody>
      </p:sp>
    </p:spTree>
    <p:extLst>
      <p:ext uri="{BB962C8B-B14F-4D97-AF65-F5344CB8AC3E}">
        <p14:creationId xmlns:p14="http://schemas.microsoft.com/office/powerpoint/2010/main" val="289899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1C6C-33CB-4ABB-BED4-447618A79FA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3043AA-63B4-4DEE-8027-5784B5AC7FA4}"/>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BCE4B6BF-700B-4763-9032-C15A95E64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619125"/>
            <a:ext cx="10620375" cy="5619750"/>
          </a:xfrm>
          <a:prstGeom prst="rect">
            <a:avLst/>
          </a:prstGeom>
        </p:spPr>
      </p:pic>
    </p:spTree>
    <p:extLst>
      <p:ext uri="{BB962C8B-B14F-4D97-AF65-F5344CB8AC3E}">
        <p14:creationId xmlns:p14="http://schemas.microsoft.com/office/powerpoint/2010/main" val="213114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359329-888E-403D-A6B2-240C9314B69E}"/>
              </a:ext>
            </a:extLst>
          </p:cNvPr>
          <p:cNvSpPr/>
          <p:nvPr/>
        </p:nvSpPr>
        <p:spPr>
          <a:xfrm>
            <a:off x="2046914" y="1738619"/>
            <a:ext cx="7004807" cy="2585323"/>
          </a:xfrm>
          <a:prstGeom prst="rect">
            <a:avLst/>
          </a:prstGeom>
        </p:spPr>
        <p:txBody>
          <a:bodyPr wrap="square">
            <a:spAutoFit/>
          </a:bodyPr>
          <a:lstStyle/>
          <a:p>
            <a:pPr>
              <a:buFont typeface="Arial" panose="020B0604020202020204" pitchFamily="34" charset="0"/>
              <a:buChar char="•"/>
            </a:pPr>
            <a:r>
              <a:rPr lang="en-US" dirty="0"/>
              <a:t>Keep track of all files in a project</a:t>
            </a:r>
          </a:p>
          <a:p>
            <a:endParaRPr lang="en-US" dirty="0"/>
          </a:p>
          <a:p>
            <a:pPr>
              <a:buFont typeface="Arial" panose="020B0604020202020204" pitchFamily="34" charset="0"/>
              <a:buChar char="•"/>
            </a:pPr>
            <a:r>
              <a:rPr lang="en-US" dirty="0"/>
              <a:t>Record any changes to project files ( “commit” ) </a:t>
            </a:r>
          </a:p>
          <a:p>
            <a:pPr>
              <a:buFont typeface="Arial" panose="020B0604020202020204" pitchFamily="34" charset="0"/>
              <a:buChar char="•"/>
            </a:pPr>
            <a:endParaRPr lang="en-US" dirty="0"/>
          </a:p>
          <a:p>
            <a:pPr>
              <a:buFont typeface="Arial" panose="020B0604020202020204" pitchFamily="34" charset="0"/>
              <a:buChar char="•"/>
            </a:pPr>
            <a:r>
              <a:rPr lang="en-US" dirty="0"/>
              <a:t>Restore previous versions of files ( snapshots ) </a:t>
            </a:r>
          </a:p>
          <a:p>
            <a:pPr>
              <a:buFont typeface="Arial" panose="020B0604020202020204" pitchFamily="34" charset="0"/>
              <a:buChar char="•"/>
            </a:pPr>
            <a:endParaRPr lang="en-US" dirty="0"/>
          </a:p>
          <a:p>
            <a:pPr>
              <a:buFont typeface="Arial" panose="020B0604020202020204" pitchFamily="34" charset="0"/>
              <a:buChar char="•"/>
            </a:pPr>
            <a:r>
              <a:rPr lang="en-US" dirty="0"/>
              <a:t>Compare and analyze code</a:t>
            </a:r>
          </a:p>
          <a:p>
            <a:pPr>
              <a:buFont typeface="Arial" panose="020B0604020202020204" pitchFamily="34" charset="0"/>
              <a:buChar char="•"/>
            </a:pPr>
            <a:endParaRPr lang="en-US" dirty="0"/>
          </a:p>
          <a:p>
            <a:pPr>
              <a:buFont typeface="Arial" panose="020B0604020202020204" pitchFamily="34" charset="0"/>
              <a:buChar char="•"/>
            </a:pPr>
            <a:r>
              <a:rPr lang="en-US" dirty="0"/>
              <a:t>Merge code from different computers and different team members.</a:t>
            </a:r>
          </a:p>
        </p:txBody>
      </p:sp>
      <p:sp>
        <p:nvSpPr>
          <p:cNvPr id="3" name="TextBox 2">
            <a:extLst>
              <a:ext uri="{FF2B5EF4-FFF2-40B4-BE49-F238E27FC236}">
                <a16:creationId xmlns:a16="http://schemas.microsoft.com/office/drawing/2014/main" id="{5F63AEED-46A1-4260-99BE-302778A1792B}"/>
              </a:ext>
            </a:extLst>
          </p:cNvPr>
          <p:cNvSpPr txBox="1"/>
          <p:nvPr/>
        </p:nvSpPr>
        <p:spPr>
          <a:xfrm>
            <a:off x="2046914" y="1067500"/>
            <a:ext cx="2583809" cy="461665"/>
          </a:xfrm>
          <a:prstGeom prst="rect">
            <a:avLst/>
          </a:prstGeom>
          <a:noFill/>
        </p:spPr>
        <p:txBody>
          <a:bodyPr wrap="square" rtlCol="0">
            <a:spAutoFit/>
          </a:bodyPr>
          <a:lstStyle/>
          <a:p>
            <a:r>
              <a:rPr lang="nl-NL" sz="2400" b="1" dirty="0" err="1"/>
              <a:t>Concepts</a:t>
            </a:r>
            <a:r>
              <a:rPr lang="nl-NL" sz="2400" b="1" dirty="0"/>
              <a:t> of Git</a:t>
            </a:r>
            <a:endParaRPr lang="en-US" sz="2400" b="1" dirty="0"/>
          </a:p>
        </p:txBody>
      </p:sp>
      <p:pic>
        <p:nvPicPr>
          <p:cNvPr id="4" name="Picture 3">
            <a:extLst>
              <a:ext uri="{FF2B5EF4-FFF2-40B4-BE49-F238E27FC236}">
                <a16:creationId xmlns:a16="http://schemas.microsoft.com/office/drawing/2014/main" id="{7A58C530-0002-41CA-AE67-FC539524A171}"/>
              </a:ext>
            </a:extLst>
          </p:cNvPr>
          <p:cNvPicPr>
            <a:picLocks noChangeAspect="1"/>
          </p:cNvPicPr>
          <p:nvPr/>
        </p:nvPicPr>
        <p:blipFill>
          <a:blip r:embed="rId2"/>
          <a:stretch>
            <a:fillRect/>
          </a:stretch>
        </p:blipFill>
        <p:spPr>
          <a:xfrm>
            <a:off x="2208613" y="4924338"/>
            <a:ext cx="7774774" cy="1142999"/>
          </a:xfrm>
          <a:prstGeom prst="rect">
            <a:avLst/>
          </a:prstGeom>
        </p:spPr>
      </p:pic>
    </p:spTree>
    <p:extLst>
      <p:ext uri="{BB962C8B-B14F-4D97-AF65-F5344CB8AC3E}">
        <p14:creationId xmlns:p14="http://schemas.microsoft.com/office/powerpoint/2010/main" val="207157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12304</TotalTime>
  <Words>567</Words>
  <Application>Microsoft Office PowerPoint</Application>
  <PresentationFormat>Widescreen</PresentationFormat>
  <Paragraphs>87</Paragraphs>
  <Slides>24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Arial Unicode MS</vt:lpstr>
      <vt:lpstr>Calibri</vt:lpstr>
      <vt:lpstr>Calibri Light</vt:lpstr>
      <vt:lpstr>Office Theme</vt:lpstr>
      <vt:lpstr>think-cell Slide</vt:lpstr>
      <vt:lpstr> IT automation workshops  sessie 2: Gebruik van GIT – Code Controll </vt:lpstr>
      <vt:lpstr>Doelstellingen:  </vt:lpstr>
      <vt:lpstr>Sessies:  </vt:lpstr>
      <vt:lpstr>Agenda sessie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 Janssen</dc:creator>
  <cp:lastModifiedBy>Bas Janssen</cp:lastModifiedBy>
  <cp:revision>27</cp:revision>
  <dcterms:created xsi:type="dcterms:W3CDTF">2019-05-28T19:58:42Z</dcterms:created>
  <dcterms:modified xsi:type="dcterms:W3CDTF">2019-07-03T09:32:55Z</dcterms:modified>
</cp:coreProperties>
</file>