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4" r:id="rId8"/>
    <p:sldId id="265" r:id="rId9"/>
    <p:sldId id="266" r:id="rId10"/>
    <p:sldId id="267" r:id="rId11"/>
    <p:sldId id="270"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F152648B-AD33-3BB0-0E3F-8BB257C03B97}" name="Bora Başkan" initials="BB" userId="S::bbaskan@sabanciuniv.edu::c14a7035-0891-45a8-8629-cc9ede212ec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C48923-0696-C70F-05F2-1734FDD84AA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8F8EF61-4F66-3BA1-5A89-B4BECEB0B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5108937-C85C-B466-257E-20F08FE4C0E4}"/>
              </a:ext>
            </a:extLst>
          </p:cNvPr>
          <p:cNvSpPr>
            <a:spLocks noGrp="1"/>
          </p:cNvSpPr>
          <p:nvPr>
            <p:ph type="dt" sz="half" idx="10"/>
          </p:nvPr>
        </p:nvSpPr>
        <p:spPr/>
        <p:txBody>
          <a:bodyPr/>
          <a:lstStyle/>
          <a:p>
            <a:fld id="{16755263-9C8F-4D3A-A344-EE1300F86DFC}" type="datetimeFigureOut">
              <a:rPr lang="tr-TR" smtClean="0"/>
              <a:t>9.01.2025</a:t>
            </a:fld>
            <a:endParaRPr lang="tr-TR"/>
          </a:p>
        </p:txBody>
      </p:sp>
      <p:sp>
        <p:nvSpPr>
          <p:cNvPr id="5" name="Alt Bilgi Yer Tutucusu 4">
            <a:extLst>
              <a:ext uri="{FF2B5EF4-FFF2-40B4-BE49-F238E27FC236}">
                <a16:creationId xmlns:a16="http://schemas.microsoft.com/office/drawing/2014/main" id="{818A86F0-7697-3273-0309-FDC66C17FCC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DBF0D38-2ABA-C314-870B-01913B145FE3}"/>
              </a:ext>
            </a:extLst>
          </p:cNvPr>
          <p:cNvSpPr>
            <a:spLocks noGrp="1"/>
          </p:cNvSpPr>
          <p:nvPr>
            <p:ph type="sldNum" sz="quarter" idx="12"/>
          </p:nvPr>
        </p:nvSpPr>
        <p:spPr/>
        <p:txBody>
          <a:bodyPr/>
          <a:lstStyle/>
          <a:p>
            <a:fld id="{E26C1C70-71AB-4BB8-A185-2C45039F95AA}" type="slidenum">
              <a:rPr lang="tr-TR" smtClean="0"/>
              <a:t>‹#›</a:t>
            </a:fld>
            <a:endParaRPr lang="tr-TR"/>
          </a:p>
        </p:txBody>
      </p:sp>
    </p:spTree>
    <p:extLst>
      <p:ext uri="{BB962C8B-B14F-4D97-AF65-F5344CB8AC3E}">
        <p14:creationId xmlns:p14="http://schemas.microsoft.com/office/powerpoint/2010/main" val="303664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3DC0ED-EE32-2000-7F47-209823CB0BB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C4CF595-15B3-8C87-752A-7668603A90A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C42628D-8D87-9063-C0F0-F7A9D7395AFC}"/>
              </a:ext>
            </a:extLst>
          </p:cNvPr>
          <p:cNvSpPr>
            <a:spLocks noGrp="1"/>
          </p:cNvSpPr>
          <p:nvPr>
            <p:ph type="dt" sz="half" idx="10"/>
          </p:nvPr>
        </p:nvSpPr>
        <p:spPr/>
        <p:txBody>
          <a:bodyPr/>
          <a:lstStyle/>
          <a:p>
            <a:fld id="{16755263-9C8F-4D3A-A344-EE1300F86DFC}" type="datetimeFigureOut">
              <a:rPr lang="tr-TR" smtClean="0"/>
              <a:t>9.01.2025</a:t>
            </a:fld>
            <a:endParaRPr lang="tr-TR"/>
          </a:p>
        </p:txBody>
      </p:sp>
      <p:sp>
        <p:nvSpPr>
          <p:cNvPr id="5" name="Alt Bilgi Yer Tutucusu 4">
            <a:extLst>
              <a:ext uri="{FF2B5EF4-FFF2-40B4-BE49-F238E27FC236}">
                <a16:creationId xmlns:a16="http://schemas.microsoft.com/office/drawing/2014/main" id="{891A6891-724F-2E9A-7486-CC1CD1F7651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BAD7620-7A56-37BF-7005-8EA30E0C7613}"/>
              </a:ext>
            </a:extLst>
          </p:cNvPr>
          <p:cNvSpPr>
            <a:spLocks noGrp="1"/>
          </p:cNvSpPr>
          <p:nvPr>
            <p:ph type="sldNum" sz="quarter" idx="12"/>
          </p:nvPr>
        </p:nvSpPr>
        <p:spPr/>
        <p:txBody>
          <a:bodyPr/>
          <a:lstStyle/>
          <a:p>
            <a:fld id="{E26C1C70-71AB-4BB8-A185-2C45039F95AA}" type="slidenum">
              <a:rPr lang="tr-TR" smtClean="0"/>
              <a:t>‹#›</a:t>
            </a:fld>
            <a:endParaRPr lang="tr-TR"/>
          </a:p>
        </p:txBody>
      </p:sp>
    </p:spTree>
    <p:extLst>
      <p:ext uri="{BB962C8B-B14F-4D97-AF65-F5344CB8AC3E}">
        <p14:creationId xmlns:p14="http://schemas.microsoft.com/office/powerpoint/2010/main" val="421139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DB8C60B-511E-F602-7DA2-6C65030839E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59D7077-FDB0-B12A-1ED3-6FB7700F1BD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2E491F9-6F55-1E44-0F48-64ABC3502A54}"/>
              </a:ext>
            </a:extLst>
          </p:cNvPr>
          <p:cNvSpPr>
            <a:spLocks noGrp="1"/>
          </p:cNvSpPr>
          <p:nvPr>
            <p:ph type="dt" sz="half" idx="10"/>
          </p:nvPr>
        </p:nvSpPr>
        <p:spPr/>
        <p:txBody>
          <a:bodyPr/>
          <a:lstStyle/>
          <a:p>
            <a:fld id="{16755263-9C8F-4D3A-A344-EE1300F86DFC}" type="datetimeFigureOut">
              <a:rPr lang="tr-TR" smtClean="0"/>
              <a:t>9.01.2025</a:t>
            </a:fld>
            <a:endParaRPr lang="tr-TR"/>
          </a:p>
        </p:txBody>
      </p:sp>
      <p:sp>
        <p:nvSpPr>
          <p:cNvPr id="5" name="Alt Bilgi Yer Tutucusu 4">
            <a:extLst>
              <a:ext uri="{FF2B5EF4-FFF2-40B4-BE49-F238E27FC236}">
                <a16:creationId xmlns:a16="http://schemas.microsoft.com/office/drawing/2014/main" id="{943989C9-607D-F7F4-B981-FC7A203D298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F368998-D92F-9409-FD70-C682F64D7625}"/>
              </a:ext>
            </a:extLst>
          </p:cNvPr>
          <p:cNvSpPr>
            <a:spLocks noGrp="1"/>
          </p:cNvSpPr>
          <p:nvPr>
            <p:ph type="sldNum" sz="quarter" idx="12"/>
          </p:nvPr>
        </p:nvSpPr>
        <p:spPr/>
        <p:txBody>
          <a:bodyPr/>
          <a:lstStyle/>
          <a:p>
            <a:fld id="{E26C1C70-71AB-4BB8-A185-2C45039F95AA}" type="slidenum">
              <a:rPr lang="tr-TR" smtClean="0"/>
              <a:t>‹#›</a:t>
            </a:fld>
            <a:endParaRPr lang="tr-TR"/>
          </a:p>
        </p:txBody>
      </p:sp>
    </p:spTree>
    <p:extLst>
      <p:ext uri="{BB962C8B-B14F-4D97-AF65-F5344CB8AC3E}">
        <p14:creationId xmlns:p14="http://schemas.microsoft.com/office/powerpoint/2010/main" val="48561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9F44F5-9B25-8A8E-6469-DBB0E84AA89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866B339-925A-3FB4-FFBB-153F146ECDD4}"/>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2CEC408-B5C3-2883-ACE9-11F377913D8C}"/>
              </a:ext>
            </a:extLst>
          </p:cNvPr>
          <p:cNvSpPr>
            <a:spLocks noGrp="1"/>
          </p:cNvSpPr>
          <p:nvPr>
            <p:ph type="dt" sz="half" idx="10"/>
          </p:nvPr>
        </p:nvSpPr>
        <p:spPr/>
        <p:txBody>
          <a:bodyPr/>
          <a:lstStyle/>
          <a:p>
            <a:fld id="{16755263-9C8F-4D3A-A344-EE1300F86DFC}" type="datetimeFigureOut">
              <a:rPr lang="tr-TR" smtClean="0"/>
              <a:t>9.01.2025</a:t>
            </a:fld>
            <a:endParaRPr lang="tr-TR"/>
          </a:p>
        </p:txBody>
      </p:sp>
      <p:sp>
        <p:nvSpPr>
          <p:cNvPr id="5" name="Alt Bilgi Yer Tutucusu 4">
            <a:extLst>
              <a:ext uri="{FF2B5EF4-FFF2-40B4-BE49-F238E27FC236}">
                <a16:creationId xmlns:a16="http://schemas.microsoft.com/office/drawing/2014/main" id="{9BC357CD-66FD-EE9A-283E-6E12948E13A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2B4339B-8C58-4064-8F44-C0BF6ED73E39}"/>
              </a:ext>
            </a:extLst>
          </p:cNvPr>
          <p:cNvSpPr>
            <a:spLocks noGrp="1"/>
          </p:cNvSpPr>
          <p:nvPr>
            <p:ph type="sldNum" sz="quarter" idx="12"/>
          </p:nvPr>
        </p:nvSpPr>
        <p:spPr/>
        <p:txBody>
          <a:bodyPr/>
          <a:lstStyle/>
          <a:p>
            <a:fld id="{E26C1C70-71AB-4BB8-A185-2C45039F95AA}" type="slidenum">
              <a:rPr lang="tr-TR" smtClean="0"/>
              <a:t>‹#›</a:t>
            </a:fld>
            <a:endParaRPr lang="tr-TR"/>
          </a:p>
        </p:txBody>
      </p:sp>
    </p:spTree>
    <p:extLst>
      <p:ext uri="{BB962C8B-B14F-4D97-AF65-F5344CB8AC3E}">
        <p14:creationId xmlns:p14="http://schemas.microsoft.com/office/powerpoint/2010/main" val="157907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0003EF-DD83-C679-4589-3C892F45B58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F5C5ACAF-65F2-31D4-14BD-DEF5BF7C3B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A010EC9-005D-9AD2-CA19-9B034C047E9A}"/>
              </a:ext>
            </a:extLst>
          </p:cNvPr>
          <p:cNvSpPr>
            <a:spLocks noGrp="1"/>
          </p:cNvSpPr>
          <p:nvPr>
            <p:ph type="dt" sz="half" idx="10"/>
          </p:nvPr>
        </p:nvSpPr>
        <p:spPr/>
        <p:txBody>
          <a:bodyPr/>
          <a:lstStyle/>
          <a:p>
            <a:fld id="{16755263-9C8F-4D3A-A344-EE1300F86DFC}" type="datetimeFigureOut">
              <a:rPr lang="tr-TR" smtClean="0"/>
              <a:t>9.01.2025</a:t>
            </a:fld>
            <a:endParaRPr lang="tr-TR"/>
          </a:p>
        </p:txBody>
      </p:sp>
      <p:sp>
        <p:nvSpPr>
          <p:cNvPr id="5" name="Alt Bilgi Yer Tutucusu 4">
            <a:extLst>
              <a:ext uri="{FF2B5EF4-FFF2-40B4-BE49-F238E27FC236}">
                <a16:creationId xmlns:a16="http://schemas.microsoft.com/office/drawing/2014/main" id="{754B2BCD-12CB-1807-AC86-1D8A68D1034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B5138E3-A5FE-BF74-466D-FCA7CDED2DB7}"/>
              </a:ext>
            </a:extLst>
          </p:cNvPr>
          <p:cNvSpPr>
            <a:spLocks noGrp="1"/>
          </p:cNvSpPr>
          <p:nvPr>
            <p:ph type="sldNum" sz="quarter" idx="12"/>
          </p:nvPr>
        </p:nvSpPr>
        <p:spPr/>
        <p:txBody>
          <a:bodyPr/>
          <a:lstStyle/>
          <a:p>
            <a:fld id="{E26C1C70-71AB-4BB8-A185-2C45039F95AA}" type="slidenum">
              <a:rPr lang="tr-TR" smtClean="0"/>
              <a:t>‹#›</a:t>
            </a:fld>
            <a:endParaRPr lang="tr-TR"/>
          </a:p>
        </p:txBody>
      </p:sp>
    </p:spTree>
    <p:extLst>
      <p:ext uri="{BB962C8B-B14F-4D97-AF65-F5344CB8AC3E}">
        <p14:creationId xmlns:p14="http://schemas.microsoft.com/office/powerpoint/2010/main" val="165985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7B3571-DC9C-7A01-7859-F4F41202042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EAB5F0C-4C0D-9AB1-6831-A15B96E7697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63820EF0-5648-654D-07B1-DA7B61250842}"/>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EE37C380-9124-9827-EDC9-596D4143BF3E}"/>
              </a:ext>
            </a:extLst>
          </p:cNvPr>
          <p:cNvSpPr>
            <a:spLocks noGrp="1"/>
          </p:cNvSpPr>
          <p:nvPr>
            <p:ph type="dt" sz="half" idx="10"/>
          </p:nvPr>
        </p:nvSpPr>
        <p:spPr/>
        <p:txBody>
          <a:bodyPr/>
          <a:lstStyle/>
          <a:p>
            <a:fld id="{16755263-9C8F-4D3A-A344-EE1300F86DFC}" type="datetimeFigureOut">
              <a:rPr lang="tr-TR" smtClean="0"/>
              <a:t>9.01.2025</a:t>
            </a:fld>
            <a:endParaRPr lang="tr-TR"/>
          </a:p>
        </p:txBody>
      </p:sp>
      <p:sp>
        <p:nvSpPr>
          <p:cNvPr id="6" name="Alt Bilgi Yer Tutucusu 5">
            <a:extLst>
              <a:ext uri="{FF2B5EF4-FFF2-40B4-BE49-F238E27FC236}">
                <a16:creationId xmlns:a16="http://schemas.microsoft.com/office/drawing/2014/main" id="{4BDAABD2-EE78-40D4-3BA8-3891051FAAF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94691D4-0D75-3804-F56C-ED4165559CE3}"/>
              </a:ext>
            </a:extLst>
          </p:cNvPr>
          <p:cNvSpPr>
            <a:spLocks noGrp="1"/>
          </p:cNvSpPr>
          <p:nvPr>
            <p:ph type="sldNum" sz="quarter" idx="12"/>
          </p:nvPr>
        </p:nvSpPr>
        <p:spPr/>
        <p:txBody>
          <a:bodyPr/>
          <a:lstStyle/>
          <a:p>
            <a:fld id="{E26C1C70-71AB-4BB8-A185-2C45039F95AA}" type="slidenum">
              <a:rPr lang="tr-TR" smtClean="0"/>
              <a:t>‹#›</a:t>
            </a:fld>
            <a:endParaRPr lang="tr-TR"/>
          </a:p>
        </p:txBody>
      </p:sp>
    </p:spTree>
    <p:extLst>
      <p:ext uri="{BB962C8B-B14F-4D97-AF65-F5344CB8AC3E}">
        <p14:creationId xmlns:p14="http://schemas.microsoft.com/office/powerpoint/2010/main" val="372352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D11BAC-90B0-5E9B-D761-9AB634857FB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44D7A87-5A41-012C-A970-447431B77E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7CC3441-934E-7E54-400E-B4056162E97B}"/>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F228208-F55D-6014-3F09-B0EF5DAF2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78EAE33-C9A3-0571-D2D9-643B91F8852C}"/>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7BE55DD-A73D-C3DD-8511-A48CB4508319}"/>
              </a:ext>
            </a:extLst>
          </p:cNvPr>
          <p:cNvSpPr>
            <a:spLocks noGrp="1"/>
          </p:cNvSpPr>
          <p:nvPr>
            <p:ph type="dt" sz="half" idx="10"/>
          </p:nvPr>
        </p:nvSpPr>
        <p:spPr/>
        <p:txBody>
          <a:bodyPr/>
          <a:lstStyle/>
          <a:p>
            <a:fld id="{16755263-9C8F-4D3A-A344-EE1300F86DFC}" type="datetimeFigureOut">
              <a:rPr lang="tr-TR" smtClean="0"/>
              <a:t>9.01.2025</a:t>
            </a:fld>
            <a:endParaRPr lang="tr-TR"/>
          </a:p>
        </p:txBody>
      </p:sp>
      <p:sp>
        <p:nvSpPr>
          <p:cNvPr id="8" name="Alt Bilgi Yer Tutucusu 7">
            <a:extLst>
              <a:ext uri="{FF2B5EF4-FFF2-40B4-BE49-F238E27FC236}">
                <a16:creationId xmlns:a16="http://schemas.microsoft.com/office/drawing/2014/main" id="{FF498264-4F20-A2AD-13B3-B5CC4B1C57B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32CDCEB-9E95-2A55-6A32-817DB87D6ADB}"/>
              </a:ext>
            </a:extLst>
          </p:cNvPr>
          <p:cNvSpPr>
            <a:spLocks noGrp="1"/>
          </p:cNvSpPr>
          <p:nvPr>
            <p:ph type="sldNum" sz="quarter" idx="12"/>
          </p:nvPr>
        </p:nvSpPr>
        <p:spPr/>
        <p:txBody>
          <a:bodyPr/>
          <a:lstStyle/>
          <a:p>
            <a:fld id="{E26C1C70-71AB-4BB8-A185-2C45039F95AA}" type="slidenum">
              <a:rPr lang="tr-TR" smtClean="0"/>
              <a:t>‹#›</a:t>
            </a:fld>
            <a:endParaRPr lang="tr-TR"/>
          </a:p>
        </p:txBody>
      </p:sp>
    </p:spTree>
    <p:extLst>
      <p:ext uri="{BB962C8B-B14F-4D97-AF65-F5344CB8AC3E}">
        <p14:creationId xmlns:p14="http://schemas.microsoft.com/office/powerpoint/2010/main" val="418075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351B0A-BEF2-0B4E-76DC-9778B9148D0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08A7260-1482-4D72-C7A9-1F1B5B53C181}"/>
              </a:ext>
            </a:extLst>
          </p:cNvPr>
          <p:cNvSpPr>
            <a:spLocks noGrp="1"/>
          </p:cNvSpPr>
          <p:nvPr>
            <p:ph type="dt" sz="half" idx="10"/>
          </p:nvPr>
        </p:nvSpPr>
        <p:spPr/>
        <p:txBody>
          <a:bodyPr/>
          <a:lstStyle/>
          <a:p>
            <a:fld id="{16755263-9C8F-4D3A-A344-EE1300F86DFC}" type="datetimeFigureOut">
              <a:rPr lang="tr-TR" smtClean="0"/>
              <a:t>9.01.2025</a:t>
            </a:fld>
            <a:endParaRPr lang="tr-TR"/>
          </a:p>
        </p:txBody>
      </p:sp>
      <p:sp>
        <p:nvSpPr>
          <p:cNvPr id="4" name="Alt Bilgi Yer Tutucusu 3">
            <a:extLst>
              <a:ext uri="{FF2B5EF4-FFF2-40B4-BE49-F238E27FC236}">
                <a16:creationId xmlns:a16="http://schemas.microsoft.com/office/drawing/2014/main" id="{4148D228-7DAC-C4BB-9BAA-B9457A0E177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486839B-5C43-648B-3ECF-4636E210BD90}"/>
              </a:ext>
            </a:extLst>
          </p:cNvPr>
          <p:cNvSpPr>
            <a:spLocks noGrp="1"/>
          </p:cNvSpPr>
          <p:nvPr>
            <p:ph type="sldNum" sz="quarter" idx="12"/>
          </p:nvPr>
        </p:nvSpPr>
        <p:spPr/>
        <p:txBody>
          <a:bodyPr/>
          <a:lstStyle/>
          <a:p>
            <a:fld id="{E26C1C70-71AB-4BB8-A185-2C45039F95AA}" type="slidenum">
              <a:rPr lang="tr-TR" smtClean="0"/>
              <a:t>‹#›</a:t>
            </a:fld>
            <a:endParaRPr lang="tr-TR"/>
          </a:p>
        </p:txBody>
      </p:sp>
    </p:spTree>
    <p:extLst>
      <p:ext uri="{BB962C8B-B14F-4D97-AF65-F5344CB8AC3E}">
        <p14:creationId xmlns:p14="http://schemas.microsoft.com/office/powerpoint/2010/main" val="4275921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E0AC800-8BB3-65DA-4349-E7359B0437D3}"/>
              </a:ext>
            </a:extLst>
          </p:cNvPr>
          <p:cNvSpPr>
            <a:spLocks noGrp="1"/>
          </p:cNvSpPr>
          <p:nvPr>
            <p:ph type="dt" sz="half" idx="10"/>
          </p:nvPr>
        </p:nvSpPr>
        <p:spPr/>
        <p:txBody>
          <a:bodyPr/>
          <a:lstStyle/>
          <a:p>
            <a:fld id="{16755263-9C8F-4D3A-A344-EE1300F86DFC}" type="datetimeFigureOut">
              <a:rPr lang="tr-TR" smtClean="0"/>
              <a:t>9.01.2025</a:t>
            </a:fld>
            <a:endParaRPr lang="tr-TR"/>
          </a:p>
        </p:txBody>
      </p:sp>
      <p:sp>
        <p:nvSpPr>
          <p:cNvPr id="3" name="Alt Bilgi Yer Tutucusu 2">
            <a:extLst>
              <a:ext uri="{FF2B5EF4-FFF2-40B4-BE49-F238E27FC236}">
                <a16:creationId xmlns:a16="http://schemas.microsoft.com/office/drawing/2014/main" id="{0FAC6321-8D51-8B90-4510-684E45507C3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D9E86E2-89DA-41E0-9144-E35FE9FC7B90}"/>
              </a:ext>
            </a:extLst>
          </p:cNvPr>
          <p:cNvSpPr>
            <a:spLocks noGrp="1"/>
          </p:cNvSpPr>
          <p:nvPr>
            <p:ph type="sldNum" sz="quarter" idx="12"/>
          </p:nvPr>
        </p:nvSpPr>
        <p:spPr/>
        <p:txBody>
          <a:bodyPr/>
          <a:lstStyle/>
          <a:p>
            <a:fld id="{E26C1C70-71AB-4BB8-A185-2C45039F95AA}" type="slidenum">
              <a:rPr lang="tr-TR" smtClean="0"/>
              <a:t>‹#›</a:t>
            </a:fld>
            <a:endParaRPr lang="tr-TR"/>
          </a:p>
        </p:txBody>
      </p:sp>
    </p:spTree>
    <p:extLst>
      <p:ext uri="{BB962C8B-B14F-4D97-AF65-F5344CB8AC3E}">
        <p14:creationId xmlns:p14="http://schemas.microsoft.com/office/powerpoint/2010/main" val="365196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B6161C-E730-472F-C5EA-3968E29EBE2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865868D-4523-7051-1C82-07EB9368E0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E753CE1-A6AB-8437-4605-083C0872D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031520B-2C7A-2D36-BCA8-5B57F63A5A49}"/>
              </a:ext>
            </a:extLst>
          </p:cNvPr>
          <p:cNvSpPr>
            <a:spLocks noGrp="1"/>
          </p:cNvSpPr>
          <p:nvPr>
            <p:ph type="dt" sz="half" idx="10"/>
          </p:nvPr>
        </p:nvSpPr>
        <p:spPr/>
        <p:txBody>
          <a:bodyPr/>
          <a:lstStyle/>
          <a:p>
            <a:fld id="{16755263-9C8F-4D3A-A344-EE1300F86DFC}" type="datetimeFigureOut">
              <a:rPr lang="tr-TR" smtClean="0"/>
              <a:t>9.01.2025</a:t>
            </a:fld>
            <a:endParaRPr lang="tr-TR"/>
          </a:p>
        </p:txBody>
      </p:sp>
      <p:sp>
        <p:nvSpPr>
          <p:cNvPr id="6" name="Alt Bilgi Yer Tutucusu 5">
            <a:extLst>
              <a:ext uri="{FF2B5EF4-FFF2-40B4-BE49-F238E27FC236}">
                <a16:creationId xmlns:a16="http://schemas.microsoft.com/office/drawing/2014/main" id="{571E1FDA-A925-2595-B92A-FB892B89C69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54E9C31-9549-CE25-2B3F-A8C604707CE2}"/>
              </a:ext>
            </a:extLst>
          </p:cNvPr>
          <p:cNvSpPr>
            <a:spLocks noGrp="1"/>
          </p:cNvSpPr>
          <p:nvPr>
            <p:ph type="sldNum" sz="quarter" idx="12"/>
          </p:nvPr>
        </p:nvSpPr>
        <p:spPr/>
        <p:txBody>
          <a:bodyPr/>
          <a:lstStyle/>
          <a:p>
            <a:fld id="{E26C1C70-71AB-4BB8-A185-2C45039F95AA}" type="slidenum">
              <a:rPr lang="tr-TR" smtClean="0"/>
              <a:t>‹#›</a:t>
            </a:fld>
            <a:endParaRPr lang="tr-TR"/>
          </a:p>
        </p:txBody>
      </p:sp>
    </p:spTree>
    <p:extLst>
      <p:ext uri="{BB962C8B-B14F-4D97-AF65-F5344CB8AC3E}">
        <p14:creationId xmlns:p14="http://schemas.microsoft.com/office/powerpoint/2010/main" val="3310070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AA63BD-B782-1189-7B90-1788664EA09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F549C91-7B84-D411-C14D-6E21AFE01B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667FB1E-E46F-B5B0-F19F-246AA06AD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D26B1A0-1A45-A3DB-7108-F754AF2B1B79}"/>
              </a:ext>
            </a:extLst>
          </p:cNvPr>
          <p:cNvSpPr>
            <a:spLocks noGrp="1"/>
          </p:cNvSpPr>
          <p:nvPr>
            <p:ph type="dt" sz="half" idx="10"/>
          </p:nvPr>
        </p:nvSpPr>
        <p:spPr/>
        <p:txBody>
          <a:bodyPr/>
          <a:lstStyle/>
          <a:p>
            <a:fld id="{16755263-9C8F-4D3A-A344-EE1300F86DFC}" type="datetimeFigureOut">
              <a:rPr lang="tr-TR" smtClean="0"/>
              <a:t>9.01.2025</a:t>
            </a:fld>
            <a:endParaRPr lang="tr-TR"/>
          </a:p>
        </p:txBody>
      </p:sp>
      <p:sp>
        <p:nvSpPr>
          <p:cNvPr id="6" name="Alt Bilgi Yer Tutucusu 5">
            <a:extLst>
              <a:ext uri="{FF2B5EF4-FFF2-40B4-BE49-F238E27FC236}">
                <a16:creationId xmlns:a16="http://schemas.microsoft.com/office/drawing/2014/main" id="{525A6429-3D4E-97A6-5FEB-41B32B45C73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58C1029-EC97-E727-3E35-D94DC7143166}"/>
              </a:ext>
            </a:extLst>
          </p:cNvPr>
          <p:cNvSpPr>
            <a:spLocks noGrp="1"/>
          </p:cNvSpPr>
          <p:nvPr>
            <p:ph type="sldNum" sz="quarter" idx="12"/>
          </p:nvPr>
        </p:nvSpPr>
        <p:spPr/>
        <p:txBody>
          <a:bodyPr/>
          <a:lstStyle/>
          <a:p>
            <a:fld id="{E26C1C70-71AB-4BB8-A185-2C45039F95AA}" type="slidenum">
              <a:rPr lang="tr-TR" smtClean="0"/>
              <a:t>‹#›</a:t>
            </a:fld>
            <a:endParaRPr lang="tr-TR"/>
          </a:p>
        </p:txBody>
      </p:sp>
    </p:spTree>
    <p:extLst>
      <p:ext uri="{BB962C8B-B14F-4D97-AF65-F5344CB8AC3E}">
        <p14:creationId xmlns:p14="http://schemas.microsoft.com/office/powerpoint/2010/main" val="236744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B5A7D5B-D479-517F-8961-B50A7BABD6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A649327-DA0A-4B94-2DBF-8F9E7B33AA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0C2A2DB-FE57-C2F1-E5D4-2E208BFFD7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755263-9C8F-4D3A-A344-EE1300F86DFC}" type="datetimeFigureOut">
              <a:rPr lang="tr-TR" smtClean="0"/>
              <a:t>9.01.2025</a:t>
            </a:fld>
            <a:endParaRPr lang="tr-TR"/>
          </a:p>
        </p:txBody>
      </p:sp>
      <p:sp>
        <p:nvSpPr>
          <p:cNvPr id="5" name="Alt Bilgi Yer Tutucusu 4">
            <a:extLst>
              <a:ext uri="{FF2B5EF4-FFF2-40B4-BE49-F238E27FC236}">
                <a16:creationId xmlns:a16="http://schemas.microsoft.com/office/drawing/2014/main" id="{8D20548D-29BE-B61B-9148-59C672E884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7643FC9D-E351-0F27-C170-7CE55456D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6C1C70-71AB-4BB8-A185-2C45039F95AA}" type="slidenum">
              <a:rPr lang="tr-TR" smtClean="0"/>
              <a:t>‹#›</a:t>
            </a:fld>
            <a:endParaRPr lang="tr-TR"/>
          </a:p>
        </p:txBody>
      </p:sp>
    </p:spTree>
    <p:extLst>
      <p:ext uri="{BB962C8B-B14F-4D97-AF65-F5344CB8AC3E}">
        <p14:creationId xmlns:p14="http://schemas.microsoft.com/office/powerpoint/2010/main" val="341694347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D0FD7D-4F99-E486-E0ED-530A19A61040}"/>
              </a:ext>
            </a:extLst>
          </p:cNvPr>
          <p:cNvSpPr>
            <a:spLocks noGrp="1"/>
          </p:cNvSpPr>
          <p:nvPr>
            <p:ph type="ctrTitle"/>
          </p:nvPr>
        </p:nvSpPr>
        <p:spPr>
          <a:xfrm>
            <a:off x="922867" y="1122363"/>
            <a:ext cx="10490200" cy="2387600"/>
          </a:xfrm>
        </p:spPr>
        <p:txBody>
          <a:bodyPr>
            <a:normAutofit/>
          </a:bodyPr>
          <a:lstStyle/>
          <a:p>
            <a:r>
              <a:rPr lang="tr-TR" sz="5400" b="1" dirty="0"/>
              <a:t>Spotify &amp; </a:t>
            </a:r>
            <a:r>
              <a:rPr lang="tr-TR" sz="5400" b="1" dirty="0" err="1"/>
              <a:t>Spending</a:t>
            </a:r>
            <a:r>
              <a:rPr lang="tr-TR" sz="5400" b="1" dirty="0"/>
              <a:t> </a:t>
            </a:r>
            <a:r>
              <a:rPr lang="tr-TR" sz="5400" b="1" dirty="0" err="1"/>
              <a:t>Behavior</a:t>
            </a:r>
            <a:r>
              <a:rPr lang="tr-TR" sz="5400" b="1" dirty="0"/>
              <a:t> Analysis</a:t>
            </a:r>
          </a:p>
        </p:txBody>
      </p:sp>
      <p:sp>
        <p:nvSpPr>
          <p:cNvPr id="3" name="Alt Başlık 2">
            <a:extLst>
              <a:ext uri="{FF2B5EF4-FFF2-40B4-BE49-F238E27FC236}">
                <a16:creationId xmlns:a16="http://schemas.microsoft.com/office/drawing/2014/main" id="{BF6DB299-A807-F00E-1536-467F8B53B009}"/>
              </a:ext>
            </a:extLst>
          </p:cNvPr>
          <p:cNvSpPr>
            <a:spLocks noGrp="1"/>
          </p:cNvSpPr>
          <p:nvPr>
            <p:ph type="subTitle" idx="1"/>
          </p:nvPr>
        </p:nvSpPr>
        <p:spPr>
          <a:xfrm>
            <a:off x="1524000" y="4079875"/>
            <a:ext cx="9144000" cy="1655762"/>
          </a:xfrm>
        </p:spPr>
        <p:txBody>
          <a:bodyPr>
            <a:normAutofit/>
          </a:bodyPr>
          <a:lstStyle/>
          <a:p>
            <a:r>
              <a:rPr lang="tr-TR" sz="4000" b="1" dirty="0"/>
              <a:t>Bora Başkan 27747</a:t>
            </a:r>
          </a:p>
        </p:txBody>
      </p:sp>
    </p:spTree>
    <p:extLst>
      <p:ext uri="{BB962C8B-B14F-4D97-AF65-F5344CB8AC3E}">
        <p14:creationId xmlns:p14="http://schemas.microsoft.com/office/powerpoint/2010/main" val="1038440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976071A-2388-3BDF-FFEC-3B62EBD91B64}"/>
              </a:ext>
            </a:extLst>
          </p:cNvPr>
          <p:cNvSpPr>
            <a:spLocks noGrp="1"/>
          </p:cNvSpPr>
          <p:nvPr>
            <p:ph idx="1"/>
          </p:nvPr>
        </p:nvSpPr>
        <p:spPr>
          <a:xfrm>
            <a:off x="610629" y="302740"/>
            <a:ext cx="10970741" cy="6252519"/>
          </a:xfrm>
        </p:spPr>
        <p:txBody>
          <a:bodyPr>
            <a:noAutofit/>
          </a:bodyPr>
          <a:lstStyle/>
          <a:p>
            <a:pPr>
              <a:buFont typeface="+mj-lt"/>
              <a:buAutoNum type="arabicPeriod"/>
            </a:pPr>
            <a:r>
              <a:rPr lang="en-US" sz="2400" b="1" dirty="0"/>
              <a:t>Correlation and Trends:</a:t>
            </a:r>
            <a:r>
              <a:rPr lang="en-US" sz="2400" dirty="0"/>
              <a:t> </a:t>
            </a:r>
          </a:p>
          <a:p>
            <a:pPr marL="742950" lvl="1" indent="-285750">
              <a:buFont typeface="+mj-lt"/>
              <a:buAutoNum type="arabicPeriod"/>
            </a:pPr>
            <a:r>
              <a:rPr lang="en-US" dirty="0"/>
              <a:t>Weak negative correlation (-0.068)</a:t>
            </a:r>
          </a:p>
          <a:p>
            <a:pPr marL="742950" lvl="1" indent="-285750">
              <a:buFont typeface="+mj-lt"/>
              <a:buAutoNum type="arabicPeriod"/>
            </a:pPr>
            <a:r>
              <a:rPr lang="en-US" dirty="0"/>
              <a:t>Spending tends to decrease with higher repetition rates</a:t>
            </a:r>
          </a:p>
          <a:p>
            <a:pPr marL="742950" lvl="1" indent="-285750">
              <a:buFont typeface="+mj-lt"/>
              <a:buAutoNum type="arabicPeriod"/>
            </a:pPr>
            <a:r>
              <a:rPr lang="en-US" dirty="0"/>
              <a:t>No statistically significant relationship</a:t>
            </a:r>
          </a:p>
          <a:p>
            <a:pPr>
              <a:buFont typeface="+mj-lt"/>
              <a:buAutoNum type="arabicPeriod"/>
            </a:pPr>
            <a:r>
              <a:rPr lang="en-US" sz="2400" b="1" dirty="0"/>
              <a:t>Pattern Analysis:</a:t>
            </a:r>
            <a:r>
              <a:rPr lang="en-US" sz="2400" dirty="0"/>
              <a:t> </a:t>
            </a:r>
          </a:p>
          <a:p>
            <a:pPr marL="742950" lvl="1" indent="-285750">
              <a:buFont typeface="+mj-lt"/>
              <a:buAutoNum type="arabicPeriod"/>
            </a:pPr>
            <a:r>
              <a:rPr lang="en-US" b="1" dirty="0"/>
              <a:t>By Repetition Level:</a:t>
            </a:r>
            <a:r>
              <a:rPr lang="en-US" dirty="0"/>
              <a:t> </a:t>
            </a:r>
          </a:p>
          <a:p>
            <a:pPr marL="1143000" lvl="2" indent="-228600">
              <a:buFont typeface="+mj-lt"/>
              <a:buAutoNum type="arabicPeriod"/>
            </a:pPr>
            <a:r>
              <a:rPr lang="en-US" sz="2400" dirty="0"/>
              <a:t>Mostly Repeats (75-100%): Lowest median spending (-4000 TL)</a:t>
            </a:r>
          </a:p>
          <a:p>
            <a:pPr marL="1143000" lvl="2" indent="-228600">
              <a:buFont typeface="+mj-lt"/>
              <a:buAutoNum type="arabicPeriod"/>
            </a:pPr>
            <a:r>
              <a:rPr lang="en-US" sz="2400" dirty="0"/>
              <a:t>Some Repeats (25-50%): Most consistent spending pattern</a:t>
            </a:r>
          </a:p>
          <a:p>
            <a:pPr marL="1143000" lvl="2" indent="-228600">
              <a:buFont typeface="+mj-lt"/>
              <a:buAutoNum type="arabicPeriod"/>
            </a:pPr>
            <a:r>
              <a:rPr lang="en-US" sz="2400" dirty="0"/>
              <a:t>Mostly New (0-25%): Moderate spending with less variation</a:t>
            </a:r>
          </a:p>
          <a:p>
            <a:pPr marL="742950" lvl="1" indent="-285750">
              <a:buFont typeface="+mj-lt"/>
              <a:buAutoNum type="arabicPeriod"/>
            </a:pPr>
            <a:r>
              <a:rPr lang="en-US" b="1" dirty="0"/>
              <a:t>By Spending Level:</a:t>
            </a:r>
            <a:r>
              <a:rPr lang="en-US" dirty="0"/>
              <a:t> </a:t>
            </a:r>
          </a:p>
          <a:p>
            <a:pPr marL="1143000" lvl="2" indent="-228600">
              <a:buFont typeface="+mj-lt"/>
              <a:buAutoNum type="arabicPeriod"/>
            </a:pPr>
            <a:r>
              <a:rPr lang="en-US" sz="2400" dirty="0"/>
              <a:t>Highest spending quartile shows most diverse repetition patterns</a:t>
            </a:r>
          </a:p>
          <a:p>
            <a:pPr marL="1143000" lvl="2" indent="-228600">
              <a:buFont typeface="+mj-lt"/>
              <a:buAutoNum type="arabicPeriod"/>
            </a:pPr>
            <a:r>
              <a:rPr lang="en-US" sz="2400" dirty="0"/>
              <a:t>Lower spending quartiles show more consistent repetition rates</a:t>
            </a:r>
          </a:p>
          <a:p>
            <a:r>
              <a:rPr lang="en-US" sz="2400" b="1" dirty="0"/>
              <a:t>Conclusion:</a:t>
            </a:r>
            <a:r>
              <a:rPr lang="en-US" sz="2400" dirty="0"/>
              <a:t> The analysis shows that days with more repeated songs tend to have lower spending, while days of musical exploration slightly correlate with higher spending. However, this relationship is weak and likely reflects broader behavioral patterns rather than direct causation.</a:t>
            </a:r>
          </a:p>
          <a:p>
            <a:endParaRPr lang="tr-TR" sz="2400" dirty="0"/>
          </a:p>
        </p:txBody>
      </p:sp>
    </p:spTree>
    <p:extLst>
      <p:ext uri="{BB962C8B-B14F-4D97-AF65-F5344CB8AC3E}">
        <p14:creationId xmlns:p14="http://schemas.microsoft.com/office/powerpoint/2010/main" val="233773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D64F1-4B15-F931-D4D2-6D7DDA9C9FBD}"/>
            </a:ext>
          </a:extLst>
        </p:cNvPr>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6DE465-4A66-2265-E6B9-89B46919665C}"/>
              </a:ext>
            </a:extLst>
          </p:cNvPr>
          <p:cNvSpPr>
            <a:spLocks noGrp="1"/>
          </p:cNvSpPr>
          <p:nvPr>
            <p:ph idx="1"/>
          </p:nvPr>
        </p:nvSpPr>
        <p:spPr>
          <a:xfrm>
            <a:off x="647700" y="1026318"/>
            <a:ext cx="10896600" cy="4805363"/>
          </a:xfrm>
        </p:spPr>
        <p:txBody>
          <a:bodyPr>
            <a:normAutofit fontScale="92500" lnSpcReduction="10000"/>
          </a:bodyPr>
          <a:lstStyle/>
          <a:p>
            <a:r>
              <a:rPr lang="en-US" b="1" dirty="0"/>
              <a:t>Hypothesis Testing Results</a:t>
            </a:r>
            <a:endParaRPr lang="en-US" dirty="0"/>
          </a:p>
          <a:p>
            <a:r>
              <a:rPr lang="en-US" dirty="0"/>
              <a:t>In conclusion, I have tested my Null Hypothesis that:</a:t>
            </a:r>
          </a:p>
          <a:p>
            <a:r>
              <a:rPr lang="en-US" i="1" dirty="0"/>
              <a:t>"Daily music listening patterns have no significant influence on personal spending behavior."</a:t>
            </a:r>
            <a:endParaRPr lang="en-US" dirty="0"/>
          </a:p>
          <a:p>
            <a:r>
              <a:rPr lang="en-US" dirty="0"/>
              <a:t>After analyzing three different aspects:</a:t>
            </a:r>
          </a:p>
          <a:p>
            <a:pPr>
              <a:buFont typeface="+mj-lt"/>
              <a:buAutoNum type="arabicPeriod"/>
            </a:pPr>
            <a:r>
              <a:rPr lang="en-US" dirty="0"/>
              <a:t>Genre correlations (max 0.24 correlation)</a:t>
            </a:r>
          </a:p>
          <a:p>
            <a:pPr>
              <a:buFont typeface="+mj-lt"/>
              <a:buAutoNum type="arabicPeriod"/>
            </a:pPr>
            <a:r>
              <a:rPr lang="en-US" dirty="0"/>
              <a:t>Listening time relationship (0.083 correlation, p&gt;0.05)</a:t>
            </a:r>
          </a:p>
          <a:p>
            <a:pPr>
              <a:buFont typeface="+mj-lt"/>
              <a:buAutoNum type="arabicPeriod"/>
            </a:pPr>
            <a:r>
              <a:rPr lang="en-US" dirty="0"/>
              <a:t>Repetition patterns (-0.068 correlation)</a:t>
            </a:r>
          </a:p>
          <a:p>
            <a:r>
              <a:rPr lang="en-US" dirty="0"/>
              <a:t>I conclude that there is only a weak relationship between music listening habits and spending behavior, with genre preferences showing the strongest (but still modest) correlation.</a:t>
            </a:r>
          </a:p>
          <a:p>
            <a:endParaRPr lang="tr-TR" dirty="0"/>
          </a:p>
        </p:txBody>
      </p:sp>
    </p:spTree>
    <p:extLst>
      <p:ext uri="{BB962C8B-B14F-4D97-AF65-F5344CB8AC3E}">
        <p14:creationId xmlns:p14="http://schemas.microsoft.com/office/powerpoint/2010/main" val="2641862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3" name="Rectangle 103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3F30E0-ADEB-79A1-E2A5-226C858B336B}"/>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b="1" dirty="0">
                <a:solidFill>
                  <a:srgbClr val="FFFFFF"/>
                </a:solidFill>
              </a:rPr>
              <a:t>My Data Set</a:t>
            </a:r>
          </a:p>
        </p:txBody>
      </p:sp>
      <p:pic>
        <p:nvPicPr>
          <p:cNvPr id="1026" name="Picture 2" descr="Akbank Mobil'le Hesap Hareketlerini Görüntülemek Çok Kolay">
            <a:extLst>
              <a:ext uri="{FF2B5EF4-FFF2-40B4-BE49-F238E27FC236}">
                <a16:creationId xmlns:a16="http://schemas.microsoft.com/office/drawing/2014/main" id="{D73CDBA1-15D7-4879-B078-4CCEA3EE44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0305" y="2774105"/>
            <a:ext cx="5131088" cy="28862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A green circle with black lines in it&#10;&#10;Description automatically generated">
            <a:extLst>
              <a:ext uri="{FF2B5EF4-FFF2-40B4-BE49-F238E27FC236}">
                <a16:creationId xmlns:a16="http://schemas.microsoft.com/office/drawing/2014/main" id="{F2A5EBF0-BA7B-538A-A7F1-4A6B9EDB8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1698" y="2218308"/>
            <a:ext cx="3967847" cy="3997831"/>
          </a:xfrm>
          <a:prstGeom prst="rect">
            <a:avLst/>
          </a:prstGeom>
        </p:spPr>
      </p:pic>
    </p:spTree>
    <p:extLst>
      <p:ext uri="{BB962C8B-B14F-4D97-AF65-F5344CB8AC3E}">
        <p14:creationId xmlns:p14="http://schemas.microsoft.com/office/powerpoint/2010/main" val="220064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070E66-6185-7F67-B30B-DC7C85C8DD7B}"/>
              </a:ext>
            </a:extLst>
          </p:cNvPr>
          <p:cNvSpPr>
            <a:spLocks noGrp="1"/>
          </p:cNvSpPr>
          <p:nvPr>
            <p:ph type="title"/>
          </p:nvPr>
        </p:nvSpPr>
        <p:spPr>
          <a:xfrm>
            <a:off x="838200" y="500591"/>
            <a:ext cx="10515600" cy="1325563"/>
          </a:xfrm>
        </p:spPr>
        <p:txBody>
          <a:bodyPr>
            <a:normAutofit/>
          </a:bodyPr>
          <a:lstStyle/>
          <a:p>
            <a:pPr algn="ctr"/>
            <a:r>
              <a:rPr lang="tr-TR" sz="5400" b="1" dirty="0"/>
              <a:t>My </a:t>
            </a:r>
            <a:r>
              <a:rPr lang="tr-TR" sz="5400" b="1" dirty="0" err="1"/>
              <a:t>Hypotesis</a:t>
            </a:r>
            <a:endParaRPr lang="tr-TR" sz="5400" b="1" dirty="0"/>
          </a:p>
        </p:txBody>
      </p:sp>
      <p:sp>
        <p:nvSpPr>
          <p:cNvPr id="3" name="İçerik Yer Tutucusu 2">
            <a:extLst>
              <a:ext uri="{FF2B5EF4-FFF2-40B4-BE49-F238E27FC236}">
                <a16:creationId xmlns:a16="http://schemas.microsoft.com/office/drawing/2014/main" id="{DB2F9640-4772-C1A5-A6F9-1EA4AB7FA5C0}"/>
              </a:ext>
            </a:extLst>
          </p:cNvPr>
          <p:cNvSpPr>
            <a:spLocks noGrp="1"/>
          </p:cNvSpPr>
          <p:nvPr>
            <p:ph idx="1"/>
          </p:nvPr>
        </p:nvSpPr>
        <p:spPr>
          <a:xfrm>
            <a:off x="838200" y="2333625"/>
            <a:ext cx="10515600" cy="3770842"/>
          </a:xfrm>
        </p:spPr>
        <p:txBody>
          <a:bodyPr>
            <a:normAutofit/>
          </a:bodyPr>
          <a:lstStyle/>
          <a:p>
            <a:r>
              <a:rPr lang="en-US" sz="4400" dirty="0"/>
              <a:t>Daily music listening patterns influence personal spending behavior.</a:t>
            </a:r>
            <a:endParaRPr lang="tr-TR" sz="4400" dirty="0"/>
          </a:p>
        </p:txBody>
      </p:sp>
    </p:spTree>
    <p:extLst>
      <p:ext uri="{BB962C8B-B14F-4D97-AF65-F5344CB8AC3E}">
        <p14:creationId xmlns:p14="http://schemas.microsoft.com/office/powerpoint/2010/main" val="1015918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845EB4-77E3-53E0-6E13-4D31235A7B3A}"/>
              </a:ext>
            </a:extLst>
          </p:cNvPr>
          <p:cNvSpPr>
            <a:spLocks noGrp="1"/>
          </p:cNvSpPr>
          <p:nvPr>
            <p:ph type="title"/>
          </p:nvPr>
        </p:nvSpPr>
        <p:spPr/>
        <p:txBody>
          <a:bodyPr/>
          <a:lstStyle/>
          <a:p>
            <a:r>
              <a:rPr lang="tr-TR" b="1" dirty="0" err="1"/>
              <a:t>Research</a:t>
            </a:r>
            <a:r>
              <a:rPr lang="tr-TR" b="1" dirty="0"/>
              <a:t> </a:t>
            </a:r>
            <a:r>
              <a:rPr lang="tr-TR" b="1" dirty="0" err="1"/>
              <a:t>Questions</a:t>
            </a:r>
            <a:endParaRPr lang="tr-TR" b="1" dirty="0"/>
          </a:p>
        </p:txBody>
      </p:sp>
      <p:sp>
        <p:nvSpPr>
          <p:cNvPr id="3" name="İçerik Yer Tutucusu 2">
            <a:extLst>
              <a:ext uri="{FF2B5EF4-FFF2-40B4-BE49-F238E27FC236}">
                <a16:creationId xmlns:a16="http://schemas.microsoft.com/office/drawing/2014/main" id="{0D8E73E7-E3F1-EE48-D400-5A644C43DA40}"/>
              </a:ext>
            </a:extLst>
          </p:cNvPr>
          <p:cNvSpPr>
            <a:spLocks noGrp="1"/>
          </p:cNvSpPr>
          <p:nvPr>
            <p:ph idx="1"/>
          </p:nvPr>
        </p:nvSpPr>
        <p:spPr/>
        <p:txBody>
          <a:bodyPr/>
          <a:lstStyle/>
          <a:p>
            <a:pPr algn="l">
              <a:buFont typeface="Arial" panose="020B0604020202020204" pitchFamily="34" charset="0"/>
              <a:buChar char="•"/>
            </a:pPr>
            <a:r>
              <a:rPr lang="en-US" b="0" i="0" dirty="0">
                <a:solidFill>
                  <a:srgbClr val="F0F6FC"/>
                </a:solidFill>
                <a:effectLst/>
                <a:latin typeface="-apple-system"/>
              </a:rPr>
              <a:t>Are specific music genres related to spending amounts?</a:t>
            </a:r>
          </a:p>
          <a:p>
            <a:pPr algn="l">
              <a:buFont typeface="Arial" panose="020B0604020202020204" pitchFamily="34" charset="0"/>
              <a:buChar char="•"/>
            </a:pPr>
            <a:r>
              <a:rPr lang="en-US" b="0" i="0" dirty="0">
                <a:solidFill>
                  <a:srgbClr val="F0F6FC"/>
                </a:solidFill>
                <a:effectLst/>
                <a:latin typeface="-apple-system"/>
              </a:rPr>
              <a:t>Is there a relationship between music listening and spending amounts?</a:t>
            </a:r>
          </a:p>
          <a:p>
            <a:pPr algn="l">
              <a:buFont typeface="Arial" panose="020B0604020202020204" pitchFamily="34" charset="0"/>
              <a:buChar char="•"/>
            </a:pPr>
            <a:r>
              <a:rPr lang="en-US" b="0" i="0" dirty="0">
                <a:solidFill>
                  <a:srgbClr val="F0F6FC"/>
                </a:solidFill>
                <a:effectLst/>
                <a:latin typeface="-apple-system"/>
              </a:rPr>
              <a:t>How does my spending behavior correlate with my music repetition patterns? (Do I spend more on days when I listen to familiar songs repeatedly vs. when I explore new music?)</a:t>
            </a:r>
          </a:p>
          <a:p>
            <a:endParaRPr lang="tr-TR" dirty="0"/>
          </a:p>
        </p:txBody>
      </p:sp>
    </p:spTree>
    <p:extLst>
      <p:ext uri="{BB962C8B-B14F-4D97-AF65-F5344CB8AC3E}">
        <p14:creationId xmlns:p14="http://schemas.microsoft.com/office/powerpoint/2010/main" val="146750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41B0EE-2DA5-83B5-2EE4-00DD3E97A650}"/>
              </a:ext>
            </a:extLst>
          </p:cNvPr>
          <p:cNvSpPr>
            <a:spLocks noGrp="1"/>
          </p:cNvSpPr>
          <p:nvPr>
            <p:ph type="title"/>
          </p:nvPr>
        </p:nvSpPr>
        <p:spPr>
          <a:xfrm>
            <a:off x="846666" y="254001"/>
            <a:ext cx="10287000" cy="1353166"/>
          </a:xfrm>
        </p:spPr>
        <p:txBody>
          <a:bodyPr>
            <a:normAutofit fontScale="90000"/>
          </a:bodyPr>
          <a:lstStyle/>
          <a:p>
            <a:r>
              <a:rPr lang="en-US" b="1" i="0" dirty="0">
                <a:solidFill>
                  <a:srgbClr val="F0F6FC"/>
                </a:solidFill>
                <a:effectLst/>
                <a:latin typeface="Calibri" panose="020F0502020204030204" pitchFamily="34" charset="0"/>
                <a:ea typeface="Calibri" panose="020F0502020204030204" pitchFamily="34" charset="0"/>
                <a:cs typeface="Calibri" panose="020F0502020204030204" pitchFamily="34" charset="0"/>
              </a:rPr>
              <a:t>Are specific music genres related to spending amounts?</a:t>
            </a:r>
            <a:br>
              <a:rPr lang="en-US" b="1" i="0" dirty="0">
                <a:solidFill>
                  <a:srgbClr val="F0F6FC"/>
                </a:solidFill>
                <a:effectLst/>
                <a:latin typeface="Calibri" panose="020F0502020204030204" pitchFamily="34" charset="0"/>
                <a:ea typeface="Calibri" panose="020F0502020204030204" pitchFamily="34" charset="0"/>
                <a:cs typeface="Calibri" panose="020F0502020204030204" pitchFamily="34" charset="0"/>
              </a:rPr>
            </a:br>
            <a:endParaRPr lang="tr-TR"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İçerik Yer Tutucusu 4" descr="metin, ekran görüntüsü, diyagram, paralel içeren bir resim&#10;&#10;Açıklama otomatik olarak oluşturuldu">
            <a:extLst>
              <a:ext uri="{FF2B5EF4-FFF2-40B4-BE49-F238E27FC236}">
                <a16:creationId xmlns:a16="http://schemas.microsoft.com/office/drawing/2014/main" id="{3FB0C2A0-0B8F-0D69-E431-D41FE63670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734" y="1202267"/>
            <a:ext cx="4373665" cy="5475055"/>
          </a:xfrm>
        </p:spPr>
      </p:pic>
      <p:sp>
        <p:nvSpPr>
          <p:cNvPr id="6" name="Metin kutusu 5">
            <a:extLst>
              <a:ext uri="{FF2B5EF4-FFF2-40B4-BE49-F238E27FC236}">
                <a16:creationId xmlns:a16="http://schemas.microsoft.com/office/drawing/2014/main" id="{ED8AD5EC-4ADD-7B5F-FBED-9BC58F199E22}"/>
              </a:ext>
            </a:extLst>
          </p:cNvPr>
          <p:cNvSpPr txBox="1"/>
          <p:nvPr/>
        </p:nvSpPr>
        <p:spPr>
          <a:xfrm>
            <a:off x="4974798" y="1009618"/>
            <a:ext cx="6527800" cy="6247864"/>
          </a:xfrm>
          <a:prstGeom prst="rect">
            <a:avLst/>
          </a:prstGeom>
          <a:noFill/>
        </p:spPr>
        <p:txBody>
          <a:bodyPr wrap="square" rtlCol="0">
            <a:spAutoFit/>
          </a:bodyPr>
          <a:lstStyle/>
          <a:p>
            <a:pPr algn="l">
              <a:buFont typeface="+mj-lt"/>
              <a:buAutoNum type="arabicPeriod"/>
            </a:pPr>
            <a:r>
              <a:rPr lang="en-US" sz="2000" b="1" i="0" dirty="0">
                <a:solidFill>
                  <a:srgbClr val="F5F4EF"/>
                </a:solidFill>
                <a:effectLst/>
                <a:latin typeface="var(--font-claude-message)"/>
              </a:rPr>
              <a:t>Most Positive Correlations with Spending:</a:t>
            </a:r>
            <a:endParaRPr lang="en-US" sz="2000" b="0" i="0" dirty="0">
              <a:solidFill>
                <a:srgbClr val="F5F4EF"/>
              </a:solidFill>
              <a:effectLst/>
              <a:latin typeface="var(--font-claude-message)"/>
            </a:endParaRPr>
          </a:p>
          <a:p>
            <a:pPr algn="l">
              <a:buFont typeface="Arial" panose="020B0604020202020204" pitchFamily="34" charset="0"/>
              <a:buChar char="•"/>
            </a:pPr>
            <a:r>
              <a:rPr lang="en-US" sz="2000" b="0" i="0" dirty="0">
                <a:solidFill>
                  <a:srgbClr val="F5F4EF"/>
                </a:solidFill>
                <a:effectLst/>
                <a:latin typeface="var(--font-claude-message)"/>
              </a:rPr>
              <a:t>Hip hop (0.24)</a:t>
            </a:r>
          </a:p>
          <a:p>
            <a:pPr algn="l">
              <a:buFont typeface="Arial" panose="020B0604020202020204" pitchFamily="34" charset="0"/>
              <a:buChar char="•"/>
            </a:pPr>
            <a:r>
              <a:rPr lang="en-US" sz="2000" b="0" i="0" dirty="0">
                <a:solidFill>
                  <a:srgbClr val="F5F4EF"/>
                </a:solidFill>
                <a:effectLst/>
                <a:latin typeface="var(--font-claude-message)"/>
              </a:rPr>
              <a:t>House, Dance pop, Rap (0.16)</a:t>
            </a:r>
          </a:p>
          <a:p>
            <a:pPr algn="l">
              <a:buFont typeface="Arial" panose="020B0604020202020204" pitchFamily="34" charset="0"/>
              <a:buChar char="•"/>
            </a:pPr>
            <a:r>
              <a:rPr lang="en-US" sz="2000" b="0" i="0" dirty="0">
                <a:solidFill>
                  <a:srgbClr val="F5F4EF"/>
                </a:solidFill>
                <a:effectLst/>
                <a:latin typeface="var(--font-claude-message)"/>
              </a:rPr>
              <a:t>Turkish rock (0.06)</a:t>
            </a:r>
          </a:p>
          <a:p>
            <a:pPr algn="l">
              <a:buFont typeface="+mj-lt"/>
              <a:buAutoNum type="arabicPeriod" startAt="2"/>
            </a:pPr>
            <a:r>
              <a:rPr lang="en-US" sz="2000" b="1" i="0" dirty="0">
                <a:solidFill>
                  <a:srgbClr val="F5F4EF"/>
                </a:solidFill>
                <a:effectLst/>
                <a:latin typeface="var(--font-claude-message)"/>
              </a:rPr>
              <a:t>Most Negative Correlations:</a:t>
            </a:r>
            <a:endParaRPr lang="en-US" sz="2000" b="0" i="0" dirty="0">
              <a:solidFill>
                <a:srgbClr val="F5F4EF"/>
              </a:solidFill>
              <a:effectLst/>
              <a:latin typeface="var(--font-claude-message)"/>
            </a:endParaRPr>
          </a:p>
          <a:p>
            <a:pPr algn="l">
              <a:buFont typeface="Arial" panose="020B0604020202020204" pitchFamily="34" charset="0"/>
              <a:buChar char="•"/>
            </a:pPr>
            <a:r>
              <a:rPr lang="en-US" sz="2000" b="0" i="0" dirty="0" err="1">
                <a:solidFill>
                  <a:srgbClr val="F5F4EF"/>
                </a:solidFill>
                <a:effectLst/>
                <a:latin typeface="var(--font-claude-message)"/>
              </a:rPr>
              <a:t>Turkce</a:t>
            </a:r>
            <a:r>
              <a:rPr lang="en-US" sz="2000" b="0" i="0" dirty="0">
                <a:solidFill>
                  <a:srgbClr val="F5F4EF"/>
                </a:solidFill>
                <a:effectLst/>
                <a:latin typeface="var(--font-claude-message)"/>
              </a:rPr>
              <a:t> </a:t>
            </a:r>
            <a:r>
              <a:rPr lang="en-US" sz="2000" b="0" i="0" dirty="0" err="1">
                <a:solidFill>
                  <a:srgbClr val="F5F4EF"/>
                </a:solidFill>
                <a:effectLst/>
                <a:latin typeface="var(--font-claude-message)"/>
              </a:rPr>
              <a:t>kadin</a:t>
            </a:r>
            <a:r>
              <a:rPr lang="en-US" sz="2000" b="0" i="0" dirty="0">
                <a:solidFill>
                  <a:srgbClr val="F5F4EF"/>
                </a:solidFill>
                <a:effectLst/>
                <a:latin typeface="var(--font-claude-message)"/>
              </a:rPr>
              <a:t> rap (-0.12)</a:t>
            </a:r>
          </a:p>
          <a:p>
            <a:pPr algn="l">
              <a:buFont typeface="Arial" panose="020B0604020202020204" pitchFamily="34" charset="0"/>
              <a:buChar char="•"/>
            </a:pPr>
            <a:r>
              <a:rPr lang="en-US" sz="2000" b="0" i="0" dirty="0">
                <a:solidFill>
                  <a:srgbClr val="F5F4EF"/>
                </a:solidFill>
                <a:effectLst/>
                <a:latin typeface="var(--font-claude-message)"/>
              </a:rPr>
              <a:t>Electro house (-0.08)</a:t>
            </a:r>
          </a:p>
          <a:p>
            <a:pPr algn="l">
              <a:buFont typeface="Arial" panose="020B0604020202020204" pitchFamily="34" charset="0"/>
              <a:buChar char="•"/>
            </a:pPr>
            <a:r>
              <a:rPr lang="en-US" sz="2000" b="0" i="0" dirty="0">
                <a:solidFill>
                  <a:srgbClr val="F5F4EF"/>
                </a:solidFill>
                <a:effectLst/>
                <a:latin typeface="var(--font-claude-message)"/>
              </a:rPr>
              <a:t>Turkish hip hop (-0.07)</a:t>
            </a:r>
          </a:p>
          <a:p>
            <a:pPr algn="l">
              <a:buFont typeface="+mj-lt"/>
              <a:buAutoNum type="arabicPeriod" startAt="3"/>
            </a:pPr>
            <a:r>
              <a:rPr lang="en-US" sz="2000" b="1" i="0" dirty="0">
                <a:solidFill>
                  <a:srgbClr val="F5F4EF"/>
                </a:solidFill>
                <a:effectLst/>
                <a:latin typeface="var(--font-claude-message)"/>
              </a:rPr>
              <a:t>Highest Average Daily Spending:</a:t>
            </a:r>
            <a:endParaRPr lang="en-US" sz="2000" b="0" i="0" dirty="0">
              <a:solidFill>
                <a:srgbClr val="F5F4EF"/>
              </a:solidFill>
              <a:effectLst/>
              <a:latin typeface="var(--font-claude-message)"/>
            </a:endParaRPr>
          </a:p>
          <a:p>
            <a:pPr algn="l">
              <a:buFont typeface="Arial" panose="020B0604020202020204" pitchFamily="34" charset="0"/>
              <a:buChar char="•"/>
            </a:pPr>
            <a:r>
              <a:rPr lang="en-US" sz="2000" b="0" i="0" dirty="0" err="1">
                <a:solidFill>
                  <a:srgbClr val="F5F4EF"/>
                </a:solidFill>
                <a:effectLst/>
                <a:latin typeface="var(--font-claude-message)"/>
              </a:rPr>
              <a:t>Turkce</a:t>
            </a:r>
            <a:r>
              <a:rPr lang="en-US" sz="2000" b="0" i="0" dirty="0">
                <a:solidFill>
                  <a:srgbClr val="F5F4EF"/>
                </a:solidFill>
                <a:effectLst/>
                <a:latin typeface="var(--font-claude-message)"/>
              </a:rPr>
              <a:t> </a:t>
            </a:r>
            <a:r>
              <a:rPr lang="en-US" sz="2000" b="0" i="0" dirty="0" err="1">
                <a:solidFill>
                  <a:srgbClr val="F5F4EF"/>
                </a:solidFill>
                <a:effectLst/>
                <a:latin typeface="var(--font-claude-message)"/>
              </a:rPr>
              <a:t>kadin</a:t>
            </a:r>
            <a:r>
              <a:rPr lang="en-US" sz="2000" b="0" i="0" dirty="0">
                <a:solidFill>
                  <a:srgbClr val="F5F4EF"/>
                </a:solidFill>
                <a:effectLst/>
                <a:latin typeface="var(--font-claude-message)"/>
              </a:rPr>
              <a:t> rap (189 TL)</a:t>
            </a:r>
          </a:p>
          <a:p>
            <a:pPr algn="l">
              <a:buFont typeface="Arial" panose="020B0604020202020204" pitchFamily="34" charset="0"/>
              <a:buChar char="•"/>
            </a:pPr>
            <a:r>
              <a:rPr lang="en-US" sz="2000" b="0" i="0" dirty="0">
                <a:solidFill>
                  <a:srgbClr val="F5F4EF"/>
                </a:solidFill>
                <a:effectLst/>
                <a:latin typeface="var(--font-claude-message)"/>
              </a:rPr>
              <a:t>Hip hop (92 TL)</a:t>
            </a:r>
          </a:p>
          <a:p>
            <a:pPr algn="l">
              <a:buFont typeface="Arial" panose="020B0604020202020204" pitchFamily="34" charset="0"/>
              <a:buChar char="•"/>
            </a:pPr>
            <a:r>
              <a:rPr lang="en-US" sz="2000" b="0" i="0" dirty="0">
                <a:solidFill>
                  <a:srgbClr val="F5F4EF"/>
                </a:solidFill>
                <a:effectLst/>
                <a:latin typeface="var(--font-claude-message)"/>
              </a:rPr>
              <a:t>Turkish rock (89 TL)</a:t>
            </a:r>
          </a:p>
          <a:p>
            <a:pPr algn="l"/>
            <a:r>
              <a:rPr lang="en-US" sz="2000" b="1" i="0" dirty="0">
                <a:solidFill>
                  <a:srgbClr val="F5F4EF"/>
                </a:solidFill>
                <a:effectLst/>
                <a:latin typeface="var(--font-claude-message)"/>
              </a:rPr>
              <a:t>Conclusion:</a:t>
            </a:r>
            <a:r>
              <a:rPr lang="en-US" sz="2000" b="0" i="0" dirty="0">
                <a:solidFill>
                  <a:srgbClr val="F5F4EF"/>
                </a:solidFill>
                <a:effectLst/>
                <a:latin typeface="var(--font-claude-message)"/>
              </a:rPr>
              <a:t> While correlations are relatively weak (all below 0.25), there are some noticeable patterns. Hip hop shows the strongest positive relationship with spending, while Turkish genres show mixed correlations but higher average spending amounts. This suggests genre preferences have a modest but observable relationship with spending behavior.</a:t>
            </a:r>
          </a:p>
          <a:p>
            <a:br>
              <a:rPr lang="en-US" sz="2000" b="0" i="0" dirty="0">
                <a:solidFill>
                  <a:srgbClr val="F5F4EF"/>
                </a:solidFill>
                <a:effectLst/>
                <a:latin typeface="__styreneB_5d855b"/>
              </a:rPr>
            </a:br>
            <a:endParaRPr lang="en-US" sz="2000" dirty="0"/>
          </a:p>
        </p:txBody>
      </p:sp>
    </p:spTree>
    <p:extLst>
      <p:ext uri="{BB962C8B-B14F-4D97-AF65-F5344CB8AC3E}">
        <p14:creationId xmlns:p14="http://schemas.microsoft.com/office/powerpoint/2010/main" val="368592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B112FA-DAB7-E725-7E2D-0F3DD792446E}"/>
              </a:ext>
            </a:extLst>
          </p:cNvPr>
          <p:cNvSpPr>
            <a:spLocks noGrp="1"/>
          </p:cNvSpPr>
          <p:nvPr>
            <p:ph type="title"/>
          </p:nvPr>
        </p:nvSpPr>
        <p:spPr>
          <a:xfrm>
            <a:off x="470735" y="711200"/>
            <a:ext cx="5181600" cy="1752600"/>
          </a:xfrm>
        </p:spPr>
        <p:txBody>
          <a:bodyPr>
            <a:noAutofit/>
          </a:bodyPr>
          <a:lstStyle/>
          <a:p>
            <a:r>
              <a:rPr lang="en-US" sz="4000" b="1" dirty="0"/>
              <a:t>Is there a relationship between music listening and spending amounts?</a:t>
            </a:r>
            <a:br>
              <a:rPr lang="en-US" sz="4000" dirty="0"/>
            </a:br>
            <a:endParaRPr lang="tr-TR" sz="4000" dirty="0"/>
          </a:p>
        </p:txBody>
      </p:sp>
      <p:pic>
        <p:nvPicPr>
          <p:cNvPr id="5" name="İçerik Yer Tutucusu 4" descr="metin, diyagram, el yazısı, çizgi içeren bir resim&#10;&#10;Açıklama otomatik olarak oluşturuldu">
            <a:extLst>
              <a:ext uri="{FF2B5EF4-FFF2-40B4-BE49-F238E27FC236}">
                <a16:creationId xmlns:a16="http://schemas.microsoft.com/office/drawing/2014/main" id="{449DB130-E4F2-CC31-C502-9F720A82E3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2813" y="287868"/>
            <a:ext cx="6215451" cy="6205008"/>
          </a:xfrm>
        </p:spPr>
      </p:pic>
      <p:pic>
        <p:nvPicPr>
          <p:cNvPr id="7" name="Resim 6" descr="metin, ekran görüntüsü, diyagram, yazı tipi içeren bir resim&#10;&#10;Açıklama otomatik olarak oluşturuldu">
            <a:extLst>
              <a:ext uri="{FF2B5EF4-FFF2-40B4-BE49-F238E27FC236}">
                <a16:creationId xmlns:a16="http://schemas.microsoft.com/office/drawing/2014/main" id="{73692283-5A90-C3DC-E48D-50D5435190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01" y="2581642"/>
            <a:ext cx="4526268" cy="3911234"/>
          </a:xfrm>
          <a:prstGeom prst="rect">
            <a:avLst/>
          </a:prstGeom>
        </p:spPr>
      </p:pic>
    </p:spTree>
    <p:extLst>
      <p:ext uri="{BB962C8B-B14F-4D97-AF65-F5344CB8AC3E}">
        <p14:creationId xmlns:p14="http://schemas.microsoft.com/office/powerpoint/2010/main" val="281532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776278C-57A4-17E9-4915-411CB737534E}"/>
              </a:ext>
            </a:extLst>
          </p:cNvPr>
          <p:cNvSpPr>
            <a:spLocks noGrp="1"/>
          </p:cNvSpPr>
          <p:nvPr>
            <p:ph idx="1"/>
          </p:nvPr>
        </p:nvSpPr>
        <p:spPr>
          <a:xfrm>
            <a:off x="719666" y="1764770"/>
            <a:ext cx="10634133" cy="5093230"/>
          </a:xfrm>
        </p:spPr>
        <p:txBody>
          <a:bodyPr>
            <a:normAutofit/>
          </a:bodyPr>
          <a:lstStyle/>
          <a:p>
            <a:pPr>
              <a:buFont typeface="Arial" panose="020B0604020202020204" pitchFamily="34" charset="0"/>
              <a:buChar char="•"/>
            </a:pPr>
            <a:r>
              <a:rPr lang="en-US" sz="2000" dirty="0"/>
              <a:t>Correlation coefficient: 0.083 (very weak positive correlation)</a:t>
            </a:r>
          </a:p>
          <a:p>
            <a:pPr>
              <a:buFont typeface="Arial" panose="020B0604020202020204" pitchFamily="34" charset="0"/>
              <a:buChar char="•"/>
            </a:pPr>
            <a:r>
              <a:rPr lang="en-US" sz="2000" dirty="0"/>
              <a:t>P-value: 0.538 (not statistically significant)</a:t>
            </a:r>
          </a:p>
          <a:p>
            <a:pPr>
              <a:buFont typeface="Arial" panose="020B0604020202020204" pitchFamily="34" charset="0"/>
              <a:buChar char="•"/>
            </a:pPr>
            <a:r>
              <a:rPr lang="en-US" sz="2000" dirty="0"/>
              <a:t>Daily listening time shows an increasing trend from September to November</a:t>
            </a:r>
          </a:p>
          <a:p>
            <a:pPr>
              <a:buFont typeface="Arial" panose="020B0604020202020204" pitchFamily="34" charset="0"/>
              <a:buChar char="•"/>
            </a:pPr>
            <a:r>
              <a:rPr lang="en-US" sz="2000" dirty="0"/>
              <a:t>Spending varies between -6000 TL to +4000 TL with no clear pattern</a:t>
            </a:r>
          </a:p>
          <a:p>
            <a:r>
              <a:rPr lang="en-US" sz="2000" b="1" dirty="0"/>
              <a:t>Conclusion:</a:t>
            </a:r>
            <a:r>
              <a:rPr lang="en-US" sz="2000" dirty="0"/>
              <a:t> The analysis shows no significant relationship between music listening habits and spending behavior. The extremely low correlation coefficient (0.083) and high p-value (0.538) indicate that these activities are independent of each other. In other words, how much time you spend listening to music doesn't affect your spending patterns, and your spending doesn't influence your music listening habits.</a:t>
            </a:r>
          </a:p>
          <a:p>
            <a:endParaRPr lang="tr-TR" sz="1800" dirty="0"/>
          </a:p>
        </p:txBody>
      </p:sp>
    </p:spTree>
    <p:extLst>
      <p:ext uri="{BB962C8B-B14F-4D97-AF65-F5344CB8AC3E}">
        <p14:creationId xmlns:p14="http://schemas.microsoft.com/office/powerpoint/2010/main" val="951593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3F1377-DC1A-2930-3F4B-4EA203CD9AD8}"/>
              </a:ext>
            </a:extLst>
          </p:cNvPr>
          <p:cNvSpPr>
            <a:spLocks noGrp="1"/>
          </p:cNvSpPr>
          <p:nvPr>
            <p:ph type="title"/>
          </p:nvPr>
        </p:nvSpPr>
        <p:spPr>
          <a:xfrm>
            <a:off x="838200" y="1829893"/>
            <a:ext cx="10515600" cy="3198214"/>
          </a:xfrm>
        </p:spPr>
        <p:txBody>
          <a:bodyPr>
            <a:noAutofit/>
          </a:bodyPr>
          <a:lstStyle/>
          <a:p>
            <a:r>
              <a:rPr lang="en-US" sz="4000" b="1" i="0" dirty="0">
                <a:solidFill>
                  <a:srgbClr val="F0F6FC"/>
                </a:solidFill>
                <a:effectLst/>
                <a:latin typeface="-apple-system"/>
              </a:rPr>
              <a:t>How does my spending behavior correlate with my music repetition patterns? (Do I spend more on days when I listen to familiar songs repeatedly vs. when I explore new music?)</a:t>
            </a:r>
            <a:br>
              <a:rPr lang="en-US" sz="4000" b="1" i="0" dirty="0">
                <a:solidFill>
                  <a:srgbClr val="F0F6FC"/>
                </a:solidFill>
                <a:effectLst/>
                <a:latin typeface="-apple-system"/>
              </a:rPr>
            </a:br>
            <a:endParaRPr lang="tr-TR" sz="4000" b="1" dirty="0"/>
          </a:p>
        </p:txBody>
      </p:sp>
    </p:spTree>
    <p:extLst>
      <p:ext uri="{BB962C8B-B14F-4D97-AF65-F5344CB8AC3E}">
        <p14:creationId xmlns:p14="http://schemas.microsoft.com/office/powerpoint/2010/main" val="997807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diyagram, ekran görüntüsü, öykü gelişim çizgisi; kumpas; grafiğini çıkarma içeren bir resim&#10;&#10;Açıklama otomatik olarak oluşturuldu">
            <a:extLst>
              <a:ext uri="{FF2B5EF4-FFF2-40B4-BE49-F238E27FC236}">
                <a16:creationId xmlns:a16="http://schemas.microsoft.com/office/drawing/2014/main" id="{FE10D018-409E-2B9A-D709-DB49287686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4141" y="273919"/>
            <a:ext cx="7883717" cy="6310162"/>
          </a:xfrm>
        </p:spPr>
      </p:pic>
    </p:spTree>
    <p:extLst>
      <p:ext uri="{BB962C8B-B14F-4D97-AF65-F5344CB8AC3E}">
        <p14:creationId xmlns:p14="http://schemas.microsoft.com/office/powerpoint/2010/main" val="299989318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146</TotalTime>
  <Words>584</Words>
  <Application>Microsoft Office PowerPoint</Application>
  <PresentationFormat>Geniş ekran</PresentationFormat>
  <Paragraphs>52</Paragraphs>
  <Slides>11</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11</vt:i4>
      </vt:variant>
    </vt:vector>
  </HeadingPairs>
  <TitlesOfParts>
    <vt:vector size="19" baseType="lpstr">
      <vt:lpstr>__styreneB_5d855b</vt:lpstr>
      <vt:lpstr>-apple-system</vt:lpstr>
      <vt:lpstr>Aptos</vt:lpstr>
      <vt:lpstr>Aptos Display</vt:lpstr>
      <vt:lpstr>Arial</vt:lpstr>
      <vt:lpstr>Calibri</vt:lpstr>
      <vt:lpstr>var(--font-claude-message)</vt:lpstr>
      <vt:lpstr>Office Teması</vt:lpstr>
      <vt:lpstr>Spotify &amp; Spending Behavior Analysis</vt:lpstr>
      <vt:lpstr>My Data Set</vt:lpstr>
      <vt:lpstr>My Hypotesis</vt:lpstr>
      <vt:lpstr>Research Questions</vt:lpstr>
      <vt:lpstr>Are specific music genres related to spending amounts? </vt:lpstr>
      <vt:lpstr>Is there a relationship between music listening and spending amounts? </vt:lpstr>
      <vt:lpstr>PowerPoint Sunusu</vt:lpstr>
      <vt:lpstr>How does my spending behavior correlate with my music repetition patterns? (Do I spend more on days when I listen to familiar songs repeatedly vs. when I explore new music?) </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Bora Başkan</dc:creator>
  <cp:lastModifiedBy>Bora Başkan</cp:lastModifiedBy>
  <cp:revision>1</cp:revision>
  <dcterms:created xsi:type="dcterms:W3CDTF">2025-01-09T15:40:02Z</dcterms:created>
  <dcterms:modified xsi:type="dcterms:W3CDTF">2025-01-09T18:06:13Z</dcterms:modified>
</cp:coreProperties>
</file>