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Playfair Display"/>
      <p:regular r:id="rId41"/>
      <p:bold r:id="rId42"/>
      <p:italic r:id="rId43"/>
      <p:boldItalic r:id="rId44"/>
    </p:embeddedFont>
    <p:embeddedFont>
      <p:font typeface="Lora"/>
      <p:regular r:id="rId45"/>
      <p:bold r:id="rId46"/>
      <p:italic r:id="rId47"/>
      <p:boldItalic r:id="rId48"/>
    </p:embeddedFont>
    <p:embeddedFont>
      <p:font typeface="Average"/>
      <p:regular r:id="rId49"/>
    </p:embeddedFont>
    <p:embeddedFont>
      <p:font typeface="Libre Baskerville"/>
      <p:bold r:id="rId50"/>
    </p:embeddedFont>
    <p:embeddedFont>
      <p:font typeface="Quattrocento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Lora-bold.fntdata"/><Relationship Id="rId45"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boldItalic.fntdata"/><Relationship Id="rId47" Type="http://schemas.openxmlformats.org/officeDocument/2006/relationships/font" Target="fonts/Lora-italic.fntdata"/><Relationship Id="rId49" Type="http://schemas.openxmlformats.org/officeDocument/2006/relationships/font" Target="fonts/Averag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regular.fntdata"/><Relationship Id="rId36" Type="http://schemas.openxmlformats.org/officeDocument/2006/relationships/slide" Target="slides/slide30.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QuattrocentoSans-regular.fntdata"/><Relationship Id="rId50" Type="http://schemas.openxmlformats.org/officeDocument/2006/relationships/font" Target="fonts/LibreBaskerville-bold.fntdata"/><Relationship Id="rId53" Type="http://schemas.openxmlformats.org/officeDocument/2006/relationships/font" Target="fonts/QuattrocentoSans-italic.fntdata"/><Relationship Id="rId52" Type="http://schemas.openxmlformats.org/officeDocument/2006/relationships/font" Target="fonts/Quattrocento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b5eeb7f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b5eeb7f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b5eeb806e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3b5eeb806e_0_5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b5eeb806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3b5eeb806e_0_7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b5eeb806e_0_45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65" name="Google Shape;265;g23b5eeb806e_0_45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b5eeb806e_0_14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0" name="Google Shape;270;g23b5eeb806e_0_14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b5eeb806e_0_15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7" name="Google Shape;277;g23b5eeb806e_0_15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b5eeb806e_0_162: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86" name="Google Shape;286;g23b5eeb806e_0_162: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b5eeb806e_0_169: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93" name="Google Shape;293;g23b5eeb806e_0_169: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b5eeb806e_0_18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1" name="Google Shape;301;g23b5eeb806e_0_18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b5eeb806e_0_46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7" name="Google Shape;307;g23b5eeb806e_0_46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3b5eeb806e_0_19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12" name="Google Shape;312;g23b5eeb806e_0_19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c244f3a2b_0_16: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07" name="Google Shape;107;g23c244f3a2b_0_16: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b5eeb806e_0_21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28" name="Google Shape;328;g23b5eeb806e_0_21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b5eeb806e_0_219: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34" name="Google Shape;334;g23b5eeb806e_0_219: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b5eeb806e_0_22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40" name="Google Shape;340;g23b5eeb806e_0_22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b5eeb806e_0_26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80" name="Google Shape;380;g23b5eeb806e_0_26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b5eeb806e_0_27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88" name="Google Shape;388;g23b5eeb806e_0_27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3b5eeb806e_0_465: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96" name="Google Shape;396;g23b5eeb806e_0_465: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b5eeb806e_0_177: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01" name="Google Shape;401;g23b5eeb806e_0_17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e33978083_0_1: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10" name="Google Shape;410;g26e33978083_0_1: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3b5eeb806e_0_77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16" name="Google Shape;416;g23b5eeb806e_0_77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b5eeb806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3b5eeb806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b5eeb806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5eeb80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3b5eeb806e_0_47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458" name="Google Shape;458;g23b5eeb806e_0_47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c244f3a2b_0_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56" name="Google Shape;156;g23c244f3a2b_0_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b5eeb806e_0_8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61" name="Google Shape;161;g23b5eeb806e_0_88: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b5eeb806e_0_94: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67" name="Google Shape;167;g23b5eeb806e_0_94: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b5eeb806e_0_10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77" name="Google Shape;177;g23b5eeb806e_0_103: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b5eeb806e_0_109: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83" name="Google Shape;183;g23b5eeb806e_0_109: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b5eeb806e_0_450: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89" name="Google Shape;189;g23b5eeb806e_0_450: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54" name="Google Shape;54;p13"/>
          <p:cNvPicPr preferRelativeResize="0"/>
          <p:nvPr/>
        </p:nvPicPr>
        <p:blipFill rotWithShape="1">
          <a:blip r:embed="rId1">
            <a:alphaModFix/>
          </a:blip>
          <a:srcRect b="0" l="13369" r="11010" t="0"/>
          <a:stretch/>
        </p:blipFill>
        <p:spPr>
          <a:xfrm>
            <a:off x="8226025" y="76200"/>
            <a:ext cx="917975" cy="63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mc:AlternateContent>
    <mc:Choice Requires="p14">
      <p:transition spd="slow" p14:dur="7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20.jpg"/><Relationship Id="rId7" Type="http://schemas.openxmlformats.org/officeDocument/2006/relationships/image" Target="../media/image2.png"/><Relationship Id="rId8"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21.jpg"/><Relationship Id="rId5" Type="http://schemas.openxmlformats.org/officeDocument/2006/relationships/image" Target="../media/image35.jpg"/><Relationship Id="rId6" Type="http://schemas.openxmlformats.org/officeDocument/2006/relationships/image" Target="../media/image32.jp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hyperlink" Target="https://monkeylearn.com/sentiment-analysis-online/" TargetMode="External"/><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4.png"/><Relationship Id="rId5"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1.jpg"/><Relationship Id="rId4" Type="http://schemas.openxmlformats.org/officeDocument/2006/relationships/hyperlink" Target="https://www.deepl.com/en/translat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hyperlink" Target="https://www.pandorabots.com/mitsuku/" TargetMode="External"/><Relationship Id="rId4" Type="http://schemas.openxmlformats.org/officeDocument/2006/relationships/image" Target="../media/image7.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9.jp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hyperlink" Target="http://www.youtube.com/watch?v=nZ-C8I-8BZw" TargetMode="External"/><Relationship Id="rId5" Type="http://schemas.openxmlformats.org/officeDocument/2006/relationships/image" Target="../media/image28.jpg"/><Relationship Id="rId6" Type="http://schemas.openxmlformats.org/officeDocument/2006/relationships/hyperlink" Target="http://www.youtube.com/watch?v=TjUvMQvrjrg" TargetMode="External"/><Relationship Id="rId7" Type="http://schemas.openxmlformats.org/officeDocument/2006/relationships/image" Target="../media/image3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hyperlink" Target="https://chat.openai.com/" TargetMode="External"/><Relationship Id="rId4" Type="http://schemas.openxmlformats.org/officeDocument/2006/relationships/hyperlink" Target="https://www.anthropic.com/claude" TargetMode="External"/><Relationship Id="rId5" Type="http://schemas.openxmlformats.org/officeDocument/2006/relationships/hyperlink" Target="https://llama.meta.com/" TargetMode="External"/><Relationship Id="rId6" Type="http://schemas.openxmlformats.org/officeDocument/2006/relationships/hyperlink" Target="https://mistral.ai/" TargetMode="External"/><Relationship Id="rId7" Type="http://schemas.openxmlformats.org/officeDocument/2006/relationships/hyperlink" Target="https://chat.lmsys.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5.jp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5"/>
          <p:cNvSpPr txBox="1"/>
          <p:nvPr/>
        </p:nvSpPr>
        <p:spPr>
          <a:xfrm>
            <a:off x="259975" y="1094200"/>
            <a:ext cx="8685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solidFill>
                  <a:schemeClr val="dk1"/>
                </a:solidFill>
                <a:latin typeface="Playfair Display"/>
                <a:ea typeface="Playfair Display"/>
                <a:cs typeface="Playfair Display"/>
                <a:sym typeface="Playfair Display"/>
              </a:rPr>
              <a:t>Demystifying NLP</a:t>
            </a:r>
            <a:endParaRPr b="1" sz="4800">
              <a:solidFill>
                <a:schemeClr val="dk1"/>
              </a:solidFill>
              <a:latin typeface="Playfair Display"/>
              <a:ea typeface="Playfair Display"/>
              <a:cs typeface="Playfair Display"/>
              <a:sym typeface="Playfair Display"/>
            </a:endParaRPr>
          </a:p>
        </p:txBody>
      </p:sp>
      <p:cxnSp>
        <p:nvCxnSpPr>
          <p:cNvPr id="101" name="Google Shape;101;p25"/>
          <p:cNvCxnSpPr/>
          <p:nvPr/>
        </p:nvCxnSpPr>
        <p:spPr>
          <a:xfrm>
            <a:off x="324975" y="925600"/>
            <a:ext cx="8471700" cy="0"/>
          </a:xfrm>
          <a:prstGeom prst="straightConnector1">
            <a:avLst/>
          </a:prstGeom>
          <a:noFill/>
          <a:ln cap="flat" cmpd="sng" w="28575">
            <a:solidFill>
              <a:srgbClr val="999999"/>
            </a:solidFill>
            <a:prstDash val="solid"/>
            <a:round/>
            <a:headEnd len="med" w="med" type="none"/>
            <a:tailEnd len="med" w="med" type="none"/>
          </a:ln>
        </p:spPr>
      </p:cxnSp>
      <p:pic>
        <p:nvPicPr>
          <p:cNvPr id="102" name="Google Shape;102;p25"/>
          <p:cNvPicPr preferRelativeResize="0"/>
          <p:nvPr/>
        </p:nvPicPr>
        <p:blipFill rotWithShape="1">
          <a:blip r:embed="rId4">
            <a:alphaModFix/>
          </a:blip>
          <a:srcRect b="0" l="13369" r="11010" t="0"/>
          <a:stretch/>
        </p:blipFill>
        <p:spPr>
          <a:xfrm>
            <a:off x="4139925" y="4247813"/>
            <a:ext cx="1147000" cy="794675"/>
          </a:xfrm>
          <a:prstGeom prst="rect">
            <a:avLst/>
          </a:prstGeom>
          <a:noFill/>
          <a:ln>
            <a:noFill/>
          </a:ln>
        </p:spPr>
      </p:pic>
      <p:sp>
        <p:nvSpPr>
          <p:cNvPr id="103" name="Google Shape;103;p25"/>
          <p:cNvSpPr txBox="1"/>
          <p:nvPr/>
        </p:nvSpPr>
        <p:spPr>
          <a:xfrm>
            <a:off x="3066600" y="3083050"/>
            <a:ext cx="3639000" cy="1383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018"/>
              <a:buNone/>
            </a:pPr>
            <a:r>
              <a:rPr b="1" lang="en-GB" sz="1695">
                <a:solidFill>
                  <a:srgbClr val="1155CC"/>
                </a:solidFill>
                <a:latin typeface="Lora"/>
                <a:ea typeface="Lora"/>
                <a:cs typeface="Lora"/>
                <a:sym typeface="Lora"/>
              </a:rPr>
              <a:t>Arindam Chatterjee</a:t>
            </a:r>
            <a:endParaRPr b="1" sz="1695">
              <a:solidFill>
                <a:srgbClr val="1155CC"/>
              </a:solidFill>
              <a:latin typeface="Lora"/>
              <a:ea typeface="Lora"/>
              <a:cs typeface="Lora"/>
              <a:sym typeface="Lora"/>
            </a:endParaRPr>
          </a:p>
          <a:p>
            <a:pPr indent="0" lvl="0" marL="0" rtl="0" algn="ctr">
              <a:lnSpc>
                <a:spcPct val="150000"/>
              </a:lnSpc>
              <a:spcBef>
                <a:spcPts val="0"/>
              </a:spcBef>
              <a:spcAft>
                <a:spcPts val="0"/>
              </a:spcAft>
              <a:buSzPts val="1018"/>
              <a:buNone/>
            </a:pPr>
            <a:r>
              <a:rPr b="1" lang="en-GB" sz="1695">
                <a:solidFill>
                  <a:srgbClr val="38761D"/>
                </a:solidFill>
                <a:latin typeface="Lora"/>
                <a:ea typeface="Lora"/>
                <a:cs typeface="Lora"/>
                <a:sym typeface="Lora"/>
              </a:rPr>
              <a:t>Principal Data Scientist</a:t>
            </a:r>
            <a:endParaRPr b="1" sz="1695">
              <a:solidFill>
                <a:srgbClr val="38761D"/>
              </a:solidFill>
              <a:latin typeface="Lora"/>
              <a:ea typeface="Lora"/>
              <a:cs typeface="Lora"/>
              <a:sym typeface="Lora"/>
            </a:endParaRPr>
          </a:p>
          <a:p>
            <a:pPr indent="0" lvl="0" marL="0" rtl="0" algn="ctr">
              <a:lnSpc>
                <a:spcPct val="150000"/>
              </a:lnSpc>
              <a:spcBef>
                <a:spcPts val="0"/>
              </a:spcBef>
              <a:spcAft>
                <a:spcPts val="0"/>
              </a:spcAft>
              <a:buSzPts val="1018"/>
              <a:buNone/>
            </a:pPr>
            <a:r>
              <a:rPr b="1" lang="en-GB" sz="1787">
                <a:solidFill>
                  <a:srgbClr val="A64D79"/>
                </a:solidFill>
                <a:latin typeface="Lora"/>
                <a:ea typeface="Lora"/>
                <a:cs typeface="Lora"/>
                <a:sym typeface="Lora"/>
              </a:rPr>
              <a:t>R&amp;D</a:t>
            </a:r>
            <a:r>
              <a:rPr b="1" lang="en-GB" sz="1787">
                <a:solidFill>
                  <a:srgbClr val="A64D79"/>
                </a:solidFill>
                <a:latin typeface="Lora"/>
                <a:ea typeface="Lora"/>
                <a:cs typeface="Lora"/>
                <a:sym typeface="Lora"/>
              </a:rPr>
              <a:t>, Lab45, Wipro</a:t>
            </a:r>
            <a:endParaRPr b="1" sz="1787">
              <a:solidFill>
                <a:srgbClr val="A64D79"/>
              </a:solidFill>
              <a:latin typeface="Lora"/>
              <a:ea typeface="Lora"/>
              <a:cs typeface="Lora"/>
              <a:sym typeface="Lora"/>
            </a:endParaRPr>
          </a:p>
          <a:p>
            <a:pPr indent="0" lvl="0" marL="0" rtl="0" algn="ctr">
              <a:lnSpc>
                <a:spcPct val="150000"/>
              </a:lnSpc>
              <a:spcBef>
                <a:spcPts val="0"/>
              </a:spcBef>
              <a:spcAft>
                <a:spcPts val="0"/>
              </a:spcAft>
              <a:buSzPts val="1018"/>
              <a:buNone/>
            </a:pPr>
            <a:r>
              <a:t/>
            </a:r>
            <a:endParaRPr sz="2435">
              <a:solidFill>
                <a:srgbClr val="1155CC"/>
              </a:solidFill>
              <a:latin typeface="Lora"/>
              <a:ea typeface="Lora"/>
              <a:cs typeface="Lora"/>
              <a:sym typeface="Lora"/>
            </a:endParaRPr>
          </a:p>
        </p:txBody>
      </p:sp>
      <p:sp>
        <p:nvSpPr>
          <p:cNvPr id="104" name="Google Shape;104;p25"/>
          <p:cNvSpPr txBox="1"/>
          <p:nvPr/>
        </p:nvSpPr>
        <p:spPr>
          <a:xfrm>
            <a:off x="218175" y="2025238"/>
            <a:ext cx="8685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rgbClr val="666666"/>
                </a:solidFill>
                <a:latin typeface="Playfair Display"/>
                <a:ea typeface="Playfair Display"/>
                <a:cs typeface="Playfair Display"/>
                <a:sym typeface="Playfair Display"/>
              </a:rPr>
              <a:t>Fundamentals, Applications and Current Trends</a:t>
            </a:r>
            <a:endParaRPr b="1" sz="2900">
              <a:solidFill>
                <a:srgbClr val="666666"/>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pic>
        <p:nvPicPr>
          <p:cNvPr id="196" name="Google Shape;196;p34"/>
          <p:cNvPicPr preferRelativeResize="0"/>
          <p:nvPr/>
        </p:nvPicPr>
        <p:blipFill rotWithShape="1">
          <a:blip r:embed="rId3">
            <a:alphaModFix/>
          </a:blip>
          <a:srcRect b="4620" l="0" r="0" t="4611"/>
          <a:stretch/>
        </p:blipFill>
        <p:spPr>
          <a:xfrm>
            <a:off x="3123338" y="1898974"/>
            <a:ext cx="908225" cy="1211474"/>
          </a:xfrm>
          <a:prstGeom prst="rect">
            <a:avLst/>
          </a:prstGeom>
          <a:noFill/>
          <a:ln>
            <a:noFill/>
          </a:ln>
        </p:spPr>
      </p:pic>
      <p:pic>
        <p:nvPicPr>
          <p:cNvPr id="197" name="Google Shape;197;p34"/>
          <p:cNvPicPr preferRelativeResize="0"/>
          <p:nvPr/>
        </p:nvPicPr>
        <p:blipFill rotWithShape="1">
          <a:blip r:embed="rId4">
            <a:alphaModFix/>
          </a:blip>
          <a:srcRect b="2180" l="0" r="0" t="2180"/>
          <a:stretch/>
        </p:blipFill>
        <p:spPr>
          <a:xfrm>
            <a:off x="6739750" y="1898974"/>
            <a:ext cx="908226" cy="1211474"/>
          </a:xfrm>
          <a:prstGeom prst="rect">
            <a:avLst/>
          </a:prstGeom>
          <a:noFill/>
          <a:ln>
            <a:noFill/>
          </a:ln>
        </p:spPr>
      </p:pic>
      <p:pic>
        <p:nvPicPr>
          <p:cNvPr id="198" name="Google Shape;198;p34"/>
          <p:cNvPicPr preferRelativeResize="0"/>
          <p:nvPr/>
        </p:nvPicPr>
        <p:blipFill rotWithShape="1">
          <a:blip r:embed="rId5">
            <a:alphaModFix/>
          </a:blip>
          <a:srcRect b="6582" l="0" r="0" t="6574"/>
          <a:stretch/>
        </p:blipFill>
        <p:spPr>
          <a:xfrm>
            <a:off x="5121738" y="1898987"/>
            <a:ext cx="908225" cy="1211475"/>
          </a:xfrm>
          <a:prstGeom prst="rect">
            <a:avLst/>
          </a:prstGeom>
          <a:noFill/>
          <a:ln>
            <a:noFill/>
          </a:ln>
        </p:spPr>
      </p:pic>
      <p:pic>
        <p:nvPicPr>
          <p:cNvPr id="199" name="Google Shape;199;p34"/>
          <p:cNvPicPr preferRelativeResize="0"/>
          <p:nvPr/>
        </p:nvPicPr>
        <p:blipFill>
          <a:blip r:embed="rId6">
            <a:alphaModFix/>
          </a:blip>
          <a:stretch>
            <a:fillRect/>
          </a:stretch>
        </p:blipFill>
        <p:spPr>
          <a:xfrm>
            <a:off x="1038750" y="1898974"/>
            <a:ext cx="908225" cy="1211474"/>
          </a:xfrm>
          <a:prstGeom prst="rect">
            <a:avLst/>
          </a:prstGeom>
          <a:noFill/>
          <a:ln>
            <a:noFill/>
          </a:ln>
        </p:spPr>
      </p:pic>
      <p:cxnSp>
        <p:nvCxnSpPr>
          <p:cNvPr id="200" name="Google Shape;200;p34"/>
          <p:cNvCxnSpPr/>
          <p:nvPr/>
        </p:nvCxnSpPr>
        <p:spPr>
          <a:xfrm>
            <a:off x="514350" y="3529560"/>
            <a:ext cx="8115300" cy="0"/>
          </a:xfrm>
          <a:prstGeom prst="straightConnector1">
            <a:avLst/>
          </a:prstGeom>
          <a:noFill/>
          <a:ln cap="flat" cmpd="sng" w="38100">
            <a:solidFill>
              <a:srgbClr val="000000"/>
            </a:solidFill>
            <a:prstDash val="solid"/>
            <a:round/>
            <a:headEnd len="sm" w="sm" type="none"/>
            <a:tailEnd len="sm" w="sm" type="none"/>
          </a:ln>
        </p:spPr>
      </p:cxnSp>
      <p:grpSp>
        <p:nvGrpSpPr>
          <p:cNvPr id="201" name="Google Shape;201;p34"/>
          <p:cNvGrpSpPr/>
          <p:nvPr/>
        </p:nvGrpSpPr>
        <p:grpSpPr>
          <a:xfrm>
            <a:off x="5003720" y="1777037"/>
            <a:ext cx="290817" cy="292120"/>
            <a:chOff x="1813" y="0"/>
            <a:chExt cx="809173" cy="812800"/>
          </a:xfrm>
        </p:grpSpPr>
        <p:sp>
          <p:nvSpPr>
            <p:cNvPr id="202" name="Google Shape;202;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3" name="Google Shape;203;p34"/>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4" name="Google Shape;204;p34"/>
          <p:cNvGrpSpPr/>
          <p:nvPr/>
        </p:nvGrpSpPr>
        <p:grpSpPr>
          <a:xfrm>
            <a:off x="6601904" y="1777037"/>
            <a:ext cx="290817" cy="292120"/>
            <a:chOff x="1813" y="0"/>
            <a:chExt cx="809173" cy="812800"/>
          </a:xfrm>
        </p:grpSpPr>
        <p:sp>
          <p:nvSpPr>
            <p:cNvPr id="205" name="Google Shape;205;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6" name="Google Shape;206;p34"/>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7" name="Google Shape;207;p34"/>
          <p:cNvGrpSpPr/>
          <p:nvPr/>
        </p:nvGrpSpPr>
        <p:grpSpPr>
          <a:xfrm>
            <a:off x="2948635" y="1777037"/>
            <a:ext cx="290817" cy="292120"/>
            <a:chOff x="1813" y="0"/>
            <a:chExt cx="809173" cy="812800"/>
          </a:xfrm>
        </p:grpSpPr>
        <p:sp>
          <p:nvSpPr>
            <p:cNvPr id="208" name="Google Shape;208;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34"/>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0" name="Google Shape;210;p34"/>
          <p:cNvGrpSpPr/>
          <p:nvPr/>
        </p:nvGrpSpPr>
        <p:grpSpPr>
          <a:xfrm>
            <a:off x="900822" y="1777037"/>
            <a:ext cx="290817" cy="292120"/>
            <a:chOff x="1813" y="0"/>
            <a:chExt cx="809173" cy="812800"/>
          </a:xfrm>
        </p:grpSpPr>
        <p:sp>
          <p:nvSpPr>
            <p:cNvPr id="211" name="Google Shape;211;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2" name="Google Shape;212;p34"/>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13" name="Google Shape;213;p34"/>
          <p:cNvPicPr preferRelativeResize="0"/>
          <p:nvPr/>
        </p:nvPicPr>
        <p:blipFill rotWithShape="1">
          <a:blip r:embed="rId7">
            <a:alphaModFix/>
          </a:blip>
          <a:srcRect b="0" l="0" r="0" t="0"/>
          <a:stretch/>
        </p:blipFill>
        <p:spPr>
          <a:xfrm>
            <a:off x="1434670" y="3471371"/>
            <a:ext cx="116379" cy="116379"/>
          </a:xfrm>
          <a:prstGeom prst="rect">
            <a:avLst/>
          </a:prstGeom>
          <a:noFill/>
          <a:ln>
            <a:noFill/>
          </a:ln>
        </p:spPr>
      </p:pic>
      <p:sp>
        <p:nvSpPr>
          <p:cNvPr id="214" name="Google Shape;214;p34"/>
          <p:cNvSpPr txBox="1"/>
          <p:nvPr/>
        </p:nvSpPr>
        <p:spPr>
          <a:xfrm>
            <a:off x="420719"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1940-50</a:t>
            </a:r>
            <a:endParaRPr sz="700"/>
          </a:p>
        </p:txBody>
      </p:sp>
      <p:sp>
        <p:nvSpPr>
          <p:cNvPr id="215" name="Google Shape;215;p34"/>
          <p:cNvSpPr txBox="1"/>
          <p:nvPr/>
        </p:nvSpPr>
        <p:spPr>
          <a:xfrm>
            <a:off x="623525" y="3667675"/>
            <a:ext cx="1850100" cy="646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Average"/>
                <a:ea typeface="Average"/>
                <a:cs typeface="Average"/>
                <a:sym typeface="Average"/>
              </a:rPr>
              <a:t>Formal Language theory</a:t>
            </a:r>
            <a:endParaRPr sz="1200">
              <a:solidFill>
                <a:schemeClr val="dk1"/>
              </a:solidFill>
              <a:latin typeface="Average"/>
              <a:ea typeface="Average"/>
              <a:cs typeface="Average"/>
              <a:sym typeface="Average"/>
            </a:endParaRPr>
          </a:p>
          <a:p>
            <a:pPr indent="0" lvl="0" marL="0" rtl="0" algn="ctr">
              <a:spcBef>
                <a:spcPts val="0"/>
              </a:spcBef>
              <a:spcAft>
                <a:spcPts val="0"/>
              </a:spcAft>
              <a:buClr>
                <a:schemeClr val="dk1"/>
              </a:buClr>
              <a:buSzPts val="1100"/>
              <a:buFont typeface="Arial"/>
              <a:buNone/>
            </a:pPr>
            <a:r>
              <a:rPr lang="en-GB" sz="1200">
                <a:solidFill>
                  <a:schemeClr val="dk1"/>
                </a:solidFill>
                <a:latin typeface="Average"/>
                <a:ea typeface="Average"/>
                <a:cs typeface="Average"/>
                <a:sym typeface="Average"/>
              </a:rPr>
              <a:t>(Chomsky, Backus, Naur)</a:t>
            </a:r>
            <a:endParaRPr sz="900">
              <a:latin typeface="Roboto"/>
              <a:ea typeface="Roboto"/>
              <a:cs typeface="Roboto"/>
              <a:sym typeface="Roboto"/>
            </a:endParaRPr>
          </a:p>
        </p:txBody>
      </p:sp>
      <p:pic>
        <p:nvPicPr>
          <p:cNvPr id="216" name="Google Shape;216;p34"/>
          <p:cNvPicPr preferRelativeResize="0"/>
          <p:nvPr/>
        </p:nvPicPr>
        <p:blipFill rotWithShape="1">
          <a:blip r:embed="rId7">
            <a:alphaModFix/>
          </a:blip>
          <a:srcRect b="0" l="0" r="0" t="0"/>
          <a:stretch/>
        </p:blipFill>
        <p:spPr>
          <a:xfrm>
            <a:off x="3487431" y="3471371"/>
            <a:ext cx="116379" cy="116379"/>
          </a:xfrm>
          <a:prstGeom prst="rect">
            <a:avLst/>
          </a:prstGeom>
          <a:noFill/>
          <a:ln>
            <a:noFill/>
          </a:ln>
        </p:spPr>
      </p:pic>
      <p:sp>
        <p:nvSpPr>
          <p:cNvPr id="217" name="Google Shape;217;p34"/>
          <p:cNvSpPr txBox="1"/>
          <p:nvPr/>
        </p:nvSpPr>
        <p:spPr>
          <a:xfrm>
            <a:off x="2473480"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1957-70</a:t>
            </a:r>
            <a:endParaRPr sz="700"/>
          </a:p>
        </p:txBody>
      </p:sp>
      <p:sp>
        <p:nvSpPr>
          <p:cNvPr id="218" name="Google Shape;218;p34"/>
          <p:cNvSpPr txBox="1"/>
          <p:nvPr/>
        </p:nvSpPr>
        <p:spPr>
          <a:xfrm>
            <a:off x="4757151" y="3663247"/>
            <a:ext cx="1682400" cy="150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200">
                <a:solidFill>
                  <a:srgbClr val="434343"/>
                </a:solidFill>
                <a:latin typeface="Average"/>
                <a:ea typeface="Average"/>
                <a:cs typeface="Average"/>
                <a:sym typeface="Average"/>
              </a:rPr>
              <a:t>Probabilistic methods for NLP</a:t>
            </a:r>
            <a:endParaRPr sz="1200">
              <a:solidFill>
                <a:srgbClr val="434343"/>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GB" sz="1200">
                <a:solidFill>
                  <a:srgbClr val="434343"/>
                </a:solidFill>
                <a:latin typeface="Average"/>
                <a:ea typeface="Average"/>
                <a:cs typeface="Average"/>
                <a:sym typeface="Average"/>
              </a:rPr>
              <a:t>(Jelinek, Mercer)</a:t>
            </a:r>
            <a:endParaRPr sz="1200">
              <a:solidFill>
                <a:srgbClr val="434343"/>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sz="1200">
              <a:solidFill>
                <a:schemeClr val="accent5"/>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GB" sz="1200">
                <a:solidFill>
                  <a:srgbClr val="666666"/>
                </a:solidFill>
                <a:latin typeface="Average"/>
                <a:ea typeface="Average"/>
                <a:cs typeface="Average"/>
                <a:sym typeface="Average"/>
              </a:rPr>
              <a:t>Discourse Analysis (Grosz, Sidner, Hobbs)</a:t>
            </a:r>
            <a:endParaRPr sz="900">
              <a:solidFill>
                <a:srgbClr val="666666"/>
              </a:solidFill>
              <a:latin typeface="Roboto"/>
              <a:ea typeface="Roboto"/>
              <a:cs typeface="Roboto"/>
              <a:sym typeface="Roboto"/>
            </a:endParaRPr>
          </a:p>
        </p:txBody>
      </p:sp>
      <p:pic>
        <p:nvPicPr>
          <p:cNvPr id="219" name="Google Shape;219;p34"/>
          <p:cNvPicPr preferRelativeResize="0"/>
          <p:nvPr/>
        </p:nvPicPr>
        <p:blipFill rotWithShape="1">
          <a:blip r:embed="rId7">
            <a:alphaModFix/>
          </a:blip>
          <a:srcRect b="0" l="0" r="0" t="0"/>
          <a:stretch/>
        </p:blipFill>
        <p:spPr>
          <a:xfrm>
            <a:off x="5540191" y="3471371"/>
            <a:ext cx="116379" cy="116379"/>
          </a:xfrm>
          <a:prstGeom prst="rect">
            <a:avLst/>
          </a:prstGeom>
          <a:noFill/>
          <a:ln>
            <a:noFill/>
          </a:ln>
        </p:spPr>
      </p:pic>
      <p:sp>
        <p:nvSpPr>
          <p:cNvPr id="220" name="Google Shape;220;p34"/>
          <p:cNvSpPr txBox="1"/>
          <p:nvPr/>
        </p:nvSpPr>
        <p:spPr>
          <a:xfrm>
            <a:off x="4526241"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1970-83</a:t>
            </a:r>
            <a:endParaRPr sz="700"/>
          </a:p>
        </p:txBody>
      </p:sp>
      <p:sp>
        <p:nvSpPr>
          <p:cNvPr id="221" name="Google Shape;221;p34"/>
          <p:cNvSpPr txBox="1"/>
          <p:nvPr/>
        </p:nvSpPr>
        <p:spPr>
          <a:xfrm>
            <a:off x="2704399" y="3667672"/>
            <a:ext cx="1682400" cy="12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Average"/>
                <a:ea typeface="Average"/>
                <a:cs typeface="Average"/>
                <a:sym typeface="Average"/>
              </a:rPr>
              <a:t>Formal grammar for NLP (Chomsky, Kaplan)</a:t>
            </a:r>
            <a:endParaRPr sz="12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GB" sz="1200">
                <a:solidFill>
                  <a:srgbClr val="666666"/>
                </a:solidFill>
                <a:latin typeface="Average"/>
                <a:ea typeface="Average"/>
                <a:cs typeface="Average"/>
                <a:sym typeface="Average"/>
              </a:rPr>
              <a:t>Logic and Logic based Programming for NLP (Chomsky, Minsky, Winograd, Colmerauer)</a:t>
            </a:r>
            <a:endParaRPr sz="900">
              <a:solidFill>
                <a:srgbClr val="666666"/>
              </a:solidFill>
              <a:latin typeface="Roboto"/>
              <a:ea typeface="Roboto"/>
              <a:cs typeface="Roboto"/>
              <a:sym typeface="Roboto"/>
            </a:endParaRPr>
          </a:p>
        </p:txBody>
      </p:sp>
      <p:pic>
        <p:nvPicPr>
          <p:cNvPr id="222" name="Google Shape;222;p34"/>
          <p:cNvPicPr preferRelativeResize="0"/>
          <p:nvPr/>
        </p:nvPicPr>
        <p:blipFill rotWithShape="1">
          <a:blip r:embed="rId7">
            <a:alphaModFix/>
          </a:blip>
          <a:srcRect b="0" l="0" r="0" t="0"/>
          <a:stretch/>
        </p:blipFill>
        <p:spPr>
          <a:xfrm>
            <a:off x="7592952" y="3471371"/>
            <a:ext cx="116379" cy="116379"/>
          </a:xfrm>
          <a:prstGeom prst="rect">
            <a:avLst/>
          </a:prstGeom>
          <a:noFill/>
          <a:ln>
            <a:noFill/>
          </a:ln>
        </p:spPr>
      </p:pic>
      <p:sp>
        <p:nvSpPr>
          <p:cNvPr id="223" name="Google Shape;223;p34"/>
          <p:cNvSpPr txBox="1"/>
          <p:nvPr/>
        </p:nvSpPr>
        <p:spPr>
          <a:xfrm>
            <a:off x="6579001"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1983-93</a:t>
            </a:r>
            <a:endParaRPr sz="700"/>
          </a:p>
        </p:txBody>
      </p:sp>
      <p:sp>
        <p:nvSpPr>
          <p:cNvPr id="224" name="Google Shape;224;p34"/>
          <p:cNvSpPr txBox="1"/>
          <p:nvPr/>
        </p:nvSpPr>
        <p:spPr>
          <a:xfrm>
            <a:off x="6809910" y="3667672"/>
            <a:ext cx="16824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n-GB" sz="1200">
                <a:solidFill>
                  <a:schemeClr val="dk1"/>
                </a:solidFill>
                <a:latin typeface="Average"/>
                <a:ea typeface="Average"/>
                <a:cs typeface="Average"/>
                <a:sym typeface="Average"/>
              </a:rPr>
              <a:t>Finite state models for NLP (Kaplan, Kay)</a:t>
            </a:r>
            <a:endParaRPr sz="1200">
              <a:latin typeface="Roboto"/>
              <a:ea typeface="Roboto"/>
              <a:cs typeface="Roboto"/>
              <a:sym typeface="Roboto"/>
            </a:endParaRPr>
          </a:p>
        </p:txBody>
      </p:sp>
      <p:sp>
        <p:nvSpPr>
          <p:cNvPr id="225" name="Google Shape;225;p34"/>
          <p:cNvSpPr/>
          <p:nvPr/>
        </p:nvSpPr>
        <p:spPr>
          <a:xfrm>
            <a:off x="623525" y="256675"/>
            <a:ext cx="59556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A Brief History of NLP (</a:t>
            </a:r>
            <a:r>
              <a:rPr b="1" lang="en-GB" sz="3200">
                <a:latin typeface="Playfair Display"/>
                <a:ea typeface="Playfair Display"/>
                <a:cs typeface="Playfair Display"/>
                <a:sym typeface="Playfair Display"/>
              </a:rPr>
              <a:t>1</a:t>
            </a:r>
            <a:r>
              <a:rPr b="1" i="0" lang="en-GB" sz="3200" cap="none" strike="noStrike">
                <a:solidFill>
                  <a:srgbClr val="000000"/>
                </a:solidFill>
                <a:latin typeface="Playfair Display"/>
                <a:ea typeface="Playfair Display"/>
                <a:cs typeface="Playfair Display"/>
                <a:sym typeface="Playfair Display"/>
              </a:rPr>
              <a:t>/2)</a:t>
            </a:r>
            <a:endParaRPr b="1" i="0" sz="3200" cap="none" strike="noStrike">
              <a:latin typeface="Playfair Display"/>
              <a:ea typeface="Playfair Display"/>
              <a:cs typeface="Playfair Display"/>
              <a:sym typeface="Playfair Display"/>
            </a:endParaRPr>
          </a:p>
        </p:txBody>
      </p:sp>
      <p:pic>
        <p:nvPicPr>
          <p:cNvPr id="226" name="Google Shape;226;p34"/>
          <p:cNvPicPr preferRelativeResize="0"/>
          <p:nvPr/>
        </p:nvPicPr>
        <p:blipFill rotWithShape="1">
          <a:blip r:embed="rId8">
            <a:alphaModFix/>
          </a:blip>
          <a:srcRect b="0" l="12512" r="12519" t="0"/>
          <a:stretch/>
        </p:blipFill>
        <p:spPr>
          <a:xfrm>
            <a:off x="7647975" y="1898974"/>
            <a:ext cx="908226" cy="1211474"/>
          </a:xfrm>
          <a:prstGeom prst="rect">
            <a:avLst/>
          </a:prstGeom>
          <a:noFill/>
          <a:ln>
            <a:noFill/>
          </a:ln>
        </p:spPr>
      </p:pic>
      <p:sp>
        <p:nvSpPr>
          <p:cNvPr id="227" name="Google Shape;227;p34"/>
          <p:cNvSpPr/>
          <p:nvPr/>
        </p:nvSpPr>
        <p:spPr>
          <a:xfrm>
            <a:off x="2704400" y="1077825"/>
            <a:ext cx="4188300" cy="5721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lang="en-GB" sz="2200">
                <a:solidFill>
                  <a:srgbClr val="666666"/>
                </a:solidFill>
                <a:latin typeface="Playfair Display"/>
                <a:ea typeface="Playfair Display"/>
                <a:cs typeface="Playfair Display"/>
                <a:sym typeface="Playfair Display"/>
              </a:rPr>
              <a:t>Initial Advancements</a:t>
            </a:r>
            <a:endParaRPr i="0" sz="2200" cap="none" strike="noStrike">
              <a:solidFill>
                <a:srgbClr val="666666"/>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pic>
        <p:nvPicPr>
          <p:cNvPr id="232" name="Google Shape;232;p35"/>
          <p:cNvPicPr preferRelativeResize="0"/>
          <p:nvPr/>
        </p:nvPicPr>
        <p:blipFill rotWithShape="1">
          <a:blip r:embed="rId3">
            <a:alphaModFix/>
          </a:blip>
          <a:srcRect b="0" l="7489" r="7498" t="0"/>
          <a:stretch/>
        </p:blipFill>
        <p:spPr>
          <a:xfrm>
            <a:off x="1070888" y="1941850"/>
            <a:ext cx="843950" cy="1125750"/>
          </a:xfrm>
          <a:prstGeom prst="rect">
            <a:avLst/>
          </a:prstGeom>
          <a:noFill/>
          <a:ln>
            <a:noFill/>
          </a:ln>
        </p:spPr>
      </p:pic>
      <p:pic>
        <p:nvPicPr>
          <p:cNvPr id="233" name="Google Shape;233;p35"/>
          <p:cNvPicPr preferRelativeResize="0"/>
          <p:nvPr/>
        </p:nvPicPr>
        <p:blipFill rotWithShape="1">
          <a:blip r:embed="rId4">
            <a:alphaModFix/>
          </a:blip>
          <a:srcRect b="0" l="25053" r="25058" t="0"/>
          <a:stretch/>
        </p:blipFill>
        <p:spPr>
          <a:xfrm>
            <a:off x="3123338" y="1898974"/>
            <a:ext cx="908225" cy="1211475"/>
          </a:xfrm>
          <a:prstGeom prst="rect">
            <a:avLst/>
          </a:prstGeom>
          <a:noFill/>
          <a:ln>
            <a:noFill/>
          </a:ln>
        </p:spPr>
      </p:pic>
      <p:pic>
        <p:nvPicPr>
          <p:cNvPr id="234" name="Google Shape;234;p35"/>
          <p:cNvPicPr preferRelativeResize="0"/>
          <p:nvPr/>
        </p:nvPicPr>
        <p:blipFill rotWithShape="1">
          <a:blip r:embed="rId5">
            <a:alphaModFix/>
          </a:blip>
          <a:srcRect b="0" l="337" r="327" t="0"/>
          <a:stretch/>
        </p:blipFill>
        <p:spPr>
          <a:xfrm>
            <a:off x="7196950" y="1898974"/>
            <a:ext cx="908226" cy="1211473"/>
          </a:xfrm>
          <a:prstGeom prst="rect">
            <a:avLst/>
          </a:prstGeom>
          <a:noFill/>
          <a:ln>
            <a:noFill/>
          </a:ln>
        </p:spPr>
      </p:pic>
      <p:pic>
        <p:nvPicPr>
          <p:cNvPr id="235" name="Google Shape;235;p35"/>
          <p:cNvPicPr preferRelativeResize="0"/>
          <p:nvPr/>
        </p:nvPicPr>
        <p:blipFill rotWithShape="1">
          <a:blip r:embed="rId6">
            <a:alphaModFix/>
          </a:blip>
          <a:srcRect b="0" l="29" r="39" t="0"/>
          <a:stretch/>
        </p:blipFill>
        <p:spPr>
          <a:xfrm>
            <a:off x="5121738" y="1898987"/>
            <a:ext cx="908225" cy="1211474"/>
          </a:xfrm>
          <a:prstGeom prst="rect">
            <a:avLst/>
          </a:prstGeom>
          <a:noFill/>
          <a:ln>
            <a:noFill/>
          </a:ln>
        </p:spPr>
      </p:pic>
      <p:cxnSp>
        <p:nvCxnSpPr>
          <p:cNvPr id="236" name="Google Shape;236;p35"/>
          <p:cNvCxnSpPr/>
          <p:nvPr/>
        </p:nvCxnSpPr>
        <p:spPr>
          <a:xfrm>
            <a:off x="514350" y="3529560"/>
            <a:ext cx="8115300" cy="0"/>
          </a:xfrm>
          <a:prstGeom prst="straightConnector1">
            <a:avLst/>
          </a:prstGeom>
          <a:noFill/>
          <a:ln cap="flat" cmpd="sng" w="38100">
            <a:solidFill>
              <a:srgbClr val="000000"/>
            </a:solidFill>
            <a:prstDash val="solid"/>
            <a:round/>
            <a:headEnd len="sm" w="sm" type="none"/>
            <a:tailEnd len="sm" w="sm" type="none"/>
          </a:ln>
        </p:spPr>
      </p:cxnSp>
      <p:grpSp>
        <p:nvGrpSpPr>
          <p:cNvPr id="237" name="Google Shape;237;p35"/>
          <p:cNvGrpSpPr/>
          <p:nvPr/>
        </p:nvGrpSpPr>
        <p:grpSpPr>
          <a:xfrm>
            <a:off x="5003720" y="1777037"/>
            <a:ext cx="290817" cy="292120"/>
            <a:chOff x="1813" y="0"/>
            <a:chExt cx="809173" cy="812800"/>
          </a:xfrm>
        </p:grpSpPr>
        <p:sp>
          <p:nvSpPr>
            <p:cNvPr id="238" name="Google Shape;238;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9" name="Google Shape;239;p35"/>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0" name="Google Shape;240;p35"/>
          <p:cNvGrpSpPr/>
          <p:nvPr/>
        </p:nvGrpSpPr>
        <p:grpSpPr>
          <a:xfrm>
            <a:off x="7059104" y="1777037"/>
            <a:ext cx="290817" cy="292120"/>
            <a:chOff x="1813" y="0"/>
            <a:chExt cx="809173" cy="812800"/>
          </a:xfrm>
        </p:grpSpPr>
        <p:sp>
          <p:nvSpPr>
            <p:cNvPr id="241" name="Google Shape;241;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2" name="Google Shape;242;p35"/>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3" name="Google Shape;243;p35"/>
          <p:cNvGrpSpPr/>
          <p:nvPr/>
        </p:nvGrpSpPr>
        <p:grpSpPr>
          <a:xfrm>
            <a:off x="2948635" y="1777037"/>
            <a:ext cx="290817" cy="292120"/>
            <a:chOff x="1813" y="0"/>
            <a:chExt cx="809173" cy="812800"/>
          </a:xfrm>
        </p:grpSpPr>
        <p:sp>
          <p:nvSpPr>
            <p:cNvPr id="244" name="Google Shape;244;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5" name="Google Shape;245;p35"/>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6" name="Google Shape;246;p35"/>
          <p:cNvGrpSpPr/>
          <p:nvPr/>
        </p:nvGrpSpPr>
        <p:grpSpPr>
          <a:xfrm>
            <a:off x="900822" y="1777037"/>
            <a:ext cx="290817" cy="292120"/>
            <a:chOff x="1813" y="0"/>
            <a:chExt cx="809173" cy="812800"/>
          </a:xfrm>
        </p:grpSpPr>
        <p:sp>
          <p:nvSpPr>
            <p:cNvPr id="247" name="Google Shape;247;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6464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8" name="Google Shape;248;p35"/>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63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49" name="Google Shape;249;p35"/>
          <p:cNvPicPr preferRelativeResize="0"/>
          <p:nvPr/>
        </p:nvPicPr>
        <p:blipFill rotWithShape="1">
          <a:blip r:embed="rId7">
            <a:alphaModFix/>
          </a:blip>
          <a:srcRect b="0" l="0" r="0" t="0"/>
          <a:stretch/>
        </p:blipFill>
        <p:spPr>
          <a:xfrm>
            <a:off x="1434670" y="3471371"/>
            <a:ext cx="116379" cy="116379"/>
          </a:xfrm>
          <a:prstGeom prst="rect">
            <a:avLst/>
          </a:prstGeom>
          <a:noFill/>
          <a:ln>
            <a:noFill/>
          </a:ln>
        </p:spPr>
      </p:pic>
      <p:sp>
        <p:nvSpPr>
          <p:cNvPr id="250" name="Google Shape;250;p35"/>
          <p:cNvSpPr txBox="1"/>
          <p:nvPr/>
        </p:nvSpPr>
        <p:spPr>
          <a:xfrm>
            <a:off x="420719"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1993-2000</a:t>
            </a:r>
            <a:endParaRPr sz="700"/>
          </a:p>
        </p:txBody>
      </p:sp>
      <p:sp>
        <p:nvSpPr>
          <p:cNvPr id="251" name="Google Shape;251;p35"/>
          <p:cNvSpPr txBox="1"/>
          <p:nvPr/>
        </p:nvSpPr>
        <p:spPr>
          <a:xfrm>
            <a:off x="623525" y="3667675"/>
            <a:ext cx="1850100" cy="646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GB" sz="1200">
                <a:solidFill>
                  <a:schemeClr val="dk1"/>
                </a:solidFill>
                <a:latin typeface="Average"/>
                <a:ea typeface="Average"/>
                <a:cs typeface="Average"/>
                <a:sym typeface="Average"/>
              </a:rPr>
              <a:t>Neural Network for NLP (Hinton)</a:t>
            </a:r>
            <a:endParaRPr sz="1200">
              <a:solidFill>
                <a:schemeClr val="dk1"/>
              </a:solidFill>
              <a:latin typeface="Average"/>
              <a:ea typeface="Average"/>
              <a:cs typeface="Average"/>
              <a:sym typeface="Average"/>
            </a:endParaRPr>
          </a:p>
        </p:txBody>
      </p:sp>
      <p:pic>
        <p:nvPicPr>
          <p:cNvPr id="252" name="Google Shape;252;p35"/>
          <p:cNvPicPr preferRelativeResize="0"/>
          <p:nvPr/>
        </p:nvPicPr>
        <p:blipFill rotWithShape="1">
          <a:blip r:embed="rId7">
            <a:alphaModFix/>
          </a:blip>
          <a:srcRect b="0" l="0" r="0" t="0"/>
          <a:stretch/>
        </p:blipFill>
        <p:spPr>
          <a:xfrm>
            <a:off x="3487431" y="3471371"/>
            <a:ext cx="116379" cy="116379"/>
          </a:xfrm>
          <a:prstGeom prst="rect">
            <a:avLst/>
          </a:prstGeom>
          <a:noFill/>
          <a:ln>
            <a:noFill/>
          </a:ln>
        </p:spPr>
      </p:pic>
      <p:sp>
        <p:nvSpPr>
          <p:cNvPr id="253" name="Google Shape;253;p35"/>
          <p:cNvSpPr txBox="1"/>
          <p:nvPr/>
        </p:nvSpPr>
        <p:spPr>
          <a:xfrm>
            <a:off x="2473480"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2000</a:t>
            </a:r>
            <a:r>
              <a:rPr b="1" lang="en-GB" sz="1300">
                <a:solidFill>
                  <a:srgbClr val="E64646"/>
                </a:solidFill>
                <a:latin typeface="Libre Baskerville"/>
                <a:ea typeface="Libre Baskerville"/>
                <a:cs typeface="Libre Baskerville"/>
                <a:sym typeface="Libre Baskerville"/>
              </a:rPr>
              <a:t>-16</a:t>
            </a:r>
            <a:endParaRPr sz="700"/>
          </a:p>
        </p:txBody>
      </p:sp>
      <p:sp>
        <p:nvSpPr>
          <p:cNvPr id="254" name="Google Shape;254;p35"/>
          <p:cNvSpPr txBox="1"/>
          <p:nvPr/>
        </p:nvSpPr>
        <p:spPr>
          <a:xfrm>
            <a:off x="4757150" y="3663248"/>
            <a:ext cx="1682400" cy="444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1100"/>
              <a:buNone/>
            </a:pPr>
            <a:r>
              <a:rPr lang="en-GB" sz="1200">
                <a:solidFill>
                  <a:srgbClr val="434343"/>
                </a:solidFill>
                <a:latin typeface="Average"/>
                <a:ea typeface="Average"/>
                <a:cs typeface="Average"/>
                <a:sym typeface="Average"/>
              </a:rPr>
              <a:t>Transformers</a:t>
            </a:r>
            <a:endParaRPr sz="1200">
              <a:solidFill>
                <a:srgbClr val="434343"/>
              </a:solidFill>
              <a:latin typeface="Average"/>
              <a:ea typeface="Average"/>
              <a:cs typeface="Average"/>
              <a:sym typeface="Average"/>
            </a:endParaRPr>
          </a:p>
          <a:p>
            <a:pPr indent="0" lvl="0" marL="0" rtl="0" algn="ctr">
              <a:spcBef>
                <a:spcPts val="0"/>
              </a:spcBef>
              <a:spcAft>
                <a:spcPts val="0"/>
              </a:spcAft>
              <a:buSzPts val="1100"/>
              <a:buNone/>
            </a:pPr>
            <a:r>
              <a:rPr lang="en-GB" sz="1200">
                <a:solidFill>
                  <a:srgbClr val="434343"/>
                </a:solidFill>
                <a:latin typeface="Average"/>
                <a:ea typeface="Average"/>
                <a:cs typeface="Average"/>
                <a:sym typeface="Average"/>
              </a:rPr>
              <a:t>(Ashish Vaswani)</a:t>
            </a:r>
            <a:endParaRPr sz="900">
              <a:solidFill>
                <a:srgbClr val="666666"/>
              </a:solidFill>
              <a:latin typeface="Roboto"/>
              <a:ea typeface="Roboto"/>
              <a:cs typeface="Roboto"/>
              <a:sym typeface="Roboto"/>
            </a:endParaRPr>
          </a:p>
        </p:txBody>
      </p:sp>
      <p:pic>
        <p:nvPicPr>
          <p:cNvPr id="255" name="Google Shape;255;p35"/>
          <p:cNvPicPr preferRelativeResize="0"/>
          <p:nvPr/>
        </p:nvPicPr>
        <p:blipFill rotWithShape="1">
          <a:blip r:embed="rId7">
            <a:alphaModFix/>
          </a:blip>
          <a:srcRect b="0" l="0" r="0" t="0"/>
          <a:stretch/>
        </p:blipFill>
        <p:spPr>
          <a:xfrm>
            <a:off x="5540191" y="3471371"/>
            <a:ext cx="116379" cy="116379"/>
          </a:xfrm>
          <a:prstGeom prst="rect">
            <a:avLst/>
          </a:prstGeom>
          <a:noFill/>
          <a:ln>
            <a:noFill/>
          </a:ln>
        </p:spPr>
      </p:pic>
      <p:sp>
        <p:nvSpPr>
          <p:cNvPr id="256" name="Google Shape;256;p35"/>
          <p:cNvSpPr txBox="1"/>
          <p:nvPr/>
        </p:nvSpPr>
        <p:spPr>
          <a:xfrm>
            <a:off x="4526241"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2017</a:t>
            </a:r>
            <a:endParaRPr b="1" sz="700"/>
          </a:p>
        </p:txBody>
      </p:sp>
      <p:sp>
        <p:nvSpPr>
          <p:cNvPr id="257" name="Google Shape;257;p35"/>
          <p:cNvSpPr txBox="1"/>
          <p:nvPr/>
        </p:nvSpPr>
        <p:spPr>
          <a:xfrm>
            <a:off x="2780599" y="3667672"/>
            <a:ext cx="1682400" cy="1108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lang="en-GB" sz="1200">
                <a:solidFill>
                  <a:schemeClr val="dk1"/>
                </a:solidFill>
                <a:latin typeface="Average"/>
                <a:ea typeface="Average"/>
                <a:cs typeface="Average"/>
                <a:sym typeface="Average"/>
              </a:rPr>
              <a:t>Neural Language Models (Yoshua Benjio)</a:t>
            </a:r>
            <a:endParaRPr sz="1200">
              <a:solidFill>
                <a:schemeClr val="dk1"/>
              </a:solidFill>
              <a:latin typeface="Average"/>
              <a:ea typeface="Average"/>
              <a:cs typeface="Average"/>
              <a:sym typeface="Average"/>
            </a:endParaRPr>
          </a:p>
          <a:p>
            <a:pPr indent="0" lvl="0" marL="0" rtl="0" algn="ctr">
              <a:spcBef>
                <a:spcPts val="0"/>
              </a:spcBef>
              <a:spcAft>
                <a:spcPts val="0"/>
              </a:spcAft>
              <a:buSzPts val="1100"/>
              <a:buNone/>
            </a:pPr>
            <a:r>
              <a:t/>
            </a:r>
            <a:endParaRPr sz="1200">
              <a:solidFill>
                <a:schemeClr val="dk1"/>
              </a:solidFill>
              <a:latin typeface="Average"/>
              <a:ea typeface="Average"/>
              <a:cs typeface="Average"/>
              <a:sym typeface="Average"/>
            </a:endParaRPr>
          </a:p>
          <a:p>
            <a:pPr indent="0" lvl="0" marL="0" rtl="0" algn="ctr">
              <a:spcBef>
                <a:spcPts val="0"/>
              </a:spcBef>
              <a:spcAft>
                <a:spcPts val="0"/>
              </a:spcAft>
              <a:buSzPts val="1100"/>
              <a:buNone/>
            </a:pPr>
            <a:r>
              <a:rPr lang="en-GB" sz="1200">
                <a:solidFill>
                  <a:srgbClr val="666666"/>
                </a:solidFill>
                <a:latin typeface="Average"/>
                <a:ea typeface="Average"/>
                <a:cs typeface="Average"/>
                <a:sym typeface="Average"/>
              </a:rPr>
              <a:t>Word Embeddings (Tomas Mikolov)</a:t>
            </a:r>
            <a:endParaRPr sz="900">
              <a:solidFill>
                <a:srgbClr val="666666"/>
              </a:solidFill>
              <a:latin typeface="Roboto"/>
              <a:ea typeface="Roboto"/>
              <a:cs typeface="Roboto"/>
              <a:sym typeface="Roboto"/>
            </a:endParaRPr>
          </a:p>
          <a:p>
            <a:pPr indent="0" lvl="0" marL="0" rtl="0" algn="ctr">
              <a:spcBef>
                <a:spcPts val="0"/>
              </a:spcBef>
              <a:spcAft>
                <a:spcPts val="0"/>
              </a:spcAft>
              <a:buSzPts val="1100"/>
              <a:buNone/>
            </a:pPr>
            <a:r>
              <a:t/>
            </a:r>
            <a:endParaRPr sz="1200">
              <a:solidFill>
                <a:schemeClr val="dk1"/>
              </a:solidFill>
              <a:latin typeface="Average"/>
              <a:ea typeface="Average"/>
              <a:cs typeface="Average"/>
              <a:sym typeface="Average"/>
            </a:endParaRPr>
          </a:p>
        </p:txBody>
      </p:sp>
      <p:pic>
        <p:nvPicPr>
          <p:cNvPr id="258" name="Google Shape;258;p35"/>
          <p:cNvPicPr preferRelativeResize="0"/>
          <p:nvPr/>
        </p:nvPicPr>
        <p:blipFill rotWithShape="1">
          <a:blip r:embed="rId7">
            <a:alphaModFix/>
          </a:blip>
          <a:srcRect b="0" l="0" r="0" t="0"/>
          <a:stretch/>
        </p:blipFill>
        <p:spPr>
          <a:xfrm>
            <a:off x="7592952" y="3471371"/>
            <a:ext cx="116379" cy="116379"/>
          </a:xfrm>
          <a:prstGeom prst="rect">
            <a:avLst/>
          </a:prstGeom>
          <a:noFill/>
          <a:ln>
            <a:noFill/>
          </a:ln>
        </p:spPr>
      </p:pic>
      <p:sp>
        <p:nvSpPr>
          <p:cNvPr id="259" name="Google Shape;259;p35"/>
          <p:cNvSpPr txBox="1"/>
          <p:nvPr/>
        </p:nvSpPr>
        <p:spPr>
          <a:xfrm>
            <a:off x="6579001" y="3119571"/>
            <a:ext cx="2144400" cy="200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GB" sz="1300">
                <a:solidFill>
                  <a:srgbClr val="E64646"/>
                </a:solidFill>
                <a:latin typeface="Libre Baskerville"/>
                <a:ea typeface="Libre Baskerville"/>
                <a:cs typeface="Libre Baskerville"/>
                <a:sym typeface="Libre Baskerville"/>
              </a:rPr>
              <a:t>2019-2023</a:t>
            </a:r>
            <a:endParaRPr sz="700"/>
          </a:p>
        </p:txBody>
      </p:sp>
      <p:sp>
        <p:nvSpPr>
          <p:cNvPr id="260" name="Google Shape;260;p35"/>
          <p:cNvSpPr txBox="1"/>
          <p:nvPr/>
        </p:nvSpPr>
        <p:spPr>
          <a:xfrm>
            <a:off x="6809910" y="3667672"/>
            <a:ext cx="1682400" cy="554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lang="en-GB" sz="1200">
                <a:solidFill>
                  <a:schemeClr val="dk1"/>
                </a:solidFill>
                <a:latin typeface="Average"/>
                <a:ea typeface="Average"/>
                <a:cs typeface="Average"/>
                <a:sym typeface="Average"/>
              </a:rPr>
              <a:t>Large Language Models (LLMs)</a:t>
            </a:r>
            <a:endParaRPr sz="1200">
              <a:solidFill>
                <a:schemeClr val="dk1"/>
              </a:solidFill>
              <a:latin typeface="Average"/>
              <a:ea typeface="Average"/>
              <a:cs typeface="Average"/>
              <a:sym typeface="Average"/>
            </a:endParaRPr>
          </a:p>
          <a:p>
            <a:pPr indent="0" lvl="0" marL="0" rtl="0" algn="ctr">
              <a:spcBef>
                <a:spcPts val="0"/>
              </a:spcBef>
              <a:spcAft>
                <a:spcPts val="0"/>
              </a:spcAft>
              <a:buSzPts val="1100"/>
              <a:buNone/>
            </a:pPr>
            <a:r>
              <a:rPr lang="en-GB" sz="1200">
                <a:solidFill>
                  <a:schemeClr val="dk1"/>
                </a:solidFill>
                <a:latin typeface="Average"/>
                <a:ea typeface="Average"/>
                <a:cs typeface="Average"/>
                <a:sym typeface="Average"/>
              </a:rPr>
              <a:t>(Elon Musk)</a:t>
            </a:r>
            <a:endParaRPr sz="1200">
              <a:solidFill>
                <a:schemeClr val="dk1"/>
              </a:solidFill>
              <a:latin typeface="Average"/>
              <a:ea typeface="Average"/>
              <a:cs typeface="Average"/>
              <a:sym typeface="Average"/>
            </a:endParaRPr>
          </a:p>
        </p:txBody>
      </p:sp>
      <p:sp>
        <p:nvSpPr>
          <p:cNvPr id="261" name="Google Shape;261;p35"/>
          <p:cNvSpPr/>
          <p:nvPr/>
        </p:nvSpPr>
        <p:spPr>
          <a:xfrm>
            <a:off x="623525" y="256675"/>
            <a:ext cx="59556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A Brief History of NLP (</a:t>
            </a:r>
            <a:r>
              <a:rPr b="1" lang="en-GB" sz="3200">
                <a:latin typeface="Playfair Display"/>
                <a:ea typeface="Playfair Display"/>
                <a:cs typeface="Playfair Display"/>
                <a:sym typeface="Playfair Display"/>
              </a:rPr>
              <a:t>2</a:t>
            </a:r>
            <a:r>
              <a:rPr b="1" i="0" lang="en-GB" sz="3200" cap="none" strike="noStrike">
                <a:solidFill>
                  <a:srgbClr val="000000"/>
                </a:solidFill>
                <a:latin typeface="Playfair Display"/>
                <a:ea typeface="Playfair Display"/>
                <a:cs typeface="Playfair Display"/>
                <a:sym typeface="Playfair Display"/>
              </a:rPr>
              <a:t>/2)</a:t>
            </a:r>
            <a:endParaRPr b="1" i="0" sz="3200" cap="none" strike="noStrike">
              <a:latin typeface="Playfair Display"/>
              <a:ea typeface="Playfair Display"/>
              <a:cs typeface="Playfair Display"/>
              <a:sym typeface="Playfair Display"/>
            </a:endParaRPr>
          </a:p>
        </p:txBody>
      </p:sp>
      <p:sp>
        <p:nvSpPr>
          <p:cNvPr id="262" name="Google Shape;262;p35"/>
          <p:cNvSpPr/>
          <p:nvPr/>
        </p:nvSpPr>
        <p:spPr>
          <a:xfrm>
            <a:off x="2704400" y="1077825"/>
            <a:ext cx="4188300" cy="5721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lang="en-GB" sz="2200">
                <a:solidFill>
                  <a:srgbClr val="666666"/>
                </a:solidFill>
                <a:latin typeface="Playfair Display"/>
                <a:ea typeface="Playfair Display"/>
                <a:cs typeface="Playfair Display"/>
                <a:sym typeface="Playfair Display"/>
              </a:rPr>
              <a:t>Modern </a:t>
            </a:r>
            <a:r>
              <a:rPr lang="en-GB" sz="2200">
                <a:solidFill>
                  <a:srgbClr val="666666"/>
                </a:solidFill>
                <a:latin typeface="Playfair Display"/>
                <a:ea typeface="Playfair Display"/>
                <a:cs typeface="Playfair Display"/>
                <a:sym typeface="Playfair Display"/>
              </a:rPr>
              <a:t>Advancements</a:t>
            </a:r>
            <a:endParaRPr i="0" sz="2200" cap="none" strike="noStrike">
              <a:solidFill>
                <a:srgbClr val="666666"/>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6"/>
          <p:cNvSpPr/>
          <p:nvPr/>
        </p:nvSpPr>
        <p:spPr>
          <a:xfrm>
            <a:off x="1207700" y="15034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Modern Applications</a:t>
            </a:r>
            <a:endParaRPr i="0" sz="5200" u="none" cap="none" strike="noStrike">
              <a:solidFill>
                <a:srgbClr val="999999"/>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p:nvPr/>
        </p:nvSpPr>
        <p:spPr>
          <a:xfrm>
            <a:off x="623520" y="104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1. Sentiment Analysis</a:t>
            </a:r>
            <a:endParaRPr b="1" i="0" sz="3200" cap="none" strike="noStrike">
              <a:latin typeface="Playfair Display"/>
              <a:ea typeface="Playfair Display"/>
              <a:cs typeface="Playfair Display"/>
              <a:sym typeface="Playfair Display"/>
            </a:endParaRPr>
          </a:p>
        </p:txBody>
      </p:sp>
      <p:sp>
        <p:nvSpPr>
          <p:cNvPr id="273" name="Google Shape;273;p37"/>
          <p:cNvSpPr/>
          <p:nvPr/>
        </p:nvSpPr>
        <p:spPr>
          <a:xfrm>
            <a:off x="623525" y="847550"/>
            <a:ext cx="8236800" cy="3415800"/>
          </a:xfrm>
          <a:prstGeom prst="rect">
            <a:avLst/>
          </a:prstGeom>
          <a:noFill/>
          <a:ln>
            <a:noFill/>
          </a:ln>
        </p:spPr>
        <p:txBody>
          <a:bodyPr anchorCtr="0" anchor="t" bIns="91425" lIns="90000" spcFirstLastPara="1" rIns="90000" wrap="square" tIns="91425">
            <a:noAutofit/>
          </a:bodyPr>
          <a:lstStyle/>
          <a:p>
            <a:pPr indent="-361950" lvl="0" marL="457200" marR="0" rtl="0" algn="l">
              <a:lnSpc>
                <a:spcPct val="115000"/>
              </a:lnSpc>
              <a:spcBef>
                <a:spcPts val="1417"/>
              </a:spcBef>
              <a:spcAft>
                <a:spcPts val="0"/>
              </a:spcAft>
              <a:buSzPts val="2100"/>
              <a:buFont typeface="Average"/>
              <a:buChar char="●"/>
            </a:pPr>
            <a:r>
              <a:rPr lang="en-GB" sz="1600">
                <a:latin typeface="Average"/>
                <a:ea typeface="Average"/>
                <a:cs typeface="Average"/>
                <a:sym typeface="Average"/>
              </a:rPr>
              <a:t>Understanding user sentiment or emotions</a:t>
            </a:r>
            <a:endParaRPr sz="1600">
              <a:latin typeface="Average"/>
              <a:ea typeface="Average"/>
              <a:cs typeface="Average"/>
              <a:sym typeface="Average"/>
            </a:endParaRPr>
          </a:p>
          <a:p>
            <a:pPr indent="-361950" lvl="0" marL="457200" marR="0" rtl="0" algn="l">
              <a:lnSpc>
                <a:spcPct val="115000"/>
              </a:lnSpc>
              <a:spcBef>
                <a:spcPts val="0"/>
              </a:spcBef>
              <a:spcAft>
                <a:spcPts val="0"/>
              </a:spcAft>
              <a:buSzPts val="2100"/>
              <a:buFont typeface="Average"/>
              <a:buChar char="●"/>
            </a:pPr>
            <a:r>
              <a:rPr lang="en-GB" sz="1600">
                <a:latin typeface="Average"/>
                <a:ea typeface="Average"/>
                <a:cs typeface="Average"/>
                <a:sym typeface="Average"/>
              </a:rPr>
              <a:t>Also called </a:t>
            </a:r>
            <a:r>
              <a:rPr i="1" lang="en-GB" sz="1600">
                <a:solidFill>
                  <a:srgbClr val="4A86E8"/>
                </a:solidFill>
                <a:latin typeface="Average"/>
                <a:ea typeface="Average"/>
                <a:cs typeface="Average"/>
                <a:sym typeface="Average"/>
              </a:rPr>
              <a:t>Opinion Mining</a:t>
            </a:r>
            <a:endParaRPr i="1" sz="1600">
              <a:solidFill>
                <a:srgbClr val="4A86E8"/>
              </a:solidFill>
              <a:latin typeface="Average"/>
              <a:ea typeface="Average"/>
              <a:cs typeface="Average"/>
              <a:sym typeface="Average"/>
            </a:endParaRPr>
          </a:p>
          <a:p>
            <a:pPr indent="-361950" lvl="0" marL="457200" marR="0" rtl="0" algn="l">
              <a:lnSpc>
                <a:spcPct val="115000"/>
              </a:lnSpc>
              <a:spcBef>
                <a:spcPts val="0"/>
              </a:spcBef>
              <a:spcAft>
                <a:spcPts val="0"/>
              </a:spcAft>
              <a:buSzPts val="2100"/>
              <a:buFont typeface="Average"/>
              <a:buChar char="●"/>
            </a:pPr>
            <a:r>
              <a:rPr lang="en-GB" sz="1600">
                <a:latin typeface="Average"/>
                <a:ea typeface="Average"/>
                <a:cs typeface="Average"/>
                <a:sym typeface="Average"/>
              </a:rPr>
              <a:t>E.g. </a:t>
            </a:r>
            <a:endParaRPr sz="1600">
              <a:latin typeface="Average"/>
              <a:ea typeface="Average"/>
              <a:cs typeface="Average"/>
              <a:sym typeface="Average"/>
            </a:endParaRPr>
          </a:p>
          <a:p>
            <a:pPr indent="-330200" lvl="1" marL="914400" marR="0" rtl="0" algn="l">
              <a:lnSpc>
                <a:spcPct val="115000"/>
              </a:lnSpc>
              <a:spcBef>
                <a:spcPts val="0"/>
              </a:spcBef>
              <a:spcAft>
                <a:spcPts val="0"/>
              </a:spcAft>
              <a:buSzPts val="1600"/>
              <a:buFont typeface="Average"/>
              <a:buChar char="○"/>
            </a:pPr>
            <a:r>
              <a:rPr lang="en-GB" sz="1600">
                <a:solidFill>
                  <a:srgbClr val="666666"/>
                </a:solidFill>
                <a:latin typeface="Average"/>
                <a:ea typeface="Average"/>
                <a:cs typeface="Average"/>
                <a:sym typeface="Average"/>
              </a:rPr>
              <a:t>It was a great movie</a:t>
            </a:r>
            <a:r>
              <a:rPr lang="en-GB" sz="1600">
                <a:latin typeface="Average"/>
                <a:ea typeface="Average"/>
                <a:cs typeface="Average"/>
                <a:sym typeface="Average"/>
              </a:rPr>
              <a:t> - </a:t>
            </a:r>
            <a:r>
              <a:rPr lang="en-GB" sz="1600">
                <a:solidFill>
                  <a:srgbClr val="6AA84F"/>
                </a:solidFill>
                <a:latin typeface="Average"/>
                <a:ea typeface="Average"/>
                <a:cs typeface="Average"/>
                <a:sym typeface="Average"/>
              </a:rPr>
              <a:t>Positive </a:t>
            </a:r>
            <a:r>
              <a:rPr lang="en-GB" sz="1600">
                <a:latin typeface="Average"/>
                <a:ea typeface="Average"/>
                <a:cs typeface="Average"/>
                <a:sym typeface="Average"/>
              </a:rPr>
              <a:t>Sentiment</a:t>
            </a:r>
            <a:endParaRPr sz="1600">
              <a:latin typeface="Average"/>
              <a:ea typeface="Average"/>
              <a:cs typeface="Average"/>
              <a:sym typeface="Average"/>
            </a:endParaRPr>
          </a:p>
          <a:p>
            <a:pPr indent="-330200" lvl="1" marL="914400" marR="0" rtl="0" algn="l">
              <a:lnSpc>
                <a:spcPct val="115000"/>
              </a:lnSpc>
              <a:spcBef>
                <a:spcPts val="0"/>
              </a:spcBef>
              <a:spcAft>
                <a:spcPts val="0"/>
              </a:spcAft>
              <a:buSzPts val="1600"/>
              <a:buFont typeface="Average"/>
              <a:buChar char="○"/>
            </a:pPr>
            <a:r>
              <a:rPr lang="en-GB" sz="1600">
                <a:solidFill>
                  <a:srgbClr val="666666"/>
                </a:solidFill>
                <a:latin typeface="Average"/>
                <a:ea typeface="Average"/>
                <a:cs typeface="Average"/>
                <a:sym typeface="Average"/>
              </a:rPr>
              <a:t>His health is ok</a:t>
            </a:r>
            <a:r>
              <a:rPr lang="en-GB" sz="1600">
                <a:latin typeface="Average"/>
                <a:ea typeface="Average"/>
                <a:cs typeface="Average"/>
                <a:sym typeface="Average"/>
              </a:rPr>
              <a:t> - </a:t>
            </a:r>
            <a:r>
              <a:rPr lang="en-GB" sz="1600">
                <a:solidFill>
                  <a:srgbClr val="4A86E8"/>
                </a:solidFill>
                <a:latin typeface="Average"/>
                <a:ea typeface="Average"/>
                <a:cs typeface="Average"/>
                <a:sym typeface="Average"/>
              </a:rPr>
              <a:t>Neutral </a:t>
            </a:r>
            <a:r>
              <a:rPr lang="en-GB" sz="1600">
                <a:latin typeface="Average"/>
                <a:ea typeface="Average"/>
                <a:cs typeface="Average"/>
                <a:sym typeface="Average"/>
              </a:rPr>
              <a:t>Sentiment</a:t>
            </a:r>
            <a:endParaRPr sz="1600">
              <a:latin typeface="Average"/>
              <a:ea typeface="Average"/>
              <a:cs typeface="Average"/>
              <a:sym typeface="Average"/>
            </a:endParaRPr>
          </a:p>
          <a:p>
            <a:pPr indent="-330200" lvl="1" marL="914400" marR="0" rtl="0" algn="l">
              <a:lnSpc>
                <a:spcPct val="115000"/>
              </a:lnSpc>
              <a:spcBef>
                <a:spcPts val="0"/>
              </a:spcBef>
              <a:spcAft>
                <a:spcPts val="0"/>
              </a:spcAft>
              <a:buSzPts val="1600"/>
              <a:buFont typeface="Average"/>
              <a:buChar char="○"/>
            </a:pPr>
            <a:r>
              <a:rPr lang="en-GB" sz="1600">
                <a:solidFill>
                  <a:srgbClr val="666666"/>
                </a:solidFill>
                <a:latin typeface="Average"/>
                <a:ea typeface="Average"/>
                <a:cs typeface="Average"/>
                <a:sym typeface="Average"/>
              </a:rPr>
              <a:t>The mobile phone is horrible</a:t>
            </a:r>
            <a:r>
              <a:rPr lang="en-GB" sz="1600">
                <a:latin typeface="Average"/>
                <a:ea typeface="Average"/>
                <a:cs typeface="Average"/>
                <a:sym typeface="Average"/>
              </a:rPr>
              <a:t> - </a:t>
            </a:r>
            <a:r>
              <a:rPr lang="en-GB" sz="1600">
                <a:solidFill>
                  <a:srgbClr val="FF0000"/>
                </a:solidFill>
                <a:latin typeface="Average"/>
                <a:ea typeface="Average"/>
                <a:cs typeface="Average"/>
                <a:sym typeface="Average"/>
              </a:rPr>
              <a:t>Negative </a:t>
            </a:r>
            <a:r>
              <a:rPr lang="en-GB" sz="1600">
                <a:latin typeface="Average"/>
                <a:ea typeface="Average"/>
                <a:cs typeface="Average"/>
                <a:sym typeface="Average"/>
              </a:rPr>
              <a:t>Sentiment</a:t>
            </a:r>
            <a:endParaRPr sz="1600">
              <a:latin typeface="Average"/>
              <a:ea typeface="Average"/>
              <a:cs typeface="Average"/>
              <a:sym typeface="Average"/>
            </a:endParaRPr>
          </a:p>
          <a:p>
            <a:pPr indent="-330200" lvl="0" marL="457200" marR="0" rtl="0" algn="l">
              <a:lnSpc>
                <a:spcPct val="115000"/>
              </a:lnSpc>
              <a:spcBef>
                <a:spcPts val="0"/>
              </a:spcBef>
              <a:spcAft>
                <a:spcPts val="0"/>
              </a:spcAft>
              <a:buSzPts val="1600"/>
              <a:buFont typeface="Average"/>
              <a:buChar char="●"/>
            </a:pPr>
            <a:r>
              <a:rPr lang="en-GB" sz="1600">
                <a:latin typeface="Average"/>
                <a:ea typeface="Average"/>
                <a:cs typeface="Average"/>
                <a:sym typeface="Average"/>
              </a:rPr>
              <a:t>Real-world Usage</a:t>
            </a:r>
            <a:r>
              <a:rPr lang="en-GB" sz="1600">
                <a:latin typeface="Average"/>
                <a:ea typeface="Average"/>
                <a:cs typeface="Average"/>
                <a:sym typeface="Average"/>
              </a:rPr>
              <a:t>:</a:t>
            </a:r>
            <a:endParaRPr sz="1600">
              <a:latin typeface="Average"/>
              <a:ea typeface="Average"/>
              <a:cs typeface="Average"/>
              <a:sym typeface="Average"/>
            </a:endParaRPr>
          </a:p>
          <a:p>
            <a:pPr indent="-330200" lvl="1" marL="914400" marR="0" rtl="0" algn="l">
              <a:lnSpc>
                <a:spcPct val="115000"/>
              </a:lnSpc>
              <a:spcBef>
                <a:spcPts val="0"/>
              </a:spcBef>
              <a:spcAft>
                <a:spcPts val="0"/>
              </a:spcAft>
              <a:buSzPts val="1600"/>
              <a:buFont typeface="Average"/>
              <a:buChar char="○"/>
            </a:pPr>
            <a:r>
              <a:rPr lang="en-GB">
                <a:solidFill>
                  <a:srgbClr val="666666"/>
                </a:solidFill>
                <a:latin typeface="Average"/>
                <a:ea typeface="Average"/>
                <a:cs typeface="Average"/>
                <a:sym typeface="Average"/>
              </a:rPr>
              <a:t>C</a:t>
            </a:r>
            <a:r>
              <a:rPr lang="en-GB">
                <a:solidFill>
                  <a:srgbClr val="666666"/>
                </a:solidFill>
                <a:latin typeface="Average"/>
                <a:ea typeface="Average"/>
                <a:cs typeface="Average"/>
                <a:sym typeface="Average"/>
              </a:rPr>
              <a:t>ustomer feedback Analysis</a:t>
            </a:r>
            <a:endParaRPr>
              <a:solidFill>
                <a:srgbClr val="666666"/>
              </a:solidFill>
              <a:latin typeface="Average"/>
              <a:ea typeface="Average"/>
              <a:cs typeface="Average"/>
              <a:sym typeface="Average"/>
            </a:endParaRPr>
          </a:p>
          <a:p>
            <a:pPr indent="-330200" lvl="1" marL="914400" marR="0" rtl="0" algn="l">
              <a:lnSpc>
                <a:spcPct val="115000"/>
              </a:lnSpc>
              <a:spcBef>
                <a:spcPts val="0"/>
              </a:spcBef>
              <a:spcAft>
                <a:spcPts val="0"/>
              </a:spcAft>
              <a:buClr>
                <a:srgbClr val="666666"/>
              </a:buClr>
              <a:buSzPts val="1600"/>
              <a:buFont typeface="Average"/>
              <a:buChar char="○"/>
            </a:pPr>
            <a:r>
              <a:rPr lang="en-GB">
                <a:solidFill>
                  <a:srgbClr val="666666"/>
                </a:solidFill>
                <a:latin typeface="Average"/>
                <a:ea typeface="Average"/>
                <a:cs typeface="Average"/>
                <a:sym typeface="Average"/>
              </a:rPr>
              <a:t>Brand Monitoring</a:t>
            </a:r>
            <a:endParaRPr>
              <a:solidFill>
                <a:srgbClr val="666666"/>
              </a:solidFill>
              <a:latin typeface="Average"/>
              <a:ea typeface="Average"/>
              <a:cs typeface="Average"/>
              <a:sym typeface="Average"/>
            </a:endParaRPr>
          </a:p>
          <a:p>
            <a:pPr indent="-330200" lvl="1" marL="914400" marR="0" rtl="0" algn="l">
              <a:lnSpc>
                <a:spcPct val="115000"/>
              </a:lnSpc>
              <a:spcBef>
                <a:spcPts val="0"/>
              </a:spcBef>
              <a:spcAft>
                <a:spcPts val="0"/>
              </a:spcAft>
              <a:buClr>
                <a:srgbClr val="666666"/>
              </a:buClr>
              <a:buSzPts val="1600"/>
              <a:buFont typeface="Average"/>
              <a:buChar char="○"/>
            </a:pPr>
            <a:r>
              <a:rPr lang="en-GB">
                <a:solidFill>
                  <a:srgbClr val="666666"/>
                </a:solidFill>
                <a:latin typeface="Average"/>
                <a:ea typeface="Average"/>
                <a:cs typeface="Average"/>
                <a:sym typeface="Average"/>
              </a:rPr>
              <a:t>Political Analysis</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rPr b="1" lang="en-GB" sz="1600">
                <a:latin typeface="Average"/>
                <a:ea typeface="Average"/>
                <a:cs typeface="Average"/>
                <a:sym typeface="Average"/>
              </a:rPr>
              <a:t>Live Demo:</a:t>
            </a:r>
            <a:r>
              <a:rPr lang="en-GB" sz="1600">
                <a:latin typeface="Average"/>
                <a:ea typeface="Average"/>
                <a:cs typeface="Average"/>
                <a:sym typeface="Average"/>
              </a:rPr>
              <a:t> </a:t>
            </a:r>
            <a:r>
              <a:rPr lang="en-GB" sz="1600" u="sng">
                <a:solidFill>
                  <a:schemeClr val="hlink"/>
                </a:solidFill>
                <a:latin typeface="Average"/>
                <a:ea typeface="Average"/>
                <a:cs typeface="Average"/>
                <a:sym typeface="Average"/>
                <a:hlinkClick r:id="rId3"/>
              </a:rPr>
              <a:t>https://monkeylearn.com/sentiment-analysis-online/</a:t>
            </a:r>
            <a:endParaRPr sz="16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pic>
        <p:nvPicPr>
          <p:cNvPr id="274" name="Google Shape;274;p37"/>
          <p:cNvPicPr preferRelativeResize="0"/>
          <p:nvPr/>
        </p:nvPicPr>
        <p:blipFill>
          <a:blip r:embed="rId4">
            <a:alphaModFix amt="54000"/>
          </a:blip>
          <a:stretch>
            <a:fillRect/>
          </a:stretch>
        </p:blipFill>
        <p:spPr>
          <a:xfrm>
            <a:off x="5021154" y="-32275"/>
            <a:ext cx="2533474" cy="1690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2. Web/ Document Search</a:t>
            </a:r>
            <a:endParaRPr b="1" i="0" sz="3200" cap="none" strike="noStrike">
              <a:latin typeface="Playfair Display"/>
              <a:ea typeface="Playfair Display"/>
              <a:cs typeface="Playfair Display"/>
              <a:sym typeface="Playfair Display"/>
            </a:endParaRPr>
          </a:p>
        </p:txBody>
      </p:sp>
      <p:sp>
        <p:nvSpPr>
          <p:cNvPr id="280" name="Google Shape;280;p38"/>
          <p:cNvSpPr/>
          <p:nvPr/>
        </p:nvSpPr>
        <p:spPr>
          <a:xfrm>
            <a:off x="623525" y="1152350"/>
            <a:ext cx="8236800" cy="37257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Search web or documents for relevant information</a:t>
            </a:r>
            <a:endParaRPr i="1" sz="1900">
              <a:solidFill>
                <a:srgbClr val="4A86E8"/>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E.g. </a:t>
            </a:r>
            <a:endParaRPr sz="1900">
              <a:latin typeface="Average"/>
              <a:ea typeface="Average"/>
              <a:cs typeface="Average"/>
              <a:sym typeface="Average"/>
            </a:endParaRPr>
          </a:p>
          <a:p>
            <a:pPr indent="-336550" lvl="1" marL="914400" marR="0" rtl="0" algn="l">
              <a:lnSpc>
                <a:spcPct val="115000"/>
              </a:lnSpc>
              <a:spcBef>
                <a:spcPts val="0"/>
              </a:spcBef>
              <a:spcAft>
                <a:spcPts val="0"/>
              </a:spcAft>
              <a:buClr>
                <a:srgbClr val="4A86E8"/>
              </a:buClr>
              <a:buSzPts val="1700"/>
              <a:buFont typeface="Average"/>
              <a:buChar char="○"/>
            </a:pPr>
            <a:r>
              <a:rPr lang="en-GB" sz="1700">
                <a:solidFill>
                  <a:srgbClr val="4A86E8"/>
                </a:solidFill>
                <a:latin typeface="Average"/>
                <a:ea typeface="Average"/>
                <a:cs typeface="Average"/>
                <a:sym typeface="Average"/>
              </a:rPr>
              <a:t>Google Search</a:t>
            </a:r>
            <a:endParaRPr sz="1700">
              <a:solidFill>
                <a:srgbClr val="4A86E8"/>
              </a:solidFill>
              <a:latin typeface="Average"/>
              <a:ea typeface="Average"/>
              <a:cs typeface="Average"/>
              <a:sym typeface="Average"/>
            </a:endParaRPr>
          </a:p>
          <a:p>
            <a:pPr indent="-336550" lvl="1" marL="914400" marR="0" rtl="0" algn="l">
              <a:lnSpc>
                <a:spcPct val="115000"/>
              </a:lnSpc>
              <a:spcBef>
                <a:spcPts val="0"/>
              </a:spcBef>
              <a:spcAft>
                <a:spcPts val="0"/>
              </a:spcAft>
              <a:buClr>
                <a:srgbClr val="434343"/>
              </a:buClr>
              <a:buSzPts val="1700"/>
              <a:buFont typeface="Average"/>
              <a:buChar char="○"/>
            </a:pPr>
            <a:r>
              <a:rPr lang="en-GB" sz="1700">
                <a:solidFill>
                  <a:srgbClr val="434343"/>
                </a:solidFill>
                <a:latin typeface="Average"/>
                <a:ea typeface="Average"/>
                <a:cs typeface="Average"/>
                <a:sym typeface="Average"/>
              </a:rPr>
              <a:t>Bing Search</a:t>
            </a:r>
            <a:endParaRPr sz="1700">
              <a:solidFill>
                <a:srgbClr val="434343"/>
              </a:solidFill>
              <a:latin typeface="Average"/>
              <a:ea typeface="Average"/>
              <a:cs typeface="Average"/>
              <a:sym typeface="Average"/>
            </a:endParaRPr>
          </a:p>
          <a:p>
            <a:pPr indent="-336550" lvl="1" marL="914400" marR="0" rtl="0" algn="l">
              <a:lnSpc>
                <a:spcPct val="115000"/>
              </a:lnSpc>
              <a:spcBef>
                <a:spcPts val="0"/>
              </a:spcBef>
              <a:spcAft>
                <a:spcPts val="0"/>
              </a:spcAft>
              <a:buClr>
                <a:srgbClr val="0000FF"/>
              </a:buClr>
              <a:buSzPts val="1700"/>
              <a:buFont typeface="Average"/>
              <a:buChar char="○"/>
            </a:pPr>
            <a:r>
              <a:rPr lang="en-GB" sz="1700">
                <a:solidFill>
                  <a:srgbClr val="0000FF"/>
                </a:solidFill>
                <a:latin typeface="Average"/>
                <a:ea typeface="Average"/>
                <a:cs typeface="Average"/>
                <a:sym typeface="Average"/>
              </a:rPr>
              <a:t>Yahoo! Search</a:t>
            </a:r>
            <a:endParaRPr sz="1700">
              <a:solidFill>
                <a:srgbClr val="0000FF"/>
              </a:solidFill>
              <a:latin typeface="Average"/>
              <a:ea typeface="Average"/>
              <a:cs typeface="Average"/>
              <a:sym typeface="Average"/>
            </a:endParaRPr>
          </a:p>
          <a:p>
            <a:pPr indent="-336550" lvl="1" marL="914400" marR="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Baidu Search</a:t>
            </a:r>
            <a:endParaRPr sz="1700">
              <a:solidFill>
                <a:srgbClr val="666666"/>
              </a:solidFill>
              <a:latin typeface="Average"/>
              <a:ea typeface="Average"/>
              <a:cs typeface="Average"/>
              <a:sym typeface="Average"/>
            </a:endParaRPr>
          </a:p>
          <a:p>
            <a:pPr indent="-349250" lvl="0" marL="457200" rtl="0" algn="l">
              <a:lnSpc>
                <a:spcPct val="115000"/>
              </a:lnSpc>
              <a:spcBef>
                <a:spcPts val="0"/>
              </a:spcBef>
              <a:spcAft>
                <a:spcPts val="0"/>
              </a:spcAft>
              <a:buClr>
                <a:schemeClr val="dk1"/>
              </a:buClr>
              <a:buSzPts val="1900"/>
              <a:buFont typeface="Average"/>
              <a:buChar char="●"/>
            </a:pPr>
            <a:r>
              <a:rPr lang="en-GB" sz="1900">
                <a:solidFill>
                  <a:schemeClr val="dk1"/>
                </a:solidFill>
                <a:latin typeface="Average"/>
                <a:ea typeface="Average"/>
                <a:cs typeface="Average"/>
                <a:sym typeface="Average"/>
              </a:rPr>
              <a:t>Real-world Usage:</a:t>
            </a:r>
            <a:endParaRPr sz="1900">
              <a:solidFill>
                <a:schemeClr val="dk1"/>
              </a:solidFill>
              <a:latin typeface="Average"/>
              <a:ea typeface="Average"/>
              <a:cs typeface="Average"/>
              <a:sym typeface="Average"/>
            </a:endParaRPr>
          </a:p>
          <a:p>
            <a:pPr indent="-330200" lvl="1" marL="914400" rtl="0" algn="l">
              <a:lnSpc>
                <a:spcPct val="115000"/>
              </a:lnSpc>
              <a:spcBef>
                <a:spcPts val="0"/>
              </a:spcBef>
              <a:spcAft>
                <a:spcPts val="0"/>
              </a:spcAft>
              <a:buClr>
                <a:schemeClr val="dk1"/>
              </a:buClr>
              <a:buSzPts val="1600"/>
              <a:buFont typeface="Average"/>
              <a:buChar char="○"/>
            </a:pPr>
            <a:r>
              <a:rPr lang="en-GB">
                <a:solidFill>
                  <a:srgbClr val="666666"/>
                </a:solidFill>
                <a:latin typeface="Average"/>
                <a:ea typeface="Average"/>
                <a:cs typeface="Average"/>
                <a:sym typeface="Average"/>
              </a:rPr>
              <a:t>Search Engine Optimization (SEO)</a:t>
            </a:r>
            <a:endParaRPr>
              <a:solidFill>
                <a:srgbClr val="666666"/>
              </a:solidFill>
              <a:latin typeface="Average"/>
              <a:ea typeface="Average"/>
              <a:cs typeface="Average"/>
              <a:sym typeface="Average"/>
            </a:endParaRPr>
          </a:p>
          <a:p>
            <a:pPr indent="-330200" lvl="1" marL="914400" rtl="0" algn="l">
              <a:lnSpc>
                <a:spcPct val="115000"/>
              </a:lnSpc>
              <a:spcBef>
                <a:spcPts val="0"/>
              </a:spcBef>
              <a:spcAft>
                <a:spcPts val="0"/>
              </a:spcAft>
              <a:buClr>
                <a:srgbClr val="666666"/>
              </a:buClr>
              <a:buSzPts val="1600"/>
              <a:buFont typeface="Average"/>
              <a:buChar char="○"/>
            </a:pPr>
            <a:r>
              <a:rPr lang="en-GB">
                <a:solidFill>
                  <a:srgbClr val="666666"/>
                </a:solidFill>
                <a:latin typeface="Average"/>
                <a:ea typeface="Average"/>
                <a:cs typeface="Average"/>
                <a:sym typeface="Average"/>
              </a:rPr>
              <a:t>Enterprise Search</a:t>
            </a:r>
            <a:endParaRPr>
              <a:solidFill>
                <a:srgbClr val="666666"/>
              </a:solidFill>
              <a:latin typeface="Average"/>
              <a:ea typeface="Average"/>
              <a:cs typeface="Average"/>
              <a:sym typeface="Average"/>
            </a:endParaRPr>
          </a:p>
          <a:p>
            <a:pPr indent="-330200" lvl="1" marL="914400" rtl="0" algn="l">
              <a:lnSpc>
                <a:spcPct val="115000"/>
              </a:lnSpc>
              <a:spcBef>
                <a:spcPts val="0"/>
              </a:spcBef>
              <a:spcAft>
                <a:spcPts val="0"/>
              </a:spcAft>
              <a:buClr>
                <a:srgbClr val="666666"/>
              </a:buClr>
              <a:buSzPts val="1600"/>
              <a:buFont typeface="Average"/>
              <a:buChar char="○"/>
            </a:pPr>
            <a:r>
              <a:rPr lang="en-GB">
                <a:solidFill>
                  <a:srgbClr val="666666"/>
                </a:solidFill>
                <a:latin typeface="Average"/>
                <a:ea typeface="Average"/>
                <a:cs typeface="Average"/>
                <a:sym typeface="Average"/>
              </a:rPr>
              <a:t>Legal Document Search and Analysis</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pic>
        <p:nvPicPr>
          <p:cNvPr id="281" name="Google Shape;281;p38"/>
          <p:cNvPicPr preferRelativeResize="0"/>
          <p:nvPr/>
        </p:nvPicPr>
        <p:blipFill>
          <a:blip r:embed="rId3">
            <a:alphaModFix amt="91000"/>
          </a:blip>
          <a:stretch>
            <a:fillRect/>
          </a:stretch>
        </p:blipFill>
        <p:spPr>
          <a:xfrm>
            <a:off x="7742203" y="1746925"/>
            <a:ext cx="1070822" cy="1088225"/>
          </a:xfrm>
          <a:prstGeom prst="rect">
            <a:avLst/>
          </a:prstGeom>
          <a:noFill/>
          <a:ln>
            <a:noFill/>
          </a:ln>
        </p:spPr>
      </p:pic>
      <p:pic>
        <p:nvPicPr>
          <p:cNvPr id="282" name="Google Shape;282;p38"/>
          <p:cNvPicPr preferRelativeResize="0"/>
          <p:nvPr/>
        </p:nvPicPr>
        <p:blipFill>
          <a:blip r:embed="rId4">
            <a:alphaModFix/>
          </a:blip>
          <a:stretch>
            <a:fillRect/>
          </a:stretch>
        </p:blipFill>
        <p:spPr>
          <a:xfrm>
            <a:off x="7924800" y="3257550"/>
            <a:ext cx="982950" cy="982950"/>
          </a:xfrm>
          <a:prstGeom prst="rect">
            <a:avLst/>
          </a:prstGeom>
          <a:noFill/>
          <a:ln>
            <a:noFill/>
          </a:ln>
        </p:spPr>
      </p:pic>
      <p:pic>
        <p:nvPicPr>
          <p:cNvPr id="283" name="Google Shape;283;p38"/>
          <p:cNvPicPr preferRelativeResize="0"/>
          <p:nvPr/>
        </p:nvPicPr>
        <p:blipFill>
          <a:blip r:embed="rId5">
            <a:alphaModFix/>
          </a:blip>
          <a:stretch>
            <a:fillRect/>
          </a:stretch>
        </p:blipFill>
        <p:spPr>
          <a:xfrm>
            <a:off x="5798450" y="3149080"/>
            <a:ext cx="1943750" cy="119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a:blip r:embed="rId3">
            <a:alphaModFix/>
          </a:blip>
          <a:stretch>
            <a:fillRect/>
          </a:stretch>
        </p:blipFill>
        <p:spPr>
          <a:xfrm>
            <a:off x="6444925" y="561350"/>
            <a:ext cx="2415398" cy="1358674"/>
          </a:xfrm>
          <a:prstGeom prst="rect">
            <a:avLst/>
          </a:prstGeom>
          <a:noFill/>
          <a:ln>
            <a:noFill/>
          </a:ln>
        </p:spPr>
      </p:pic>
      <p:sp>
        <p:nvSpPr>
          <p:cNvPr id="289" name="Google Shape;289;p39"/>
          <p:cNvSpPr/>
          <p:nvPr/>
        </p:nvSpPr>
        <p:spPr>
          <a:xfrm>
            <a:off x="623520" y="1707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3. Machine Translation</a:t>
            </a:r>
            <a:endParaRPr b="1" i="0" sz="3200" cap="none" strike="noStrike">
              <a:latin typeface="Playfair Display"/>
              <a:ea typeface="Playfair Display"/>
              <a:cs typeface="Playfair Display"/>
              <a:sym typeface="Playfair Display"/>
            </a:endParaRPr>
          </a:p>
        </p:txBody>
      </p:sp>
      <p:sp>
        <p:nvSpPr>
          <p:cNvPr id="290" name="Google Shape;290;p39"/>
          <p:cNvSpPr/>
          <p:nvPr/>
        </p:nvSpPr>
        <p:spPr>
          <a:xfrm>
            <a:off x="302050" y="921750"/>
            <a:ext cx="8236800" cy="34131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Translate text </a:t>
            </a:r>
            <a:r>
              <a:rPr lang="en-GB" sz="1900">
                <a:solidFill>
                  <a:srgbClr val="4A86E8"/>
                </a:solidFill>
                <a:latin typeface="Average"/>
                <a:ea typeface="Average"/>
                <a:cs typeface="Average"/>
                <a:sym typeface="Average"/>
              </a:rPr>
              <a:t>automatically </a:t>
            </a:r>
            <a:r>
              <a:rPr lang="en-GB" sz="1900">
                <a:latin typeface="Average"/>
                <a:ea typeface="Average"/>
                <a:cs typeface="Average"/>
                <a:sym typeface="Average"/>
              </a:rPr>
              <a:t>from one language to another</a:t>
            </a:r>
            <a:endParaRPr i="1" sz="1900">
              <a:solidFill>
                <a:srgbClr val="4A86E8"/>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E.g. </a:t>
            </a:r>
            <a:endParaRPr sz="1900">
              <a:latin typeface="Average"/>
              <a:ea typeface="Average"/>
              <a:cs typeface="Average"/>
              <a:sym typeface="Average"/>
            </a:endParaRPr>
          </a:p>
          <a:p>
            <a:pPr indent="-336550" lvl="1" marL="914400" marR="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Google Translate</a:t>
            </a:r>
            <a:endParaRPr sz="1700">
              <a:solidFill>
                <a:srgbClr val="666666"/>
              </a:solidFill>
              <a:latin typeface="Average"/>
              <a:ea typeface="Average"/>
              <a:cs typeface="Average"/>
              <a:sym typeface="Average"/>
            </a:endParaRPr>
          </a:p>
          <a:p>
            <a:pPr indent="-336550" lvl="1" marL="914400" marR="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DeepL</a:t>
            </a:r>
            <a:endParaRPr sz="1700">
              <a:solidFill>
                <a:srgbClr val="666666"/>
              </a:solidFill>
              <a:latin typeface="Average"/>
              <a:ea typeface="Average"/>
              <a:cs typeface="Average"/>
              <a:sym typeface="Average"/>
            </a:endParaRPr>
          </a:p>
          <a:p>
            <a:pPr indent="-336550" lvl="1" marL="914400" marR="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translate.com</a:t>
            </a:r>
            <a:endParaRPr sz="1700">
              <a:solidFill>
                <a:srgbClr val="666666"/>
              </a:solidFill>
              <a:latin typeface="Average"/>
              <a:ea typeface="Average"/>
              <a:cs typeface="Average"/>
              <a:sym typeface="Average"/>
            </a:endParaRPr>
          </a:p>
          <a:p>
            <a:pPr indent="-336550" lvl="1" marL="914400" marR="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Systran</a:t>
            </a:r>
            <a:endParaRPr sz="1700">
              <a:solidFill>
                <a:srgbClr val="666666"/>
              </a:solidFill>
              <a:latin typeface="Average"/>
              <a:ea typeface="Average"/>
              <a:cs typeface="Average"/>
              <a:sym typeface="Average"/>
            </a:endParaRPr>
          </a:p>
          <a:p>
            <a:pPr indent="-349250" lvl="0" marL="457200" marR="0" rtl="0" algn="l">
              <a:lnSpc>
                <a:spcPct val="115000"/>
              </a:lnSpc>
              <a:spcBef>
                <a:spcPts val="0"/>
              </a:spcBef>
              <a:spcAft>
                <a:spcPts val="0"/>
              </a:spcAft>
              <a:buSzPts val="1900"/>
              <a:buFont typeface="Average"/>
              <a:buChar char="●"/>
            </a:pPr>
            <a:r>
              <a:rPr lang="en-GB" sz="1900">
                <a:latin typeface="Average"/>
                <a:ea typeface="Average"/>
                <a:cs typeface="Average"/>
                <a:sym typeface="Average"/>
              </a:rPr>
              <a:t>Real-world Usage:</a:t>
            </a:r>
            <a:endParaRPr sz="1900">
              <a:latin typeface="Average"/>
              <a:ea typeface="Average"/>
              <a:cs typeface="Average"/>
              <a:sym typeface="Average"/>
            </a:endParaRPr>
          </a:p>
          <a:p>
            <a:pPr indent="-323850" lvl="1" marL="914400" marR="0" rtl="0" algn="l">
              <a:lnSpc>
                <a:spcPct val="115000"/>
              </a:lnSpc>
              <a:spcBef>
                <a:spcPts val="0"/>
              </a:spcBef>
              <a:spcAft>
                <a:spcPts val="0"/>
              </a:spcAft>
              <a:buClr>
                <a:srgbClr val="666666"/>
              </a:buClr>
              <a:buSzPts val="1500"/>
              <a:buFont typeface="Average"/>
              <a:buChar char="○"/>
            </a:pPr>
            <a:r>
              <a:rPr lang="en-GB" sz="1500">
                <a:solidFill>
                  <a:srgbClr val="666666"/>
                </a:solidFill>
                <a:latin typeface="Average"/>
                <a:ea typeface="Average"/>
                <a:cs typeface="Average"/>
                <a:sym typeface="Average"/>
              </a:rPr>
              <a:t>Global Business Communication</a:t>
            </a:r>
            <a:endParaRPr sz="1500">
              <a:solidFill>
                <a:srgbClr val="666666"/>
              </a:solidFill>
              <a:latin typeface="Average"/>
              <a:ea typeface="Average"/>
              <a:cs typeface="Average"/>
              <a:sym typeface="Average"/>
            </a:endParaRPr>
          </a:p>
          <a:p>
            <a:pPr indent="-323850" lvl="1" marL="914400" marR="0" rtl="0" algn="l">
              <a:lnSpc>
                <a:spcPct val="115000"/>
              </a:lnSpc>
              <a:spcBef>
                <a:spcPts val="0"/>
              </a:spcBef>
              <a:spcAft>
                <a:spcPts val="0"/>
              </a:spcAft>
              <a:buClr>
                <a:srgbClr val="666666"/>
              </a:buClr>
              <a:buSzPts val="1500"/>
              <a:buFont typeface="Average"/>
              <a:buChar char="○"/>
            </a:pPr>
            <a:r>
              <a:rPr lang="en-GB" sz="1500">
                <a:solidFill>
                  <a:srgbClr val="666666"/>
                </a:solidFill>
                <a:latin typeface="Average"/>
                <a:ea typeface="Average"/>
                <a:cs typeface="Average"/>
                <a:sym typeface="Average"/>
              </a:rPr>
              <a:t>Multilingual Customer Support</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rPr b="1" lang="en-GB" sz="1900">
                <a:latin typeface="Average"/>
                <a:ea typeface="Average"/>
                <a:cs typeface="Average"/>
                <a:sym typeface="Average"/>
              </a:rPr>
              <a:t>Live Demo:</a:t>
            </a:r>
            <a:r>
              <a:rPr lang="en-GB" sz="1900">
                <a:latin typeface="Average"/>
                <a:ea typeface="Average"/>
                <a:cs typeface="Average"/>
                <a:sym typeface="Average"/>
              </a:rPr>
              <a:t> </a:t>
            </a:r>
            <a:r>
              <a:rPr lang="en-GB" sz="1900" u="sng">
                <a:solidFill>
                  <a:schemeClr val="hlink"/>
                </a:solidFill>
                <a:latin typeface="Average"/>
                <a:ea typeface="Average"/>
                <a:cs typeface="Average"/>
                <a:sym typeface="Average"/>
                <a:hlinkClick r:id="rId4"/>
              </a:rPr>
              <a:t>https://www.deepl.com/en/translator</a:t>
            </a:r>
            <a:endParaRPr sz="27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4. Chatbot / Voice Assistant</a:t>
            </a:r>
            <a:endParaRPr b="1" i="0" sz="3200" cap="none" strike="noStrike">
              <a:latin typeface="Playfair Display"/>
              <a:ea typeface="Playfair Display"/>
              <a:cs typeface="Playfair Display"/>
              <a:sym typeface="Playfair Display"/>
            </a:endParaRPr>
          </a:p>
        </p:txBody>
      </p:sp>
      <p:sp>
        <p:nvSpPr>
          <p:cNvPr id="296" name="Google Shape;296;p40"/>
          <p:cNvSpPr/>
          <p:nvPr/>
        </p:nvSpPr>
        <p:spPr>
          <a:xfrm>
            <a:off x="623525" y="1152350"/>
            <a:ext cx="8350500" cy="3207600"/>
          </a:xfrm>
          <a:prstGeom prst="rect">
            <a:avLst/>
          </a:prstGeom>
          <a:noFill/>
          <a:ln>
            <a:noFill/>
          </a:ln>
        </p:spPr>
        <p:txBody>
          <a:bodyPr anchorCtr="0" anchor="t" bIns="91425" lIns="90000" spcFirstLastPara="1" rIns="90000" wrap="square" tIns="91425">
            <a:noAutofit/>
          </a:bodyPr>
          <a:lstStyle/>
          <a:p>
            <a:pPr indent="-374650" lvl="0" marL="457200" marR="0" rtl="0" algn="l">
              <a:lnSpc>
                <a:spcPct val="115000"/>
              </a:lnSpc>
              <a:spcBef>
                <a:spcPts val="1417"/>
              </a:spcBef>
              <a:spcAft>
                <a:spcPts val="0"/>
              </a:spcAft>
              <a:buSzPts val="2300"/>
              <a:buFont typeface="Average"/>
              <a:buChar char="●"/>
            </a:pPr>
            <a:r>
              <a:rPr lang="en-GB" sz="1800">
                <a:latin typeface="Average"/>
                <a:ea typeface="Average"/>
                <a:cs typeface="Average"/>
                <a:sym typeface="Average"/>
              </a:rPr>
              <a:t>Speak with the user like a </a:t>
            </a:r>
            <a:r>
              <a:rPr i="1" lang="en-GB" sz="1800">
                <a:solidFill>
                  <a:srgbClr val="4A86E8"/>
                </a:solidFill>
                <a:latin typeface="Average"/>
                <a:ea typeface="Average"/>
                <a:cs typeface="Average"/>
                <a:sym typeface="Average"/>
              </a:rPr>
              <a:t>human</a:t>
            </a:r>
            <a:endParaRPr i="1" sz="1800">
              <a:solidFill>
                <a:srgbClr val="4A86E8"/>
              </a:solidFill>
              <a:latin typeface="Average"/>
              <a:ea typeface="Average"/>
              <a:cs typeface="Average"/>
              <a:sym typeface="Average"/>
            </a:endParaRPr>
          </a:p>
          <a:p>
            <a:pPr indent="-374650" lvl="0" marL="457200" rtl="0" algn="l">
              <a:lnSpc>
                <a:spcPct val="115000"/>
              </a:lnSpc>
              <a:spcBef>
                <a:spcPts val="0"/>
              </a:spcBef>
              <a:spcAft>
                <a:spcPts val="0"/>
              </a:spcAft>
              <a:buClr>
                <a:schemeClr val="dk1"/>
              </a:buClr>
              <a:buSzPts val="2300"/>
              <a:buFont typeface="Average"/>
              <a:buChar char="●"/>
            </a:pPr>
            <a:r>
              <a:rPr lang="en-GB" sz="1800">
                <a:solidFill>
                  <a:schemeClr val="dk1"/>
                </a:solidFill>
                <a:latin typeface="Average"/>
                <a:ea typeface="Average"/>
                <a:cs typeface="Average"/>
                <a:sym typeface="Average"/>
              </a:rPr>
              <a:t>E.g. </a:t>
            </a:r>
            <a:endParaRPr sz="1800">
              <a:solidFill>
                <a:schemeClr val="dk1"/>
              </a:solidFill>
              <a:latin typeface="Average"/>
              <a:ea typeface="Average"/>
              <a:cs typeface="Average"/>
              <a:sym typeface="Average"/>
            </a:endParaRPr>
          </a:p>
          <a:p>
            <a:pPr indent="-336550" lvl="1" marL="91440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Siri</a:t>
            </a:r>
            <a:endParaRPr sz="1700">
              <a:solidFill>
                <a:srgbClr val="666666"/>
              </a:solidFill>
              <a:latin typeface="Average"/>
              <a:ea typeface="Average"/>
              <a:cs typeface="Average"/>
              <a:sym typeface="Average"/>
            </a:endParaRPr>
          </a:p>
          <a:p>
            <a:pPr indent="-336550" lvl="1" marL="91440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Alexa</a:t>
            </a:r>
            <a:endParaRPr sz="1700">
              <a:solidFill>
                <a:srgbClr val="666666"/>
              </a:solidFill>
              <a:latin typeface="Average"/>
              <a:ea typeface="Average"/>
              <a:cs typeface="Average"/>
              <a:sym typeface="Average"/>
            </a:endParaRPr>
          </a:p>
          <a:p>
            <a:pPr indent="-336550" lvl="1" marL="914400" rtl="0" algn="l">
              <a:lnSpc>
                <a:spcPct val="115000"/>
              </a:lnSpc>
              <a:spcBef>
                <a:spcPts val="0"/>
              </a:spcBef>
              <a:spcAft>
                <a:spcPts val="0"/>
              </a:spcAft>
              <a:buClr>
                <a:srgbClr val="666666"/>
              </a:buClr>
              <a:buSzPts val="1700"/>
              <a:buFont typeface="Average"/>
              <a:buChar char="○"/>
            </a:pPr>
            <a:r>
              <a:rPr lang="en-GB" sz="1700">
                <a:solidFill>
                  <a:srgbClr val="666666"/>
                </a:solidFill>
                <a:latin typeface="Average"/>
                <a:ea typeface="Average"/>
                <a:cs typeface="Average"/>
                <a:sym typeface="Average"/>
              </a:rPr>
              <a:t>Cortana</a:t>
            </a:r>
            <a:endParaRPr i="1" sz="1700">
              <a:solidFill>
                <a:srgbClr val="666666"/>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GB" sz="1800">
                <a:solidFill>
                  <a:schemeClr val="dk1"/>
                </a:solidFill>
                <a:latin typeface="Average"/>
                <a:ea typeface="Average"/>
                <a:cs typeface="Average"/>
                <a:sym typeface="Average"/>
              </a:rPr>
              <a:t>Real-world usage:</a:t>
            </a:r>
            <a:endParaRPr sz="1800">
              <a:solidFill>
                <a:schemeClr val="dk1"/>
              </a:solidFill>
              <a:latin typeface="Average"/>
              <a:ea typeface="Average"/>
              <a:cs typeface="Average"/>
              <a:sym typeface="Average"/>
            </a:endParaRPr>
          </a:p>
          <a:p>
            <a:pPr indent="-330200" lvl="1" marL="914400" rtl="0" algn="l">
              <a:lnSpc>
                <a:spcPct val="115000"/>
              </a:lnSpc>
              <a:spcBef>
                <a:spcPts val="0"/>
              </a:spcBef>
              <a:spcAft>
                <a:spcPts val="0"/>
              </a:spcAft>
              <a:buClr>
                <a:srgbClr val="666666"/>
              </a:buClr>
              <a:buSzPts val="1600"/>
              <a:buFont typeface="Average"/>
              <a:buChar char="○"/>
            </a:pPr>
            <a:r>
              <a:rPr lang="en-GB" sz="1600">
                <a:solidFill>
                  <a:srgbClr val="666666"/>
                </a:solidFill>
                <a:latin typeface="Average"/>
                <a:ea typeface="Average"/>
                <a:cs typeface="Average"/>
                <a:sym typeface="Average"/>
              </a:rPr>
              <a:t>Customer service bots</a:t>
            </a:r>
            <a:endParaRPr sz="1600">
              <a:solidFill>
                <a:srgbClr val="666666"/>
              </a:solidFill>
              <a:latin typeface="Average"/>
              <a:ea typeface="Average"/>
              <a:cs typeface="Average"/>
              <a:sym typeface="Average"/>
            </a:endParaRPr>
          </a:p>
          <a:p>
            <a:pPr indent="-330200" lvl="1" marL="914400" rtl="0" algn="l">
              <a:lnSpc>
                <a:spcPct val="115000"/>
              </a:lnSpc>
              <a:spcBef>
                <a:spcPts val="0"/>
              </a:spcBef>
              <a:spcAft>
                <a:spcPts val="0"/>
              </a:spcAft>
              <a:buClr>
                <a:srgbClr val="666666"/>
              </a:buClr>
              <a:buSzPts val="1600"/>
              <a:buFont typeface="Average"/>
              <a:buChar char="○"/>
            </a:pPr>
            <a:r>
              <a:rPr lang="en-GB" sz="1600">
                <a:solidFill>
                  <a:srgbClr val="666666"/>
                </a:solidFill>
                <a:latin typeface="Average"/>
                <a:ea typeface="Average"/>
                <a:cs typeface="Average"/>
                <a:sym typeface="Average"/>
              </a:rPr>
              <a:t>Virtual Health Assistants</a:t>
            </a:r>
            <a:endParaRPr sz="1600">
              <a:solidFill>
                <a:srgbClr val="666666"/>
              </a:solidFill>
              <a:latin typeface="Average"/>
              <a:ea typeface="Average"/>
              <a:cs typeface="Average"/>
              <a:sym typeface="Average"/>
            </a:endParaRPr>
          </a:p>
          <a:p>
            <a:pPr indent="0" lvl="0" marL="0" rtl="0" algn="l">
              <a:lnSpc>
                <a:spcPct val="115000"/>
              </a:lnSpc>
              <a:spcBef>
                <a:spcPts val="1417"/>
              </a:spcBef>
              <a:spcAft>
                <a:spcPts val="0"/>
              </a:spcAft>
              <a:buNone/>
            </a:pPr>
            <a:r>
              <a:rPr b="1" lang="en-GB" sz="1800">
                <a:solidFill>
                  <a:schemeClr val="dk1"/>
                </a:solidFill>
                <a:latin typeface="Average"/>
                <a:ea typeface="Average"/>
                <a:cs typeface="Average"/>
                <a:sym typeface="Average"/>
              </a:rPr>
              <a:t>Sample bot:</a:t>
            </a:r>
            <a:r>
              <a:rPr lang="en-GB" sz="1800">
                <a:solidFill>
                  <a:schemeClr val="dk1"/>
                </a:solidFill>
                <a:latin typeface="Average"/>
                <a:ea typeface="Average"/>
                <a:cs typeface="Average"/>
                <a:sym typeface="Average"/>
              </a:rPr>
              <a:t> </a:t>
            </a:r>
            <a:r>
              <a:rPr lang="en-GB" sz="1800" u="sng">
                <a:solidFill>
                  <a:schemeClr val="accent5"/>
                </a:solidFill>
                <a:latin typeface="Average"/>
                <a:ea typeface="Average"/>
                <a:cs typeface="Average"/>
                <a:sym typeface="Average"/>
                <a:hlinkClick r:id="rId3">
                  <a:extLst>
                    <a:ext uri="{A12FA001-AC4F-418D-AE19-62706E023703}">
                      <ahyp:hlinkClr val="tx"/>
                    </a:ext>
                  </a:extLst>
                </a:hlinkClick>
              </a:rPr>
              <a:t>Mitsuku or Kuki</a:t>
            </a:r>
            <a:r>
              <a:rPr lang="en-GB" sz="1800">
                <a:solidFill>
                  <a:srgbClr val="4A86E8"/>
                </a:solidFill>
                <a:latin typeface="Average"/>
                <a:ea typeface="Average"/>
                <a:cs typeface="Average"/>
                <a:sym typeface="Average"/>
              </a:rPr>
              <a:t> </a:t>
            </a:r>
            <a:r>
              <a:rPr lang="en-GB" sz="1800">
                <a:solidFill>
                  <a:schemeClr val="dk1"/>
                </a:solidFill>
                <a:latin typeface="Average"/>
                <a:ea typeface="Average"/>
                <a:cs typeface="Average"/>
                <a:sym typeface="Average"/>
              </a:rPr>
              <a:t>- Five-time winner of the </a:t>
            </a:r>
            <a:r>
              <a:rPr i="1" lang="en-GB" sz="1800">
                <a:solidFill>
                  <a:schemeClr val="dk1"/>
                </a:solidFill>
                <a:latin typeface="Average"/>
                <a:ea typeface="Average"/>
                <a:cs typeface="Average"/>
                <a:sym typeface="Average"/>
              </a:rPr>
              <a:t>Loebner Prize Turing Test</a:t>
            </a:r>
            <a:endParaRPr sz="1600">
              <a:solidFill>
                <a:schemeClr val="dk1"/>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pic>
        <p:nvPicPr>
          <p:cNvPr id="297" name="Google Shape;297;p40"/>
          <p:cNvPicPr preferRelativeResize="0"/>
          <p:nvPr/>
        </p:nvPicPr>
        <p:blipFill>
          <a:blip r:embed="rId4">
            <a:alphaModFix/>
          </a:blip>
          <a:stretch>
            <a:fillRect/>
          </a:stretch>
        </p:blipFill>
        <p:spPr>
          <a:xfrm>
            <a:off x="6245625" y="819150"/>
            <a:ext cx="1298175" cy="1298175"/>
          </a:xfrm>
          <a:prstGeom prst="rect">
            <a:avLst/>
          </a:prstGeom>
          <a:noFill/>
          <a:ln>
            <a:noFill/>
          </a:ln>
        </p:spPr>
      </p:pic>
      <p:pic>
        <p:nvPicPr>
          <p:cNvPr id="298" name="Google Shape;298;p40"/>
          <p:cNvPicPr preferRelativeResize="0"/>
          <p:nvPr/>
        </p:nvPicPr>
        <p:blipFill>
          <a:blip r:embed="rId5">
            <a:alphaModFix/>
          </a:blip>
          <a:stretch>
            <a:fillRect/>
          </a:stretch>
        </p:blipFill>
        <p:spPr>
          <a:xfrm>
            <a:off x="7772400" y="8953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Other NLP Applications</a:t>
            </a:r>
            <a:endParaRPr b="1" i="0" sz="3200" cap="none" strike="noStrike">
              <a:latin typeface="Playfair Display"/>
              <a:ea typeface="Playfair Display"/>
              <a:cs typeface="Playfair Display"/>
              <a:sym typeface="Playfair Display"/>
            </a:endParaRPr>
          </a:p>
        </p:txBody>
      </p:sp>
      <p:sp>
        <p:nvSpPr>
          <p:cNvPr id="304" name="Google Shape;304;p41"/>
          <p:cNvSpPr/>
          <p:nvPr/>
        </p:nvSpPr>
        <p:spPr>
          <a:xfrm>
            <a:off x="623525" y="1152350"/>
            <a:ext cx="8350500" cy="37893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Automatic Text Summarization (</a:t>
            </a:r>
            <a:r>
              <a:rPr lang="en-GB" sz="1900">
                <a:solidFill>
                  <a:srgbClr val="666666"/>
                </a:solidFill>
                <a:latin typeface="Average"/>
                <a:ea typeface="Average"/>
                <a:cs typeface="Average"/>
                <a:sym typeface="Average"/>
              </a:rPr>
              <a:t>Inshorts</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Grammar Check (</a:t>
            </a:r>
            <a:r>
              <a:rPr lang="en-GB" sz="1900">
                <a:solidFill>
                  <a:srgbClr val="666666"/>
                </a:solidFill>
                <a:latin typeface="Average"/>
                <a:ea typeface="Average"/>
                <a:cs typeface="Average"/>
                <a:sym typeface="Average"/>
              </a:rPr>
              <a:t>Grammarly, MS Word, Google Docs</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Social Media Analysis (</a:t>
            </a:r>
            <a:r>
              <a:rPr lang="en-GB" sz="1900">
                <a:solidFill>
                  <a:srgbClr val="666666"/>
                </a:solidFill>
                <a:latin typeface="Average"/>
                <a:ea typeface="Average"/>
                <a:cs typeface="Average"/>
                <a:sym typeface="Average"/>
              </a:rPr>
              <a:t>Fake News/ Hate-speech detection</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Targeted Advertising (</a:t>
            </a:r>
            <a:r>
              <a:rPr lang="en-GB" sz="1900">
                <a:solidFill>
                  <a:schemeClr val="dk1"/>
                </a:solidFill>
                <a:latin typeface="Average"/>
                <a:ea typeface="Average"/>
                <a:cs typeface="Average"/>
                <a:sym typeface="Average"/>
              </a:rPr>
              <a:t>Recommender Systems</a:t>
            </a:r>
            <a:r>
              <a:rPr lang="en-GB" sz="1900">
                <a:solidFill>
                  <a:srgbClr val="666666"/>
                </a:solidFill>
                <a:latin typeface="Average"/>
                <a:ea typeface="Average"/>
                <a:cs typeface="Average"/>
                <a:sym typeface="Average"/>
              </a:rPr>
              <a:t> - Amazon, Netflix</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Hiring and Recruitment (Skill search - </a:t>
            </a:r>
            <a:r>
              <a:rPr lang="en-GB" sz="1900">
                <a:solidFill>
                  <a:srgbClr val="666666"/>
                </a:solidFill>
                <a:latin typeface="Average"/>
                <a:ea typeface="Average"/>
                <a:cs typeface="Average"/>
                <a:sym typeface="Average"/>
              </a:rPr>
              <a:t>LinkedIn</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Stock Prediction (</a:t>
            </a:r>
            <a:r>
              <a:rPr lang="en-GB" sz="1900">
                <a:solidFill>
                  <a:srgbClr val="666666"/>
                </a:solidFill>
                <a:latin typeface="Average"/>
                <a:ea typeface="Average"/>
                <a:cs typeface="Average"/>
                <a:sym typeface="Average"/>
              </a:rPr>
              <a:t>News Aspect Analysis</a:t>
            </a:r>
            <a:r>
              <a:rPr lang="en-GB" sz="1900">
                <a:latin typeface="Average"/>
                <a:ea typeface="Average"/>
                <a:cs typeface="Average"/>
                <a:sym typeface="Average"/>
              </a:rPr>
              <a:t>)</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Email Filtering (</a:t>
            </a:r>
            <a:r>
              <a:rPr lang="en-GB" sz="1900">
                <a:solidFill>
                  <a:srgbClr val="666666"/>
                </a:solidFill>
                <a:latin typeface="Average"/>
                <a:ea typeface="Average"/>
                <a:cs typeface="Average"/>
                <a:sym typeface="Average"/>
              </a:rPr>
              <a:t>Keyword Filter, Spam Filter</a:t>
            </a:r>
            <a:r>
              <a:rPr lang="en-GB" sz="1900">
                <a:latin typeface="Average"/>
                <a:ea typeface="Average"/>
                <a:cs typeface="Average"/>
                <a:sym typeface="Average"/>
              </a:rPr>
              <a:t>)</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Effect filter="fade" transition="in">
                                      <p:cBhvr>
                                        <p:cTn dur="1000"/>
                                        <p:tgtEl>
                                          <p:spTgt spid="3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animEffect filter="fade" transition="in">
                                      <p:cBhvr>
                                        <p:cTn dur="1000"/>
                                        <p:tgtEl>
                                          <p:spTgt spid="3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animEffect filter="fade" transition="in">
                                      <p:cBhvr>
                                        <p:cTn dur="1000"/>
                                        <p:tgtEl>
                                          <p:spTgt spid="3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animEffect filter="fade" transition="in">
                                      <p:cBhvr>
                                        <p:cTn dur="1000"/>
                                        <p:tgtEl>
                                          <p:spTgt spid="3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9" st="9"/>
                                            </p:txEl>
                                          </p:spTgt>
                                        </p:tgtEl>
                                        <p:attrNameLst>
                                          <p:attrName>style.visibility</p:attrName>
                                        </p:attrNameLst>
                                      </p:cBhvr>
                                      <p:to>
                                        <p:strVal val="visible"/>
                                      </p:to>
                                    </p:set>
                                    <p:animEffect filter="fade" transition="in">
                                      <p:cBhvr>
                                        <p:cTn dur="1000"/>
                                        <p:tgtEl>
                                          <p:spTgt spid="3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0" st="10"/>
                                            </p:txEl>
                                          </p:spTgt>
                                        </p:tgtEl>
                                        <p:attrNameLst>
                                          <p:attrName>style.visibility</p:attrName>
                                        </p:attrNameLst>
                                      </p:cBhvr>
                                      <p:to>
                                        <p:strVal val="visible"/>
                                      </p:to>
                                    </p:set>
                                    <p:animEffect filter="fade" transition="in">
                                      <p:cBhvr>
                                        <p:cTn dur="1000"/>
                                        <p:tgtEl>
                                          <p:spTgt spid="30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42"/>
          <p:cNvSpPr/>
          <p:nvPr/>
        </p:nvSpPr>
        <p:spPr>
          <a:xfrm>
            <a:off x="887125" y="1503450"/>
            <a:ext cx="77874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Fundamentals</a:t>
            </a:r>
            <a:endParaRPr b="1" sz="5200">
              <a:solidFill>
                <a:srgbClr val="999999"/>
              </a:solidFill>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lang="en-GB" sz="2000">
                <a:solidFill>
                  <a:srgbClr val="666666"/>
                </a:solidFill>
                <a:latin typeface="Playfair Display"/>
                <a:ea typeface="Playfair Display"/>
                <a:cs typeface="Playfair Display"/>
                <a:sym typeface="Playfair Display"/>
              </a:rPr>
              <a:t>(The boring part is here…)</a:t>
            </a:r>
            <a:endParaRPr sz="2000">
              <a:solidFill>
                <a:srgbClr val="666666"/>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3"/>
          <p:cNvPicPr preferRelativeResize="0"/>
          <p:nvPr/>
        </p:nvPicPr>
        <p:blipFill>
          <a:blip r:embed="rId3">
            <a:alphaModFix/>
          </a:blip>
          <a:stretch>
            <a:fillRect/>
          </a:stretch>
        </p:blipFill>
        <p:spPr>
          <a:xfrm>
            <a:off x="6740349" y="3100150"/>
            <a:ext cx="1590774" cy="1590774"/>
          </a:xfrm>
          <a:prstGeom prst="rect">
            <a:avLst/>
          </a:prstGeom>
          <a:noFill/>
          <a:ln>
            <a:noFill/>
          </a:ln>
        </p:spPr>
      </p:pic>
      <p:pic>
        <p:nvPicPr>
          <p:cNvPr id="315" name="Google Shape;315;p43"/>
          <p:cNvPicPr preferRelativeResize="0"/>
          <p:nvPr/>
        </p:nvPicPr>
        <p:blipFill>
          <a:blip r:embed="rId4">
            <a:alphaModFix/>
          </a:blip>
          <a:stretch>
            <a:fillRect/>
          </a:stretch>
        </p:blipFill>
        <p:spPr>
          <a:xfrm>
            <a:off x="797848" y="1594300"/>
            <a:ext cx="1204399" cy="2107300"/>
          </a:xfrm>
          <a:prstGeom prst="rect">
            <a:avLst/>
          </a:prstGeom>
          <a:noFill/>
          <a:ln>
            <a:noFill/>
          </a:ln>
        </p:spPr>
      </p:pic>
      <p:sp>
        <p:nvSpPr>
          <p:cNvPr id="316" name="Google Shape;316;p43"/>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Components of NLP</a:t>
            </a:r>
            <a:endParaRPr b="1" i="0" sz="3200" cap="none" strike="noStrike">
              <a:latin typeface="Playfair Display"/>
              <a:ea typeface="Playfair Display"/>
              <a:cs typeface="Playfair Display"/>
              <a:sym typeface="Playfair Display"/>
            </a:endParaRPr>
          </a:p>
        </p:txBody>
      </p:sp>
      <p:sp>
        <p:nvSpPr>
          <p:cNvPr id="317" name="Google Shape;317;p43"/>
          <p:cNvSpPr/>
          <p:nvPr/>
        </p:nvSpPr>
        <p:spPr>
          <a:xfrm>
            <a:off x="3077495" y="1984250"/>
            <a:ext cx="1967100" cy="8421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FFFFFF"/>
                </a:solidFill>
                <a:latin typeface="Average"/>
                <a:ea typeface="Average"/>
                <a:cs typeface="Average"/>
                <a:sym typeface="Average"/>
              </a:rPr>
              <a:t>NLP</a:t>
            </a:r>
            <a:endParaRPr sz="4000">
              <a:solidFill>
                <a:srgbClr val="FFFFFF"/>
              </a:solidFill>
              <a:latin typeface="Average"/>
              <a:ea typeface="Average"/>
              <a:cs typeface="Average"/>
              <a:sym typeface="Average"/>
            </a:endParaRPr>
          </a:p>
        </p:txBody>
      </p:sp>
      <p:sp>
        <p:nvSpPr>
          <p:cNvPr id="318" name="Google Shape;318;p43"/>
          <p:cNvSpPr/>
          <p:nvPr/>
        </p:nvSpPr>
        <p:spPr>
          <a:xfrm>
            <a:off x="5341540" y="3696426"/>
            <a:ext cx="1967100" cy="842100"/>
          </a:xfrm>
          <a:prstGeom prst="roundRect">
            <a:avLst>
              <a:gd fmla="val 50000" name="adj"/>
            </a:avLst>
          </a:prstGeom>
          <a:solidFill>
            <a:srgbClr val="274E1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rgbClr val="FFFFFF"/>
                </a:solidFill>
                <a:latin typeface="Average"/>
                <a:ea typeface="Average"/>
                <a:cs typeface="Average"/>
                <a:sym typeface="Average"/>
              </a:rPr>
              <a:t>Natural Language Generation</a:t>
            </a:r>
            <a:endParaRPr sz="1500">
              <a:solidFill>
                <a:srgbClr val="FFFFFF"/>
              </a:solidFill>
              <a:latin typeface="Average"/>
              <a:ea typeface="Average"/>
              <a:cs typeface="Average"/>
              <a:sym typeface="Average"/>
            </a:endParaRPr>
          </a:p>
          <a:p>
            <a:pPr indent="0" lvl="0" marL="0" rtl="0" algn="ctr">
              <a:spcBef>
                <a:spcPts val="0"/>
              </a:spcBef>
              <a:spcAft>
                <a:spcPts val="0"/>
              </a:spcAft>
              <a:buNone/>
            </a:pPr>
            <a:r>
              <a:rPr lang="en-GB" sz="1500">
                <a:solidFill>
                  <a:srgbClr val="FFFFFF"/>
                </a:solidFill>
                <a:latin typeface="Average"/>
                <a:ea typeface="Average"/>
                <a:cs typeface="Average"/>
                <a:sym typeface="Average"/>
              </a:rPr>
              <a:t>(NLG)</a:t>
            </a:r>
            <a:endParaRPr sz="1900">
              <a:solidFill>
                <a:srgbClr val="FFFFFF"/>
              </a:solidFill>
              <a:latin typeface="Average"/>
              <a:ea typeface="Average"/>
              <a:cs typeface="Average"/>
              <a:sym typeface="Average"/>
            </a:endParaRPr>
          </a:p>
        </p:txBody>
      </p:sp>
      <p:sp>
        <p:nvSpPr>
          <p:cNvPr id="319" name="Google Shape;319;p43"/>
          <p:cNvSpPr/>
          <p:nvPr/>
        </p:nvSpPr>
        <p:spPr>
          <a:xfrm>
            <a:off x="813451" y="3696426"/>
            <a:ext cx="1967100" cy="842100"/>
          </a:xfrm>
          <a:prstGeom prst="roundRect">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500">
                <a:solidFill>
                  <a:schemeClr val="lt1"/>
                </a:solidFill>
                <a:latin typeface="Average"/>
                <a:ea typeface="Average"/>
                <a:cs typeface="Average"/>
                <a:sym typeface="Average"/>
              </a:rPr>
              <a:t>Natural Language Understanding (NLU)</a:t>
            </a:r>
            <a:endParaRPr>
              <a:solidFill>
                <a:srgbClr val="FFFFFF"/>
              </a:solidFill>
            </a:endParaRPr>
          </a:p>
        </p:txBody>
      </p:sp>
      <p:cxnSp>
        <p:nvCxnSpPr>
          <p:cNvPr id="320" name="Google Shape;320;p43"/>
          <p:cNvCxnSpPr>
            <a:stCxn id="317" idx="2"/>
            <a:endCxn id="318" idx="0"/>
          </p:cNvCxnSpPr>
          <p:nvPr/>
        </p:nvCxnSpPr>
        <p:spPr>
          <a:xfrm flipH="1" rot="-5400000">
            <a:off x="4758095" y="2129300"/>
            <a:ext cx="870000" cy="2264100"/>
          </a:xfrm>
          <a:prstGeom prst="bentConnector3">
            <a:avLst>
              <a:gd fmla="val 50000" name="adj1"/>
            </a:avLst>
          </a:prstGeom>
          <a:noFill/>
          <a:ln cap="flat" cmpd="sng" w="9525">
            <a:solidFill>
              <a:srgbClr val="000000"/>
            </a:solidFill>
            <a:prstDash val="solid"/>
            <a:round/>
            <a:headEnd len="sm" w="sm" type="none"/>
            <a:tailEnd len="sm" w="sm" type="none"/>
          </a:ln>
        </p:spPr>
      </p:cxnSp>
      <p:cxnSp>
        <p:nvCxnSpPr>
          <p:cNvPr id="321" name="Google Shape;321;p43"/>
          <p:cNvCxnSpPr>
            <a:stCxn id="319" idx="0"/>
            <a:endCxn id="317" idx="2"/>
          </p:cNvCxnSpPr>
          <p:nvPr/>
        </p:nvCxnSpPr>
        <p:spPr>
          <a:xfrm rot="-5400000">
            <a:off x="2494051" y="2129376"/>
            <a:ext cx="870000" cy="2264100"/>
          </a:xfrm>
          <a:prstGeom prst="bentConnector3">
            <a:avLst>
              <a:gd fmla="val 50000" name="adj1"/>
            </a:avLst>
          </a:prstGeom>
          <a:noFill/>
          <a:ln cap="flat" cmpd="sng" w="9525">
            <a:solidFill>
              <a:srgbClr val="000000"/>
            </a:solidFill>
            <a:prstDash val="solid"/>
            <a:round/>
            <a:headEnd len="sm" w="sm" type="none"/>
            <a:tailEnd len="sm" w="sm" type="none"/>
          </a:ln>
        </p:spPr>
      </p:cxnSp>
      <p:pic>
        <p:nvPicPr>
          <p:cNvPr id="322" name="Google Shape;322;p43"/>
          <p:cNvPicPr preferRelativeResize="0"/>
          <p:nvPr/>
        </p:nvPicPr>
        <p:blipFill>
          <a:blip r:embed="rId5">
            <a:alphaModFix amt="50000"/>
          </a:blip>
          <a:stretch>
            <a:fillRect/>
          </a:stretch>
        </p:blipFill>
        <p:spPr>
          <a:xfrm>
            <a:off x="5658150" y="479075"/>
            <a:ext cx="3301001" cy="1820875"/>
          </a:xfrm>
          <a:prstGeom prst="rect">
            <a:avLst/>
          </a:prstGeom>
          <a:noFill/>
          <a:ln>
            <a:noFill/>
          </a:ln>
        </p:spPr>
      </p:pic>
      <p:sp>
        <p:nvSpPr>
          <p:cNvPr id="323" name="Google Shape;323;p43"/>
          <p:cNvSpPr txBox="1"/>
          <p:nvPr/>
        </p:nvSpPr>
        <p:spPr>
          <a:xfrm>
            <a:off x="5566550" y="2299950"/>
            <a:ext cx="1059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FF0000"/>
                </a:solidFill>
                <a:latin typeface="Playfair Display"/>
                <a:ea typeface="Playfair Display"/>
                <a:cs typeface="Playfair Display"/>
                <a:sym typeface="Playfair Display"/>
              </a:rPr>
              <a:t>Express</a:t>
            </a:r>
            <a:endParaRPr sz="1700">
              <a:solidFill>
                <a:srgbClr val="FF0000"/>
              </a:solidFill>
              <a:latin typeface="Playfair Display"/>
              <a:ea typeface="Playfair Display"/>
              <a:cs typeface="Playfair Display"/>
              <a:sym typeface="Playfair Display"/>
            </a:endParaRPr>
          </a:p>
        </p:txBody>
      </p:sp>
      <p:sp>
        <p:nvSpPr>
          <p:cNvPr id="324" name="Google Shape;324;p43"/>
          <p:cNvSpPr txBox="1"/>
          <p:nvPr/>
        </p:nvSpPr>
        <p:spPr>
          <a:xfrm>
            <a:off x="7681800" y="2299950"/>
            <a:ext cx="1484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38761D"/>
                </a:solidFill>
                <a:latin typeface="Playfair Display"/>
                <a:ea typeface="Playfair Display"/>
                <a:cs typeface="Playfair Display"/>
                <a:sym typeface="Playfair Display"/>
              </a:rPr>
              <a:t>Understand</a:t>
            </a:r>
            <a:endParaRPr sz="1700">
              <a:solidFill>
                <a:srgbClr val="38761D"/>
              </a:solidFill>
              <a:latin typeface="Playfair Display"/>
              <a:ea typeface="Playfair Display"/>
              <a:cs typeface="Playfair Display"/>
              <a:sym typeface="Playfair Display"/>
            </a:endParaRPr>
          </a:p>
        </p:txBody>
      </p:sp>
      <p:sp>
        <p:nvSpPr>
          <p:cNvPr id="325" name="Google Shape;325;p43"/>
          <p:cNvSpPr txBox="1"/>
          <p:nvPr/>
        </p:nvSpPr>
        <p:spPr>
          <a:xfrm>
            <a:off x="6511750" y="2528550"/>
            <a:ext cx="1294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1155CC"/>
                </a:solidFill>
                <a:latin typeface="Playfair Display"/>
                <a:ea typeface="Playfair Display"/>
                <a:cs typeface="Playfair Display"/>
                <a:sym typeface="Playfair Display"/>
              </a:rPr>
              <a:t>Language</a:t>
            </a:r>
            <a:endParaRPr sz="1700">
              <a:solidFill>
                <a:srgbClr val="1155CC"/>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6"/>
          <p:cNvSpPr/>
          <p:nvPr/>
        </p:nvSpPr>
        <p:spPr>
          <a:xfrm>
            <a:off x="623525" y="256675"/>
            <a:ext cx="61260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Introduction: Who am I?</a:t>
            </a:r>
            <a:endParaRPr b="1" i="0" sz="3200" cap="none" strike="noStrike">
              <a:latin typeface="Playfair Display"/>
              <a:ea typeface="Playfair Display"/>
              <a:cs typeface="Playfair Display"/>
              <a:sym typeface="Playfair Display"/>
            </a:endParaRPr>
          </a:p>
        </p:txBody>
      </p:sp>
      <p:sp>
        <p:nvSpPr>
          <p:cNvPr id="110" name="Google Shape;110;p26"/>
          <p:cNvSpPr/>
          <p:nvPr/>
        </p:nvSpPr>
        <p:spPr>
          <a:xfrm flipH="1" rot="10800000">
            <a:off x="2963263" y="1326900"/>
            <a:ext cx="2559000" cy="3684600"/>
          </a:xfrm>
          <a:prstGeom prst="round2DiagRect">
            <a:avLst>
              <a:gd fmla="val 0" name="adj1"/>
              <a:gd fmla="val 17764" name="adj2"/>
            </a:avLst>
          </a:prstGeom>
          <a:gradFill>
            <a:gsLst>
              <a:gs pos="0">
                <a:srgbClr val="DDDDDD"/>
              </a:gs>
              <a:gs pos="100000">
                <a:srgbClr val="919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26"/>
          <p:cNvGrpSpPr/>
          <p:nvPr/>
        </p:nvGrpSpPr>
        <p:grpSpPr>
          <a:xfrm>
            <a:off x="245552" y="1326825"/>
            <a:ext cx="2720495" cy="3684479"/>
            <a:chOff x="1126863" y="2013875"/>
            <a:chExt cx="1944600" cy="1569600"/>
          </a:xfrm>
        </p:grpSpPr>
        <p:sp>
          <p:nvSpPr>
            <p:cNvPr id="112" name="Google Shape;112;p26"/>
            <p:cNvSpPr/>
            <p:nvPr/>
          </p:nvSpPr>
          <p:spPr>
            <a:xfrm>
              <a:off x="1126863" y="2013875"/>
              <a:ext cx="1944600" cy="1569600"/>
            </a:xfrm>
            <a:prstGeom prst="round2DiagRect">
              <a:avLst>
                <a:gd fmla="val 0" name="adj1"/>
                <a:gd fmla="val 17764" name="adj2"/>
              </a:avLst>
            </a:prstGeom>
            <a:gradFill>
              <a:gsLst>
                <a:gs pos="0">
                  <a:srgbClr val="FFFFFF"/>
                </a:gs>
                <a:gs pos="100000">
                  <a:srgbClr val="B3B3B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txBox="1"/>
            <p:nvPr/>
          </p:nvSpPr>
          <p:spPr>
            <a:xfrm>
              <a:off x="1248727" y="2256389"/>
              <a:ext cx="1696500" cy="296700"/>
            </a:xfrm>
            <a:prstGeom prst="rect">
              <a:avLst/>
            </a:prstGeom>
            <a:gradFill>
              <a:gsLst>
                <a:gs pos="0">
                  <a:srgbClr val="FFFFFF"/>
                </a:gs>
                <a:gs pos="100000">
                  <a:srgbClr val="B3B3B3"/>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500">
                  <a:solidFill>
                    <a:schemeClr val="dk1"/>
                  </a:solidFill>
                  <a:latin typeface="Playfair Display"/>
                  <a:ea typeface="Playfair Display"/>
                  <a:cs typeface="Playfair Display"/>
                  <a:sym typeface="Playfair Display"/>
                </a:rPr>
                <a:t>Professional Details</a:t>
              </a:r>
              <a:endParaRPr sz="1500">
                <a:solidFill>
                  <a:schemeClr val="dk1"/>
                </a:solidFill>
                <a:latin typeface="Playfair Display"/>
                <a:ea typeface="Playfair Display"/>
                <a:cs typeface="Playfair Display"/>
                <a:sym typeface="Playfair Display"/>
              </a:endParaRPr>
            </a:p>
          </p:txBody>
        </p:sp>
        <p:sp>
          <p:nvSpPr>
            <p:cNvPr id="114" name="Google Shape;114;p26"/>
            <p:cNvSpPr txBox="1"/>
            <p:nvPr/>
          </p:nvSpPr>
          <p:spPr>
            <a:xfrm>
              <a:off x="1248835" y="2420455"/>
              <a:ext cx="1696500" cy="919500"/>
            </a:xfrm>
            <a:prstGeom prst="rect">
              <a:avLst/>
            </a:prstGeom>
            <a:gradFill>
              <a:gsLst>
                <a:gs pos="0">
                  <a:srgbClr val="FFFFFF"/>
                </a:gs>
                <a:gs pos="100000">
                  <a:srgbClr val="B3B3B3"/>
                </a:gs>
              </a:gsLst>
              <a:path path="circle">
                <a:fillToRect b="50%" l="50%" r="50%" t="50%"/>
              </a:path>
              <a:tileRect/>
            </a:gra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chemeClr val="dk1"/>
                  </a:solidFill>
                  <a:latin typeface="Average"/>
                  <a:ea typeface="Average"/>
                  <a:cs typeface="Average"/>
                  <a:sym typeface="Average"/>
                </a:rPr>
                <a:t>Name: </a:t>
              </a:r>
              <a:r>
                <a:rPr b="1" lang="en-GB" sz="1500">
                  <a:solidFill>
                    <a:srgbClr val="0E65F0"/>
                  </a:solidFill>
                  <a:latin typeface="Average"/>
                  <a:ea typeface="Average"/>
                  <a:cs typeface="Average"/>
                  <a:sym typeface="Average"/>
                </a:rPr>
                <a:t>Arindam Chatterjee</a:t>
              </a:r>
              <a:endParaRPr b="1" sz="1500">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lang="en-GB" sz="1500">
                  <a:solidFill>
                    <a:schemeClr val="dk1"/>
                  </a:solidFill>
                  <a:latin typeface="Average"/>
                  <a:ea typeface="Average"/>
                  <a:cs typeface="Average"/>
                  <a:sym typeface="Average"/>
                </a:rPr>
                <a:t>Designation: </a:t>
              </a:r>
              <a:r>
                <a:rPr b="1" lang="en-GB" sz="1500">
                  <a:solidFill>
                    <a:srgbClr val="0E65F0"/>
                  </a:solidFill>
                  <a:latin typeface="Average"/>
                  <a:ea typeface="Average"/>
                  <a:cs typeface="Average"/>
                  <a:sym typeface="Average"/>
                </a:rPr>
                <a:t>Principal Data Scientist</a:t>
              </a:r>
              <a:endParaRPr b="1" sz="1500">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lang="en-GB" sz="1500">
                  <a:solidFill>
                    <a:schemeClr val="dk1"/>
                  </a:solidFill>
                  <a:latin typeface="Average"/>
                  <a:ea typeface="Average"/>
                  <a:cs typeface="Average"/>
                  <a:sym typeface="Average"/>
                </a:rPr>
                <a:t>Company: </a:t>
              </a:r>
              <a:r>
                <a:rPr b="1" lang="en-GB" sz="1500">
                  <a:solidFill>
                    <a:srgbClr val="0E65F0"/>
                  </a:solidFill>
                  <a:latin typeface="Average"/>
                  <a:ea typeface="Average"/>
                  <a:cs typeface="Average"/>
                  <a:sym typeface="Average"/>
                </a:rPr>
                <a:t>Wipro</a:t>
              </a:r>
              <a:endParaRPr b="1" sz="1500">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lang="en-GB" sz="1500">
                  <a:solidFill>
                    <a:schemeClr val="dk1"/>
                  </a:solidFill>
                  <a:latin typeface="Average"/>
                  <a:ea typeface="Average"/>
                  <a:cs typeface="Average"/>
                  <a:sym typeface="Average"/>
                </a:rPr>
                <a:t>Division: </a:t>
              </a:r>
              <a:r>
                <a:rPr b="1" lang="en-GB" sz="1500">
                  <a:solidFill>
                    <a:srgbClr val="0E65F0"/>
                  </a:solidFill>
                  <a:latin typeface="Average"/>
                  <a:ea typeface="Average"/>
                  <a:cs typeface="Average"/>
                  <a:sym typeface="Average"/>
                </a:rPr>
                <a:t>R&amp;D, Lab45</a:t>
              </a:r>
              <a:endParaRPr b="1" sz="1500">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lang="en-GB" sz="1500">
                  <a:solidFill>
                    <a:schemeClr val="dk1"/>
                  </a:solidFill>
                  <a:latin typeface="Average"/>
                  <a:ea typeface="Average"/>
                  <a:cs typeface="Average"/>
                  <a:sym typeface="Average"/>
                </a:rPr>
                <a:t>Group: </a:t>
              </a:r>
              <a:r>
                <a:rPr b="1" lang="en-GB" sz="1500">
                  <a:solidFill>
                    <a:srgbClr val="0E65F0"/>
                  </a:solidFill>
                  <a:latin typeface="Average"/>
                  <a:ea typeface="Average"/>
                  <a:cs typeface="Average"/>
                  <a:sym typeface="Average"/>
                </a:rPr>
                <a:t>AI Research Labs</a:t>
              </a:r>
              <a:endParaRPr b="1" sz="800">
                <a:solidFill>
                  <a:srgbClr val="FFFFFF"/>
                </a:solidFill>
                <a:latin typeface="Roboto"/>
                <a:ea typeface="Roboto"/>
                <a:cs typeface="Roboto"/>
                <a:sym typeface="Roboto"/>
              </a:endParaRPr>
            </a:p>
          </p:txBody>
        </p:sp>
      </p:grpSp>
      <p:sp>
        <p:nvSpPr>
          <p:cNvPr id="115" name="Google Shape;115;p26"/>
          <p:cNvSpPr/>
          <p:nvPr/>
        </p:nvSpPr>
        <p:spPr>
          <a:xfrm>
            <a:off x="5521980" y="1326935"/>
            <a:ext cx="3396300" cy="3684600"/>
          </a:xfrm>
          <a:prstGeom prst="round2DiagRect">
            <a:avLst>
              <a:gd fmla="val 0" name="adj1"/>
              <a:gd fmla="val 17764" name="adj2"/>
            </a:avLst>
          </a:prstGeom>
          <a:gradFill>
            <a:gsLst>
              <a:gs pos="0">
                <a:srgbClr val="8C8C8C"/>
              </a:gs>
              <a:gs pos="100000">
                <a:srgbClr val="40404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16" name="Google Shape;116;p26"/>
          <p:cNvGrpSpPr/>
          <p:nvPr/>
        </p:nvGrpSpPr>
        <p:grpSpPr>
          <a:xfrm>
            <a:off x="3083044" y="1896102"/>
            <a:ext cx="2373554" cy="2543563"/>
            <a:chOff x="1303194" y="2256389"/>
            <a:chExt cx="1696608" cy="1083566"/>
          </a:xfrm>
        </p:grpSpPr>
        <p:sp>
          <p:nvSpPr>
            <p:cNvPr id="117" name="Google Shape;117;p26"/>
            <p:cNvSpPr txBox="1"/>
            <p:nvPr/>
          </p:nvSpPr>
          <p:spPr>
            <a:xfrm>
              <a:off x="1303194" y="2256389"/>
              <a:ext cx="1696500" cy="296700"/>
            </a:xfrm>
            <a:prstGeom prst="rect">
              <a:avLst/>
            </a:prstGeom>
            <a:gradFill>
              <a:gsLst>
                <a:gs pos="0">
                  <a:srgbClr val="DDDDDD"/>
                </a:gs>
                <a:gs pos="100000">
                  <a:srgbClr val="919191"/>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Playfair Display"/>
                  <a:ea typeface="Playfair Display"/>
                  <a:cs typeface="Playfair Display"/>
                  <a:sym typeface="Playfair Display"/>
                </a:rPr>
                <a:t>Education | Experience</a:t>
              </a:r>
              <a:endParaRPr>
                <a:solidFill>
                  <a:schemeClr val="dk1"/>
                </a:solidFill>
                <a:latin typeface="Playfair Display"/>
                <a:ea typeface="Playfair Display"/>
                <a:cs typeface="Playfair Display"/>
                <a:sym typeface="Playfair Display"/>
              </a:endParaRPr>
            </a:p>
          </p:txBody>
        </p:sp>
        <p:sp>
          <p:nvSpPr>
            <p:cNvPr id="118" name="Google Shape;118;p26"/>
            <p:cNvSpPr txBox="1"/>
            <p:nvPr/>
          </p:nvSpPr>
          <p:spPr>
            <a:xfrm>
              <a:off x="1303302" y="2420455"/>
              <a:ext cx="1696500" cy="919500"/>
            </a:xfrm>
            <a:prstGeom prst="rect">
              <a:avLst/>
            </a:prstGeom>
            <a:gradFill>
              <a:gsLst>
                <a:gs pos="0">
                  <a:srgbClr val="DDDDDD"/>
                </a:gs>
                <a:gs pos="100000">
                  <a:srgbClr val="919191"/>
                </a:gs>
              </a:gsLst>
              <a:path path="circle">
                <a:fillToRect b="50%" l="50%" r="50%" t="50%"/>
              </a:path>
              <a:tileRect/>
            </a:gra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latin typeface="Average"/>
                  <a:ea typeface="Average"/>
                  <a:cs typeface="Average"/>
                  <a:sym typeface="Average"/>
                </a:rPr>
                <a:t>Education: </a:t>
              </a:r>
              <a:r>
                <a:rPr b="1" lang="en-GB">
                  <a:solidFill>
                    <a:srgbClr val="0E65F0"/>
                  </a:solidFill>
                  <a:latin typeface="Average"/>
                  <a:ea typeface="Average"/>
                  <a:cs typeface="Average"/>
                  <a:sym typeface="Average"/>
                </a:rPr>
                <a:t>Mtech, CSE, IIT Bombay (Spec: NLP/AI)</a:t>
              </a:r>
              <a:endParaRPr b="1">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lang="en-GB">
                  <a:solidFill>
                    <a:schemeClr val="dk1"/>
                  </a:solidFill>
                  <a:latin typeface="Average"/>
                  <a:ea typeface="Average"/>
                  <a:cs typeface="Average"/>
                  <a:sym typeface="Average"/>
                </a:rPr>
                <a:t>Experience:</a:t>
              </a:r>
              <a:r>
                <a:rPr b="1" lang="en-GB">
                  <a:solidFill>
                    <a:srgbClr val="0E65F0"/>
                  </a:solidFill>
                  <a:latin typeface="Average"/>
                  <a:ea typeface="Average"/>
                  <a:cs typeface="Average"/>
                  <a:sym typeface="Average"/>
                </a:rPr>
                <a:t> 13 years</a:t>
              </a:r>
              <a:endParaRPr b="1">
                <a:solidFill>
                  <a:srgbClr val="0E65F0"/>
                </a:solidFill>
                <a:latin typeface="Average"/>
                <a:ea typeface="Average"/>
                <a:cs typeface="Average"/>
                <a:sym typeface="Average"/>
              </a:endParaRPr>
            </a:p>
            <a:p>
              <a:pPr indent="0" lvl="0" marL="0" rtl="0" algn="l">
                <a:lnSpc>
                  <a:spcPct val="115000"/>
                </a:lnSpc>
                <a:spcBef>
                  <a:spcPts val="0"/>
                </a:spcBef>
                <a:spcAft>
                  <a:spcPts val="0"/>
                </a:spcAft>
                <a:buNone/>
              </a:pPr>
              <a:r>
                <a:rPr b="1" i="1" lang="en-GB">
                  <a:solidFill>
                    <a:schemeClr val="dk1"/>
                  </a:solidFill>
                  <a:latin typeface="Average"/>
                  <a:ea typeface="Average"/>
                  <a:cs typeface="Average"/>
                  <a:sym typeface="Average"/>
                </a:rPr>
                <a:t>Pursuing Ph.D. from IIT Patna</a:t>
              </a:r>
              <a:endParaRPr b="1" i="1">
                <a:solidFill>
                  <a:schemeClr val="dk1"/>
                </a:solidFill>
                <a:latin typeface="Average"/>
                <a:ea typeface="Average"/>
                <a:cs typeface="Average"/>
                <a:sym typeface="Average"/>
              </a:endParaRPr>
            </a:p>
          </p:txBody>
        </p:sp>
      </p:grpSp>
      <p:grpSp>
        <p:nvGrpSpPr>
          <p:cNvPr id="119" name="Google Shape;119;p26"/>
          <p:cNvGrpSpPr/>
          <p:nvPr/>
        </p:nvGrpSpPr>
        <p:grpSpPr>
          <a:xfrm>
            <a:off x="5673771" y="1896128"/>
            <a:ext cx="3111095" cy="2543566"/>
            <a:chOff x="1248713" y="2256387"/>
            <a:chExt cx="1696622" cy="1083567"/>
          </a:xfrm>
        </p:grpSpPr>
        <p:sp>
          <p:nvSpPr>
            <p:cNvPr id="120" name="Google Shape;120;p26"/>
            <p:cNvSpPr txBox="1"/>
            <p:nvPr/>
          </p:nvSpPr>
          <p:spPr>
            <a:xfrm>
              <a:off x="1248713" y="2256387"/>
              <a:ext cx="1696500" cy="296700"/>
            </a:xfrm>
            <a:prstGeom prst="rect">
              <a:avLst/>
            </a:prstGeom>
            <a:gradFill>
              <a:gsLst>
                <a:gs pos="0">
                  <a:srgbClr val="8C8C8C"/>
                </a:gs>
                <a:gs pos="100000">
                  <a:srgbClr val="404040"/>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500">
                  <a:solidFill>
                    <a:schemeClr val="lt1"/>
                  </a:solidFill>
                  <a:latin typeface="Playfair Display"/>
                  <a:ea typeface="Playfair Display"/>
                  <a:cs typeface="Playfair Display"/>
                  <a:sym typeface="Playfair Display"/>
                </a:rPr>
                <a:t>Research &amp; Interests</a:t>
              </a:r>
              <a:endParaRPr sz="1500">
                <a:solidFill>
                  <a:schemeClr val="lt1"/>
                </a:solidFill>
                <a:latin typeface="Playfair Display"/>
                <a:ea typeface="Playfair Display"/>
                <a:cs typeface="Playfair Display"/>
                <a:sym typeface="Playfair Display"/>
              </a:endParaRPr>
            </a:p>
          </p:txBody>
        </p:sp>
        <p:sp>
          <p:nvSpPr>
            <p:cNvPr id="121" name="Google Shape;121;p26"/>
            <p:cNvSpPr txBox="1"/>
            <p:nvPr/>
          </p:nvSpPr>
          <p:spPr>
            <a:xfrm>
              <a:off x="1248835" y="2420455"/>
              <a:ext cx="1696500" cy="919500"/>
            </a:xfrm>
            <a:prstGeom prst="rect">
              <a:avLst/>
            </a:prstGeom>
            <a:gradFill>
              <a:gsLst>
                <a:gs pos="0">
                  <a:srgbClr val="8C8C8C"/>
                </a:gs>
                <a:gs pos="100000">
                  <a:srgbClr val="404040"/>
                </a:gs>
              </a:gsLst>
              <a:path path="circle">
                <a:fillToRect b="50%" l="50%" r="50%" t="50%"/>
              </a:path>
              <a:tileRect/>
            </a:gra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solidFill>
                    <a:schemeClr val="lt1"/>
                  </a:solidFill>
                  <a:latin typeface="Average"/>
                  <a:ea typeface="Average"/>
                  <a:cs typeface="Average"/>
                  <a:sym typeface="Average"/>
                </a:rPr>
                <a:t>Publications: </a:t>
              </a:r>
              <a:r>
                <a:rPr lang="en-GB" sz="1500">
                  <a:solidFill>
                    <a:srgbClr val="CFE2F3"/>
                  </a:solidFill>
                  <a:latin typeface="Average"/>
                  <a:ea typeface="Average"/>
                  <a:cs typeface="Average"/>
                  <a:sym typeface="Average"/>
                </a:rPr>
                <a:t>Top-tier conferences in NLP/AI (</a:t>
              </a:r>
              <a:r>
                <a:rPr i="1" lang="en-GB" sz="1500">
                  <a:solidFill>
                    <a:srgbClr val="CFE2F3"/>
                  </a:solidFill>
                  <a:latin typeface="Average"/>
                  <a:ea typeface="Average"/>
                  <a:cs typeface="Average"/>
                  <a:sym typeface="Average"/>
                </a:rPr>
                <a:t>ACL, COLING, LREC</a:t>
              </a:r>
              <a:r>
                <a:rPr lang="en-GB" sz="1500">
                  <a:solidFill>
                    <a:srgbClr val="CFE2F3"/>
                  </a:solidFill>
                  <a:latin typeface="Average"/>
                  <a:ea typeface="Average"/>
                  <a:cs typeface="Average"/>
                  <a:sym typeface="Average"/>
                </a:rPr>
                <a:t>)</a:t>
              </a:r>
              <a:endParaRPr sz="1500">
                <a:solidFill>
                  <a:srgbClr val="CFE2F3"/>
                </a:solidFill>
                <a:latin typeface="Average"/>
                <a:ea typeface="Average"/>
                <a:cs typeface="Average"/>
                <a:sym typeface="Average"/>
              </a:endParaRPr>
            </a:p>
            <a:p>
              <a:pPr indent="0" lvl="0" marL="0" rtl="0" algn="l">
                <a:lnSpc>
                  <a:spcPct val="115000"/>
                </a:lnSpc>
                <a:spcBef>
                  <a:spcPts val="0"/>
                </a:spcBef>
                <a:spcAft>
                  <a:spcPts val="0"/>
                </a:spcAft>
                <a:buNone/>
              </a:pPr>
              <a:r>
                <a:rPr lang="en-GB" sz="1500">
                  <a:solidFill>
                    <a:schemeClr val="lt1"/>
                  </a:solidFill>
                  <a:latin typeface="Average"/>
                  <a:ea typeface="Average"/>
                  <a:cs typeface="Average"/>
                  <a:sym typeface="Average"/>
                </a:rPr>
                <a:t>Patents: </a:t>
              </a:r>
              <a:r>
                <a:rPr lang="en-GB" sz="1500">
                  <a:solidFill>
                    <a:srgbClr val="CFE2F3"/>
                  </a:solidFill>
                  <a:latin typeface="Average"/>
                  <a:ea typeface="Average"/>
                  <a:cs typeface="Average"/>
                  <a:sym typeface="Average"/>
                </a:rPr>
                <a:t>15+ patents in AI domain</a:t>
              </a:r>
              <a:endParaRPr sz="1500">
                <a:solidFill>
                  <a:srgbClr val="CFE2F3"/>
                </a:solidFill>
                <a:latin typeface="Average"/>
                <a:ea typeface="Average"/>
                <a:cs typeface="Average"/>
                <a:sym typeface="Average"/>
              </a:endParaRPr>
            </a:p>
            <a:p>
              <a:pPr indent="0" lvl="0" marL="0" rtl="0" algn="l">
                <a:lnSpc>
                  <a:spcPct val="115000"/>
                </a:lnSpc>
                <a:spcBef>
                  <a:spcPts val="0"/>
                </a:spcBef>
                <a:spcAft>
                  <a:spcPts val="0"/>
                </a:spcAft>
                <a:buNone/>
              </a:pPr>
              <a:r>
                <a:rPr lang="en-GB" sz="1500">
                  <a:solidFill>
                    <a:schemeClr val="lt1"/>
                  </a:solidFill>
                  <a:latin typeface="Average"/>
                  <a:ea typeface="Average"/>
                  <a:cs typeface="Average"/>
                  <a:sym typeface="Average"/>
                </a:rPr>
                <a:t>Domains: </a:t>
              </a:r>
              <a:r>
                <a:rPr lang="en-GB" sz="1500">
                  <a:solidFill>
                    <a:srgbClr val="CFE2F3"/>
                  </a:solidFill>
                  <a:latin typeface="Average"/>
                  <a:ea typeface="Average"/>
                  <a:cs typeface="Average"/>
                  <a:sym typeface="Average"/>
                </a:rPr>
                <a:t>NLP, Deep Learning, CV, Multimodal</a:t>
              </a:r>
              <a:endParaRPr sz="1500">
                <a:solidFill>
                  <a:srgbClr val="CFE2F3"/>
                </a:solidFill>
                <a:latin typeface="Average"/>
                <a:ea typeface="Average"/>
                <a:cs typeface="Average"/>
                <a:sym typeface="Average"/>
              </a:endParaRPr>
            </a:p>
            <a:p>
              <a:pPr indent="0" lvl="0" marL="0" rtl="0" algn="l">
                <a:lnSpc>
                  <a:spcPct val="115000"/>
                </a:lnSpc>
                <a:spcBef>
                  <a:spcPts val="0"/>
                </a:spcBef>
                <a:spcAft>
                  <a:spcPts val="0"/>
                </a:spcAft>
                <a:buNone/>
              </a:pPr>
              <a:r>
                <a:rPr lang="en-GB" sz="1500">
                  <a:solidFill>
                    <a:schemeClr val="lt1"/>
                  </a:solidFill>
                  <a:latin typeface="Average"/>
                  <a:ea typeface="Average"/>
                  <a:cs typeface="Average"/>
                  <a:sym typeface="Average"/>
                </a:rPr>
                <a:t>Core interests: </a:t>
              </a:r>
              <a:r>
                <a:rPr lang="en-GB" sz="1500">
                  <a:solidFill>
                    <a:srgbClr val="C9DAF8"/>
                  </a:solidFill>
                  <a:latin typeface="Average"/>
                  <a:ea typeface="Average"/>
                  <a:cs typeface="Average"/>
                  <a:sym typeface="Average"/>
                </a:rPr>
                <a:t>NLP, LLMs, Gen-AI, ML, DL, XAI </a:t>
              </a:r>
              <a:r>
                <a:rPr i="1" lang="en-GB" sz="1500">
                  <a:solidFill>
                    <a:srgbClr val="C9DAF8"/>
                  </a:solidFill>
                  <a:latin typeface="Average"/>
                  <a:ea typeface="Average"/>
                  <a:cs typeface="Average"/>
                  <a:sym typeface="Average"/>
                </a:rPr>
                <a:t>etc</a:t>
              </a:r>
              <a:r>
                <a:rPr lang="en-GB" sz="1500">
                  <a:solidFill>
                    <a:srgbClr val="C9DAF8"/>
                  </a:solidFill>
                  <a:latin typeface="Average"/>
                  <a:ea typeface="Average"/>
                  <a:cs typeface="Average"/>
                  <a:sym typeface="Average"/>
                </a:rPr>
                <a:t>.</a:t>
              </a:r>
              <a:endParaRPr b="1" sz="1500">
                <a:solidFill>
                  <a:srgbClr val="C9DAF8"/>
                </a:solidFill>
                <a:latin typeface="Average"/>
                <a:ea typeface="Average"/>
                <a:cs typeface="Average"/>
                <a:sym typeface="Average"/>
              </a:endParaRPr>
            </a:p>
          </p:txBody>
        </p:sp>
      </p:grpSp>
      <p:pic>
        <p:nvPicPr>
          <p:cNvPr id="122" name="Google Shape;122;p26"/>
          <p:cNvPicPr preferRelativeResize="0"/>
          <p:nvPr/>
        </p:nvPicPr>
        <p:blipFill>
          <a:blip r:embed="rId4">
            <a:alphaModFix/>
          </a:blip>
          <a:stretch>
            <a:fillRect/>
          </a:stretch>
        </p:blipFill>
        <p:spPr>
          <a:xfrm>
            <a:off x="5673772" y="328150"/>
            <a:ext cx="699772" cy="9327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Natural Language Understanding</a:t>
            </a:r>
            <a:endParaRPr b="1" i="0" sz="3200" cap="none" strike="noStrike">
              <a:latin typeface="Playfair Display"/>
              <a:ea typeface="Playfair Display"/>
              <a:cs typeface="Playfair Display"/>
              <a:sym typeface="Playfair Display"/>
            </a:endParaRPr>
          </a:p>
        </p:txBody>
      </p:sp>
      <p:sp>
        <p:nvSpPr>
          <p:cNvPr id="331" name="Google Shape;331;p44"/>
          <p:cNvSpPr/>
          <p:nvPr/>
        </p:nvSpPr>
        <p:spPr>
          <a:xfrm>
            <a:off x="623525" y="1076150"/>
            <a:ext cx="8350500" cy="37422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Understanding structure, meaning, context </a:t>
            </a:r>
            <a:r>
              <a:rPr i="1" lang="en-GB" sz="1900">
                <a:latin typeface="Average"/>
                <a:ea typeface="Average"/>
                <a:cs typeface="Average"/>
                <a:sym typeface="Average"/>
              </a:rPr>
              <a:t>etc.</a:t>
            </a:r>
            <a:r>
              <a:rPr lang="en-GB" sz="1900">
                <a:latin typeface="Average"/>
                <a:ea typeface="Average"/>
                <a:cs typeface="Average"/>
                <a:sym typeface="Average"/>
              </a:rPr>
              <a:t> in natural language</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Sample applications:</a:t>
            </a:r>
            <a:endParaRPr sz="1900">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Sentiment Analysis</a:t>
            </a:r>
            <a:endParaRPr sz="1900">
              <a:solidFill>
                <a:srgbClr val="666666"/>
              </a:solidFill>
              <a:latin typeface="Average"/>
              <a:ea typeface="Average"/>
              <a:cs typeface="Average"/>
              <a:sym typeface="Average"/>
            </a:endParaRPr>
          </a:p>
          <a:p>
            <a:pPr indent="-349250" lvl="1" marL="91440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Hate-speech detection</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Search Engine</a:t>
            </a:r>
            <a:endParaRPr sz="1900">
              <a:solidFill>
                <a:srgbClr val="666666"/>
              </a:solidFill>
              <a:latin typeface="Average"/>
              <a:ea typeface="Average"/>
              <a:cs typeface="Average"/>
              <a:sym typeface="Average"/>
            </a:endParaRPr>
          </a:p>
          <a:p>
            <a:pPr indent="-349250" lvl="1" marL="91440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Fake News detection</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Document Search</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Grammar check</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Intent Detection and Classification</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Spam Email Filtering</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Natural Language Generation</a:t>
            </a:r>
            <a:endParaRPr b="1" i="0" sz="3200" cap="none" strike="noStrike">
              <a:latin typeface="Playfair Display"/>
              <a:ea typeface="Playfair Display"/>
              <a:cs typeface="Playfair Display"/>
              <a:sym typeface="Playfair Display"/>
            </a:endParaRPr>
          </a:p>
        </p:txBody>
      </p:sp>
      <p:sp>
        <p:nvSpPr>
          <p:cNvPr id="337" name="Google Shape;337;p45"/>
          <p:cNvSpPr/>
          <p:nvPr/>
        </p:nvSpPr>
        <p:spPr>
          <a:xfrm>
            <a:off x="623525" y="1076150"/>
            <a:ext cx="8350500" cy="37422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Generate natural language text with correct structure, meaning, context </a:t>
            </a:r>
            <a:r>
              <a:rPr i="1" lang="en-GB" sz="1900">
                <a:latin typeface="Average"/>
                <a:ea typeface="Average"/>
                <a:cs typeface="Average"/>
                <a:sym typeface="Average"/>
              </a:rPr>
              <a:t>etc.</a:t>
            </a:r>
            <a:endParaRPr sz="1900">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Sample applications:</a:t>
            </a:r>
            <a:endParaRPr sz="1900">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Chatbots</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Machine Translation</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Question Answering</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Personal Assistants</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Automatic Text Summarization</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66666"/>
              </a:buClr>
              <a:buSzPts val="1900"/>
              <a:buFont typeface="Average"/>
              <a:buChar char="○"/>
            </a:pPr>
            <a:r>
              <a:rPr lang="en-GB" sz="1900">
                <a:solidFill>
                  <a:srgbClr val="666666"/>
                </a:solidFill>
                <a:latin typeface="Average"/>
                <a:ea typeface="Average"/>
                <a:cs typeface="Average"/>
                <a:sym typeface="Average"/>
              </a:rPr>
              <a:t>Image Captioning</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400">
                <a:latin typeface="Playfair Display"/>
                <a:ea typeface="Playfair Display"/>
                <a:cs typeface="Playfair Display"/>
                <a:sym typeface="Playfair Display"/>
              </a:rPr>
              <a:t>Layers of NLP</a:t>
            </a:r>
            <a:endParaRPr b="1" i="0" sz="3400" cap="none" strike="noStrike">
              <a:latin typeface="Playfair Display"/>
              <a:ea typeface="Playfair Display"/>
              <a:cs typeface="Playfair Display"/>
              <a:sym typeface="Playfair Display"/>
            </a:endParaRPr>
          </a:p>
        </p:txBody>
      </p:sp>
      <p:grpSp>
        <p:nvGrpSpPr>
          <p:cNvPr id="343" name="Google Shape;343;p46"/>
          <p:cNvGrpSpPr/>
          <p:nvPr/>
        </p:nvGrpSpPr>
        <p:grpSpPr>
          <a:xfrm flipH="1">
            <a:off x="5626075" y="1986775"/>
            <a:ext cx="3419324" cy="1047300"/>
            <a:chOff x="380025" y="1684220"/>
            <a:chExt cx="3419324" cy="1047300"/>
          </a:xfrm>
        </p:grpSpPr>
        <p:sp>
          <p:nvSpPr>
            <p:cNvPr id="344" name="Google Shape;344;p46"/>
            <p:cNvSpPr txBox="1"/>
            <p:nvPr/>
          </p:nvSpPr>
          <p:spPr>
            <a:xfrm>
              <a:off x="380025" y="1684220"/>
              <a:ext cx="25548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900">
                  <a:latin typeface="Average"/>
                  <a:ea typeface="Average"/>
                  <a:cs typeface="Average"/>
                  <a:sym typeface="Average"/>
                </a:rPr>
                <a:t>Semantic Analysis</a:t>
              </a:r>
              <a:endParaRPr b="1" sz="1900">
                <a:latin typeface="Average"/>
                <a:ea typeface="Average"/>
                <a:cs typeface="Average"/>
                <a:sym typeface="Average"/>
              </a:endParaRPr>
            </a:p>
            <a:p>
              <a:pPr indent="0" lvl="0" marL="0" rtl="0" algn="l">
                <a:spcBef>
                  <a:spcPts val="0"/>
                </a:spcBef>
                <a:spcAft>
                  <a:spcPts val="1600"/>
                </a:spcAft>
                <a:buNone/>
              </a:pPr>
              <a:r>
                <a:rPr lang="en-GB" sz="1700">
                  <a:solidFill>
                    <a:srgbClr val="666666"/>
                  </a:solidFill>
                  <a:latin typeface="Average"/>
                  <a:ea typeface="Average"/>
                  <a:cs typeface="Average"/>
                  <a:sym typeface="Average"/>
                </a:rPr>
                <a:t>Analysis using meaning and context</a:t>
              </a:r>
              <a:endParaRPr b="1" sz="1700">
                <a:solidFill>
                  <a:srgbClr val="666666"/>
                </a:solidFill>
                <a:latin typeface="Average"/>
                <a:ea typeface="Average"/>
                <a:cs typeface="Average"/>
                <a:sym typeface="Average"/>
              </a:endParaRPr>
            </a:p>
          </p:txBody>
        </p:sp>
        <p:cxnSp>
          <p:nvCxnSpPr>
            <p:cNvPr id="345" name="Google Shape;345;p46"/>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346" name="Google Shape;346;p46"/>
            <p:cNvSpPr/>
            <p:nvPr/>
          </p:nvSpPr>
          <p:spPr>
            <a:xfrm>
              <a:off x="3020371" y="2111851"/>
              <a:ext cx="198600" cy="198300"/>
            </a:xfrm>
            <a:prstGeom prst="ellipse">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800">
                  <a:solidFill>
                    <a:srgbClr val="FFFFFF"/>
                  </a:solidFill>
                  <a:latin typeface="Roboto"/>
                  <a:ea typeface="Roboto"/>
                  <a:cs typeface="Roboto"/>
                  <a:sym typeface="Roboto"/>
                </a:rPr>
                <a:t>3</a:t>
              </a:r>
              <a:endParaRPr>
                <a:solidFill>
                  <a:srgbClr val="FFFFFF"/>
                </a:solidFill>
              </a:endParaRPr>
            </a:p>
          </p:txBody>
        </p:sp>
      </p:grpSp>
      <p:grpSp>
        <p:nvGrpSpPr>
          <p:cNvPr id="348" name="Google Shape;348;p46"/>
          <p:cNvGrpSpPr/>
          <p:nvPr/>
        </p:nvGrpSpPr>
        <p:grpSpPr>
          <a:xfrm>
            <a:off x="535540" y="2680105"/>
            <a:ext cx="3319714" cy="1047300"/>
            <a:chOff x="857520" y="1684225"/>
            <a:chExt cx="3319714" cy="1047300"/>
          </a:xfrm>
        </p:grpSpPr>
        <p:sp>
          <p:nvSpPr>
            <p:cNvPr id="349" name="Google Shape;349;p46"/>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900">
                  <a:latin typeface="Average"/>
                  <a:ea typeface="Average"/>
                  <a:cs typeface="Average"/>
                  <a:sym typeface="Average"/>
                </a:rPr>
                <a:t>Discourse Analysis</a:t>
              </a:r>
              <a:endParaRPr b="1" sz="1900">
                <a:latin typeface="Average"/>
                <a:ea typeface="Average"/>
                <a:cs typeface="Average"/>
                <a:sym typeface="Average"/>
              </a:endParaRPr>
            </a:p>
            <a:p>
              <a:pPr indent="0" lvl="0" marL="0" rtl="0" algn="r">
                <a:spcBef>
                  <a:spcPts val="0"/>
                </a:spcBef>
                <a:spcAft>
                  <a:spcPts val="1600"/>
                </a:spcAft>
                <a:buNone/>
              </a:pPr>
              <a:r>
                <a:rPr lang="en-GB" sz="1700">
                  <a:solidFill>
                    <a:srgbClr val="666666"/>
                  </a:solidFill>
                  <a:latin typeface="Average"/>
                  <a:ea typeface="Average"/>
                  <a:cs typeface="Average"/>
                  <a:sym typeface="Average"/>
                </a:rPr>
                <a:t>Analysis beyond text</a:t>
              </a:r>
              <a:endParaRPr b="1" sz="1700">
                <a:solidFill>
                  <a:srgbClr val="666666"/>
                </a:solidFill>
                <a:latin typeface="Roboto"/>
                <a:ea typeface="Roboto"/>
                <a:cs typeface="Roboto"/>
                <a:sym typeface="Roboto"/>
              </a:endParaRPr>
            </a:p>
          </p:txBody>
        </p:sp>
        <p:cxnSp>
          <p:nvCxnSpPr>
            <p:cNvPr id="350" name="Google Shape;350;p46"/>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351" name="Google Shape;351;p46"/>
            <p:cNvSpPr/>
            <p:nvPr/>
          </p:nvSpPr>
          <p:spPr>
            <a:xfrm>
              <a:off x="3020371" y="2111851"/>
              <a:ext cx="198600" cy="198300"/>
            </a:xfrm>
            <a:prstGeom prst="ellips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800">
                  <a:solidFill>
                    <a:srgbClr val="FFFFFF"/>
                  </a:solidFill>
                  <a:latin typeface="Roboto"/>
                  <a:ea typeface="Roboto"/>
                  <a:cs typeface="Roboto"/>
                  <a:sym typeface="Roboto"/>
                </a:rPr>
                <a:t>4</a:t>
              </a:r>
              <a:endParaRPr>
                <a:solidFill>
                  <a:srgbClr val="FFFFFF"/>
                </a:solidFill>
              </a:endParaRPr>
            </a:p>
          </p:txBody>
        </p:sp>
      </p:grpSp>
      <p:grpSp>
        <p:nvGrpSpPr>
          <p:cNvPr id="353" name="Google Shape;353;p46"/>
          <p:cNvGrpSpPr/>
          <p:nvPr/>
        </p:nvGrpSpPr>
        <p:grpSpPr>
          <a:xfrm flipH="1">
            <a:off x="4837475" y="792725"/>
            <a:ext cx="4207924" cy="1047300"/>
            <a:chOff x="380025" y="1684220"/>
            <a:chExt cx="4207924" cy="1047300"/>
          </a:xfrm>
        </p:grpSpPr>
        <p:sp>
          <p:nvSpPr>
            <p:cNvPr id="354" name="Google Shape;354;p46"/>
            <p:cNvSpPr txBox="1"/>
            <p:nvPr/>
          </p:nvSpPr>
          <p:spPr>
            <a:xfrm>
              <a:off x="380025" y="1684220"/>
              <a:ext cx="25548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900">
                  <a:latin typeface="Average"/>
                  <a:ea typeface="Average"/>
                  <a:cs typeface="Average"/>
                  <a:sym typeface="Average"/>
                </a:rPr>
                <a:t>Morphological Analysis</a:t>
              </a:r>
              <a:endParaRPr b="1" sz="1900">
                <a:latin typeface="Average"/>
                <a:ea typeface="Average"/>
                <a:cs typeface="Average"/>
                <a:sym typeface="Average"/>
              </a:endParaRPr>
            </a:p>
            <a:p>
              <a:pPr indent="0" lvl="0" marL="0" rtl="0" algn="l">
                <a:spcBef>
                  <a:spcPts val="0"/>
                </a:spcBef>
                <a:spcAft>
                  <a:spcPts val="1600"/>
                </a:spcAft>
                <a:buNone/>
              </a:pPr>
              <a:r>
                <a:rPr lang="en-GB" sz="1700">
                  <a:solidFill>
                    <a:srgbClr val="666666"/>
                  </a:solidFill>
                  <a:latin typeface="Average"/>
                  <a:ea typeface="Average"/>
                  <a:cs typeface="Average"/>
                  <a:sym typeface="Average"/>
                </a:rPr>
                <a:t>Analysis using root form</a:t>
              </a:r>
              <a:endParaRPr b="1" sz="1700">
                <a:solidFill>
                  <a:srgbClr val="666666"/>
                </a:solidFill>
                <a:latin typeface="Average"/>
                <a:ea typeface="Average"/>
                <a:cs typeface="Average"/>
                <a:sym typeface="Average"/>
              </a:endParaRPr>
            </a:p>
          </p:txBody>
        </p:sp>
        <p:cxnSp>
          <p:nvCxnSpPr>
            <p:cNvPr id="355" name="Google Shape;355;p46"/>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356" name="Google Shape;356;p46"/>
            <p:cNvSpPr/>
            <p:nvPr/>
          </p:nvSpPr>
          <p:spPr>
            <a:xfrm>
              <a:off x="3020371" y="2111851"/>
              <a:ext cx="198600" cy="198300"/>
            </a:xfrm>
            <a:prstGeom prst="ellipse">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800">
                  <a:solidFill>
                    <a:srgbClr val="FFFFFF"/>
                  </a:solidFill>
                  <a:latin typeface="Roboto"/>
                  <a:ea typeface="Roboto"/>
                  <a:cs typeface="Roboto"/>
                  <a:sym typeface="Roboto"/>
                </a:rPr>
                <a:t>1</a:t>
              </a:r>
              <a:endParaRPr>
                <a:solidFill>
                  <a:srgbClr val="FFFFFF"/>
                </a:solidFill>
              </a:endParaRPr>
            </a:p>
          </p:txBody>
        </p:sp>
      </p:grpSp>
      <p:grpSp>
        <p:nvGrpSpPr>
          <p:cNvPr id="358" name="Google Shape;358;p46"/>
          <p:cNvGrpSpPr/>
          <p:nvPr/>
        </p:nvGrpSpPr>
        <p:grpSpPr>
          <a:xfrm>
            <a:off x="2817423" y="945750"/>
            <a:ext cx="3509166" cy="3251991"/>
            <a:chOff x="3217473" y="1225350"/>
            <a:chExt cx="3118150" cy="3159727"/>
          </a:xfrm>
        </p:grpSpPr>
        <p:sp>
          <p:nvSpPr>
            <p:cNvPr id="359" name="Google Shape;359;p46"/>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360" name="Google Shape;360;p46"/>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361" name="Google Shape;361;p46"/>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362" name="Google Shape;362;p46"/>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363" name="Google Shape;363;p46"/>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0944A1"/>
            </a:solidFill>
            <a:ln>
              <a:noFill/>
            </a:ln>
          </p:spPr>
        </p:sp>
        <p:sp>
          <p:nvSpPr>
            <p:cNvPr id="364" name="Google Shape;364;p46"/>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65" name="Google Shape;365;p46"/>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366" name="Google Shape;366;p46"/>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0944A1"/>
            </a:solidFill>
            <a:ln>
              <a:noFill/>
            </a:ln>
          </p:spPr>
        </p:sp>
        <p:sp>
          <p:nvSpPr>
            <p:cNvPr id="367" name="Google Shape;367;p46"/>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0D5DDF"/>
            </a:solidFill>
            <a:ln>
              <a:noFill/>
            </a:ln>
          </p:spPr>
        </p:sp>
        <p:sp>
          <p:nvSpPr>
            <p:cNvPr id="368" name="Google Shape;368;p46"/>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0944A1"/>
            </a:solidFill>
            <a:ln>
              <a:noFill/>
            </a:ln>
          </p:spPr>
        </p:sp>
        <p:sp>
          <p:nvSpPr>
            <p:cNvPr id="369" name="Google Shape;369;p46"/>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0C58D3"/>
            </a:solidFill>
            <a:ln>
              <a:noFill/>
            </a:ln>
          </p:spPr>
        </p:sp>
        <p:sp>
          <p:nvSpPr>
            <p:cNvPr id="370" name="Google Shape;370;p46"/>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0944A1"/>
            </a:solidFill>
            <a:ln>
              <a:noFill/>
            </a:ln>
          </p:spPr>
        </p:sp>
        <p:sp>
          <p:nvSpPr>
            <p:cNvPr id="371" name="Google Shape;371;p46"/>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0E65F0"/>
            </a:solidFill>
            <a:ln>
              <a:noFill/>
            </a:ln>
          </p:spPr>
        </p:sp>
        <p:sp>
          <p:nvSpPr>
            <p:cNvPr id="372" name="Google Shape;372;p46"/>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307BF3"/>
            </a:solidFill>
            <a:ln>
              <a:noFill/>
            </a:ln>
          </p:spPr>
        </p:sp>
      </p:grpSp>
      <p:grpSp>
        <p:nvGrpSpPr>
          <p:cNvPr id="373" name="Google Shape;373;p46"/>
          <p:cNvGrpSpPr/>
          <p:nvPr/>
        </p:nvGrpSpPr>
        <p:grpSpPr>
          <a:xfrm>
            <a:off x="535540" y="1425995"/>
            <a:ext cx="3319714" cy="1047300"/>
            <a:chOff x="857520" y="1684225"/>
            <a:chExt cx="3319714" cy="1047300"/>
          </a:xfrm>
        </p:grpSpPr>
        <p:sp>
          <p:nvSpPr>
            <p:cNvPr id="374" name="Google Shape;374;p46"/>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900">
                  <a:latin typeface="Average"/>
                  <a:ea typeface="Average"/>
                  <a:cs typeface="Average"/>
                  <a:sym typeface="Average"/>
                </a:rPr>
                <a:t>Syntactic Analysis</a:t>
              </a:r>
              <a:endParaRPr b="1" sz="1900">
                <a:latin typeface="Average"/>
                <a:ea typeface="Average"/>
                <a:cs typeface="Average"/>
                <a:sym typeface="Average"/>
              </a:endParaRPr>
            </a:p>
            <a:p>
              <a:pPr indent="0" lvl="0" marL="0" rtl="0" algn="r">
                <a:spcBef>
                  <a:spcPts val="0"/>
                </a:spcBef>
                <a:spcAft>
                  <a:spcPts val="1600"/>
                </a:spcAft>
                <a:buNone/>
              </a:pPr>
              <a:r>
                <a:rPr lang="en-GB" sz="1700">
                  <a:solidFill>
                    <a:srgbClr val="666666"/>
                  </a:solidFill>
                  <a:latin typeface="Average"/>
                  <a:ea typeface="Average"/>
                  <a:cs typeface="Average"/>
                  <a:sym typeface="Average"/>
                </a:rPr>
                <a:t>Analysis using structure</a:t>
              </a:r>
              <a:endParaRPr b="1" sz="1700">
                <a:solidFill>
                  <a:srgbClr val="666666"/>
                </a:solidFill>
                <a:latin typeface="Average"/>
                <a:ea typeface="Average"/>
                <a:cs typeface="Average"/>
                <a:sym typeface="Average"/>
              </a:endParaRPr>
            </a:p>
          </p:txBody>
        </p:sp>
        <p:cxnSp>
          <p:nvCxnSpPr>
            <p:cNvPr id="375" name="Google Shape;375;p46"/>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376" name="Google Shape;376;p46"/>
            <p:cNvSpPr/>
            <p:nvPr/>
          </p:nvSpPr>
          <p:spPr>
            <a:xfrm>
              <a:off x="3020371" y="2111851"/>
              <a:ext cx="198600" cy="198300"/>
            </a:xfrm>
            <a:prstGeom prst="ellipse">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GB" sz="800">
                  <a:solidFill>
                    <a:srgbClr val="FFFFFF"/>
                  </a:solidFill>
                  <a:latin typeface="Roboto"/>
                  <a:ea typeface="Roboto"/>
                  <a:cs typeface="Roboto"/>
                  <a:sym typeface="Roboto"/>
                </a:rPr>
                <a:t>2</a:t>
              </a:r>
              <a:endParaRPr>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Morphological Analysis</a:t>
            </a:r>
            <a:endParaRPr b="1" i="0" sz="3200" cap="none" strike="noStrike">
              <a:latin typeface="Playfair Display"/>
              <a:ea typeface="Playfair Display"/>
              <a:cs typeface="Playfair Display"/>
              <a:sym typeface="Playfair Display"/>
            </a:endParaRPr>
          </a:p>
        </p:txBody>
      </p:sp>
      <p:sp>
        <p:nvSpPr>
          <p:cNvPr id="383" name="Google Shape;383;p47"/>
          <p:cNvSpPr/>
          <p:nvPr/>
        </p:nvSpPr>
        <p:spPr>
          <a:xfrm>
            <a:off x="623525" y="923750"/>
            <a:ext cx="8350500" cy="13203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Stemming - </a:t>
            </a:r>
            <a:r>
              <a:rPr lang="en-GB" sz="1900">
                <a:solidFill>
                  <a:srgbClr val="666666"/>
                </a:solidFill>
                <a:latin typeface="Average"/>
                <a:ea typeface="Average"/>
                <a:cs typeface="Average"/>
                <a:sym typeface="Average"/>
              </a:rPr>
              <a:t>Extract stem/root/base form from inflected word from</a:t>
            </a:r>
            <a:endParaRPr sz="1900">
              <a:latin typeface="Average"/>
              <a:ea typeface="Average"/>
              <a:cs typeface="Average"/>
              <a:sym typeface="Average"/>
            </a:endParaRPr>
          </a:p>
          <a:p>
            <a:pPr indent="-349250" lvl="1" marL="914400" marR="0" rtl="0" algn="l">
              <a:lnSpc>
                <a:spcPct val="115000"/>
              </a:lnSpc>
              <a:spcBef>
                <a:spcPts val="0"/>
              </a:spcBef>
              <a:spcAft>
                <a:spcPts val="0"/>
              </a:spcAft>
              <a:buClr>
                <a:srgbClr val="1155CC"/>
              </a:buClr>
              <a:buSzPts val="1900"/>
              <a:buFont typeface="Average"/>
              <a:buChar char="○"/>
            </a:pPr>
            <a:r>
              <a:rPr lang="en-GB" sz="1900">
                <a:solidFill>
                  <a:srgbClr val="1155CC"/>
                </a:solidFill>
                <a:latin typeface="Average"/>
                <a:ea typeface="Average"/>
                <a:cs typeface="Average"/>
                <a:sym typeface="Average"/>
              </a:rPr>
              <a:t>Stem(running) = run</a:t>
            </a:r>
            <a:endParaRPr sz="1900">
              <a:solidFill>
                <a:srgbClr val="1155CC"/>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Lemmatization - </a:t>
            </a:r>
            <a:r>
              <a:rPr lang="en-GB" sz="1900">
                <a:solidFill>
                  <a:srgbClr val="666666"/>
                </a:solidFill>
                <a:latin typeface="Average"/>
                <a:ea typeface="Average"/>
                <a:cs typeface="Average"/>
                <a:sym typeface="Average"/>
              </a:rPr>
              <a:t>Extract lemma using lexicon from inflected word form</a:t>
            </a:r>
            <a:endParaRPr sz="1900">
              <a:solidFill>
                <a:srgbClr val="666666"/>
              </a:solidFill>
              <a:latin typeface="Average"/>
              <a:ea typeface="Average"/>
              <a:cs typeface="Average"/>
              <a:sym typeface="Average"/>
            </a:endParaRPr>
          </a:p>
          <a:p>
            <a:pPr indent="-349250" lvl="1" marL="914400" marR="0" rtl="0" algn="l">
              <a:lnSpc>
                <a:spcPct val="115000"/>
              </a:lnSpc>
              <a:spcBef>
                <a:spcPts val="0"/>
              </a:spcBef>
              <a:spcAft>
                <a:spcPts val="0"/>
              </a:spcAft>
              <a:buClr>
                <a:srgbClr val="6AA84F"/>
              </a:buClr>
              <a:buSzPts val="1900"/>
              <a:buFont typeface="Average"/>
              <a:buChar char="○"/>
            </a:pPr>
            <a:r>
              <a:rPr lang="en-GB" sz="1900">
                <a:solidFill>
                  <a:srgbClr val="6AA84F"/>
                </a:solidFill>
                <a:latin typeface="Average"/>
                <a:ea typeface="Average"/>
                <a:cs typeface="Average"/>
                <a:sym typeface="Average"/>
              </a:rPr>
              <a:t>Lemma(was) = be</a:t>
            </a:r>
            <a:endParaRPr sz="1900">
              <a:solidFill>
                <a:srgbClr val="6AA84F"/>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
        <p:nvSpPr>
          <p:cNvPr id="384" name="Google Shape;384;p47"/>
          <p:cNvSpPr/>
          <p:nvPr/>
        </p:nvSpPr>
        <p:spPr>
          <a:xfrm>
            <a:off x="775920" y="29998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Syntactic Analysis</a:t>
            </a:r>
            <a:endParaRPr b="1" i="0" sz="3200" cap="none" strike="noStrike">
              <a:latin typeface="Playfair Display"/>
              <a:ea typeface="Playfair Display"/>
              <a:cs typeface="Playfair Display"/>
              <a:sym typeface="Playfair Display"/>
            </a:endParaRPr>
          </a:p>
        </p:txBody>
      </p:sp>
      <p:sp>
        <p:nvSpPr>
          <p:cNvPr id="385" name="Google Shape;385;p47"/>
          <p:cNvSpPr/>
          <p:nvPr/>
        </p:nvSpPr>
        <p:spPr>
          <a:xfrm>
            <a:off x="775925" y="3438350"/>
            <a:ext cx="8350500" cy="13203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Parsing - </a:t>
            </a:r>
            <a:r>
              <a:rPr lang="en-GB" sz="1900">
                <a:solidFill>
                  <a:srgbClr val="666666"/>
                </a:solidFill>
                <a:latin typeface="Average"/>
                <a:ea typeface="Average"/>
                <a:cs typeface="Average"/>
                <a:sym typeface="Average"/>
              </a:rPr>
              <a:t>Shallow/ Deep Parsing, Dependency Parsing</a:t>
            </a:r>
            <a:endParaRPr sz="1900">
              <a:solidFill>
                <a:srgbClr val="666666"/>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Grammar - </a:t>
            </a:r>
            <a:r>
              <a:rPr lang="en-GB" sz="1900">
                <a:solidFill>
                  <a:srgbClr val="666666"/>
                </a:solidFill>
                <a:latin typeface="Average"/>
                <a:ea typeface="Average"/>
                <a:cs typeface="Average"/>
                <a:sym typeface="Average"/>
              </a:rPr>
              <a:t>Structure of sentences, Context Free Grammar</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1000"/>
                                        <p:tgtEl>
                                          <p:spTgt spid="3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Effect filter="fade" transition="in">
                                      <p:cBhvr>
                                        <p:cTn dur="1000"/>
                                        <p:tgtEl>
                                          <p:spTgt spid="3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Effect filter="fade" transition="in">
                                      <p:cBhvr>
                                        <p:cTn dur="1000"/>
                                        <p:tgtEl>
                                          <p:spTgt spid="3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Effect filter="fade" transition="in">
                                      <p:cBhvr>
                                        <p:cTn dur="1000"/>
                                        <p:tgtEl>
                                          <p:spTgt spid="3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Effect filter="fade" transition="in">
                                      <p:cBhvr>
                                        <p:cTn dur="1000"/>
                                        <p:tgtEl>
                                          <p:spTgt spid="3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5" st="5"/>
                                            </p:txEl>
                                          </p:spTgt>
                                        </p:tgtEl>
                                        <p:attrNameLst>
                                          <p:attrName>style.visibility</p:attrName>
                                        </p:attrNameLst>
                                      </p:cBhvr>
                                      <p:to>
                                        <p:strVal val="visible"/>
                                      </p:to>
                                    </p:set>
                                    <p:animEffect filter="fade" transition="in">
                                      <p:cBhvr>
                                        <p:cTn dur="1000"/>
                                        <p:tgtEl>
                                          <p:spTgt spid="3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6" st="6"/>
                                            </p:txEl>
                                          </p:spTgt>
                                        </p:tgtEl>
                                        <p:attrNameLst>
                                          <p:attrName>style.visibility</p:attrName>
                                        </p:attrNameLst>
                                      </p:cBhvr>
                                      <p:to>
                                        <p:strVal val="visible"/>
                                      </p:to>
                                    </p:set>
                                    <p:animEffect filter="fade" transition="in">
                                      <p:cBhvr>
                                        <p:cTn dur="1000"/>
                                        <p:tgtEl>
                                          <p:spTgt spid="3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xEl>
                                              <p:pRg end="7" st="7"/>
                                            </p:txEl>
                                          </p:spTgt>
                                        </p:tgtEl>
                                        <p:attrNameLst>
                                          <p:attrName>style.visibility</p:attrName>
                                        </p:attrNameLst>
                                      </p:cBhvr>
                                      <p:to>
                                        <p:strVal val="visible"/>
                                      </p:to>
                                    </p:set>
                                    <p:animEffect filter="fade" transition="in">
                                      <p:cBhvr>
                                        <p:cTn dur="1000"/>
                                        <p:tgtEl>
                                          <p:spTgt spid="3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1000"/>
                                        <p:tgtEl>
                                          <p:spTgt spid="3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1000"/>
                                        <p:tgtEl>
                                          <p:spTgt spid="3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1000"/>
                                        <p:tgtEl>
                                          <p:spTgt spid="3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animEffect filter="fade" transition="in">
                                      <p:cBhvr>
                                        <p:cTn dur="1000"/>
                                        <p:tgtEl>
                                          <p:spTgt spid="3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animEffect filter="fade" transition="in">
                                      <p:cBhvr>
                                        <p:cTn dur="1000"/>
                                        <p:tgtEl>
                                          <p:spTgt spid="3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animEffect filter="fade" transition="in">
                                      <p:cBhvr>
                                        <p:cTn dur="1000"/>
                                        <p:tgtEl>
                                          <p:spTgt spid="3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Semantic Analysis</a:t>
            </a:r>
            <a:endParaRPr b="1" i="0" sz="3200" cap="none" strike="noStrike">
              <a:latin typeface="Playfair Display"/>
              <a:ea typeface="Playfair Display"/>
              <a:cs typeface="Playfair Display"/>
              <a:sym typeface="Playfair Display"/>
            </a:endParaRPr>
          </a:p>
        </p:txBody>
      </p:sp>
      <p:sp>
        <p:nvSpPr>
          <p:cNvPr id="391" name="Google Shape;391;p48"/>
          <p:cNvSpPr/>
          <p:nvPr/>
        </p:nvSpPr>
        <p:spPr>
          <a:xfrm>
            <a:off x="623525" y="923750"/>
            <a:ext cx="8350500" cy="13203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Text Classification: </a:t>
            </a:r>
            <a:r>
              <a:rPr lang="en-GB" sz="1900">
                <a:solidFill>
                  <a:srgbClr val="666666"/>
                </a:solidFill>
                <a:latin typeface="Average"/>
                <a:ea typeface="Average"/>
                <a:cs typeface="Average"/>
                <a:sym typeface="Average"/>
              </a:rPr>
              <a:t>Sentiment Analysis, Fake News Detection, POS Tagging</a:t>
            </a:r>
            <a:endParaRPr sz="1900">
              <a:solidFill>
                <a:srgbClr val="666666"/>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Text Analysis: </a:t>
            </a:r>
            <a:r>
              <a:rPr lang="en-GB" sz="1900">
                <a:solidFill>
                  <a:srgbClr val="666666"/>
                </a:solidFill>
                <a:latin typeface="Average"/>
                <a:ea typeface="Average"/>
                <a:cs typeface="Average"/>
                <a:sym typeface="Average"/>
              </a:rPr>
              <a:t>Intent Detection, Text Similarity, Document Similarity</a:t>
            </a:r>
            <a:endParaRPr sz="1900">
              <a:solidFill>
                <a:srgbClr val="666666"/>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
        <p:nvSpPr>
          <p:cNvPr id="392" name="Google Shape;392;p48"/>
          <p:cNvSpPr/>
          <p:nvPr/>
        </p:nvSpPr>
        <p:spPr>
          <a:xfrm>
            <a:off x="775920" y="22378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Discourse Analysis</a:t>
            </a:r>
            <a:endParaRPr b="1" i="0" sz="3200" cap="none" strike="noStrike">
              <a:latin typeface="Playfair Display"/>
              <a:ea typeface="Playfair Display"/>
              <a:cs typeface="Playfair Display"/>
              <a:sym typeface="Playfair Display"/>
            </a:endParaRPr>
          </a:p>
        </p:txBody>
      </p:sp>
      <p:sp>
        <p:nvSpPr>
          <p:cNvPr id="393" name="Google Shape;393;p48"/>
          <p:cNvSpPr/>
          <p:nvPr/>
        </p:nvSpPr>
        <p:spPr>
          <a:xfrm>
            <a:off x="775925" y="2676350"/>
            <a:ext cx="8350500" cy="17688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Sarcasm Detection</a:t>
            </a:r>
            <a:endParaRPr sz="1900">
              <a:latin typeface="Average"/>
              <a:ea typeface="Average"/>
              <a:cs typeface="Average"/>
              <a:sym typeface="Average"/>
            </a:endParaRPr>
          </a:p>
          <a:p>
            <a:pPr indent="-323850" lvl="1" marL="914400" marR="0" rtl="0" algn="l">
              <a:lnSpc>
                <a:spcPct val="115000"/>
              </a:lnSpc>
              <a:spcBef>
                <a:spcPts val="0"/>
              </a:spcBef>
              <a:spcAft>
                <a:spcPts val="0"/>
              </a:spcAft>
              <a:buClr>
                <a:srgbClr val="4A86E8"/>
              </a:buClr>
              <a:buSzPts val="1500"/>
              <a:buFont typeface="Average"/>
              <a:buChar char="○"/>
            </a:pPr>
            <a:r>
              <a:rPr lang="en-GB" sz="1500">
                <a:solidFill>
                  <a:srgbClr val="4A86E8"/>
                </a:solidFill>
                <a:latin typeface="Average"/>
                <a:ea typeface="Average"/>
                <a:cs typeface="Average"/>
                <a:sym typeface="Average"/>
              </a:rPr>
              <a:t>“The movie is one in a million!! I could bear it only for 30 minutes”</a:t>
            </a:r>
            <a:endParaRPr sz="1500">
              <a:solidFill>
                <a:srgbClr val="4A86E8"/>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Humour Detection</a:t>
            </a:r>
            <a:endParaRPr sz="1900">
              <a:latin typeface="Average"/>
              <a:ea typeface="Average"/>
              <a:cs typeface="Average"/>
              <a:sym typeface="Average"/>
            </a:endParaRPr>
          </a:p>
          <a:p>
            <a:pPr indent="-323850" lvl="1" marL="914400" marR="0" rtl="0" algn="l">
              <a:lnSpc>
                <a:spcPct val="115000"/>
              </a:lnSpc>
              <a:spcBef>
                <a:spcPts val="0"/>
              </a:spcBef>
              <a:spcAft>
                <a:spcPts val="0"/>
              </a:spcAft>
              <a:buClr>
                <a:srgbClr val="38761D"/>
              </a:buClr>
              <a:buSzPts val="1500"/>
              <a:buFont typeface="Average"/>
              <a:buChar char="○"/>
            </a:pPr>
            <a:r>
              <a:rPr lang="en-GB" sz="1500">
                <a:solidFill>
                  <a:srgbClr val="38761D"/>
                </a:solidFill>
                <a:latin typeface="Average"/>
                <a:ea typeface="Average"/>
                <a:cs typeface="Average"/>
                <a:sym typeface="Average"/>
              </a:rPr>
              <a:t>“There is no redemption for you, if you have not watched </a:t>
            </a:r>
            <a:r>
              <a:rPr i="1" lang="en-GB" sz="1500">
                <a:solidFill>
                  <a:srgbClr val="38761D"/>
                </a:solidFill>
                <a:latin typeface="Average"/>
                <a:ea typeface="Average"/>
                <a:cs typeface="Average"/>
                <a:sym typeface="Average"/>
              </a:rPr>
              <a:t>The Shawshank Redemption</a:t>
            </a:r>
            <a:r>
              <a:rPr lang="en-GB" sz="1500">
                <a:solidFill>
                  <a:srgbClr val="38761D"/>
                </a:solidFill>
                <a:latin typeface="Average"/>
                <a:ea typeface="Average"/>
                <a:cs typeface="Average"/>
                <a:sym typeface="Average"/>
              </a:rPr>
              <a:t>”</a:t>
            </a:r>
            <a:endParaRPr sz="1500">
              <a:solidFill>
                <a:srgbClr val="38761D"/>
              </a:solidFill>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10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Effect filter="fade" transition="in">
                                      <p:cBhvr>
                                        <p:cTn dur="1000"/>
                                        <p:tgtEl>
                                          <p:spTgt spid="3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Effect filter="fade" transition="in">
                                      <p:cBhvr>
                                        <p:cTn dur="1000"/>
                                        <p:tgtEl>
                                          <p:spTgt spid="3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animEffect filter="fade" transition="in">
                                      <p:cBhvr>
                                        <p:cTn dur="1000"/>
                                        <p:tgtEl>
                                          <p:spTgt spid="3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animEffect filter="fade" transition="in">
                                      <p:cBhvr>
                                        <p:cTn dur="1000"/>
                                        <p:tgtEl>
                                          <p:spTgt spid="3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10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10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10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1000"/>
                                        <p:tgtEl>
                                          <p:spTgt spid="3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Effect filter="fade" transition="in">
                                      <p:cBhvr>
                                        <p:cTn dur="1000"/>
                                        <p:tgtEl>
                                          <p:spTgt spid="3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Effect filter="fade" transition="in">
                                      <p:cBhvr>
                                        <p:cTn dur="1000"/>
                                        <p:tgtEl>
                                          <p:spTgt spid="3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Effect filter="fade" transition="in">
                                      <p:cBhvr>
                                        <p:cTn dur="1000"/>
                                        <p:tgtEl>
                                          <p:spTgt spid="3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7" st="7"/>
                                            </p:txEl>
                                          </p:spTgt>
                                        </p:tgtEl>
                                        <p:attrNameLst>
                                          <p:attrName>style.visibility</p:attrName>
                                        </p:attrNameLst>
                                      </p:cBhvr>
                                      <p:to>
                                        <p:strVal val="visible"/>
                                      </p:to>
                                    </p:set>
                                    <p:animEffect filter="fade" transition="in">
                                      <p:cBhvr>
                                        <p:cTn dur="1000"/>
                                        <p:tgtEl>
                                          <p:spTgt spid="39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49"/>
          <p:cNvSpPr/>
          <p:nvPr/>
        </p:nvSpPr>
        <p:spPr>
          <a:xfrm>
            <a:off x="1207700" y="15034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Current Trends</a:t>
            </a:r>
            <a:endParaRPr i="0" sz="5200" u="none" cap="none" strike="noStrike">
              <a:solidFill>
                <a:srgbClr val="999999"/>
              </a:solidFill>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Pre-trained</a:t>
            </a:r>
            <a:r>
              <a:rPr b="1" lang="en-GB" sz="3200">
                <a:latin typeface="Playfair Display"/>
                <a:ea typeface="Playfair Display"/>
                <a:cs typeface="Playfair Display"/>
                <a:sym typeface="Playfair Display"/>
              </a:rPr>
              <a:t> Language Models</a:t>
            </a:r>
            <a:endParaRPr b="1" i="0" sz="3200" cap="none" strike="noStrike">
              <a:latin typeface="Playfair Display"/>
              <a:ea typeface="Playfair Display"/>
              <a:cs typeface="Playfair Display"/>
              <a:sym typeface="Playfair Display"/>
            </a:endParaRPr>
          </a:p>
        </p:txBody>
      </p:sp>
      <p:sp>
        <p:nvSpPr>
          <p:cNvPr id="404" name="Google Shape;404;p50"/>
          <p:cNvSpPr/>
          <p:nvPr/>
        </p:nvSpPr>
        <p:spPr>
          <a:xfrm>
            <a:off x="623525" y="1152350"/>
            <a:ext cx="8236800" cy="37623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1417"/>
              </a:spcBef>
              <a:spcAft>
                <a:spcPts val="0"/>
              </a:spcAft>
              <a:buNone/>
            </a:pPr>
            <a:r>
              <a:t/>
            </a:r>
            <a:endParaRPr sz="1900">
              <a:latin typeface="Average"/>
              <a:ea typeface="Average"/>
              <a:cs typeface="Average"/>
              <a:sym typeface="Average"/>
            </a:endParaRPr>
          </a:p>
          <a:p>
            <a:pPr indent="-381000" lvl="0" marL="457200" marR="0" rtl="0" algn="l">
              <a:lnSpc>
                <a:spcPct val="115000"/>
              </a:lnSpc>
              <a:spcBef>
                <a:spcPts val="1417"/>
              </a:spcBef>
              <a:spcAft>
                <a:spcPts val="0"/>
              </a:spcAft>
              <a:buSzPts val="2400"/>
              <a:buFont typeface="Average"/>
              <a:buChar char="●"/>
            </a:pPr>
            <a:r>
              <a:rPr lang="en-GB" sz="1900">
                <a:latin typeface="Average"/>
                <a:ea typeface="Average"/>
                <a:cs typeface="Average"/>
                <a:sym typeface="Average"/>
              </a:rPr>
              <a:t>A black-box that understands a language and can be used to perform any specific task in the language </a:t>
            </a:r>
            <a:endParaRPr i="1" sz="1900">
              <a:solidFill>
                <a:srgbClr val="4A86E8"/>
              </a:solidFill>
              <a:latin typeface="Average"/>
              <a:ea typeface="Average"/>
              <a:cs typeface="Average"/>
              <a:sym typeface="Average"/>
            </a:endParaRPr>
          </a:p>
          <a:p>
            <a:pPr indent="-381000" lvl="0" marL="457200" marR="0" rtl="0" algn="l">
              <a:lnSpc>
                <a:spcPct val="115000"/>
              </a:lnSpc>
              <a:spcBef>
                <a:spcPts val="0"/>
              </a:spcBef>
              <a:spcAft>
                <a:spcPts val="0"/>
              </a:spcAft>
              <a:buSzPts val="2400"/>
              <a:buFont typeface="Average"/>
              <a:buChar char="●"/>
            </a:pPr>
            <a:r>
              <a:rPr lang="en-GB" sz="1900">
                <a:latin typeface="Average"/>
                <a:ea typeface="Average"/>
                <a:cs typeface="Average"/>
                <a:sym typeface="Average"/>
              </a:rPr>
              <a:t>Primary applications: Auto-correct, Auto-complete, Next word suggestion</a:t>
            </a:r>
            <a:endParaRPr sz="1900">
              <a:latin typeface="Average"/>
              <a:ea typeface="Average"/>
              <a:cs typeface="Average"/>
              <a:sym typeface="Average"/>
            </a:endParaRPr>
          </a:p>
          <a:p>
            <a:pPr indent="-349250" lvl="1" marL="914400" marR="0" rtl="0" algn="l">
              <a:lnSpc>
                <a:spcPct val="115000"/>
              </a:lnSpc>
              <a:spcBef>
                <a:spcPts val="0"/>
              </a:spcBef>
              <a:spcAft>
                <a:spcPts val="0"/>
              </a:spcAft>
              <a:buSzPts val="1900"/>
              <a:buFont typeface="Average"/>
              <a:buChar char="○"/>
            </a:pPr>
            <a:r>
              <a:rPr lang="en-GB" sz="1900">
                <a:latin typeface="Average"/>
                <a:ea typeface="Average"/>
                <a:cs typeface="Average"/>
                <a:sym typeface="Average"/>
              </a:rPr>
              <a:t>Google Smart Compose</a:t>
            </a:r>
            <a:endParaRPr sz="1900">
              <a:latin typeface="Average"/>
              <a:ea typeface="Average"/>
              <a:cs typeface="Average"/>
              <a:sym typeface="Average"/>
            </a:endParaRPr>
          </a:p>
          <a:p>
            <a:pPr indent="0" lvl="0" marL="0" marR="0" rtl="0" algn="l">
              <a:lnSpc>
                <a:spcPct val="115000"/>
              </a:lnSpc>
              <a:spcBef>
                <a:spcPts val="1417"/>
              </a:spcBef>
              <a:spcAft>
                <a:spcPts val="0"/>
              </a:spcAft>
              <a:buNone/>
            </a:pPr>
            <a:r>
              <a:t/>
            </a:r>
            <a:endParaRPr sz="1900">
              <a:latin typeface="Average"/>
              <a:ea typeface="Average"/>
              <a:cs typeface="Average"/>
              <a:sym typeface="Average"/>
            </a:endParaRPr>
          </a:p>
          <a:p>
            <a:pPr indent="-349250" lvl="0" marL="457200" marR="0" rtl="0" algn="l">
              <a:lnSpc>
                <a:spcPct val="115000"/>
              </a:lnSpc>
              <a:spcBef>
                <a:spcPts val="1417"/>
              </a:spcBef>
              <a:spcAft>
                <a:spcPts val="0"/>
              </a:spcAft>
              <a:buSzPts val="1900"/>
              <a:buFont typeface="Average"/>
              <a:buChar char="●"/>
            </a:pPr>
            <a:r>
              <a:rPr lang="en-GB" sz="1900">
                <a:latin typeface="Average"/>
                <a:ea typeface="Average"/>
                <a:cs typeface="Average"/>
                <a:sym typeface="Average"/>
              </a:rPr>
              <a:t>Used to achieve a plethora of NLP tasks</a:t>
            </a:r>
            <a:endParaRPr sz="1900">
              <a:latin typeface="Average"/>
              <a:ea typeface="Average"/>
              <a:cs typeface="Average"/>
              <a:sym typeface="Average"/>
            </a:endParaRPr>
          </a:p>
          <a:p>
            <a:pPr indent="-298450" lvl="1" marL="914400" marR="0" rtl="0" algn="l">
              <a:lnSpc>
                <a:spcPct val="115000"/>
              </a:lnSpc>
              <a:spcBef>
                <a:spcPts val="0"/>
              </a:spcBef>
              <a:spcAft>
                <a:spcPts val="0"/>
              </a:spcAft>
              <a:buSzPts val="1100"/>
              <a:buFont typeface="Average"/>
              <a:buChar char="○"/>
            </a:pPr>
            <a:r>
              <a:rPr lang="en-GB" sz="1900">
                <a:latin typeface="Average"/>
                <a:ea typeface="Average"/>
                <a:cs typeface="Average"/>
                <a:sym typeface="Average"/>
              </a:rPr>
              <a:t>GPT-3 Applications</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pic>
        <p:nvPicPr>
          <p:cNvPr id="405" name="Google Shape;405;p50"/>
          <p:cNvPicPr preferRelativeResize="0"/>
          <p:nvPr/>
        </p:nvPicPr>
        <p:blipFill>
          <a:blip r:embed="rId3">
            <a:alphaModFix/>
          </a:blip>
          <a:stretch>
            <a:fillRect/>
          </a:stretch>
        </p:blipFill>
        <p:spPr>
          <a:xfrm>
            <a:off x="6415375" y="485275"/>
            <a:ext cx="1843125" cy="1032150"/>
          </a:xfrm>
          <a:prstGeom prst="rect">
            <a:avLst/>
          </a:prstGeom>
          <a:noFill/>
          <a:ln>
            <a:noFill/>
          </a:ln>
        </p:spPr>
      </p:pic>
      <p:pic>
        <p:nvPicPr>
          <p:cNvPr descr="Google is introducing an autocomplete feature in its Gmail email service. The feature called &quot;smart compose&quot; uses machine learning to offer suggested ways to finish sentences users start typing. Users can accept the completion by hitting tab. The feature should be available to all users this month. For its photos service, Google is starting a new service called &quot;Suggested Actions.&quot; If it recognises a photo of someone who is a Google contact, it can suggested sending it to the person. It can also convert photos to PDFs and automatically add color to black-and-white photos or make part of a color photo black and white. The changes are coming in the next two months. (Text: AP)&#10;&#10;►Subscribe to The Economic Times for latest video updates. It's free! - http://www.youtube.com/TheEconomicTimes?sub_confirmation=1&#10;&#10;►More Videos @ ETTV - http://economictimes.indiatimes.com/TV&#10;&#10;►http://EconomicTimes.com&#10;&#10;►For business news on the go, download ET app:&#10;&#10;Google Play - https://market.android.com/details?id=com.et.reader.activities&#10;iTunes - http://itunes.apple.com/us/app/the-economic-times/id474766725?ls=1&amp;mt=8&#10;Windows Store - http://www.windowsphone.com/en-US/apps/d73c2150-6acf-445b-b810-19a004b5d3e8&#10;&#10;►ET elsewhere:&#10;https://www.facebook.com/EconomicTimes&#10;http://twitter.com/economictimes&#10;https://plus.google.com/+TheEconomicTimes/&#10;https://www.instagram.com/the_economic_times/&#10;https://www.linkedin.com/company/the-economic-times" id="406" name="Google Shape;406;p50" title="Google I/O 2018: Gmail autocomplete feature unveiled">
            <a:hlinkClick r:id="rId4"/>
          </p:cNvPr>
          <p:cNvPicPr preferRelativeResize="0"/>
          <p:nvPr/>
        </p:nvPicPr>
        <p:blipFill>
          <a:blip r:embed="rId5">
            <a:alphaModFix/>
          </a:blip>
          <a:stretch>
            <a:fillRect/>
          </a:stretch>
        </p:blipFill>
        <p:spPr>
          <a:xfrm>
            <a:off x="2209000" y="3448050"/>
            <a:ext cx="762800" cy="572100"/>
          </a:xfrm>
          <a:prstGeom prst="rect">
            <a:avLst/>
          </a:prstGeom>
          <a:noFill/>
          <a:ln>
            <a:noFill/>
          </a:ln>
        </p:spPr>
      </p:pic>
      <p:pic>
        <p:nvPicPr>
          <p:cNvPr descr="Sharif Shameem on Twitter: &quot;This is mind blowing. With GPT-3, I built a layout generator where you just describe any layout you want, and it generates the JSX code for you.&quot; @sharifshameem" id="407" name="Google Shape;407;p50" title="GPT 3: mindblowing AI">
            <a:hlinkClick r:id="rId6"/>
          </p:cNvPr>
          <p:cNvPicPr preferRelativeResize="0"/>
          <p:nvPr/>
        </p:nvPicPr>
        <p:blipFill>
          <a:blip r:embed="rId7">
            <a:alphaModFix/>
          </a:blip>
          <a:stretch>
            <a:fillRect/>
          </a:stretch>
        </p:blipFill>
        <p:spPr>
          <a:xfrm>
            <a:off x="5277525" y="4210050"/>
            <a:ext cx="894676" cy="671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p:nvPr/>
        </p:nvSpPr>
        <p:spPr>
          <a:xfrm>
            <a:off x="623524" y="104275"/>
            <a:ext cx="63480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3200">
                <a:latin typeface="Playfair Display"/>
                <a:ea typeface="Playfair Display"/>
                <a:cs typeface="Playfair Display"/>
                <a:sym typeface="Playfair Display"/>
              </a:rPr>
              <a:t>Large Language Models (LLMs)</a:t>
            </a:r>
            <a:endParaRPr b="1" i="0" sz="3200" cap="none" strike="noStrike">
              <a:latin typeface="Playfair Display"/>
              <a:ea typeface="Playfair Display"/>
              <a:cs typeface="Playfair Display"/>
              <a:sym typeface="Playfair Display"/>
            </a:endParaRPr>
          </a:p>
        </p:txBody>
      </p:sp>
      <p:sp>
        <p:nvSpPr>
          <p:cNvPr id="413" name="Google Shape;413;p51"/>
          <p:cNvSpPr/>
          <p:nvPr/>
        </p:nvSpPr>
        <p:spPr>
          <a:xfrm>
            <a:off x="623525" y="584175"/>
            <a:ext cx="8236800" cy="4113300"/>
          </a:xfrm>
          <a:prstGeom prst="rect">
            <a:avLst/>
          </a:prstGeom>
          <a:noFill/>
          <a:ln>
            <a:noFill/>
          </a:ln>
        </p:spPr>
        <p:txBody>
          <a:bodyPr anchorCtr="0" anchor="t" bIns="91425" lIns="90000" spcFirstLastPara="1" rIns="90000" wrap="square" tIns="91425">
            <a:noAutofit/>
          </a:bodyPr>
          <a:lstStyle/>
          <a:p>
            <a:pPr indent="-361950" lvl="0" marL="457200" marR="0" rtl="0" algn="l">
              <a:lnSpc>
                <a:spcPct val="150000"/>
              </a:lnSpc>
              <a:spcBef>
                <a:spcPts val="1417"/>
              </a:spcBef>
              <a:spcAft>
                <a:spcPts val="0"/>
              </a:spcAft>
              <a:buSzPts val="2100"/>
              <a:buFont typeface="Average"/>
              <a:buChar char="●"/>
            </a:pPr>
            <a:r>
              <a:rPr lang="en-GB">
                <a:latin typeface="Average"/>
                <a:ea typeface="Average"/>
                <a:cs typeface="Average"/>
                <a:sym typeface="Average"/>
              </a:rPr>
              <a:t>Foundation Models (FMs) that use deep learning algorithms to </a:t>
            </a:r>
            <a:r>
              <a:rPr i="1" lang="en-GB">
                <a:latin typeface="Average"/>
                <a:ea typeface="Average"/>
                <a:cs typeface="Average"/>
                <a:sym typeface="Average"/>
              </a:rPr>
              <a:t>process</a:t>
            </a:r>
            <a:r>
              <a:rPr lang="en-GB">
                <a:latin typeface="Average"/>
                <a:ea typeface="Average"/>
                <a:cs typeface="Average"/>
                <a:sym typeface="Average"/>
              </a:rPr>
              <a:t>, </a:t>
            </a:r>
            <a:r>
              <a:rPr i="1" lang="en-GB">
                <a:latin typeface="Average"/>
                <a:ea typeface="Average"/>
                <a:cs typeface="Average"/>
                <a:sym typeface="Average"/>
              </a:rPr>
              <a:t>understand </a:t>
            </a:r>
            <a:r>
              <a:rPr lang="en-GB">
                <a:latin typeface="Average"/>
                <a:ea typeface="Average"/>
                <a:cs typeface="Average"/>
                <a:sym typeface="Average"/>
              </a:rPr>
              <a:t>and generate natural language </a:t>
            </a:r>
            <a:endParaRPr i="1">
              <a:solidFill>
                <a:srgbClr val="4A86E8"/>
              </a:solidFill>
              <a:latin typeface="Average"/>
              <a:ea typeface="Average"/>
              <a:cs typeface="Average"/>
              <a:sym typeface="Average"/>
            </a:endParaRPr>
          </a:p>
          <a:p>
            <a:pPr indent="-349250" lvl="0" marL="457200" marR="0" rtl="0" algn="l">
              <a:lnSpc>
                <a:spcPct val="150000"/>
              </a:lnSpc>
              <a:spcBef>
                <a:spcPts val="0"/>
              </a:spcBef>
              <a:spcAft>
                <a:spcPts val="0"/>
              </a:spcAft>
              <a:buSzPts val="1900"/>
              <a:buFont typeface="Average"/>
              <a:buChar char="●"/>
            </a:pPr>
            <a:r>
              <a:rPr lang="en-GB">
                <a:latin typeface="Average"/>
                <a:ea typeface="Average"/>
                <a:cs typeface="Average"/>
                <a:sym typeface="Average"/>
              </a:rPr>
              <a:t>Trained on </a:t>
            </a:r>
            <a:r>
              <a:rPr i="1" lang="en-GB">
                <a:latin typeface="Average"/>
                <a:ea typeface="Average"/>
                <a:cs typeface="Average"/>
                <a:sym typeface="Average"/>
              </a:rPr>
              <a:t>massive amounts of text data</a:t>
            </a:r>
            <a:r>
              <a:rPr lang="en-GB">
                <a:latin typeface="Average"/>
                <a:ea typeface="Average"/>
                <a:cs typeface="Average"/>
                <a:sym typeface="Average"/>
              </a:rPr>
              <a:t> to learn </a:t>
            </a:r>
            <a:r>
              <a:rPr i="1" lang="en-GB">
                <a:latin typeface="Average"/>
                <a:ea typeface="Average"/>
                <a:cs typeface="Average"/>
                <a:sym typeface="Average"/>
              </a:rPr>
              <a:t>patterns </a:t>
            </a:r>
            <a:r>
              <a:rPr lang="en-GB">
                <a:latin typeface="Average"/>
                <a:ea typeface="Average"/>
                <a:cs typeface="Average"/>
                <a:sym typeface="Average"/>
              </a:rPr>
              <a:t>and </a:t>
            </a:r>
            <a:r>
              <a:rPr i="1" lang="en-GB">
                <a:latin typeface="Average"/>
                <a:ea typeface="Average"/>
                <a:cs typeface="Average"/>
                <a:sym typeface="Average"/>
              </a:rPr>
              <a:t>relationships </a:t>
            </a:r>
            <a:r>
              <a:rPr lang="en-GB">
                <a:latin typeface="Average"/>
                <a:ea typeface="Average"/>
                <a:cs typeface="Average"/>
                <a:sym typeface="Average"/>
              </a:rPr>
              <a:t>in the language (</a:t>
            </a:r>
            <a:r>
              <a:rPr i="1" lang="en-GB">
                <a:latin typeface="Average"/>
                <a:ea typeface="Average"/>
                <a:cs typeface="Average"/>
                <a:sym typeface="Average"/>
              </a:rPr>
              <a:t>e.g.</a:t>
            </a:r>
            <a:r>
              <a:rPr lang="en-GB">
                <a:latin typeface="Average"/>
                <a:ea typeface="Average"/>
                <a:cs typeface="Average"/>
                <a:sym typeface="Average"/>
              </a:rPr>
              <a:t>, </a:t>
            </a:r>
            <a:r>
              <a:rPr lang="en-GB">
                <a:latin typeface="Average"/>
                <a:ea typeface="Average"/>
                <a:cs typeface="Average"/>
                <a:sym typeface="Average"/>
              </a:rPr>
              <a:t>GPT-3</a:t>
            </a:r>
            <a:r>
              <a:rPr lang="en-GB">
                <a:latin typeface="Average"/>
                <a:ea typeface="Average"/>
                <a:cs typeface="Average"/>
                <a:sym typeface="Average"/>
              </a:rPr>
              <a:t> is trained on </a:t>
            </a:r>
            <a:r>
              <a:rPr b="1" lang="en-GB">
                <a:latin typeface="Average"/>
                <a:ea typeface="Average"/>
                <a:cs typeface="Average"/>
                <a:sym typeface="Average"/>
              </a:rPr>
              <a:t>45TB</a:t>
            </a:r>
            <a:r>
              <a:rPr lang="en-GB">
                <a:latin typeface="Average"/>
                <a:ea typeface="Average"/>
                <a:cs typeface="Average"/>
                <a:sym typeface="Average"/>
              </a:rPr>
              <a:t> of data)</a:t>
            </a:r>
            <a:endParaRPr>
              <a:latin typeface="Average"/>
              <a:ea typeface="Average"/>
              <a:cs typeface="Average"/>
              <a:sym typeface="Average"/>
            </a:endParaRPr>
          </a:p>
          <a:p>
            <a:pPr indent="-349250" lvl="0" marL="457200" marR="0" rtl="0" algn="l">
              <a:lnSpc>
                <a:spcPct val="150000"/>
              </a:lnSpc>
              <a:spcBef>
                <a:spcPts val="0"/>
              </a:spcBef>
              <a:spcAft>
                <a:spcPts val="0"/>
              </a:spcAft>
              <a:buSzPts val="1900"/>
              <a:buFont typeface="Average"/>
              <a:buChar char="●"/>
            </a:pPr>
            <a:r>
              <a:rPr lang="en-GB">
                <a:latin typeface="Average"/>
                <a:ea typeface="Average"/>
                <a:cs typeface="Average"/>
                <a:sym typeface="Average"/>
              </a:rPr>
              <a:t>LLMs can perform both simple and complex tasks:</a:t>
            </a:r>
            <a:endParaRPr>
              <a:latin typeface="Average"/>
              <a:ea typeface="Average"/>
              <a:cs typeface="Average"/>
              <a:sym typeface="Average"/>
            </a:endParaRPr>
          </a:p>
          <a:p>
            <a:pPr indent="-317500" lvl="1" marL="914400" marR="0" rtl="0" algn="l">
              <a:lnSpc>
                <a:spcPct val="150000"/>
              </a:lnSpc>
              <a:spcBef>
                <a:spcPts val="0"/>
              </a:spcBef>
              <a:spcAft>
                <a:spcPts val="0"/>
              </a:spcAft>
              <a:buSzPts val="1400"/>
              <a:buFont typeface="Average"/>
              <a:buChar char="○"/>
            </a:pPr>
            <a:r>
              <a:rPr b="1" lang="en-GB">
                <a:latin typeface="Average"/>
                <a:ea typeface="Average"/>
                <a:cs typeface="Average"/>
                <a:sym typeface="Average"/>
              </a:rPr>
              <a:t>Simple Tasks</a:t>
            </a:r>
            <a:r>
              <a:rPr lang="en-GB">
                <a:latin typeface="Average"/>
                <a:ea typeface="Average"/>
                <a:cs typeface="Average"/>
                <a:sym typeface="Average"/>
              </a:rPr>
              <a:t>: Sentiment Analysis, Text Summarization,  Language Translation </a:t>
            </a:r>
            <a:r>
              <a:rPr i="1" lang="en-GB">
                <a:latin typeface="Average"/>
                <a:ea typeface="Average"/>
                <a:cs typeface="Average"/>
                <a:sym typeface="Average"/>
              </a:rPr>
              <a:t>etc.</a:t>
            </a:r>
            <a:endParaRPr i="1">
              <a:latin typeface="Average"/>
              <a:ea typeface="Average"/>
              <a:cs typeface="Average"/>
              <a:sym typeface="Average"/>
            </a:endParaRPr>
          </a:p>
          <a:p>
            <a:pPr indent="-317500" lvl="1" marL="914400" marR="0" rtl="0" algn="l">
              <a:lnSpc>
                <a:spcPct val="150000"/>
              </a:lnSpc>
              <a:spcBef>
                <a:spcPts val="0"/>
              </a:spcBef>
              <a:spcAft>
                <a:spcPts val="0"/>
              </a:spcAft>
              <a:buSzPts val="1400"/>
              <a:buFont typeface="Average"/>
              <a:buChar char="○"/>
            </a:pPr>
            <a:r>
              <a:rPr b="1" lang="en-GB">
                <a:latin typeface="Average"/>
                <a:ea typeface="Average"/>
                <a:cs typeface="Average"/>
                <a:sym typeface="Average"/>
              </a:rPr>
              <a:t>Complex Tasks</a:t>
            </a:r>
            <a:r>
              <a:rPr lang="en-GB">
                <a:latin typeface="Average"/>
                <a:ea typeface="Average"/>
                <a:cs typeface="Average"/>
                <a:sym typeface="Average"/>
              </a:rPr>
              <a:t>: Information Retrieval, Story Generation, Code Generation </a:t>
            </a:r>
            <a:r>
              <a:rPr i="1" lang="en-GB">
                <a:latin typeface="Average"/>
                <a:ea typeface="Average"/>
                <a:cs typeface="Average"/>
                <a:sym typeface="Average"/>
              </a:rPr>
              <a:t>etc.</a:t>
            </a:r>
            <a:endParaRPr i="1">
              <a:latin typeface="Average"/>
              <a:ea typeface="Average"/>
              <a:cs typeface="Average"/>
              <a:sym typeface="Average"/>
            </a:endParaRPr>
          </a:p>
          <a:p>
            <a:pPr indent="-317500" lvl="0" marL="457200" marR="0" rtl="0" algn="l">
              <a:lnSpc>
                <a:spcPct val="150000"/>
              </a:lnSpc>
              <a:spcBef>
                <a:spcPts val="0"/>
              </a:spcBef>
              <a:spcAft>
                <a:spcPts val="0"/>
              </a:spcAft>
              <a:buSzPts val="1400"/>
              <a:buFont typeface="Average"/>
              <a:buChar char="●"/>
            </a:pPr>
            <a:r>
              <a:rPr lang="en-GB">
                <a:latin typeface="Average"/>
                <a:ea typeface="Average"/>
                <a:cs typeface="Average"/>
                <a:sym typeface="Average"/>
              </a:rPr>
              <a:t>Types of LLMs:</a:t>
            </a:r>
            <a:endParaRPr>
              <a:latin typeface="Average"/>
              <a:ea typeface="Average"/>
              <a:cs typeface="Average"/>
              <a:sym typeface="Average"/>
            </a:endParaRPr>
          </a:p>
          <a:p>
            <a:pPr indent="-317500" lvl="1" marL="914400" marR="0" rtl="0" algn="l">
              <a:lnSpc>
                <a:spcPct val="150000"/>
              </a:lnSpc>
              <a:spcBef>
                <a:spcPts val="0"/>
              </a:spcBef>
              <a:spcAft>
                <a:spcPts val="0"/>
              </a:spcAft>
              <a:buSzPts val="1400"/>
              <a:buFont typeface="Average"/>
              <a:buChar char="○"/>
            </a:pPr>
            <a:r>
              <a:rPr b="1" lang="en-GB">
                <a:latin typeface="Average"/>
                <a:ea typeface="Average"/>
                <a:cs typeface="Average"/>
                <a:sym typeface="Average"/>
              </a:rPr>
              <a:t>Closed Frontier LLMs - </a:t>
            </a:r>
            <a:r>
              <a:rPr lang="en-GB" u="sng">
                <a:solidFill>
                  <a:schemeClr val="hlink"/>
                </a:solidFill>
                <a:latin typeface="Average"/>
                <a:ea typeface="Average"/>
                <a:cs typeface="Average"/>
                <a:sym typeface="Average"/>
                <a:hlinkClick r:id="rId3"/>
              </a:rPr>
              <a:t>ChatGPT</a:t>
            </a:r>
            <a:r>
              <a:rPr lang="en-GB">
                <a:latin typeface="Average"/>
                <a:ea typeface="Average"/>
                <a:cs typeface="Average"/>
                <a:sym typeface="Average"/>
              </a:rPr>
              <a:t> (OpenAI), </a:t>
            </a:r>
            <a:r>
              <a:rPr lang="en-GB" u="sng">
                <a:solidFill>
                  <a:schemeClr val="hlink"/>
                </a:solidFill>
                <a:latin typeface="Average"/>
                <a:ea typeface="Average"/>
                <a:cs typeface="Average"/>
                <a:sym typeface="Average"/>
                <a:hlinkClick r:id="rId4"/>
              </a:rPr>
              <a:t>Claude</a:t>
            </a:r>
            <a:r>
              <a:rPr lang="en-GB">
                <a:latin typeface="Average"/>
                <a:ea typeface="Average"/>
                <a:cs typeface="Average"/>
                <a:sym typeface="Average"/>
              </a:rPr>
              <a:t> (Anthropic)</a:t>
            </a:r>
            <a:endParaRPr>
              <a:latin typeface="Average"/>
              <a:ea typeface="Average"/>
              <a:cs typeface="Average"/>
              <a:sym typeface="Average"/>
            </a:endParaRPr>
          </a:p>
          <a:p>
            <a:pPr indent="-317500" lvl="1" marL="914400" marR="0" rtl="0" algn="l">
              <a:lnSpc>
                <a:spcPct val="150000"/>
              </a:lnSpc>
              <a:spcBef>
                <a:spcPts val="0"/>
              </a:spcBef>
              <a:spcAft>
                <a:spcPts val="0"/>
              </a:spcAft>
              <a:buSzPts val="1400"/>
              <a:buFont typeface="Average"/>
              <a:buChar char="○"/>
            </a:pPr>
            <a:r>
              <a:rPr b="1" lang="en-GB">
                <a:latin typeface="Average"/>
                <a:ea typeface="Average"/>
                <a:cs typeface="Average"/>
                <a:sym typeface="Average"/>
              </a:rPr>
              <a:t>Open-source LLMs - </a:t>
            </a:r>
            <a:r>
              <a:rPr lang="en-GB" u="sng">
                <a:solidFill>
                  <a:schemeClr val="hlink"/>
                </a:solidFill>
                <a:latin typeface="Average"/>
                <a:ea typeface="Average"/>
                <a:cs typeface="Average"/>
                <a:sym typeface="Average"/>
                <a:hlinkClick r:id="rId5"/>
              </a:rPr>
              <a:t>Llama-2</a:t>
            </a:r>
            <a:r>
              <a:rPr b="1" lang="en-GB">
                <a:latin typeface="Average"/>
                <a:ea typeface="Average"/>
                <a:cs typeface="Average"/>
                <a:sym typeface="Average"/>
              </a:rPr>
              <a:t> </a:t>
            </a:r>
            <a:r>
              <a:rPr lang="en-GB">
                <a:latin typeface="Average"/>
                <a:ea typeface="Average"/>
                <a:cs typeface="Average"/>
                <a:sym typeface="Average"/>
              </a:rPr>
              <a:t>(Meta AI)</a:t>
            </a:r>
            <a:r>
              <a:rPr b="1" lang="en-GB">
                <a:latin typeface="Average"/>
                <a:ea typeface="Average"/>
                <a:cs typeface="Average"/>
                <a:sym typeface="Average"/>
              </a:rPr>
              <a:t>, </a:t>
            </a:r>
            <a:r>
              <a:rPr lang="en-GB" u="sng">
                <a:solidFill>
                  <a:schemeClr val="hlink"/>
                </a:solidFill>
                <a:latin typeface="Average"/>
                <a:ea typeface="Average"/>
                <a:cs typeface="Average"/>
                <a:sym typeface="Average"/>
                <a:hlinkClick r:id="rId6"/>
              </a:rPr>
              <a:t>Mistral</a:t>
            </a:r>
            <a:r>
              <a:rPr b="1" lang="en-GB">
                <a:latin typeface="Average"/>
                <a:ea typeface="Average"/>
                <a:cs typeface="Average"/>
                <a:sym typeface="Average"/>
              </a:rPr>
              <a:t> </a:t>
            </a:r>
            <a:r>
              <a:rPr lang="en-GB">
                <a:latin typeface="Average"/>
                <a:ea typeface="Average"/>
                <a:cs typeface="Average"/>
                <a:sym typeface="Average"/>
              </a:rPr>
              <a:t>(Mistral AI) </a:t>
            </a:r>
            <a:endParaRPr>
              <a:latin typeface="Average"/>
              <a:ea typeface="Average"/>
              <a:cs typeface="Average"/>
              <a:sym typeface="Average"/>
            </a:endParaRPr>
          </a:p>
          <a:p>
            <a:pPr indent="0" lvl="0" marL="457200" marR="0" rtl="0" algn="l">
              <a:lnSpc>
                <a:spcPct val="150000"/>
              </a:lnSpc>
              <a:spcBef>
                <a:spcPts val="1417"/>
              </a:spcBef>
              <a:spcAft>
                <a:spcPts val="0"/>
              </a:spcAft>
              <a:buNone/>
            </a:pPr>
            <a:r>
              <a:rPr lang="en-GB" sz="1600">
                <a:latin typeface="Average"/>
                <a:ea typeface="Average"/>
                <a:cs typeface="Average"/>
                <a:sym typeface="Average"/>
              </a:rPr>
              <a:t>Let us </a:t>
            </a:r>
            <a:r>
              <a:rPr lang="en-GB" sz="1600" u="sng">
                <a:solidFill>
                  <a:schemeClr val="hlink"/>
                </a:solidFill>
                <a:latin typeface="Average"/>
                <a:ea typeface="Average"/>
                <a:cs typeface="Average"/>
                <a:sym typeface="Average"/>
                <a:hlinkClick r:id="rId7"/>
              </a:rPr>
              <a:t>explore</a:t>
            </a:r>
            <a:r>
              <a:rPr lang="en-GB" sz="1600">
                <a:latin typeface="Average"/>
                <a:ea typeface="Average"/>
                <a:cs typeface="Average"/>
                <a:sym typeface="Average"/>
              </a:rPr>
              <a:t> a few LLMs</a:t>
            </a:r>
            <a:endParaRPr sz="1600">
              <a:latin typeface="Average"/>
              <a:ea typeface="Average"/>
              <a:cs typeface="Average"/>
              <a:sym typeface="Average"/>
            </a:endParaRPr>
          </a:p>
          <a:p>
            <a:pPr indent="0" lvl="0" marL="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latin typeface="Average"/>
              <a:ea typeface="Average"/>
              <a:cs typeface="Average"/>
              <a:sym typeface="Average"/>
            </a:endParaRPr>
          </a:p>
          <a:p>
            <a:pPr indent="0" lvl="0" marL="457200" marR="0" rtl="0" algn="l">
              <a:lnSpc>
                <a:spcPct val="115000"/>
              </a:lnSpc>
              <a:spcBef>
                <a:spcPts val="1417"/>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2"/>
          <p:cNvSpPr/>
          <p:nvPr/>
        </p:nvSpPr>
        <p:spPr>
          <a:xfrm>
            <a:off x="1207700" y="15034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Career Paths</a:t>
            </a:r>
            <a:endParaRPr i="0" sz="5200" u="none" cap="none" strike="noStrike">
              <a:solidFill>
                <a:srgbClr val="999999"/>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10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animEffect filter="fade" transition="in">
                                      <p:cBhvr>
                                        <p:cTn dur="1000"/>
                                        <p:tgtEl>
                                          <p:spTgt spid="4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53"/>
          <p:cNvGrpSpPr/>
          <p:nvPr/>
        </p:nvGrpSpPr>
        <p:grpSpPr>
          <a:xfrm>
            <a:off x="936587" y="3957114"/>
            <a:ext cx="8084489" cy="1012007"/>
            <a:chOff x="1593000" y="2322568"/>
            <a:chExt cx="6031851" cy="772171"/>
          </a:xfrm>
        </p:grpSpPr>
        <p:sp>
          <p:nvSpPr>
            <p:cNvPr id="424" name="Google Shape;424;p5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25" name="Google Shape;425;p53"/>
            <p:cNvSpPr/>
            <p:nvPr/>
          </p:nvSpPr>
          <p:spPr>
            <a:xfrm flipH="1">
              <a:off x="2283025" y="2322575"/>
              <a:ext cx="1844400" cy="6426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26" name="Google Shape;426;p53"/>
            <p:cNvSpPr/>
            <p:nvPr/>
          </p:nvSpPr>
          <p:spPr>
            <a:xfrm rot="-5400000">
              <a:off x="3501574" y="1934671"/>
              <a:ext cx="643356" cy="1419149"/>
            </a:xfrm>
            <a:prstGeom prst="flowChartOffpageConnector">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27" name="Google Shape;427;p53"/>
            <p:cNvSpPr/>
            <p:nvPr/>
          </p:nvSpPr>
          <p:spPr>
            <a:xfrm>
              <a:off x="2342625" y="2399951"/>
              <a:ext cx="1940700" cy="4959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rgbClr val="FFFFFF"/>
                  </a:solidFill>
                  <a:latin typeface="Average"/>
                  <a:ea typeface="Average"/>
                  <a:cs typeface="Average"/>
                  <a:sym typeface="Average"/>
                </a:rPr>
                <a:t>SCOPE</a:t>
              </a:r>
              <a:endParaRPr sz="2000">
                <a:solidFill>
                  <a:srgbClr val="FFFFFF"/>
                </a:solidFill>
                <a:latin typeface="Average"/>
                <a:ea typeface="Average"/>
                <a:cs typeface="Average"/>
                <a:sym typeface="Average"/>
              </a:endParaRPr>
            </a:p>
          </p:txBody>
        </p:sp>
        <p:sp>
          <p:nvSpPr>
            <p:cNvPr id="428" name="Google Shape;428;p5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29" name="Google Shape;429;p53"/>
            <p:cNvSpPr/>
            <p:nvPr/>
          </p:nvSpPr>
          <p:spPr>
            <a:xfrm>
              <a:off x="1593000" y="2322575"/>
              <a:ext cx="690000" cy="6426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400">
                  <a:solidFill>
                    <a:srgbClr val="FFFFFF"/>
                  </a:solidFill>
                  <a:latin typeface="Average"/>
                  <a:ea typeface="Average"/>
                  <a:cs typeface="Average"/>
                  <a:sym typeface="Average"/>
                </a:rPr>
                <a:t>↦</a:t>
              </a:r>
              <a:endParaRPr sz="3400">
                <a:solidFill>
                  <a:srgbClr val="FFFFFF"/>
                </a:solidFill>
                <a:latin typeface="Average"/>
                <a:ea typeface="Average"/>
                <a:cs typeface="Average"/>
                <a:sym typeface="Average"/>
              </a:endParaRPr>
            </a:p>
          </p:txBody>
        </p:sp>
        <p:sp>
          <p:nvSpPr>
            <p:cNvPr id="430" name="Google Shape;430;p53"/>
            <p:cNvSpPr/>
            <p:nvPr/>
          </p:nvSpPr>
          <p:spPr>
            <a:xfrm>
              <a:off x="4387851" y="2323739"/>
              <a:ext cx="3237000" cy="7710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Average"/>
                <a:buChar char="●"/>
              </a:pPr>
              <a:r>
                <a:rPr lang="en-GB" sz="1500">
                  <a:solidFill>
                    <a:srgbClr val="434343"/>
                  </a:solidFill>
                  <a:latin typeface="Average"/>
                  <a:ea typeface="Average"/>
                  <a:cs typeface="Average"/>
                  <a:sym typeface="Average"/>
                </a:rPr>
                <a:t>Recent surge in</a:t>
              </a:r>
              <a:r>
                <a:rPr lang="en-GB" sz="1500">
                  <a:solidFill>
                    <a:srgbClr val="434343"/>
                  </a:solidFill>
                  <a:latin typeface="Average"/>
                  <a:ea typeface="Average"/>
                  <a:cs typeface="Average"/>
                  <a:sym typeface="Average"/>
                </a:rPr>
                <a:t> opportunities</a:t>
              </a:r>
              <a:endParaRPr sz="1500">
                <a:solidFill>
                  <a:srgbClr val="434343"/>
                </a:solidFill>
                <a:latin typeface="Average"/>
                <a:ea typeface="Average"/>
                <a:cs typeface="Average"/>
                <a:sym typeface="Average"/>
              </a:endParaRPr>
            </a:p>
            <a:p>
              <a:pPr indent="-323850" lvl="0" marL="457200" rtl="0" algn="l">
                <a:lnSpc>
                  <a:spcPct val="115000"/>
                </a:lnSpc>
                <a:spcBef>
                  <a:spcPts val="0"/>
                </a:spcBef>
                <a:spcAft>
                  <a:spcPts val="0"/>
                </a:spcAft>
                <a:buClr>
                  <a:srgbClr val="434343"/>
                </a:buClr>
                <a:buSzPts val="1500"/>
                <a:buFont typeface="Average"/>
                <a:buChar char="●"/>
              </a:pPr>
              <a:r>
                <a:rPr lang="en-GB" sz="1500">
                  <a:solidFill>
                    <a:srgbClr val="434343"/>
                  </a:solidFill>
                  <a:latin typeface="Average"/>
                  <a:ea typeface="Average"/>
                  <a:cs typeface="Average"/>
                  <a:sym typeface="Average"/>
                </a:rPr>
                <a:t>Unparalleled</a:t>
              </a:r>
              <a:r>
                <a:rPr lang="en-GB" sz="1500">
                  <a:solidFill>
                    <a:srgbClr val="434343"/>
                  </a:solidFill>
                  <a:latin typeface="Average"/>
                  <a:ea typeface="Average"/>
                  <a:cs typeface="Average"/>
                  <a:sym typeface="Average"/>
                </a:rPr>
                <a:t> Growth</a:t>
              </a:r>
              <a:endParaRPr sz="1500">
                <a:solidFill>
                  <a:srgbClr val="434343"/>
                </a:solidFill>
                <a:latin typeface="Average"/>
                <a:ea typeface="Average"/>
                <a:cs typeface="Average"/>
                <a:sym typeface="Average"/>
              </a:endParaRPr>
            </a:p>
            <a:p>
              <a:pPr indent="-323850" lvl="0" marL="457200" rtl="0" algn="l">
                <a:lnSpc>
                  <a:spcPct val="115000"/>
                </a:lnSpc>
                <a:spcBef>
                  <a:spcPts val="0"/>
                </a:spcBef>
                <a:spcAft>
                  <a:spcPts val="0"/>
                </a:spcAft>
                <a:buClr>
                  <a:srgbClr val="434343"/>
                </a:buClr>
                <a:buSzPts val="1500"/>
                <a:buFont typeface="Average"/>
                <a:buChar char="●"/>
              </a:pPr>
              <a:r>
                <a:rPr lang="en-GB" sz="1500">
                  <a:solidFill>
                    <a:srgbClr val="434343"/>
                  </a:solidFill>
                  <a:latin typeface="Average"/>
                  <a:ea typeface="Average"/>
                  <a:cs typeface="Average"/>
                  <a:sym typeface="Average"/>
                </a:rPr>
                <a:t>Above average compensation</a:t>
              </a:r>
              <a:endParaRPr sz="1500">
                <a:solidFill>
                  <a:srgbClr val="434343"/>
                </a:solidFill>
                <a:latin typeface="Average"/>
                <a:ea typeface="Average"/>
                <a:cs typeface="Average"/>
                <a:sym typeface="Average"/>
              </a:endParaRPr>
            </a:p>
          </p:txBody>
        </p:sp>
      </p:grpSp>
      <p:grpSp>
        <p:nvGrpSpPr>
          <p:cNvPr id="431" name="Google Shape;431;p53"/>
          <p:cNvGrpSpPr/>
          <p:nvPr/>
        </p:nvGrpSpPr>
        <p:grpSpPr>
          <a:xfrm>
            <a:off x="936587" y="3088345"/>
            <a:ext cx="7985474" cy="692300"/>
            <a:chOff x="1593000" y="2322568"/>
            <a:chExt cx="5957975" cy="697601"/>
          </a:xfrm>
        </p:grpSpPr>
        <p:sp>
          <p:nvSpPr>
            <p:cNvPr id="432" name="Google Shape;432;p5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33" name="Google Shape;433;p53"/>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34" name="Google Shape;434;p53"/>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35" name="Google Shape;435;p5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FFFFFF"/>
                  </a:solidFill>
                  <a:latin typeface="Average"/>
                  <a:ea typeface="Average"/>
                  <a:cs typeface="Average"/>
                  <a:sym typeface="Average"/>
                </a:rPr>
                <a:t>Area Specific Roles</a:t>
              </a:r>
              <a:endParaRPr sz="1800">
                <a:solidFill>
                  <a:srgbClr val="FFFFFF"/>
                </a:solidFill>
                <a:latin typeface="Average"/>
                <a:ea typeface="Average"/>
                <a:cs typeface="Average"/>
                <a:sym typeface="Average"/>
              </a:endParaRPr>
            </a:p>
          </p:txBody>
        </p:sp>
        <p:sp>
          <p:nvSpPr>
            <p:cNvPr id="436" name="Google Shape;436;p5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37" name="Google Shape;437;p53"/>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400">
                  <a:solidFill>
                    <a:srgbClr val="FFFFFF"/>
                  </a:solidFill>
                  <a:latin typeface="Average"/>
                  <a:ea typeface="Average"/>
                  <a:cs typeface="Average"/>
                  <a:sym typeface="Average"/>
                </a:rPr>
                <a:t>03</a:t>
              </a:r>
              <a:endParaRPr sz="3400">
                <a:solidFill>
                  <a:srgbClr val="FFFFFF"/>
                </a:solidFill>
                <a:latin typeface="Average"/>
                <a:ea typeface="Average"/>
                <a:cs typeface="Average"/>
                <a:sym typeface="Average"/>
              </a:endParaRPr>
            </a:p>
          </p:txBody>
        </p:sp>
        <p:sp>
          <p:nvSpPr>
            <p:cNvPr id="438" name="Google Shape;438;p53"/>
            <p:cNvSpPr/>
            <p:nvPr/>
          </p:nvSpPr>
          <p:spPr>
            <a:xfrm>
              <a:off x="4387850" y="2377869"/>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0000FF"/>
                </a:buClr>
                <a:buSzPts val="1600"/>
                <a:buFont typeface="Average"/>
                <a:buChar char="●"/>
              </a:pPr>
              <a:r>
                <a:rPr lang="en-GB" sz="1600">
                  <a:solidFill>
                    <a:srgbClr val="0000FF"/>
                  </a:solidFill>
                  <a:latin typeface="Average"/>
                  <a:ea typeface="Average"/>
                  <a:cs typeface="Average"/>
                  <a:sym typeface="Average"/>
                </a:rPr>
                <a:t>GenAI Engineer</a:t>
              </a:r>
              <a:endParaRPr sz="1600">
                <a:solidFill>
                  <a:srgbClr val="0000FF"/>
                </a:solidFill>
                <a:latin typeface="Average"/>
                <a:ea typeface="Average"/>
                <a:cs typeface="Average"/>
                <a:sym typeface="Average"/>
              </a:endParaRPr>
            </a:p>
            <a:p>
              <a:pPr indent="-330200" lvl="0" marL="457200" rtl="0" algn="l">
                <a:lnSpc>
                  <a:spcPct val="115000"/>
                </a:lnSpc>
                <a:spcBef>
                  <a:spcPts val="0"/>
                </a:spcBef>
                <a:spcAft>
                  <a:spcPts val="0"/>
                </a:spcAft>
                <a:buClr>
                  <a:srgbClr val="0000FF"/>
                </a:buClr>
                <a:buSzPts val="1600"/>
                <a:buFont typeface="Average"/>
                <a:buChar char="●"/>
              </a:pPr>
              <a:r>
                <a:rPr lang="en-GB" sz="1600">
                  <a:solidFill>
                    <a:srgbClr val="0000FF"/>
                  </a:solidFill>
                  <a:latin typeface="Average"/>
                  <a:ea typeface="Average"/>
                  <a:cs typeface="Average"/>
                  <a:sym typeface="Average"/>
                </a:rPr>
                <a:t>Chatbot Developer</a:t>
              </a:r>
              <a:endParaRPr sz="1600">
                <a:solidFill>
                  <a:srgbClr val="0000FF"/>
                </a:solidFill>
                <a:latin typeface="Average"/>
                <a:ea typeface="Average"/>
                <a:cs typeface="Average"/>
                <a:sym typeface="Average"/>
              </a:endParaRPr>
            </a:p>
          </p:txBody>
        </p:sp>
      </p:grpSp>
      <p:grpSp>
        <p:nvGrpSpPr>
          <p:cNvPr id="439" name="Google Shape;439;p53"/>
          <p:cNvGrpSpPr/>
          <p:nvPr/>
        </p:nvGrpSpPr>
        <p:grpSpPr>
          <a:xfrm>
            <a:off x="936587" y="2229878"/>
            <a:ext cx="7985474" cy="843371"/>
            <a:chOff x="1593000" y="2322568"/>
            <a:chExt cx="5957975" cy="643500"/>
          </a:xfrm>
        </p:grpSpPr>
        <p:sp>
          <p:nvSpPr>
            <p:cNvPr id="440" name="Google Shape;440;p5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41" name="Google Shape;441;p53"/>
            <p:cNvSpPr/>
            <p:nvPr/>
          </p:nvSpPr>
          <p:spPr>
            <a:xfrm flipH="1">
              <a:off x="2283025" y="2322575"/>
              <a:ext cx="1844400" cy="6426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42" name="Google Shape;442;p53"/>
            <p:cNvSpPr/>
            <p:nvPr/>
          </p:nvSpPr>
          <p:spPr>
            <a:xfrm rot="-5400000">
              <a:off x="3501574" y="1934671"/>
              <a:ext cx="643356" cy="1419149"/>
            </a:xfrm>
            <a:prstGeom prst="flowChartOffpageConnector">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43" name="Google Shape;443;p53"/>
            <p:cNvSpPr/>
            <p:nvPr/>
          </p:nvSpPr>
          <p:spPr>
            <a:xfrm>
              <a:off x="2342625" y="2399951"/>
              <a:ext cx="1940700" cy="4959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latin typeface="Average"/>
                  <a:ea typeface="Average"/>
                  <a:cs typeface="Average"/>
                  <a:sym typeface="Average"/>
                </a:rPr>
                <a:t>Data Science Roles</a:t>
              </a:r>
              <a:endParaRPr sz="1800">
                <a:latin typeface="Average"/>
                <a:ea typeface="Average"/>
                <a:cs typeface="Average"/>
                <a:sym typeface="Average"/>
              </a:endParaRPr>
            </a:p>
          </p:txBody>
        </p:sp>
        <p:sp>
          <p:nvSpPr>
            <p:cNvPr id="444" name="Google Shape;444;p5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45" name="Google Shape;445;p53"/>
            <p:cNvSpPr/>
            <p:nvPr/>
          </p:nvSpPr>
          <p:spPr>
            <a:xfrm>
              <a:off x="1593000" y="2322575"/>
              <a:ext cx="690000" cy="6426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400">
                  <a:latin typeface="Average"/>
                  <a:ea typeface="Average"/>
                  <a:cs typeface="Average"/>
                  <a:sym typeface="Average"/>
                </a:rPr>
                <a:t>02</a:t>
              </a:r>
              <a:endParaRPr sz="3400">
                <a:latin typeface="Average"/>
                <a:ea typeface="Average"/>
                <a:cs typeface="Average"/>
                <a:sym typeface="Average"/>
              </a:endParaRPr>
            </a:p>
          </p:txBody>
        </p:sp>
        <p:sp>
          <p:nvSpPr>
            <p:cNvPr id="446" name="Google Shape;446;p5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6FA8DC"/>
                </a:buClr>
                <a:buSzPts val="1600"/>
                <a:buFont typeface="Average"/>
                <a:buChar char="●"/>
              </a:pPr>
              <a:r>
                <a:rPr lang="en-GB" sz="1600">
                  <a:solidFill>
                    <a:srgbClr val="6FA8DC"/>
                  </a:solidFill>
                  <a:latin typeface="Average"/>
                  <a:ea typeface="Average"/>
                  <a:cs typeface="Average"/>
                  <a:sym typeface="Average"/>
                </a:rPr>
                <a:t>Data Scientist</a:t>
              </a:r>
              <a:endParaRPr sz="1600">
                <a:solidFill>
                  <a:srgbClr val="6FA8DC"/>
                </a:solidFill>
                <a:latin typeface="Average"/>
                <a:ea typeface="Average"/>
                <a:cs typeface="Average"/>
                <a:sym typeface="Average"/>
              </a:endParaRPr>
            </a:p>
            <a:p>
              <a:pPr indent="-330200" lvl="0" marL="457200" rtl="0" algn="l">
                <a:lnSpc>
                  <a:spcPct val="115000"/>
                </a:lnSpc>
                <a:spcBef>
                  <a:spcPts val="0"/>
                </a:spcBef>
                <a:spcAft>
                  <a:spcPts val="0"/>
                </a:spcAft>
                <a:buClr>
                  <a:srgbClr val="6FA8DC"/>
                </a:buClr>
                <a:buSzPts val="1600"/>
                <a:buFont typeface="Average"/>
                <a:buChar char="●"/>
              </a:pPr>
              <a:r>
                <a:rPr lang="en-GB" sz="1600">
                  <a:solidFill>
                    <a:srgbClr val="6FA8DC"/>
                  </a:solidFill>
                  <a:latin typeface="Average"/>
                  <a:ea typeface="Average"/>
                  <a:cs typeface="Average"/>
                  <a:sym typeface="Average"/>
                </a:rPr>
                <a:t>Senior Data Scientist</a:t>
              </a:r>
              <a:endParaRPr sz="1600">
                <a:solidFill>
                  <a:srgbClr val="6FA8DC"/>
                </a:solidFill>
                <a:latin typeface="Average"/>
                <a:ea typeface="Average"/>
                <a:cs typeface="Average"/>
                <a:sym typeface="Average"/>
              </a:endParaRPr>
            </a:p>
            <a:p>
              <a:pPr indent="-330200" lvl="0" marL="457200" rtl="0" algn="l">
                <a:lnSpc>
                  <a:spcPct val="115000"/>
                </a:lnSpc>
                <a:spcBef>
                  <a:spcPts val="0"/>
                </a:spcBef>
                <a:spcAft>
                  <a:spcPts val="0"/>
                </a:spcAft>
                <a:buClr>
                  <a:srgbClr val="6FA8DC"/>
                </a:buClr>
                <a:buSzPts val="1600"/>
                <a:buFont typeface="Average"/>
                <a:buChar char="●"/>
              </a:pPr>
              <a:r>
                <a:rPr lang="en-GB" sz="1600">
                  <a:solidFill>
                    <a:srgbClr val="6FA8DC"/>
                  </a:solidFill>
                  <a:latin typeface="Average"/>
                  <a:ea typeface="Average"/>
                  <a:cs typeface="Average"/>
                  <a:sym typeface="Average"/>
                </a:rPr>
                <a:t>Lead Data Scientist</a:t>
              </a:r>
              <a:endParaRPr sz="1600">
                <a:solidFill>
                  <a:srgbClr val="6FA8DC"/>
                </a:solidFill>
                <a:latin typeface="Average"/>
                <a:ea typeface="Average"/>
                <a:cs typeface="Average"/>
                <a:sym typeface="Average"/>
              </a:endParaRPr>
            </a:p>
          </p:txBody>
        </p:sp>
      </p:grpSp>
      <p:grpSp>
        <p:nvGrpSpPr>
          <p:cNvPr id="447" name="Google Shape;447;p53"/>
          <p:cNvGrpSpPr/>
          <p:nvPr/>
        </p:nvGrpSpPr>
        <p:grpSpPr>
          <a:xfrm>
            <a:off x="936587" y="1165234"/>
            <a:ext cx="7985474" cy="1010359"/>
            <a:chOff x="1593000" y="2322568"/>
            <a:chExt cx="5957975" cy="643500"/>
          </a:xfrm>
        </p:grpSpPr>
        <p:sp>
          <p:nvSpPr>
            <p:cNvPr id="448" name="Google Shape;448;p5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49" name="Google Shape;449;p53"/>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50" name="Google Shape;450;p53"/>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51" name="Google Shape;451;p5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FFFFFF"/>
                  </a:solidFill>
                  <a:latin typeface="Average"/>
                  <a:ea typeface="Average"/>
                  <a:cs typeface="Average"/>
                  <a:sym typeface="Average"/>
                </a:rPr>
                <a:t>NLP Specific Roles</a:t>
              </a:r>
              <a:endParaRPr sz="1800">
                <a:solidFill>
                  <a:srgbClr val="FFFFFF"/>
                </a:solidFill>
                <a:latin typeface="Average"/>
                <a:ea typeface="Average"/>
                <a:cs typeface="Average"/>
                <a:sym typeface="Average"/>
              </a:endParaRPr>
            </a:p>
          </p:txBody>
        </p:sp>
        <p:sp>
          <p:nvSpPr>
            <p:cNvPr id="452" name="Google Shape;452;p5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Average"/>
                <a:ea typeface="Average"/>
                <a:cs typeface="Average"/>
                <a:sym typeface="Average"/>
              </a:endParaRPr>
            </a:p>
          </p:txBody>
        </p:sp>
        <p:sp>
          <p:nvSpPr>
            <p:cNvPr id="453" name="Google Shape;453;p53"/>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400">
                  <a:solidFill>
                    <a:srgbClr val="FFFFFF"/>
                  </a:solidFill>
                  <a:latin typeface="Average"/>
                  <a:ea typeface="Average"/>
                  <a:cs typeface="Average"/>
                  <a:sym typeface="Average"/>
                </a:rPr>
                <a:t>01</a:t>
              </a:r>
              <a:endParaRPr sz="3400">
                <a:solidFill>
                  <a:srgbClr val="FFFFFF"/>
                </a:solidFill>
                <a:latin typeface="Average"/>
                <a:ea typeface="Average"/>
                <a:cs typeface="Average"/>
                <a:sym typeface="Average"/>
              </a:endParaRPr>
            </a:p>
          </p:txBody>
        </p:sp>
        <p:sp>
          <p:nvSpPr>
            <p:cNvPr id="454" name="Google Shape;454;p5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0C58D3"/>
                </a:buClr>
                <a:buSzPts val="1600"/>
                <a:buFont typeface="Average"/>
                <a:buChar char="●"/>
              </a:pPr>
              <a:r>
                <a:rPr lang="en-GB" sz="1600">
                  <a:solidFill>
                    <a:srgbClr val="0C58D3"/>
                  </a:solidFill>
                  <a:latin typeface="Average"/>
                  <a:ea typeface="Average"/>
                  <a:cs typeface="Average"/>
                  <a:sym typeface="Average"/>
                </a:rPr>
                <a:t>NLP Scientist (R&amp;D)</a:t>
              </a:r>
              <a:endParaRPr sz="1600">
                <a:solidFill>
                  <a:srgbClr val="0C58D3"/>
                </a:solidFill>
                <a:latin typeface="Average"/>
                <a:ea typeface="Average"/>
                <a:cs typeface="Average"/>
                <a:sym typeface="Average"/>
              </a:endParaRPr>
            </a:p>
            <a:p>
              <a:pPr indent="-330200" lvl="0" marL="457200" rtl="0" algn="l">
                <a:lnSpc>
                  <a:spcPct val="115000"/>
                </a:lnSpc>
                <a:spcBef>
                  <a:spcPts val="0"/>
                </a:spcBef>
                <a:spcAft>
                  <a:spcPts val="0"/>
                </a:spcAft>
                <a:buClr>
                  <a:srgbClr val="0C58D3"/>
                </a:buClr>
                <a:buSzPts val="1600"/>
                <a:buFont typeface="Average"/>
                <a:buChar char="●"/>
              </a:pPr>
              <a:r>
                <a:rPr lang="en-GB" sz="1600">
                  <a:solidFill>
                    <a:srgbClr val="0C58D3"/>
                  </a:solidFill>
                  <a:latin typeface="Average"/>
                  <a:ea typeface="Average"/>
                  <a:cs typeface="Average"/>
                  <a:sym typeface="Average"/>
                </a:rPr>
                <a:t>NLP Researcher (Research)</a:t>
              </a:r>
              <a:endParaRPr sz="1600">
                <a:solidFill>
                  <a:srgbClr val="0C58D3"/>
                </a:solidFill>
                <a:latin typeface="Average"/>
                <a:ea typeface="Average"/>
                <a:cs typeface="Average"/>
                <a:sym typeface="Average"/>
              </a:endParaRPr>
            </a:p>
            <a:p>
              <a:pPr indent="-330200" lvl="0" marL="457200" rtl="0" algn="l">
                <a:lnSpc>
                  <a:spcPct val="115000"/>
                </a:lnSpc>
                <a:spcBef>
                  <a:spcPts val="0"/>
                </a:spcBef>
                <a:spcAft>
                  <a:spcPts val="0"/>
                </a:spcAft>
                <a:buClr>
                  <a:srgbClr val="0C58D3"/>
                </a:buClr>
                <a:buSzPts val="1600"/>
                <a:buFont typeface="Average"/>
                <a:buChar char="●"/>
              </a:pPr>
              <a:r>
                <a:rPr lang="en-GB" sz="1600">
                  <a:solidFill>
                    <a:srgbClr val="0C58D3"/>
                  </a:solidFill>
                  <a:latin typeface="Average"/>
                  <a:ea typeface="Average"/>
                  <a:cs typeface="Average"/>
                  <a:sym typeface="Average"/>
                </a:rPr>
                <a:t>NLP Engineer (Development)</a:t>
              </a:r>
              <a:endParaRPr sz="1600">
                <a:solidFill>
                  <a:srgbClr val="0C58D3"/>
                </a:solidFill>
                <a:latin typeface="Average"/>
                <a:ea typeface="Average"/>
                <a:cs typeface="Average"/>
                <a:sym typeface="Average"/>
              </a:endParaRPr>
            </a:p>
            <a:p>
              <a:pPr indent="-330200" lvl="0" marL="457200" rtl="0" algn="l">
                <a:lnSpc>
                  <a:spcPct val="115000"/>
                </a:lnSpc>
                <a:spcBef>
                  <a:spcPts val="0"/>
                </a:spcBef>
                <a:spcAft>
                  <a:spcPts val="0"/>
                </a:spcAft>
                <a:buClr>
                  <a:srgbClr val="0C58D3"/>
                </a:buClr>
                <a:buSzPts val="1600"/>
                <a:buFont typeface="Average"/>
                <a:buChar char="●"/>
              </a:pPr>
              <a:r>
                <a:rPr lang="en-GB" sz="1600">
                  <a:solidFill>
                    <a:srgbClr val="0C58D3"/>
                  </a:solidFill>
                  <a:latin typeface="Average"/>
                  <a:ea typeface="Average"/>
                  <a:cs typeface="Average"/>
                  <a:sym typeface="Average"/>
                </a:rPr>
                <a:t>Senior NLP Scientist</a:t>
              </a:r>
              <a:endParaRPr sz="1600">
                <a:solidFill>
                  <a:srgbClr val="0C58D3"/>
                </a:solidFill>
                <a:latin typeface="Average"/>
                <a:ea typeface="Average"/>
                <a:cs typeface="Average"/>
                <a:sym typeface="Average"/>
              </a:endParaRPr>
            </a:p>
          </p:txBody>
        </p:sp>
      </p:grpSp>
      <p:sp>
        <p:nvSpPr>
          <p:cNvPr id="455" name="Google Shape;455;p53"/>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lang="en-GB" sz="3200">
                <a:latin typeface="Playfair Display"/>
                <a:ea typeface="Playfair Display"/>
                <a:cs typeface="Playfair Display"/>
                <a:sym typeface="Playfair Display"/>
              </a:rPr>
              <a:t>Why </a:t>
            </a:r>
            <a:r>
              <a:rPr lang="en-GB" sz="3200">
                <a:latin typeface="Playfair Display"/>
                <a:ea typeface="Playfair Display"/>
                <a:cs typeface="Playfair Display"/>
                <a:sym typeface="Playfair Display"/>
              </a:rPr>
              <a:t>you </a:t>
            </a:r>
            <a:r>
              <a:rPr lang="en-GB" sz="3200">
                <a:latin typeface="Playfair Display"/>
                <a:ea typeface="Playfair Display"/>
                <a:cs typeface="Playfair Display"/>
                <a:sym typeface="Playfair Display"/>
              </a:rPr>
              <a:t>should learn NLP...</a:t>
            </a:r>
            <a:endParaRPr i="0" sz="3200" cap="none" strike="noStrike">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267475" y="174500"/>
            <a:ext cx="3878400" cy="43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Lora"/>
                <a:ea typeface="Lora"/>
                <a:cs typeface="Lora"/>
                <a:sym typeface="Lora"/>
              </a:rPr>
              <a:t>Roadmap</a:t>
            </a:r>
            <a:endParaRPr b="1">
              <a:latin typeface="Lora"/>
              <a:ea typeface="Lora"/>
              <a:cs typeface="Lora"/>
              <a:sym typeface="Lora"/>
            </a:endParaRPr>
          </a:p>
        </p:txBody>
      </p:sp>
      <p:sp>
        <p:nvSpPr>
          <p:cNvPr id="128" name="Google Shape;128;p27"/>
          <p:cNvSpPr/>
          <p:nvPr/>
        </p:nvSpPr>
        <p:spPr>
          <a:xfrm>
            <a:off x="0" y="2633453"/>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27"/>
          <p:cNvSpPr/>
          <p:nvPr/>
        </p:nvSpPr>
        <p:spPr>
          <a:xfrm>
            <a:off x="0" y="2633453"/>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0" name="Google Shape;130;p27"/>
          <p:cNvGrpSpPr/>
          <p:nvPr/>
        </p:nvGrpSpPr>
        <p:grpSpPr>
          <a:xfrm>
            <a:off x="1786339" y="1965826"/>
            <a:ext cx="473400" cy="473400"/>
            <a:chOff x="1786339" y="1703401"/>
            <a:chExt cx="473400" cy="473400"/>
          </a:xfrm>
        </p:grpSpPr>
        <p:sp>
          <p:nvSpPr>
            <p:cNvPr id="131" name="Google Shape;131;p2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32" name="Google Shape;132;p2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133" name="Google Shape;133;p27"/>
          <p:cNvGrpSpPr/>
          <p:nvPr/>
        </p:nvGrpSpPr>
        <p:grpSpPr>
          <a:xfrm>
            <a:off x="3814414" y="1965826"/>
            <a:ext cx="473400" cy="473400"/>
            <a:chOff x="3814414" y="1703401"/>
            <a:chExt cx="473400" cy="473400"/>
          </a:xfrm>
        </p:grpSpPr>
        <p:sp>
          <p:nvSpPr>
            <p:cNvPr id="134" name="Google Shape;134;p27"/>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35" name="Google Shape;135;p27"/>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136" name="Google Shape;136;p27"/>
          <p:cNvGrpSpPr/>
          <p:nvPr/>
        </p:nvGrpSpPr>
        <p:grpSpPr>
          <a:xfrm>
            <a:off x="5842489" y="1965826"/>
            <a:ext cx="473400" cy="473400"/>
            <a:chOff x="5842489" y="1703401"/>
            <a:chExt cx="473400" cy="473400"/>
          </a:xfrm>
        </p:grpSpPr>
        <p:sp>
          <p:nvSpPr>
            <p:cNvPr id="137" name="Google Shape;137;p27"/>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38" name="Google Shape;138;p27"/>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139" name="Google Shape;139;p27"/>
          <p:cNvGrpSpPr/>
          <p:nvPr/>
        </p:nvGrpSpPr>
        <p:grpSpPr>
          <a:xfrm>
            <a:off x="6880814" y="3838725"/>
            <a:ext cx="473400" cy="473400"/>
            <a:chOff x="6880814" y="3576300"/>
            <a:chExt cx="473400" cy="473400"/>
          </a:xfrm>
        </p:grpSpPr>
        <p:sp>
          <p:nvSpPr>
            <p:cNvPr id="140" name="Google Shape;140;p27"/>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41" name="Google Shape;141;p27"/>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6</a:t>
              </a:r>
              <a:endParaRPr sz="600">
                <a:solidFill>
                  <a:schemeClr val="dk1"/>
                </a:solidFill>
                <a:latin typeface="Quattrocento Sans"/>
                <a:ea typeface="Quattrocento Sans"/>
                <a:cs typeface="Quattrocento Sans"/>
                <a:sym typeface="Quattrocento Sans"/>
              </a:endParaRPr>
            </a:p>
          </p:txBody>
        </p:sp>
      </p:grpSp>
      <p:grpSp>
        <p:nvGrpSpPr>
          <p:cNvPr id="142" name="Google Shape;142;p27"/>
          <p:cNvGrpSpPr/>
          <p:nvPr/>
        </p:nvGrpSpPr>
        <p:grpSpPr>
          <a:xfrm>
            <a:off x="4852739" y="3838725"/>
            <a:ext cx="473400" cy="473400"/>
            <a:chOff x="4852739" y="3576300"/>
            <a:chExt cx="473400" cy="473400"/>
          </a:xfrm>
        </p:grpSpPr>
        <p:sp>
          <p:nvSpPr>
            <p:cNvPr id="143" name="Google Shape;143;p2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44" name="Google Shape;144;p27"/>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145" name="Google Shape;145;p27"/>
          <p:cNvGrpSpPr/>
          <p:nvPr/>
        </p:nvGrpSpPr>
        <p:grpSpPr>
          <a:xfrm>
            <a:off x="2824664" y="3838725"/>
            <a:ext cx="473400" cy="473400"/>
            <a:chOff x="2824664" y="3576300"/>
            <a:chExt cx="473400" cy="473400"/>
          </a:xfrm>
        </p:grpSpPr>
        <p:sp>
          <p:nvSpPr>
            <p:cNvPr id="146" name="Google Shape;146;p27"/>
            <p:cNvSpPr/>
            <p:nvPr/>
          </p:nvSpPr>
          <p:spPr>
            <a:xfrm rot="-2700000">
              <a:off x="2893992" y="3645628"/>
              <a:ext cx="334744" cy="334744"/>
            </a:xfrm>
            <a:prstGeom prst="teardrop">
              <a:avLst>
                <a:gd fmla="val 100000" name="adj"/>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47" name="Google Shape;147;p2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148" name="Google Shape;148;p27"/>
          <p:cNvSpPr txBox="1"/>
          <p:nvPr/>
        </p:nvSpPr>
        <p:spPr>
          <a:xfrm>
            <a:off x="1247125" y="1418525"/>
            <a:ext cx="17145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GB">
                <a:solidFill>
                  <a:schemeClr val="dk1"/>
                </a:solidFill>
                <a:latin typeface="Quattrocento Sans"/>
                <a:ea typeface="Quattrocento Sans"/>
                <a:cs typeface="Quattrocento Sans"/>
                <a:sym typeface="Quattrocento Sans"/>
              </a:rPr>
              <a:t>What, Why, How?</a:t>
            </a:r>
            <a:endParaRPr b="1">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rgbClr val="4A86E8"/>
                </a:solidFill>
                <a:latin typeface="Quattrocento Sans"/>
                <a:ea typeface="Quattrocento Sans"/>
                <a:cs typeface="Quattrocento Sans"/>
                <a:sym typeface="Quattrocento Sans"/>
              </a:rPr>
              <a:t>Overview</a:t>
            </a:r>
            <a:endParaRPr b="1">
              <a:solidFill>
                <a:srgbClr val="4A86E8"/>
              </a:solidFill>
              <a:latin typeface="Quattrocento Sans"/>
              <a:ea typeface="Quattrocento Sans"/>
              <a:cs typeface="Quattrocento Sans"/>
              <a:sym typeface="Quattrocento Sans"/>
            </a:endParaRPr>
          </a:p>
        </p:txBody>
      </p:sp>
      <p:sp>
        <p:nvSpPr>
          <p:cNvPr id="149" name="Google Shape;149;p27"/>
          <p:cNvSpPr txBox="1"/>
          <p:nvPr/>
        </p:nvSpPr>
        <p:spPr>
          <a:xfrm>
            <a:off x="3298075" y="1310225"/>
            <a:ext cx="1365600" cy="6417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t/>
            </a:r>
            <a:endParaRPr b="1" sz="1500">
              <a:solidFill>
                <a:srgbClr val="999999"/>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chemeClr val="dk1"/>
                </a:solidFill>
                <a:latin typeface="Quattrocento Sans"/>
                <a:ea typeface="Quattrocento Sans"/>
                <a:cs typeface="Quattrocento Sans"/>
                <a:sym typeface="Quattrocento Sans"/>
              </a:rPr>
              <a:t>Modern </a:t>
            </a:r>
            <a:r>
              <a:rPr b="1" lang="en-GB">
                <a:solidFill>
                  <a:schemeClr val="dk1"/>
                </a:solidFill>
                <a:latin typeface="Quattrocento Sans"/>
                <a:ea typeface="Quattrocento Sans"/>
                <a:cs typeface="Quattrocento Sans"/>
                <a:sym typeface="Quattrocento Sans"/>
              </a:rPr>
              <a:t>Applications</a:t>
            </a:r>
            <a:endParaRPr b="1">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rgbClr val="999999"/>
                </a:solidFill>
                <a:latin typeface="Quattrocento Sans"/>
                <a:ea typeface="Quattrocento Sans"/>
                <a:cs typeface="Quattrocento Sans"/>
                <a:sym typeface="Quattrocento Sans"/>
              </a:rPr>
              <a:t>Present</a:t>
            </a:r>
            <a:endParaRPr b="1">
              <a:solidFill>
                <a:srgbClr val="999999"/>
              </a:solidFill>
              <a:latin typeface="Quattrocento Sans"/>
              <a:ea typeface="Quattrocento Sans"/>
              <a:cs typeface="Quattrocento Sans"/>
              <a:sym typeface="Quattrocento Sans"/>
            </a:endParaRPr>
          </a:p>
        </p:txBody>
      </p:sp>
      <p:sp>
        <p:nvSpPr>
          <p:cNvPr id="150" name="Google Shape;150;p27"/>
          <p:cNvSpPr txBox="1"/>
          <p:nvPr/>
        </p:nvSpPr>
        <p:spPr>
          <a:xfrm>
            <a:off x="5436010" y="1418525"/>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t/>
            </a:r>
            <a:endParaRPr b="1">
              <a:solidFill>
                <a:schemeClr val="accent5"/>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chemeClr val="dk1"/>
                </a:solidFill>
                <a:latin typeface="Quattrocento Sans"/>
                <a:ea typeface="Quattrocento Sans"/>
                <a:cs typeface="Quattrocento Sans"/>
                <a:sym typeface="Quattrocento Sans"/>
              </a:rPr>
              <a:t>What Next?</a:t>
            </a:r>
            <a:endParaRPr b="1">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chemeClr val="accent5"/>
                </a:solidFill>
                <a:latin typeface="Quattrocento Sans"/>
                <a:ea typeface="Quattrocento Sans"/>
                <a:cs typeface="Quattrocento Sans"/>
                <a:sym typeface="Quattrocento Sans"/>
              </a:rPr>
              <a:t>Current Trends</a:t>
            </a:r>
            <a:endParaRPr b="1" sz="1200">
              <a:solidFill>
                <a:schemeClr val="dk1"/>
              </a:solidFill>
              <a:latin typeface="Quattrocento Sans"/>
              <a:ea typeface="Quattrocento Sans"/>
              <a:cs typeface="Quattrocento Sans"/>
              <a:sym typeface="Quattrocento Sans"/>
            </a:endParaRPr>
          </a:p>
        </p:txBody>
      </p:sp>
      <p:sp>
        <p:nvSpPr>
          <p:cNvPr id="151" name="Google Shape;151;p27"/>
          <p:cNvSpPr txBox="1"/>
          <p:nvPr/>
        </p:nvSpPr>
        <p:spPr>
          <a:xfrm>
            <a:off x="2326325" y="4326025"/>
            <a:ext cx="1592400" cy="686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GB">
                <a:solidFill>
                  <a:srgbClr val="D83829"/>
                </a:solidFill>
                <a:latin typeface="Quattrocento Sans"/>
                <a:ea typeface="Quattrocento Sans"/>
                <a:cs typeface="Quattrocento Sans"/>
                <a:sym typeface="Quattrocento Sans"/>
              </a:rPr>
              <a:t>Past</a:t>
            </a:r>
            <a:endParaRPr b="1">
              <a:solidFill>
                <a:srgbClr val="D83829"/>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chemeClr val="dk1"/>
                </a:solidFill>
                <a:latin typeface="Quattrocento Sans"/>
                <a:ea typeface="Quattrocento Sans"/>
                <a:cs typeface="Quattrocento Sans"/>
                <a:sym typeface="Quattrocento Sans"/>
              </a:rPr>
              <a:t>A Brief History</a:t>
            </a:r>
            <a:endParaRPr b="1" sz="1300">
              <a:solidFill>
                <a:schemeClr val="dk1"/>
              </a:solidFill>
              <a:latin typeface="Quattrocento Sans"/>
              <a:ea typeface="Quattrocento Sans"/>
              <a:cs typeface="Quattrocento Sans"/>
              <a:sym typeface="Quattrocento Sans"/>
            </a:endParaRPr>
          </a:p>
        </p:txBody>
      </p:sp>
      <p:sp>
        <p:nvSpPr>
          <p:cNvPr id="152" name="Google Shape;152;p27"/>
          <p:cNvSpPr txBox="1"/>
          <p:nvPr/>
        </p:nvSpPr>
        <p:spPr>
          <a:xfrm>
            <a:off x="4446255" y="4326025"/>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GB">
                <a:solidFill>
                  <a:srgbClr val="FF9900"/>
                </a:solidFill>
                <a:latin typeface="Quattrocento Sans"/>
                <a:ea typeface="Quattrocento Sans"/>
                <a:cs typeface="Quattrocento Sans"/>
                <a:sym typeface="Quattrocento Sans"/>
              </a:rPr>
              <a:t>Some Theory </a:t>
            </a:r>
            <a:r>
              <a:rPr b="1" lang="en-GB">
                <a:solidFill>
                  <a:schemeClr val="dk1"/>
                </a:solidFill>
                <a:latin typeface="Quattrocento Sans"/>
                <a:ea typeface="Quattrocento Sans"/>
                <a:cs typeface="Quattrocento Sans"/>
                <a:sym typeface="Quattrocento Sans"/>
              </a:rPr>
              <a:t>Fundamentals</a:t>
            </a:r>
            <a:endParaRPr b="1" sz="1200">
              <a:solidFill>
                <a:schemeClr val="dk1"/>
              </a:solidFill>
              <a:latin typeface="Quattrocento Sans"/>
              <a:ea typeface="Quattrocento Sans"/>
              <a:cs typeface="Quattrocento Sans"/>
              <a:sym typeface="Quattrocento Sans"/>
            </a:endParaRPr>
          </a:p>
        </p:txBody>
      </p:sp>
      <p:sp>
        <p:nvSpPr>
          <p:cNvPr id="153" name="Google Shape;153;p27"/>
          <p:cNvSpPr txBox="1"/>
          <p:nvPr/>
        </p:nvSpPr>
        <p:spPr>
          <a:xfrm>
            <a:off x="6286250" y="4326025"/>
            <a:ext cx="17145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GB">
                <a:solidFill>
                  <a:srgbClr val="F1C232"/>
                </a:solidFill>
                <a:latin typeface="Quattrocento Sans"/>
                <a:ea typeface="Quattrocento Sans"/>
                <a:cs typeface="Quattrocento Sans"/>
                <a:sym typeface="Quattrocento Sans"/>
              </a:rPr>
              <a:t>Career</a:t>
            </a:r>
            <a:endParaRPr b="1">
              <a:solidFill>
                <a:srgbClr val="F1C232"/>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rPr b="1" lang="en-GB">
                <a:solidFill>
                  <a:schemeClr val="dk1"/>
                </a:solidFill>
                <a:latin typeface="Quattrocento Sans"/>
                <a:ea typeface="Quattrocento Sans"/>
                <a:cs typeface="Quattrocento Sans"/>
                <a:sym typeface="Quattrocento Sans"/>
              </a:rPr>
              <a:t>Career Paths in NLP</a:t>
            </a:r>
            <a:endParaRPr b="1">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54"/>
          <p:cNvSpPr/>
          <p:nvPr/>
        </p:nvSpPr>
        <p:spPr>
          <a:xfrm>
            <a:off x="1207700" y="25702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8100">
                <a:latin typeface="Playfair Display"/>
                <a:ea typeface="Playfair Display"/>
                <a:cs typeface="Playfair Display"/>
                <a:sym typeface="Playfair Display"/>
              </a:rPr>
              <a:t>Thank you!!</a:t>
            </a:r>
            <a:endParaRPr b="1" sz="81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Questions??</a:t>
            </a:r>
            <a:endParaRPr b="1" sz="5200">
              <a:solidFill>
                <a:srgbClr val="999999"/>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8"/>
          <p:cNvSpPr/>
          <p:nvPr/>
        </p:nvSpPr>
        <p:spPr>
          <a:xfrm>
            <a:off x="1207700" y="15034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What, Why and How</a:t>
            </a:r>
            <a:endParaRPr i="0" sz="5200" u="none" cap="none" strike="noStrike">
              <a:solidFill>
                <a:srgbClr val="999999"/>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What </a:t>
            </a:r>
            <a:r>
              <a:rPr i="0" lang="en-GB" sz="3200" cap="none" strike="noStrike">
                <a:solidFill>
                  <a:srgbClr val="000000"/>
                </a:solidFill>
                <a:latin typeface="Playfair Display"/>
                <a:ea typeface="Playfair Display"/>
                <a:cs typeface="Playfair Display"/>
                <a:sym typeface="Playfair Display"/>
              </a:rPr>
              <a:t>- </a:t>
            </a:r>
            <a:r>
              <a:rPr i="0" lang="en-GB" sz="3200" cap="none" strike="noStrike">
                <a:solidFill>
                  <a:srgbClr val="4A86E8"/>
                </a:solidFill>
                <a:latin typeface="Playfair Display"/>
                <a:ea typeface="Playfair Display"/>
                <a:cs typeface="Playfair Display"/>
                <a:sym typeface="Playfair Display"/>
              </a:rPr>
              <a:t>What is NLP?</a:t>
            </a:r>
            <a:endParaRPr i="0" sz="3200" cap="none" strike="noStrike">
              <a:solidFill>
                <a:srgbClr val="4A86E8"/>
              </a:solidFill>
              <a:latin typeface="Playfair Display"/>
              <a:ea typeface="Playfair Display"/>
              <a:cs typeface="Playfair Display"/>
              <a:sym typeface="Playfair Display"/>
            </a:endParaRPr>
          </a:p>
        </p:txBody>
      </p:sp>
      <p:sp>
        <p:nvSpPr>
          <p:cNvPr id="164" name="Google Shape;164;p29"/>
          <p:cNvSpPr/>
          <p:nvPr/>
        </p:nvSpPr>
        <p:spPr>
          <a:xfrm>
            <a:off x="623520" y="1152360"/>
            <a:ext cx="8519700" cy="3415800"/>
          </a:xfrm>
          <a:prstGeom prst="rect">
            <a:avLst/>
          </a:prstGeom>
          <a:noFill/>
          <a:ln>
            <a:noFill/>
          </a:ln>
        </p:spPr>
        <p:txBody>
          <a:bodyPr anchorCtr="0" anchor="t" bIns="91425" lIns="90000" spcFirstLastPara="1" rIns="90000" wrap="square" tIns="91425">
            <a:noAutofit/>
          </a:bodyPr>
          <a:lstStyle/>
          <a:p>
            <a:pPr indent="-380160" lvl="0" marL="457200" marR="0" rtl="0" algn="l">
              <a:lnSpc>
                <a:spcPct val="115000"/>
              </a:lnSpc>
              <a:spcBef>
                <a:spcPts val="0"/>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First Human Invention</a:t>
            </a:r>
            <a:endParaRPr i="0" sz="2400" u="none" cap="none" strike="noStrike">
              <a:latin typeface="Average"/>
              <a:ea typeface="Average"/>
              <a:cs typeface="Average"/>
              <a:sym typeface="Average"/>
            </a:endParaRPr>
          </a:p>
          <a:p>
            <a:pPr indent="-323640" lvl="1" marL="864000" marR="0" rtl="0" algn="l">
              <a:lnSpc>
                <a:spcPct val="100000"/>
              </a:lnSpc>
              <a:spcBef>
                <a:spcPts val="1134"/>
              </a:spcBef>
              <a:spcAft>
                <a:spcPts val="0"/>
              </a:spcAft>
              <a:buClr>
                <a:srgbClr val="4A86E8"/>
              </a:buClr>
              <a:buSzPts val="1800"/>
              <a:buFont typeface="Average"/>
              <a:buChar char="−"/>
            </a:pPr>
            <a:r>
              <a:rPr i="0" lang="en-GB" sz="2400" u="none" cap="none" strike="noStrike">
                <a:solidFill>
                  <a:srgbClr val="4A86E8"/>
                </a:solidFill>
                <a:latin typeface="Average"/>
                <a:ea typeface="Average"/>
                <a:cs typeface="Average"/>
                <a:sym typeface="Average"/>
              </a:rPr>
              <a:t>Communication</a:t>
            </a:r>
            <a:endParaRPr i="0" sz="2400" u="none" cap="none" strike="noStrike">
              <a:solidFill>
                <a:srgbClr val="4A86E8"/>
              </a:solidFill>
              <a:latin typeface="Average"/>
              <a:ea typeface="Average"/>
              <a:cs typeface="Average"/>
              <a:sym typeface="Average"/>
            </a:endParaRPr>
          </a:p>
          <a:p>
            <a:pPr indent="-323640" lvl="1" marL="864000" marR="0" rtl="0" algn="l">
              <a:lnSpc>
                <a:spcPct val="100000"/>
              </a:lnSpc>
              <a:spcBef>
                <a:spcPts val="1134"/>
              </a:spcBef>
              <a:spcAft>
                <a:spcPts val="0"/>
              </a:spcAft>
              <a:buClr>
                <a:srgbClr val="0000FF"/>
              </a:buClr>
              <a:buSzPts val="1800"/>
              <a:buFont typeface="Average"/>
              <a:buChar char="−"/>
            </a:pPr>
            <a:r>
              <a:rPr i="0" lang="en-GB" sz="2400" u="none" cap="none" strike="noStrike">
                <a:solidFill>
                  <a:srgbClr val="0000FF"/>
                </a:solidFill>
                <a:latin typeface="Average"/>
                <a:ea typeface="Average"/>
                <a:cs typeface="Average"/>
                <a:sym typeface="Average"/>
              </a:rPr>
              <a:t>Language</a:t>
            </a:r>
            <a:endParaRPr i="0" sz="2400" u="none" cap="none" strike="noStrike">
              <a:solidFill>
                <a:srgbClr val="0000FF"/>
              </a:solidFill>
              <a:latin typeface="Average"/>
              <a:ea typeface="Average"/>
              <a:cs typeface="Average"/>
              <a:sym typeface="Average"/>
            </a:endParaRPr>
          </a:p>
          <a:p>
            <a:pPr indent="-380160" lvl="0" marL="457200" marR="0" rtl="0" algn="l">
              <a:lnSpc>
                <a:spcPct val="115000"/>
              </a:lnSpc>
              <a:spcBef>
                <a:spcPts val="1417"/>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Languages are the basis of communication</a:t>
            </a:r>
            <a:endParaRPr i="0" sz="2400" u="none" cap="none" strike="noStrike">
              <a:solidFill>
                <a:srgbClr val="595959"/>
              </a:solidFill>
              <a:latin typeface="Average"/>
              <a:ea typeface="Average"/>
              <a:cs typeface="Average"/>
              <a:sym typeface="Average"/>
            </a:endParaRPr>
          </a:p>
          <a:p>
            <a:pPr indent="-380160" lvl="0" marL="457200" marR="0" rtl="0" algn="l">
              <a:lnSpc>
                <a:spcPct val="115000"/>
              </a:lnSpc>
              <a:spcBef>
                <a:spcPts val="0"/>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NLP is the branch of AI that teaches a computer to </a:t>
            </a:r>
            <a:r>
              <a:rPr i="1" lang="en-GB" sz="2400">
                <a:solidFill>
                  <a:srgbClr val="4A86E8"/>
                </a:solidFill>
                <a:latin typeface="Average"/>
                <a:ea typeface="Average"/>
                <a:cs typeface="Average"/>
                <a:sym typeface="Average"/>
              </a:rPr>
              <a:t>u</a:t>
            </a:r>
            <a:r>
              <a:rPr i="1" lang="en-GB" sz="2400" u="none" cap="none" strike="noStrike">
                <a:solidFill>
                  <a:srgbClr val="4A86E8"/>
                </a:solidFill>
                <a:latin typeface="Average"/>
                <a:ea typeface="Average"/>
                <a:cs typeface="Average"/>
                <a:sym typeface="Average"/>
              </a:rPr>
              <a:t>nderstand</a:t>
            </a:r>
            <a:r>
              <a:rPr i="0" lang="en-GB" sz="2400" u="none" cap="none" strike="noStrike">
                <a:solidFill>
                  <a:srgbClr val="4A86E8"/>
                </a:solidFill>
                <a:latin typeface="Average"/>
                <a:ea typeface="Average"/>
                <a:cs typeface="Average"/>
                <a:sym typeface="Average"/>
              </a:rPr>
              <a:t> </a:t>
            </a:r>
            <a:r>
              <a:rPr i="0" lang="en-GB" sz="2400" u="none" cap="none" strike="noStrike">
                <a:solidFill>
                  <a:srgbClr val="595959"/>
                </a:solidFill>
                <a:latin typeface="Average"/>
                <a:ea typeface="Average"/>
                <a:cs typeface="Average"/>
                <a:sym typeface="Average"/>
              </a:rPr>
              <a:t>and </a:t>
            </a:r>
            <a:r>
              <a:rPr i="1" lang="en-GB" sz="2400" u="none" cap="none" strike="noStrike">
                <a:solidFill>
                  <a:srgbClr val="4A86E8"/>
                </a:solidFill>
                <a:latin typeface="Average"/>
                <a:ea typeface="Average"/>
                <a:cs typeface="Average"/>
                <a:sym typeface="Average"/>
              </a:rPr>
              <a:t>generate </a:t>
            </a:r>
            <a:r>
              <a:rPr i="0" lang="en-GB" sz="2400" u="none" cap="none" strike="noStrike">
                <a:solidFill>
                  <a:srgbClr val="783F04"/>
                </a:solidFill>
                <a:latin typeface="Average"/>
                <a:ea typeface="Average"/>
                <a:cs typeface="Average"/>
                <a:sym typeface="Average"/>
              </a:rPr>
              <a:t>natural language</a:t>
            </a:r>
            <a:endParaRPr i="0" sz="2400" u="none" cap="none" strike="noStrike">
              <a:solidFill>
                <a:srgbClr val="783F04"/>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Why </a:t>
            </a:r>
            <a:r>
              <a:rPr i="0" lang="en-GB" sz="3200" cap="none" strike="noStrike">
                <a:solidFill>
                  <a:srgbClr val="000000"/>
                </a:solidFill>
                <a:latin typeface="Playfair Display"/>
                <a:ea typeface="Playfair Display"/>
                <a:cs typeface="Playfair Display"/>
                <a:sym typeface="Playfair Display"/>
              </a:rPr>
              <a:t>- </a:t>
            </a:r>
            <a:r>
              <a:rPr i="0" lang="en-GB" sz="3200" cap="none" strike="noStrike">
                <a:solidFill>
                  <a:srgbClr val="4A86E8"/>
                </a:solidFill>
                <a:latin typeface="Playfair Display"/>
                <a:ea typeface="Playfair Display"/>
                <a:cs typeface="Playfair Display"/>
                <a:sym typeface="Playfair Display"/>
              </a:rPr>
              <a:t>Why is NLP required?</a:t>
            </a:r>
            <a:endParaRPr i="0" sz="3200" cap="none" strike="noStrike">
              <a:solidFill>
                <a:srgbClr val="4A86E8"/>
              </a:solidFill>
              <a:latin typeface="Playfair Display"/>
              <a:ea typeface="Playfair Display"/>
              <a:cs typeface="Playfair Display"/>
              <a:sym typeface="Playfair Display"/>
            </a:endParaRPr>
          </a:p>
        </p:txBody>
      </p:sp>
      <p:sp>
        <p:nvSpPr>
          <p:cNvPr id="170" name="Google Shape;170;p30"/>
          <p:cNvSpPr/>
          <p:nvPr/>
        </p:nvSpPr>
        <p:spPr>
          <a:xfrm>
            <a:off x="623520" y="1152360"/>
            <a:ext cx="8519700" cy="3415800"/>
          </a:xfrm>
          <a:prstGeom prst="rect">
            <a:avLst/>
          </a:prstGeom>
          <a:noFill/>
          <a:ln>
            <a:noFill/>
          </a:ln>
        </p:spPr>
        <p:txBody>
          <a:bodyPr anchorCtr="0" anchor="t" bIns="91425" lIns="90000" spcFirstLastPara="1" rIns="90000" wrap="square" tIns="91425">
            <a:noAutofit/>
          </a:bodyPr>
          <a:lstStyle/>
          <a:p>
            <a:pPr indent="-380160" lvl="0" marL="457200" marR="0" rtl="0" algn="l">
              <a:lnSpc>
                <a:spcPct val="115000"/>
              </a:lnSpc>
              <a:spcBef>
                <a:spcPts val="0"/>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80% of data available online is unstructured and </a:t>
            </a:r>
            <a:r>
              <a:rPr i="1" lang="en-GB" sz="2400" cap="none" strike="noStrike">
                <a:solidFill>
                  <a:srgbClr val="4A86E8"/>
                </a:solidFill>
                <a:latin typeface="Average"/>
                <a:ea typeface="Average"/>
                <a:cs typeface="Average"/>
                <a:sym typeface="Average"/>
              </a:rPr>
              <a:t>textual</a:t>
            </a:r>
            <a:r>
              <a:rPr i="0" lang="en-GB" sz="2400" cap="none" strike="noStrike">
                <a:solidFill>
                  <a:srgbClr val="4A86E8"/>
                </a:solidFill>
                <a:latin typeface="Average"/>
                <a:ea typeface="Average"/>
                <a:cs typeface="Average"/>
                <a:sym typeface="Average"/>
              </a:rPr>
              <a:t> </a:t>
            </a:r>
            <a:r>
              <a:rPr i="0" lang="en-GB" sz="2400" u="none" cap="none" strike="noStrike">
                <a:solidFill>
                  <a:srgbClr val="595959"/>
                </a:solidFill>
                <a:latin typeface="Average"/>
                <a:ea typeface="Average"/>
                <a:cs typeface="Average"/>
                <a:sym typeface="Average"/>
              </a:rPr>
              <a:t>data – IDC report</a:t>
            </a:r>
            <a:endParaRPr i="0" sz="2400" u="none" cap="none" strike="noStrike">
              <a:latin typeface="Average"/>
              <a:ea typeface="Average"/>
              <a:cs typeface="Average"/>
              <a:sym typeface="Average"/>
            </a:endParaRPr>
          </a:p>
          <a:p>
            <a:pPr indent="-380160" lvl="0" marL="457200" marR="0" rtl="0" algn="l">
              <a:lnSpc>
                <a:spcPct val="115000"/>
              </a:lnSpc>
              <a:spcBef>
                <a:spcPts val="1417"/>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NLP is required to </a:t>
            </a:r>
            <a:r>
              <a:rPr i="1" lang="en-GB" sz="2400" u="none" cap="none" strike="noStrike">
                <a:solidFill>
                  <a:srgbClr val="4A86E8"/>
                </a:solidFill>
                <a:latin typeface="Average"/>
                <a:ea typeface="Average"/>
                <a:cs typeface="Average"/>
                <a:sym typeface="Average"/>
              </a:rPr>
              <a:t>mine</a:t>
            </a:r>
            <a:r>
              <a:rPr i="0" lang="en-GB" sz="2400" u="none" cap="none" strike="noStrike">
                <a:solidFill>
                  <a:srgbClr val="4A86E8"/>
                </a:solidFill>
                <a:latin typeface="Average"/>
                <a:ea typeface="Average"/>
                <a:cs typeface="Average"/>
                <a:sym typeface="Average"/>
              </a:rPr>
              <a:t>, </a:t>
            </a:r>
            <a:r>
              <a:rPr i="1" lang="en-GB" sz="2400" u="none" cap="none" strike="noStrike">
                <a:solidFill>
                  <a:srgbClr val="4A86E8"/>
                </a:solidFill>
                <a:latin typeface="Average"/>
                <a:ea typeface="Average"/>
                <a:cs typeface="Average"/>
                <a:sym typeface="Average"/>
              </a:rPr>
              <a:t>structure</a:t>
            </a:r>
            <a:r>
              <a:rPr i="0" lang="en-GB" sz="2400" u="none" cap="none" strike="noStrike">
                <a:solidFill>
                  <a:srgbClr val="595959"/>
                </a:solidFill>
                <a:latin typeface="Average"/>
                <a:ea typeface="Average"/>
                <a:cs typeface="Average"/>
                <a:sym typeface="Average"/>
              </a:rPr>
              <a:t> and </a:t>
            </a:r>
            <a:r>
              <a:rPr i="1" lang="en-GB" sz="2400" u="none" cap="none" strike="noStrike">
                <a:solidFill>
                  <a:srgbClr val="4A86E8"/>
                </a:solidFill>
                <a:latin typeface="Average"/>
                <a:ea typeface="Average"/>
                <a:cs typeface="Average"/>
                <a:sym typeface="Average"/>
              </a:rPr>
              <a:t>make use</a:t>
            </a:r>
            <a:r>
              <a:rPr i="0" lang="en-GB" sz="2400" u="none" cap="none" strike="noStrike">
                <a:solidFill>
                  <a:srgbClr val="595959"/>
                </a:solidFill>
                <a:latin typeface="Average"/>
                <a:ea typeface="Average"/>
                <a:cs typeface="Average"/>
                <a:sym typeface="Average"/>
              </a:rPr>
              <a:t> of this textual data</a:t>
            </a:r>
            <a:endParaRPr i="0" sz="2400" u="none" cap="none" strike="noStrike">
              <a:latin typeface="Average"/>
              <a:ea typeface="Average"/>
              <a:cs typeface="Average"/>
              <a:sym typeface="Average"/>
            </a:endParaRPr>
          </a:p>
          <a:p>
            <a:pPr indent="-380160" lvl="0" marL="457200" marR="0" rtl="0" algn="l">
              <a:lnSpc>
                <a:spcPct val="115000"/>
              </a:lnSpc>
              <a:spcBef>
                <a:spcPts val="0"/>
              </a:spcBef>
              <a:spcAft>
                <a:spcPts val="0"/>
              </a:spcAft>
              <a:buClr>
                <a:srgbClr val="595959"/>
              </a:buClr>
              <a:buSzPts val="2400"/>
              <a:buFont typeface="Average"/>
              <a:buChar char="●"/>
            </a:pPr>
            <a:r>
              <a:rPr i="0" lang="en-GB" sz="2400" u="none" cap="none" strike="noStrike">
                <a:solidFill>
                  <a:srgbClr val="595959"/>
                </a:solidFill>
                <a:latin typeface="Average"/>
                <a:ea typeface="Average"/>
                <a:cs typeface="Average"/>
                <a:sym typeface="Average"/>
              </a:rPr>
              <a:t>Build </a:t>
            </a:r>
            <a:r>
              <a:rPr i="1" lang="en-GB" sz="2400" u="none" cap="none" strike="noStrike">
                <a:solidFill>
                  <a:srgbClr val="4A86E8"/>
                </a:solidFill>
                <a:latin typeface="Average"/>
                <a:ea typeface="Average"/>
                <a:cs typeface="Average"/>
                <a:sym typeface="Average"/>
              </a:rPr>
              <a:t>cool AI applications</a:t>
            </a:r>
            <a:r>
              <a:rPr i="0" lang="en-GB" sz="2400" u="none" cap="none" strike="noStrike">
                <a:solidFill>
                  <a:srgbClr val="595959"/>
                </a:solidFill>
                <a:latin typeface="Average"/>
                <a:ea typeface="Average"/>
                <a:cs typeface="Average"/>
                <a:sym typeface="Average"/>
              </a:rPr>
              <a:t> to ease day-to-day life for millions of people</a:t>
            </a:r>
            <a:endParaRPr i="0" sz="2400" u="none" cap="none" strike="noStrike">
              <a:latin typeface="Average"/>
              <a:ea typeface="Average"/>
              <a:cs typeface="Average"/>
              <a:sym typeface="Average"/>
            </a:endParaRPr>
          </a:p>
        </p:txBody>
      </p:sp>
      <p:pic>
        <p:nvPicPr>
          <p:cNvPr id="171" name="Google Shape;171;p30"/>
          <p:cNvPicPr preferRelativeResize="0"/>
          <p:nvPr/>
        </p:nvPicPr>
        <p:blipFill rotWithShape="1">
          <a:blip r:embed="rId3">
            <a:alphaModFix/>
          </a:blip>
          <a:srcRect b="0" l="0" r="0" t="0"/>
          <a:stretch/>
        </p:blipFill>
        <p:spPr>
          <a:xfrm>
            <a:off x="4824000" y="3744000"/>
            <a:ext cx="935640" cy="935640"/>
          </a:xfrm>
          <a:prstGeom prst="rect">
            <a:avLst/>
          </a:prstGeom>
          <a:noFill/>
          <a:ln>
            <a:noFill/>
          </a:ln>
        </p:spPr>
      </p:pic>
      <p:pic>
        <p:nvPicPr>
          <p:cNvPr id="172" name="Google Shape;172;p30"/>
          <p:cNvPicPr preferRelativeResize="0"/>
          <p:nvPr/>
        </p:nvPicPr>
        <p:blipFill rotWithShape="1">
          <a:blip r:embed="rId4">
            <a:alphaModFix/>
          </a:blip>
          <a:srcRect b="0" l="0" r="0" t="0"/>
          <a:stretch/>
        </p:blipFill>
        <p:spPr>
          <a:xfrm>
            <a:off x="6336000" y="3672000"/>
            <a:ext cx="1007640" cy="1007640"/>
          </a:xfrm>
          <a:prstGeom prst="rect">
            <a:avLst/>
          </a:prstGeom>
          <a:noFill/>
          <a:ln>
            <a:noFill/>
          </a:ln>
        </p:spPr>
      </p:pic>
      <p:pic>
        <p:nvPicPr>
          <p:cNvPr id="173" name="Google Shape;173;p30"/>
          <p:cNvPicPr preferRelativeResize="0"/>
          <p:nvPr/>
        </p:nvPicPr>
        <p:blipFill rotWithShape="1">
          <a:blip r:embed="rId5">
            <a:alphaModFix/>
          </a:blip>
          <a:srcRect b="0" l="0" r="0" t="0"/>
          <a:stretch/>
        </p:blipFill>
        <p:spPr>
          <a:xfrm>
            <a:off x="7704000" y="3708000"/>
            <a:ext cx="1007640" cy="1007640"/>
          </a:xfrm>
          <a:prstGeom prst="rect">
            <a:avLst/>
          </a:prstGeom>
          <a:noFill/>
          <a:ln>
            <a:noFill/>
          </a:ln>
        </p:spPr>
      </p:pic>
      <p:pic>
        <p:nvPicPr>
          <p:cNvPr id="174" name="Google Shape;174;p30"/>
          <p:cNvPicPr preferRelativeResize="0"/>
          <p:nvPr/>
        </p:nvPicPr>
        <p:blipFill rotWithShape="1">
          <a:blip r:embed="rId6">
            <a:alphaModFix/>
          </a:blip>
          <a:srcRect b="0" l="0" r="0" t="0"/>
          <a:stretch/>
        </p:blipFill>
        <p:spPr>
          <a:xfrm>
            <a:off x="3300000" y="3744000"/>
            <a:ext cx="935640" cy="9356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How is NLP done</a:t>
            </a:r>
            <a:r>
              <a:rPr i="0" lang="en-GB" sz="3200" cap="none" strike="noStrike">
                <a:solidFill>
                  <a:srgbClr val="000000"/>
                </a:solidFill>
                <a:latin typeface="Playfair Display"/>
                <a:ea typeface="Playfair Display"/>
                <a:cs typeface="Playfair Display"/>
                <a:sym typeface="Playfair Display"/>
              </a:rPr>
              <a:t> – </a:t>
            </a:r>
            <a:r>
              <a:rPr lang="en-GB" sz="3200">
                <a:solidFill>
                  <a:srgbClr val="4A86E8"/>
                </a:solidFill>
                <a:latin typeface="Playfair Display"/>
                <a:ea typeface="Playfair Display"/>
                <a:cs typeface="Playfair Display"/>
                <a:sym typeface="Playfair Display"/>
              </a:rPr>
              <a:t>NLP </a:t>
            </a:r>
            <a:r>
              <a:rPr i="0" lang="en-GB" sz="3200" cap="none" strike="noStrike">
                <a:solidFill>
                  <a:srgbClr val="4A86E8"/>
                </a:solidFill>
                <a:latin typeface="Playfair Display"/>
                <a:ea typeface="Playfair Display"/>
                <a:cs typeface="Playfair Display"/>
                <a:sym typeface="Playfair Display"/>
              </a:rPr>
              <a:t>Approache</a:t>
            </a:r>
            <a:r>
              <a:rPr lang="en-GB" sz="3200">
                <a:solidFill>
                  <a:srgbClr val="4A86E8"/>
                </a:solidFill>
                <a:latin typeface="Playfair Display"/>
                <a:ea typeface="Playfair Display"/>
                <a:cs typeface="Playfair Display"/>
                <a:sym typeface="Playfair Display"/>
              </a:rPr>
              <a:t>s </a:t>
            </a:r>
            <a:r>
              <a:rPr i="0" lang="en-GB" sz="3200" cap="none" strike="noStrike">
                <a:solidFill>
                  <a:srgbClr val="4A86E8"/>
                </a:solidFill>
                <a:latin typeface="Playfair Display"/>
                <a:ea typeface="Playfair Display"/>
                <a:cs typeface="Playfair Display"/>
                <a:sym typeface="Playfair Display"/>
              </a:rPr>
              <a:t>(1/2)</a:t>
            </a:r>
            <a:r>
              <a:rPr i="0" lang="en-GB" sz="3200" cap="none" strike="noStrike">
                <a:solidFill>
                  <a:srgbClr val="980000"/>
                </a:solidFill>
                <a:latin typeface="Playfair Display"/>
                <a:ea typeface="Playfair Display"/>
                <a:cs typeface="Playfair Display"/>
                <a:sym typeface="Playfair Display"/>
              </a:rPr>
              <a:t> </a:t>
            </a:r>
            <a:endParaRPr i="0" sz="3200" cap="none" strike="noStrike">
              <a:solidFill>
                <a:srgbClr val="980000"/>
              </a:solidFill>
              <a:latin typeface="Playfair Display"/>
              <a:ea typeface="Playfair Display"/>
              <a:cs typeface="Playfair Display"/>
              <a:sym typeface="Playfair Display"/>
            </a:endParaRPr>
          </a:p>
        </p:txBody>
      </p:sp>
      <p:sp>
        <p:nvSpPr>
          <p:cNvPr id="180" name="Google Shape;180;p31"/>
          <p:cNvSpPr/>
          <p:nvPr/>
        </p:nvSpPr>
        <p:spPr>
          <a:xfrm>
            <a:off x="623520" y="1152360"/>
            <a:ext cx="8519700" cy="3415800"/>
          </a:xfrm>
          <a:prstGeom prst="rect">
            <a:avLst/>
          </a:prstGeom>
          <a:noFill/>
          <a:ln>
            <a:noFill/>
          </a:ln>
        </p:spPr>
        <p:txBody>
          <a:bodyPr anchorCtr="0" anchor="t" bIns="91425" lIns="90000" spcFirstLastPara="1" rIns="90000" wrap="square" tIns="91425">
            <a:noAutofit/>
          </a:bodyPr>
          <a:lstStyle/>
          <a:p>
            <a:pPr indent="-381000" lvl="0" marL="457200" marR="0" rtl="0" algn="l">
              <a:lnSpc>
                <a:spcPct val="115000"/>
              </a:lnSpc>
              <a:spcBef>
                <a:spcPts val="0"/>
              </a:spcBef>
              <a:spcAft>
                <a:spcPts val="0"/>
              </a:spcAft>
              <a:buClr>
                <a:srgbClr val="595959"/>
              </a:buClr>
              <a:buSzPts val="2400"/>
              <a:buFont typeface="Average"/>
              <a:buAutoNum type="arabicPeriod"/>
            </a:pPr>
            <a:r>
              <a:rPr b="1" lang="en-GB" sz="2400">
                <a:solidFill>
                  <a:srgbClr val="595959"/>
                </a:solidFill>
                <a:latin typeface="Average"/>
                <a:ea typeface="Average"/>
                <a:cs typeface="Average"/>
                <a:sym typeface="Average"/>
              </a:rPr>
              <a:t>Rule Based Approach</a:t>
            </a:r>
            <a:endParaRPr b="1" i="0" sz="2400" u="none" cap="none" strike="noStrike">
              <a:latin typeface="Average"/>
              <a:ea typeface="Average"/>
              <a:cs typeface="Average"/>
              <a:sym typeface="Average"/>
            </a:endParaRPr>
          </a:p>
          <a:p>
            <a:pPr indent="-380160" lvl="0" marL="457200" marR="0" rtl="0" algn="l">
              <a:lnSpc>
                <a:spcPct val="115000"/>
              </a:lnSpc>
              <a:spcBef>
                <a:spcPts val="1417"/>
              </a:spcBef>
              <a:spcAft>
                <a:spcPts val="0"/>
              </a:spcAft>
              <a:buClr>
                <a:srgbClr val="595959"/>
              </a:buClr>
              <a:buSzPts val="2400"/>
              <a:buFont typeface="Average"/>
              <a:buChar char="●"/>
            </a:pPr>
            <a:r>
              <a:rPr lang="en-GB" sz="2400">
                <a:solidFill>
                  <a:srgbClr val="595959"/>
                </a:solidFill>
                <a:latin typeface="Average"/>
                <a:ea typeface="Average"/>
                <a:cs typeface="Average"/>
                <a:sym typeface="Average"/>
              </a:rPr>
              <a:t>Languages follow </a:t>
            </a:r>
            <a:r>
              <a:rPr i="1" lang="en-GB" sz="2400">
                <a:solidFill>
                  <a:srgbClr val="980000"/>
                </a:solidFill>
                <a:latin typeface="Average"/>
                <a:ea typeface="Average"/>
                <a:cs typeface="Average"/>
                <a:sym typeface="Average"/>
              </a:rPr>
              <a:t>rules</a:t>
            </a:r>
            <a:endParaRPr i="1" sz="2400">
              <a:solidFill>
                <a:srgbClr val="980000"/>
              </a:solidFill>
              <a:latin typeface="Average"/>
              <a:ea typeface="Average"/>
              <a:cs typeface="Average"/>
              <a:sym typeface="Average"/>
            </a:endParaRPr>
          </a:p>
          <a:p>
            <a:pPr indent="-381000" lvl="1" marL="914400" marR="0" rtl="0" algn="l">
              <a:lnSpc>
                <a:spcPct val="115000"/>
              </a:lnSpc>
              <a:spcBef>
                <a:spcPts val="1417"/>
              </a:spcBef>
              <a:spcAft>
                <a:spcPts val="0"/>
              </a:spcAft>
              <a:buClr>
                <a:srgbClr val="434343"/>
              </a:buClr>
              <a:buSzPts val="2400"/>
              <a:buFont typeface="Average"/>
              <a:buChar char="−"/>
            </a:pPr>
            <a:r>
              <a:rPr lang="en-GB" sz="2400">
                <a:solidFill>
                  <a:srgbClr val="434343"/>
                </a:solidFill>
                <a:latin typeface="Average"/>
                <a:ea typeface="Average"/>
                <a:cs typeface="Average"/>
                <a:sym typeface="Average"/>
              </a:rPr>
              <a:t>An </a:t>
            </a:r>
            <a:r>
              <a:rPr lang="en-GB" sz="2400">
                <a:solidFill>
                  <a:srgbClr val="1155CC"/>
                </a:solidFill>
                <a:latin typeface="Average"/>
                <a:ea typeface="Average"/>
                <a:cs typeface="Average"/>
                <a:sym typeface="Average"/>
              </a:rPr>
              <a:t>adjective</a:t>
            </a:r>
            <a:r>
              <a:rPr lang="en-GB" sz="2400">
                <a:solidFill>
                  <a:srgbClr val="434343"/>
                </a:solidFill>
                <a:latin typeface="Average"/>
                <a:ea typeface="Average"/>
                <a:cs typeface="Average"/>
                <a:sym typeface="Average"/>
              </a:rPr>
              <a:t> describes a </a:t>
            </a:r>
            <a:r>
              <a:rPr lang="en-GB" sz="2400">
                <a:solidFill>
                  <a:srgbClr val="38761D"/>
                </a:solidFill>
                <a:latin typeface="Average"/>
                <a:ea typeface="Average"/>
                <a:cs typeface="Average"/>
                <a:sym typeface="Average"/>
              </a:rPr>
              <a:t>noun</a:t>
            </a:r>
            <a:endParaRPr sz="2400">
              <a:solidFill>
                <a:srgbClr val="666666"/>
              </a:solidFill>
              <a:latin typeface="Average"/>
              <a:ea typeface="Average"/>
              <a:cs typeface="Average"/>
              <a:sym typeface="Average"/>
            </a:endParaRPr>
          </a:p>
          <a:p>
            <a:pPr indent="-381000" lvl="1" marL="914400" marR="0" rtl="0" algn="l">
              <a:lnSpc>
                <a:spcPct val="115000"/>
              </a:lnSpc>
              <a:spcBef>
                <a:spcPts val="1417"/>
              </a:spcBef>
              <a:spcAft>
                <a:spcPts val="0"/>
              </a:spcAft>
              <a:buClr>
                <a:srgbClr val="666666"/>
              </a:buClr>
              <a:buSzPts val="2400"/>
              <a:buFont typeface="Average"/>
              <a:buChar char="−"/>
            </a:pPr>
            <a:r>
              <a:rPr lang="en-GB" sz="2400">
                <a:solidFill>
                  <a:srgbClr val="666666"/>
                </a:solidFill>
                <a:latin typeface="Average"/>
                <a:ea typeface="Average"/>
                <a:cs typeface="Average"/>
                <a:sym typeface="Average"/>
              </a:rPr>
              <a:t>E.g. - He is a </a:t>
            </a:r>
            <a:r>
              <a:rPr lang="en-GB" sz="2400">
                <a:solidFill>
                  <a:srgbClr val="1155CC"/>
                </a:solidFill>
                <a:latin typeface="Average"/>
                <a:ea typeface="Average"/>
                <a:cs typeface="Average"/>
                <a:sym typeface="Average"/>
              </a:rPr>
              <a:t>tall</a:t>
            </a:r>
            <a:r>
              <a:rPr lang="en-GB" sz="2400">
                <a:solidFill>
                  <a:srgbClr val="666666"/>
                </a:solidFill>
                <a:latin typeface="Average"/>
                <a:ea typeface="Average"/>
                <a:cs typeface="Average"/>
                <a:sym typeface="Average"/>
              </a:rPr>
              <a:t> </a:t>
            </a:r>
            <a:r>
              <a:rPr lang="en-GB" sz="2400">
                <a:solidFill>
                  <a:srgbClr val="38761D"/>
                </a:solidFill>
                <a:latin typeface="Average"/>
                <a:ea typeface="Average"/>
                <a:cs typeface="Average"/>
                <a:sym typeface="Average"/>
              </a:rPr>
              <a:t>man</a:t>
            </a:r>
            <a:r>
              <a:rPr lang="en-GB" sz="2400">
                <a:solidFill>
                  <a:srgbClr val="666666"/>
                </a:solidFill>
                <a:latin typeface="Average"/>
                <a:ea typeface="Average"/>
                <a:cs typeface="Average"/>
                <a:sym typeface="Average"/>
              </a:rPr>
              <a:t>; She is a </a:t>
            </a:r>
            <a:r>
              <a:rPr lang="en-GB" sz="2400">
                <a:solidFill>
                  <a:srgbClr val="1155CC"/>
                </a:solidFill>
                <a:latin typeface="Average"/>
                <a:ea typeface="Average"/>
                <a:cs typeface="Average"/>
                <a:sym typeface="Average"/>
              </a:rPr>
              <a:t>great</a:t>
            </a:r>
            <a:r>
              <a:rPr lang="en-GB" sz="2400">
                <a:solidFill>
                  <a:srgbClr val="666666"/>
                </a:solidFill>
                <a:latin typeface="Average"/>
                <a:ea typeface="Average"/>
                <a:cs typeface="Average"/>
                <a:sym typeface="Average"/>
              </a:rPr>
              <a:t> </a:t>
            </a:r>
            <a:r>
              <a:rPr lang="en-GB" sz="2400">
                <a:solidFill>
                  <a:srgbClr val="38761D"/>
                </a:solidFill>
                <a:latin typeface="Average"/>
                <a:ea typeface="Average"/>
                <a:cs typeface="Average"/>
                <a:sym typeface="Average"/>
              </a:rPr>
              <a:t>author</a:t>
            </a:r>
            <a:endParaRPr sz="2400">
              <a:solidFill>
                <a:srgbClr val="38761D"/>
              </a:solidFill>
              <a:latin typeface="Average"/>
              <a:ea typeface="Average"/>
              <a:cs typeface="Average"/>
              <a:sym typeface="Average"/>
            </a:endParaRPr>
          </a:p>
          <a:p>
            <a:pPr indent="-381000" lvl="0" marL="457200" marR="0" rtl="0" algn="l">
              <a:lnSpc>
                <a:spcPct val="115000"/>
              </a:lnSpc>
              <a:spcBef>
                <a:spcPts val="1417"/>
              </a:spcBef>
              <a:spcAft>
                <a:spcPts val="0"/>
              </a:spcAft>
              <a:buClr>
                <a:srgbClr val="666666"/>
              </a:buClr>
              <a:buSzPts val="2400"/>
              <a:buFont typeface="Average"/>
              <a:buChar char="●"/>
            </a:pPr>
            <a:r>
              <a:rPr lang="en-GB" sz="2400">
                <a:solidFill>
                  <a:srgbClr val="666666"/>
                </a:solidFill>
                <a:latin typeface="Average"/>
                <a:ea typeface="Average"/>
                <a:cs typeface="Average"/>
                <a:sym typeface="Average"/>
              </a:rPr>
              <a:t>Build NLP systems based on </a:t>
            </a:r>
            <a:r>
              <a:rPr i="1" lang="en-GB" sz="2400">
                <a:solidFill>
                  <a:srgbClr val="4A86E8"/>
                </a:solidFill>
                <a:latin typeface="Average"/>
                <a:ea typeface="Average"/>
                <a:cs typeface="Average"/>
                <a:sym typeface="Average"/>
              </a:rPr>
              <a:t>language rules</a:t>
            </a:r>
            <a:endParaRPr i="1" sz="2400">
              <a:solidFill>
                <a:srgbClr val="4A86E8"/>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p:nvPr/>
        </p:nvSpPr>
        <p:spPr>
          <a:xfrm>
            <a:off x="623520" y="485280"/>
            <a:ext cx="8519700" cy="572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3200" cap="none" strike="noStrike">
                <a:solidFill>
                  <a:srgbClr val="000000"/>
                </a:solidFill>
                <a:latin typeface="Playfair Display"/>
                <a:ea typeface="Playfair Display"/>
                <a:cs typeface="Playfair Display"/>
                <a:sym typeface="Playfair Display"/>
              </a:rPr>
              <a:t>How is NLP done</a:t>
            </a:r>
            <a:r>
              <a:rPr i="0" lang="en-GB" sz="3200" cap="none" strike="noStrike">
                <a:solidFill>
                  <a:srgbClr val="000000"/>
                </a:solidFill>
                <a:latin typeface="Playfair Display"/>
                <a:ea typeface="Playfair Display"/>
                <a:cs typeface="Playfair Display"/>
                <a:sym typeface="Playfair Display"/>
              </a:rPr>
              <a:t> – </a:t>
            </a:r>
            <a:r>
              <a:rPr lang="en-GB" sz="3200">
                <a:solidFill>
                  <a:srgbClr val="4A86E8"/>
                </a:solidFill>
                <a:latin typeface="Playfair Display"/>
                <a:ea typeface="Playfair Display"/>
                <a:cs typeface="Playfair Display"/>
                <a:sym typeface="Playfair Display"/>
              </a:rPr>
              <a:t>NLP Approaches </a:t>
            </a:r>
            <a:r>
              <a:rPr lang="en-GB" sz="3200">
                <a:solidFill>
                  <a:srgbClr val="4A86E8"/>
                </a:solidFill>
                <a:latin typeface="Playfair Display"/>
                <a:ea typeface="Playfair Display"/>
                <a:cs typeface="Playfair Display"/>
                <a:sym typeface="Playfair Display"/>
              </a:rPr>
              <a:t>(2/2)</a:t>
            </a:r>
            <a:r>
              <a:rPr lang="en-GB" sz="3200">
                <a:solidFill>
                  <a:srgbClr val="980000"/>
                </a:solidFill>
                <a:latin typeface="Playfair Display"/>
                <a:ea typeface="Playfair Display"/>
                <a:cs typeface="Playfair Display"/>
                <a:sym typeface="Playfair Display"/>
              </a:rPr>
              <a:t> </a:t>
            </a:r>
            <a:endParaRPr i="0" sz="3200" cap="none" strike="noStrike">
              <a:solidFill>
                <a:srgbClr val="980000"/>
              </a:solidFill>
              <a:latin typeface="Playfair Display"/>
              <a:ea typeface="Playfair Display"/>
              <a:cs typeface="Playfair Display"/>
              <a:sym typeface="Playfair Display"/>
            </a:endParaRPr>
          </a:p>
        </p:txBody>
      </p:sp>
      <p:sp>
        <p:nvSpPr>
          <p:cNvPr id="186" name="Google Shape;186;p32"/>
          <p:cNvSpPr/>
          <p:nvPr/>
        </p:nvSpPr>
        <p:spPr>
          <a:xfrm>
            <a:off x="623520" y="1152360"/>
            <a:ext cx="8519700" cy="34158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GB" sz="2400">
                <a:solidFill>
                  <a:srgbClr val="595959"/>
                </a:solidFill>
                <a:latin typeface="Average"/>
                <a:ea typeface="Average"/>
                <a:cs typeface="Average"/>
                <a:sym typeface="Average"/>
              </a:rPr>
              <a:t>2.  Statistical Approach</a:t>
            </a:r>
            <a:endParaRPr b="1" i="0" sz="2400" u="none" cap="none" strike="noStrike">
              <a:latin typeface="Average"/>
              <a:ea typeface="Average"/>
              <a:cs typeface="Average"/>
              <a:sym typeface="Average"/>
            </a:endParaRPr>
          </a:p>
          <a:p>
            <a:pPr indent="-380160" lvl="0" marL="457200" marR="0" rtl="0" algn="l">
              <a:lnSpc>
                <a:spcPct val="115000"/>
              </a:lnSpc>
              <a:spcBef>
                <a:spcPts val="1417"/>
              </a:spcBef>
              <a:spcAft>
                <a:spcPts val="0"/>
              </a:spcAft>
              <a:buClr>
                <a:srgbClr val="595959"/>
              </a:buClr>
              <a:buSzPts val="2400"/>
              <a:buFont typeface="Average"/>
              <a:buChar char="●"/>
            </a:pPr>
            <a:r>
              <a:rPr lang="en-GB" sz="2400">
                <a:solidFill>
                  <a:srgbClr val="595959"/>
                </a:solidFill>
                <a:latin typeface="Average"/>
                <a:ea typeface="Average"/>
                <a:cs typeface="Average"/>
                <a:sym typeface="Average"/>
              </a:rPr>
              <a:t>Languages exhibit </a:t>
            </a:r>
            <a:r>
              <a:rPr i="1" lang="en-GB" sz="2400">
                <a:solidFill>
                  <a:srgbClr val="4A86E8"/>
                </a:solidFill>
                <a:latin typeface="Average"/>
                <a:ea typeface="Average"/>
                <a:cs typeface="Average"/>
                <a:sym typeface="Average"/>
              </a:rPr>
              <a:t>patterns</a:t>
            </a:r>
            <a:endParaRPr i="1" sz="2400">
              <a:solidFill>
                <a:srgbClr val="4A86E8"/>
              </a:solidFill>
              <a:latin typeface="Average"/>
              <a:ea typeface="Average"/>
              <a:cs typeface="Average"/>
              <a:sym typeface="Average"/>
            </a:endParaRPr>
          </a:p>
          <a:p>
            <a:pPr indent="-381000" lvl="1" marL="914400" marR="0" rtl="0" algn="l">
              <a:lnSpc>
                <a:spcPct val="115000"/>
              </a:lnSpc>
              <a:spcBef>
                <a:spcPts val="1417"/>
              </a:spcBef>
              <a:spcAft>
                <a:spcPts val="0"/>
              </a:spcAft>
              <a:buClr>
                <a:srgbClr val="434343"/>
              </a:buClr>
              <a:buSzPts val="2400"/>
              <a:buFont typeface="Average"/>
              <a:buChar char="−"/>
            </a:pPr>
            <a:r>
              <a:rPr lang="en-GB" sz="2400">
                <a:solidFill>
                  <a:srgbClr val="434343"/>
                </a:solidFill>
                <a:latin typeface="Average"/>
                <a:ea typeface="Average"/>
                <a:cs typeface="Average"/>
                <a:sym typeface="Average"/>
              </a:rPr>
              <a:t>The word </a:t>
            </a:r>
            <a:r>
              <a:rPr lang="en-GB" sz="2400">
                <a:solidFill>
                  <a:srgbClr val="CC0000"/>
                </a:solidFill>
                <a:latin typeface="Average"/>
                <a:ea typeface="Average"/>
                <a:cs typeface="Average"/>
                <a:sym typeface="Average"/>
              </a:rPr>
              <a:t>‘not’</a:t>
            </a:r>
            <a:r>
              <a:rPr lang="en-GB" sz="2400">
                <a:solidFill>
                  <a:srgbClr val="434343"/>
                </a:solidFill>
                <a:latin typeface="Average"/>
                <a:ea typeface="Average"/>
                <a:cs typeface="Average"/>
                <a:sym typeface="Average"/>
              </a:rPr>
              <a:t> negates the existing sentiment in text</a:t>
            </a:r>
            <a:endParaRPr sz="2400">
              <a:solidFill>
                <a:srgbClr val="666666"/>
              </a:solidFill>
              <a:latin typeface="Average"/>
              <a:ea typeface="Average"/>
              <a:cs typeface="Average"/>
              <a:sym typeface="Average"/>
            </a:endParaRPr>
          </a:p>
          <a:p>
            <a:pPr indent="-381000" lvl="1" marL="914400" marR="0" rtl="0" algn="l">
              <a:lnSpc>
                <a:spcPct val="115000"/>
              </a:lnSpc>
              <a:spcBef>
                <a:spcPts val="1417"/>
              </a:spcBef>
              <a:spcAft>
                <a:spcPts val="0"/>
              </a:spcAft>
              <a:buClr>
                <a:srgbClr val="666666"/>
              </a:buClr>
              <a:buSzPts val="2400"/>
              <a:buFont typeface="Average"/>
              <a:buChar char="−"/>
            </a:pPr>
            <a:r>
              <a:rPr lang="en-GB" sz="2400">
                <a:solidFill>
                  <a:srgbClr val="666666"/>
                </a:solidFill>
                <a:latin typeface="Average"/>
                <a:ea typeface="Average"/>
                <a:cs typeface="Average"/>
                <a:sym typeface="Average"/>
              </a:rPr>
              <a:t>E.g. - He is </a:t>
            </a:r>
            <a:r>
              <a:rPr lang="en-GB" sz="2400">
                <a:solidFill>
                  <a:srgbClr val="FF0000"/>
                </a:solidFill>
                <a:latin typeface="Average"/>
                <a:ea typeface="Average"/>
                <a:cs typeface="Average"/>
                <a:sym typeface="Average"/>
              </a:rPr>
              <a:t>not</a:t>
            </a:r>
            <a:r>
              <a:rPr lang="en-GB" sz="2400">
                <a:solidFill>
                  <a:srgbClr val="666666"/>
                </a:solidFill>
                <a:latin typeface="Average"/>
                <a:ea typeface="Average"/>
                <a:cs typeface="Average"/>
                <a:sym typeface="Average"/>
              </a:rPr>
              <a:t> </a:t>
            </a:r>
            <a:r>
              <a:rPr lang="en-GB" sz="2400">
                <a:solidFill>
                  <a:srgbClr val="38761D"/>
                </a:solidFill>
                <a:latin typeface="Average"/>
                <a:ea typeface="Average"/>
                <a:cs typeface="Average"/>
                <a:sym typeface="Average"/>
              </a:rPr>
              <a:t>happy</a:t>
            </a:r>
            <a:r>
              <a:rPr lang="en-GB" sz="2400">
                <a:solidFill>
                  <a:srgbClr val="666666"/>
                </a:solidFill>
                <a:latin typeface="Average"/>
                <a:ea typeface="Average"/>
                <a:cs typeface="Average"/>
                <a:sym typeface="Average"/>
              </a:rPr>
              <a:t>; She is a </a:t>
            </a:r>
            <a:r>
              <a:rPr lang="en-GB" sz="2400">
                <a:solidFill>
                  <a:srgbClr val="FF0000"/>
                </a:solidFill>
                <a:latin typeface="Average"/>
                <a:ea typeface="Average"/>
                <a:cs typeface="Average"/>
                <a:sym typeface="Average"/>
              </a:rPr>
              <a:t>not</a:t>
            </a:r>
            <a:r>
              <a:rPr lang="en-GB" sz="2400">
                <a:solidFill>
                  <a:srgbClr val="666666"/>
                </a:solidFill>
                <a:latin typeface="Average"/>
                <a:ea typeface="Average"/>
                <a:cs typeface="Average"/>
                <a:sym typeface="Average"/>
              </a:rPr>
              <a:t> </a:t>
            </a:r>
            <a:r>
              <a:rPr lang="en-GB" sz="2400">
                <a:solidFill>
                  <a:srgbClr val="38761D"/>
                </a:solidFill>
                <a:latin typeface="Average"/>
                <a:ea typeface="Average"/>
                <a:cs typeface="Average"/>
                <a:sym typeface="Average"/>
              </a:rPr>
              <a:t>pretentious</a:t>
            </a:r>
            <a:endParaRPr sz="2400">
              <a:solidFill>
                <a:srgbClr val="38761D"/>
              </a:solidFill>
              <a:latin typeface="Average"/>
              <a:ea typeface="Average"/>
              <a:cs typeface="Average"/>
              <a:sym typeface="Average"/>
            </a:endParaRPr>
          </a:p>
          <a:p>
            <a:pPr indent="-381000" lvl="0" marL="457200" marR="0" rtl="0" algn="l">
              <a:lnSpc>
                <a:spcPct val="115000"/>
              </a:lnSpc>
              <a:spcBef>
                <a:spcPts val="1417"/>
              </a:spcBef>
              <a:spcAft>
                <a:spcPts val="0"/>
              </a:spcAft>
              <a:buClr>
                <a:srgbClr val="666666"/>
              </a:buClr>
              <a:buSzPts val="2400"/>
              <a:buFont typeface="Average"/>
              <a:buChar char="●"/>
            </a:pPr>
            <a:r>
              <a:rPr lang="en-GB" sz="2400">
                <a:solidFill>
                  <a:srgbClr val="666666"/>
                </a:solidFill>
                <a:latin typeface="Average"/>
                <a:ea typeface="Average"/>
                <a:cs typeface="Average"/>
                <a:sym typeface="Average"/>
              </a:rPr>
              <a:t>Use Machine/Deep Learning to build NLP systems based on </a:t>
            </a:r>
            <a:r>
              <a:rPr i="1" lang="en-GB" sz="2400">
                <a:solidFill>
                  <a:srgbClr val="4A86E8"/>
                </a:solidFill>
                <a:latin typeface="Average"/>
                <a:ea typeface="Average"/>
                <a:cs typeface="Average"/>
                <a:sym typeface="Average"/>
              </a:rPr>
              <a:t>language patterns</a:t>
            </a:r>
            <a:endParaRPr i="1" sz="2400">
              <a:solidFill>
                <a:srgbClr val="4A86E8"/>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3"/>
          <p:cNvSpPr/>
          <p:nvPr/>
        </p:nvSpPr>
        <p:spPr>
          <a:xfrm>
            <a:off x="1207700" y="1503450"/>
            <a:ext cx="7184700" cy="241470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1" lang="en-GB" sz="5200">
                <a:latin typeface="Playfair Display"/>
                <a:ea typeface="Playfair Display"/>
                <a:cs typeface="Playfair Display"/>
                <a:sym typeface="Playfair Display"/>
              </a:rPr>
              <a:t>Natural Language Processing </a:t>
            </a:r>
            <a:endParaRPr b="1" sz="5200">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rPr b="1" lang="en-GB" sz="5200">
                <a:solidFill>
                  <a:srgbClr val="999999"/>
                </a:solidFill>
                <a:latin typeface="Playfair Display"/>
                <a:ea typeface="Playfair Display"/>
                <a:cs typeface="Playfair Display"/>
                <a:sym typeface="Playfair Display"/>
              </a:rPr>
              <a:t>A Brief History</a:t>
            </a:r>
            <a:endParaRPr i="0" sz="5200" u="none" cap="none" strike="noStrike">
              <a:solidFill>
                <a:srgbClr val="999999"/>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