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70" r:id="rId5"/>
    <p:sldId id="260" r:id="rId6"/>
    <p:sldId id="261" r:id="rId7"/>
    <p:sldId id="262" r:id="rId8"/>
    <p:sldId id="263" r:id="rId9"/>
    <p:sldId id="264" r:id="rId10"/>
    <p:sldId id="259" r:id="rId11"/>
    <p:sldId id="271" r:id="rId12"/>
    <p:sldId id="272" r:id="rId13"/>
    <p:sldId id="267" r:id="rId14"/>
    <p:sldId id="268" r:id="rId15"/>
    <p:sldId id="269" r:id="rId16"/>
    <p:sldId id="266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8FBCCA-54EA-4309-93D0-1DD10E33AAD4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A6B305-2533-4BD4-8FD2-C5C7E361E0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5221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36A7F-2F6E-4A20-912D-44E924A2708E}" type="datetime1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51F61-74AA-41DA-ADD7-1A4FCABB9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4466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74F9D-32DC-4D99-AB61-7C8DBBCB8215}" type="datetime1">
              <a:rPr lang="en-IN" smtClean="0"/>
              <a:t>05-02-2024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51F61-74AA-41DA-ADD7-1A4FCABB9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686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26B20-DF24-47C8-ADFF-A8A1D4BFA17F}" type="datetime1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51F61-74AA-41DA-ADD7-1A4FCABB9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92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B501-3D18-42CA-B5C6-6454BEE72799}" type="datetime1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51F61-74AA-41DA-ADD7-1A4FCABB98B4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04396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C8E66-56B6-4988-90B8-DB851FF21E1F}" type="datetime1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51F61-74AA-41DA-ADD7-1A4FCABB9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2721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33A5-F457-4098-B4F8-5F6E00C968CF}" type="datetime1">
              <a:rPr lang="en-IN" smtClean="0"/>
              <a:t>05-02-2024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51F61-74AA-41DA-ADD7-1A4FCABB9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9989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5E57C-8DDA-4747-8D12-1207BA0C5CCB}" type="datetime1">
              <a:rPr lang="en-IN" smtClean="0"/>
              <a:t>05-02-2024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51F61-74AA-41DA-ADD7-1A4FCABB9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8939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0693F-7CB3-4EA0-AC2F-4F6201DC858D}" type="datetime1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51F61-74AA-41DA-ADD7-1A4FCABB9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30179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F67EE-8FBA-4FE6-8674-1D6026903650}" type="datetime1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51F61-74AA-41DA-ADD7-1A4FCABB9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440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3080B-DC92-44D6-89C0-AC3169C1A0AE}" type="datetime1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51F61-74AA-41DA-ADD7-1A4FCABB9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151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53233-301A-4A92-B354-ECEB2C988C31}" type="datetime1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51F61-74AA-41DA-ADD7-1A4FCABB9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276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3F45-3AC3-41F0-969E-E24DE80CEE37}" type="datetime1">
              <a:rPr lang="en-IN" smtClean="0"/>
              <a:t>05-02-2024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51F61-74AA-41DA-ADD7-1A4FCABB9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342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80592-AD2F-479E-9020-EB7450CF46E3}" type="datetime1">
              <a:rPr lang="en-IN" smtClean="0"/>
              <a:t>05-02-2024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51F61-74AA-41DA-ADD7-1A4FCABB9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855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4D20-A6F1-4F8B-8691-2B4E3822FDA7}" type="datetime1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51F61-74AA-41DA-ADD7-1A4FCABB9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467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062A-25B0-4493-A545-2D05BA0EC8B6}" type="datetime1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51F61-74AA-41DA-ADD7-1A4FCABB9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614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A80B-4B0D-41D7-A3EA-136346D28822}" type="datetime1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51F61-74AA-41DA-ADD7-1A4FCABB9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34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495A1-C394-4153-97F1-39114C228A3D}" type="datetime1">
              <a:rPr lang="en-IN" smtClean="0"/>
              <a:t>05-02-2024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51F61-74AA-41DA-ADD7-1A4FCABB9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08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FA1B9-0244-43FB-8FD1-2F7B2EECD170}" type="datetime1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51F61-74AA-41DA-ADD7-1A4FCABB9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1277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campusontario.pressbooks.pub/evolutionhumancommunication/chapter-1#Shannon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577EA-28C5-6490-F0DF-EF4658A2D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243373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entury" panose="02040604050505020304" pitchFamily="18" charset="0"/>
              </a:rPr>
              <a:t>Communication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62D5C4-EA56-9DAA-19E3-4D79F6902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51F61-74AA-41DA-ADD7-1A4FCABB98B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762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51DAD-2F7F-DAEE-513D-B2FF8CF85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609600"/>
            <a:ext cx="9404723" cy="1243647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Process of Communication</a:t>
            </a:r>
            <a:endParaRPr lang="en-IN" sz="44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4579F-46D6-93B1-4D84-AF039FF5A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Dynamic, interactive process</a:t>
            </a:r>
          </a:p>
          <a:p>
            <a:r>
              <a:rPr lang="en-US" dirty="0"/>
              <a:t>Effective transmission of facts, ideas, thoughts, feelings, values</a:t>
            </a:r>
          </a:p>
          <a:p>
            <a:r>
              <a:rPr lang="en-US" dirty="0"/>
              <a:t>Not passive – doesn’t just happen</a:t>
            </a:r>
          </a:p>
          <a:p>
            <a:r>
              <a:rPr lang="en-US" dirty="0"/>
              <a:t>Active and conscious process</a:t>
            </a:r>
          </a:p>
          <a:p>
            <a:r>
              <a:rPr lang="en-US" dirty="0"/>
              <a:t>Dynamic in nature – variety of forces and activities involved</a:t>
            </a:r>
          </a:p>
          <a:p>
            <a:r>
              <a:rPr lang="en-US" dirty="0"/>
              <a:t>Symbolic – use of symbols and gestures to communicate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13D63-1FA3-3D08-7D48-E3BE4B4BC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51F61-74AA-41DA-ADD7-1A4FCABB98B4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231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774F8-3BBE-FAF9-FC68-671995E61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Speech Act Theory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F8ADE-EFCC-17D0-9DBC-F199CC00F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Speaker and receiver have to adhere to rules</a:t>
            </a:r>
          </a:p>
          <a:p>
            <a:r>
              <a:rPr lang="en-US" dirty="0"/>
              <a:t>Sender’s knowledge of the rules</a:t>
            </a:r>
          </a:p>
          <a:p>
            <a:r>
              <a:rPr lang="en-US" dirty="0"/>
              <a:t>Recipient’s conformity to the rules</a:t>
            </a:r>
          </a:p>
          <a:p>
            <a:r>
              <a:rPr lang="en-US" dirty="0"/>
              <a:t>Recipient’s conformity or deviation in a context</a:t>
            </a:r>
          </a:p>
          <a:p>
            <a:endParaRPr lang="en-US" dirty="0"/>
          </a:p>
          <a:p>
            <a:r>
              <a:rPr lang="en-US" dirty="0"/>
              <a:t>Relevance – creating utterances that </a:t>
            </a:r>
            <a:r>
              <a:rPr lang="en-US" dirty="0" err="1"/>
              <a:t>ahere</a:t>
            </a:r>
            <a:r>
              <a:rPr lang="en-US" dirty="0"/>
              <a:t> to the need and necessity of the situation</a:t>
            </a:r>
          </a:p>
          <a:p>
            <a:r>
              <a:rPr lang="en-US" dirty="0"/>
              <a:t>Coherence – logically and sequentially arranged utterances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DC17D-7429-3603-FCDB-B67273977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51F61-74AA-41DA-ADD7-1A4FCABB98B4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827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B07A2-E784-2AB0-502C-37B090166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Cooperative Principle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FDFFF-97A2-0CB9-4623-37A12A6C9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Proposed by H.P. Grice</a:t>
            </a:r>
          </a:p>
          <a:p>
            <a:r>
              <a:rPr lang="en-US" dirty="0"/>
              <a:t>4 maxims</a:t>
            </a:r>
          </a:p>
          <a:p>
            <a:r>
              <a:rPr lang="en-US" dirty="0"/>
              <a:t>Maxim of quantity: neither too much nor too little</a:t>
            </a:r>
          </a:p>
          <a:p>
            <a:r>
              <a:rPr lang="en-US" dirty="0"/>
              <a:t>Maxim of quality: element of truth</a:t>
            </a:r>
          </a:p>
          <a:p>
            <a:r>
              <a:rPr lang="en-US" dirty="0"/>
              <a:t>Maxim of manner: brief, orderly, unambiguous</a:t>
            </a:r>
          </a:p>
          <a:p>
            <a:r>
              <a:rPr lang="en-US" dirty="0"/>
              <a:t>Maxim of relevance: statements relevant to the discussion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55EF5D-A663-F835-DE88-DB2A5E164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51F61-74AA-41DA-ADD7-1A4FCABB98B4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691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FFAD4-0EDA-65BC-A45C-5C70AF28F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Types of Communication</a:t>
            </a:r>
            <a:endParaRPr lang="en-IN" sz="44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0FA45-81AD-6FAD-940E-B25E44CD5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000" b="1" dirty="0"/>
              <a:t>Personal communication- </a:t>
            </a:r>
            <a:r>
              <a:rPr lang="en-US" sz="2000" dirty="0"/>
              <a:t>conversations, email, text messages, online chats or direct messages, personal interviews, telephone conversations, live speeches, unrecorded course lectures, memos, letters, messages from non-archived discussion groups or online bulletin boards, social media shared with "Friends" only, etc.</a:t>
            </a:r>
          </a:p>
          <a:p>
            <a:pPr algn="just"/>
            <a:r>
              <a:rPr lang="en-US" sz="2000" b="1" dirty="0">
                <a:latin typeface="+mn-lt"/>
              </a:rPr>
              <a:t>Interpersonal communication- </a:t>
            </a:r>
            <a:r>
              <a:rPr lang="en-US" b="0" i="0" dirty="0">
                <a:effectLst/>
                <a:latin typeface="+mn-lt"/>
              </a:rPr>
              <a:t>exchange of information, ideas, and emotions between two or more individuals. </a:t>
            </a:r>
            <a:r>
              <a:rPr lang="en-US" sz="2000" b="1" dirty="0">
                <a:latin typeface="+mn-lt"/>
              </a:rPr>
              <a:t>communication</a:t>
            </a:r>
            <a:r>
              <a:rPr lang="en-US" sz="2000" dirty="0">
                <a:latin typeface="+mn-lt"/>
              </a:rPr>
              <a:t> between a teacher and a student, two family members, two friends, and so on</a:t>
            </a:r>
          </a:p>
          <a:p>
            <a:pPr algn="just"/>
            <a:r>
              <a:rPr lang="en-US" sz="2000" b="1" dirty="0"/>
              <a:t>Intrapersonal communication- </a:t>
            </a:r>
            <a:r>
              <a:rPr lang="en-US" b="0" i="0" dirty="0">
                <a:effectLst/>
                <a:latin typeface="+mn-lt"/>
              </a:rPr>
              <a:t>the internal dialogue and communication that occurs within an individual. It can involve </a:t>
            </a:r>
            <a:r>
              <a:rPr lang="en-US" sz="2000" b="1" dirty="0">
                <a:latin typeface="+mn-lt"/>
              </a:rPr>
              <a:t>self</a:t>
            </a:r>
            <a:r>
              <a:rPr lang="en-US" sz="2000" dirty="0">
                <a:latin typeface="+mn-lt"/>
              </a:rPr>
              <a:t>-</a:t>
            </a:r>
            <a:r>
              <a:rPr lang="en-US" sz="2000" b="1" dirty="0">
                <a:latin typeface="+mn-lt"/>
              </a:rPr>
              <a:t>talk</a:t>
            </a:r>
            <a:r>
              <a:rPr lang="en-US" sz="2000" dirty="0">
                <a:latin typeface="+mn-lt"/>
              </a:rPr>
              <a:t>, acts of imagination and visualization, and even recall and memory. It </a:t>
            </a:r>
            <a:r>
              <a:rPr lang="en-US" b="0" i="0" dirty="0">
                <a:effectLst/>
                <a:latin typeface="+mn-lt"/>
              </a:rPr>
              <a:t>helps us understand our own feelings, motivations, and perceptions.</a:t>
            </a:r>
            <a:endParaRPr lang="en-US" sz="2000" dirty="0">
              <a:latin typeface="+mn-lt"/>
            </a:endParaRP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919AD7-662C-ADE8-6E3A-BC4621B67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51F61-74AA-41DA-ADD7-1A4FCABB98B4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255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76418-7D13-2E74-C848-AC329B806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92399"/>
            <a:ext cx="9404723" cy="1660849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Scope of Communication</a:t>
            </a:r>
            <a:endParaRPr lang="en-IN" sz="44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0D5A740-3C9C-F458-B1AE-FBEC9BCDCF1F}"/>
              </a:ext>
            </a:extLst>
          </p:cNvPr>
          <p:cNvSpPr/>
          <p:nvPr/>
        </p:nvSpPr>
        <p:spPr>
          <a:xfrm>
            <a:off x="1103312" y="1287625"/>
            <a:ext cx="2013111" cy="166085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Social Dimensions</a:t>
            </a:r>
          </a:p>
          <a:p>
            <a:pPr algn="ctr"/>
            <a:endParaRPr lang="en-IN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67C2BC0-EA5C-CEB5-BA07-334E79E8ED48}"/>
              </a:ext>
            </a:extLst>
          </p:cNvPr>
          <p:cNvSpPr/>
          <p:nvPr/>
        </p:nvSpPr>
        <p:spPr>
          <a:xfrm>
            <a:off x="3116423" y="1101012"/>
            <a:ext cx="4777275" cy="203407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dirty="0"/>
              <a:t>Determining social behaviour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dirty="0"/>
              <a:t>Transformation of society</a:t>
            </a:r>
          </a:p>
          <a:p>
            <a:pPr algn="ctr"/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0BC125B-8C08-14BB-830B-4E6AAFE25CB3}"/>
              </a:ext>
            </a:extLst>
          </p:cNvPr>
          <p:cNvSpPr/>
          <p:nvPr/>
        </p:nvSpPr>
        <p:spPr>
          <a:xfrm>
            <a:off x="1103312" y="3135083"/>
            <a:ext cx="2013111" cy="153955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Educational</a:t>
            </a:r>
          </a:p>
          <a:p>
            <a:pPr algn="ctr"/>
            <a:endParaRPr lang="en-IN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1846B5D-3B10-2F03-01B7-8A8B81FE92D0}"/>
              </a:ext>
            </a:extLst>
          </p:cNvPr>
          <p:cNvSpPr/>
          <p:nvPr/>
        </p:nvSpPr>
        <p:spPr>
          <a:xfrm>
            <a:off x="3116423" y="2948475"/>
            <a:ext cx="5057193" cy="1866124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dirty="0"/>
              <a:t>knowledge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dirty="0"/>
              <a:t>Access to information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C91D40D-830E-9475-B84B-808B5817B9C0}"/>
              </a:ext>
            </a:extLst>
          </p:cNvPr>
          <p:cNvSpPr/>
          <p:nvPr/>
        </p:nvSpPr>
        <p:spPr>
          <a:xfrm>
            <a:off x="1103311" y="4861245"/>
            <a:ext cx="2087757" cy="153955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Organizational</a:t>
            </a:r>
          </a:p>
          <a:p>
            <a:pPr algn="ctr"/>
            <a:endParaRPr lang="en-IN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CBF3E2F-6C4C-F5DB-E437-F71B179C1C95}"/>
              </a:ext>
            </a:extLst>
          </p:cNvPr>
          <p:cNvSpPr/>
          <p:nvPr/>
        </p:nvSpPr>
        <p:spPr>
          <a:xfrm>
            <a:off x="3191068" y="4777271"/>
            <a:ext cx="4982548" cy="175415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dirty="0"/>
              <a:t>Management relations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dirty="0"/>
              <a:t>Motivating employees, PR and publicity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0C076F-97C7-CCCD-1A53-653D4604B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51F61-74AA-41DA-ADD7-1A4FCABB98B4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18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E051E-FB57-1FCE-58F9-EEAAA721B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400" dirty="0"/>
              <a:t>Scope of Communication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2918EF4-FC92-57F1-CB8D-1CB8F6C43A44}"/>
              </a:ext>
            </a:extLst>
          </p:cNvPr>
          <p:cNvSpPr/>
          <p:nvPr/>
        </p:nvSpPr>
        <p:spPr>
          <a:xfrm>
            <a:off x="1082352" y="1853249"/>
            <a:ext cx="2808514" cy="177636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Cultural and Entertainment</a:t>
            </a:r>
          </a:p>
          <a:p>
            <a:pPr algn="ctr"/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A96AA1E-7C41-074B-B790-A4D3291A24E1}"/>
              </a:ext>
            </a:extLst>
          </p:cNvPr>
          <p:cNvSpPr/>
          <p:nvPr/>
        </p:nvSpPr>
        <p:spPr>
          <a:xfrm>
            <a:off x="1082353" y="3928188"/>
            <a:ext cx="2808514" cy="177636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Integrative</a:t>
            </a:r>
          </a:p>
          <a:p>
            <a:pPr algn="ctr"/>
            <a:endParaRPr lang="en-IN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F7717B9-2440-450E-3C41-1A3F2C088707}"/>
              </a:ext>
            </a:extLst>
          </p:cNvPr>
          <p:cNvSpPr/>
          <p:nvPr/>
        </p:nvSpPr>
        <p:spPr>
          <a:xfrm>
            <a:off x="3956180" y="1853248"/>
            <a:ext cx="4506685" cy="1916319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dirty="0"/>
              <a:t>Promotion of cultural traditions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dirty="0"/>
              <a:t>De-stressing</a:t>
            </a:r>
          </a:p>
          <a:p>
            <a:pPr algn="ctr"/>
            <a:endParaRPr lang="en-IN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D9C42F9-D8A2-78F0-B98C-FA69F6C80039}"/>
              </a:ext>
            </a:extLst>
          </p:cNvPr>
          <p:cNvSpPr/>
          <p:nvPr/>
        </p:nvSpPr>
        <p:spPr>
          <a:xfrm>
            <a:off x="3956180" y="3769566"/>
            <a:ext cx="4618653" cy="2024743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dirty="0"/>
              <a:t>Connects people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dirty="0"/>
              <a:t>Builds tolerance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9FA196-AD29-937E-FECA-C54CB957F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51F61-74AA-41DA-ADD7-1A4FCABB98B4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05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CF2C6-C9A0-B2ED-AE0B-9322194F7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Quick check?</a:t>
            </a:r>
            <a:endParaRPr lang="en-IN" sz="44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85D9C-F392-0DA8-FCBE-2A91E7918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is a one-way process.</a:t>
            </a:r>
          </a:p>
          <a:p>
            <a:r>
              <a:rPr lang="en-US" dirty="0"/>
              <a:t>Communication involves only words.</a:t>
            </a:r>
          </a:p>
          <a:p>
            <a:r>
              <a:rPr lang="en-US" dirty="0"/>
              <a:t>Meaning is crucial to communication.</a:t>
            </a:r>
          </a:p>
          <a:p>
            <a:r>
              <a:rPr lang="en-US" dirty="0"/>
              <a:t>Ideation is shaped by assumptions based on the sender’s experiences.</a:t>
            </a:r>
          </a:p>
          <a:p>
            <a:r>
              <a:rPr lang="en-US" dirty="0"/>
              <a:t>The sender often expects a response from the receiver.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DA288C-F11C-0521-4906-A2AFE37E4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51F61-74AA-41DA-ADD7-1A4FCABB98B4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4436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784AA-5B42-F920-D4C7-8CD603A3E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think about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C6DDC-25BB-7DE8-D0C2-A5E7A167A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communication help you at work and outside work?</a:t>
            </a:r>
          </a:p>
          <a:p>
            <a:endParaRPr lang="en-US" dirty="0"/>
          </a:p>
          <a:p>
            <a:r>
              <a:rPr lang="en-US" dirty="0"/>
              <a:t>What is the impact of using too much or too little information in one’s communication?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Find out names of 5 companies which have effective communication practices. Also note down the practices. 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24FE68-EB51-4576-EEE0-648AC000D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51F61-74AA-41DA-ADD7-1A4FCABB98B4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499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CB78C-FE0D-B0DE-FED3-9FB3ECDA63F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143250" y="2162175"/>
            <a:ext cx="5803899" cy="1600200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000" dirty="0"/>
              <a:t>Thank You!</a:t>
            </a:r>
            <a:endParaRPr lang="en-IN" sz="4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58447D-6C5D-0D1A-79FC-83771EF83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51F61-74AA-41DA-ADD7-1A4FCABB98B4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130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65371-E802-BFE2-9006-C5B9DC5F0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581608"/>
            <a:ext cx="9404723" cy="1181877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What is communication?</a:t>
            </a:r>
            <a:endParaRPr lang="en-IN" sz="44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BA74C-69F5-37BC-6EC7-6CC505392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80910"/>
            <a:ext cx="8861782" cy="4195481"/>
          </a:xfrm>
        </p:spPr>
        <p:txBody>
          <a:bodyPr/>
          <a:lstStyle/>
          <a:p>
            <a:r>
              <a:rPr lang="en-US" sz="2000" dirty="0">
                <a:latin typeface="+mn-lt"/>
              </a:rPr>
              <a:t>Derived from the Latin word ‘</a:t>
            </a:r>
            <a:r>
              <a:rPr lang="la-Latn" sz="2000" b="1" dirty="0">
                <a:latin typeface="+mn-lt"/>
              </a:rPr>
              <a:t>commūnicāre</a:t>
            </a:r>
            <a:r>
              <a:rPr lang="en-US" sz="2000" dirty="0">
                <a:latin typeface="+mn-lt"/>
              </a:rPr>
              <a:t>’ – to share, to impart and the French word ‘communis’</a:t>
            </a:r>
          </a:p>
          <a:p>
            <a:r>
              <a:rPr lang="en-US" sz="2000" dirty="0">
                <a:latin typeface="+mn-lt"/>
              </a:rPr>
              <a:t>Sharing of information, knowledge, ideas </a:t>
            </a:r>
          </a:p>
          <a:p>
            <a:r>
              <a:rPr lang="en-US" sz="2000" dirty="0">
                <a:latin typeface="+mn-lt"/>
              </a:rPr>
              <a:t>Formal – informal</a:t>
            </a:r>
          </a:p>
          <a:p>
            <a:r>
              <a:rPr lang="en-US" b="0" i="0" dirty="0">
                <a:effectLst/>
                <a:latin typeface="+mn-lt"/>
              </a:rPr>
              <a:t>It has become an integral part of human life and is used to describe the process of transmitting and receiving messages, whether through verbal or nonverbal means</a:t>
            </a:r>
            <a:endParaRPr lang="en-US" sz="2000" dirty="0">
              <a:latin typeface="+mn-lt"/>
            </a:endParaRP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3150F-3E46-623F-50E5-D2F0B0A4B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51F61-74AA-41DA-ADD7-1A4FCABB98B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204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56724-8FE7-6214-81CA-0A098DC3C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Definition</a:t>
            </a:r>
            <a:endParaRPr lang="en-IN" sz="44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7ED1E-8570-04D5-895F-05129DF9F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000" dirty="0"/>
              <a:t>Communication is transfer of information from one person to another, whether or not it elicits confidence. But the information transferred must be understandable to the receiver – G.G. Brown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8E1AC0-81D9-6A45-180D-B0EFAD7FB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51F61-74AA-41DA-ADD7-1A4FCABB98B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333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C15AD-853F-758A-4BF1-0BF2CAB6C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models of process of communication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37915-CF54-4A6B-7016-302C62DF5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Aristotelian Model – ‘Rhetoric’ – simplistic model</a:t>
            </a:r>
          </a:p>
          <a:p>
            <a:r>
              <a:rPr lang="en-US" dirty="0"/>
              <a:t>The </a:t>
            </a:r>
            <a:r>
              <a:rPr lang="en-US" dirty="0" err="1"/>
              <a:t>Lasswell</a:t>
            </a:r>
            <a:r>
              <a:rPr lang="en-US" dirty="0"/>
              <a:t> Model – emphasized the speaker – the message and the channel</a:t>
            </a:r>
          </a:p>
          <a:p>
            <a:r>
              <a:rPr lang="en-US" dirty="0"/>
              <a:t>The Shannon-weaver Model – integrated all components – importance of encoding the message – potential of noise in distorting a message</a:t>
            </a:r>
          </a:p>
          <a:p>
            <a:r>
              <a:rPr lang="en-US" dirty="0"/>
              <a:t>The Schramm Model – proposed in 1955 by Wilbur Schramm</a:t>
            </a:r>
          </a:p>
          <a:p>
            <a:r>
              <a:rPr lang="en-US" dirty="0"/>
              <a:t>3 models beginning from one way- shared field of experience – response from the receiver</a:t>
            </a:r>
          </a:p>
          <a:p>
            <a:r>
              <a:rPr lang="en-US" dirty="0"/>
              <a:t>The Katz-</a:t>
            </a:r>
            <a:r>
              <a:rPr lang="en-US" dirty="0" err="1"/>
              <a:t>Lazarfeld</a:t>
            </a:r>
            <a:r>
              <a:rPr lang="en-US" dirty="0"/>
              <a:t> Model- suited for mass communication</a:t>
            </a:r>
          </a:p>
          <a:p>
            <a:r>
              <a:rPr lang="en-US" dirty="0"/>
              <a:t>The Westley – Maclean Model – interpersonal communication</a:t>
            </a:r>
          </a:p>
          <a:p>
            <a:r>
              <a:rPr lang="en-US" dirty="0"/>
              <a:t>The </a:t>
            </a:r>
            <a:r>
              <a:rPr lang="en-US" dirty="0" err="1"/>
              <a:t>Watlawick-beavin-Jackobson</a:t>
            </a:r>
            <a:r>
              <a:rPr lang="en-US" dirty="0"/>
              <a:t> Theory – metacommunication – first to propose that communication is a two way process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074333-09DD-F792-06EA-D12D6E550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51F61-74AA-41DA-ADD7-1A4FCABB98B4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553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F670F-52D9-1E0B-9E5C-5A5AE57B4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Models of Process of Communication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5874E-61E8-FDD2-2292-D7CBE32A4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2000" dirty="0"/>
              <a:t>Linear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Interactional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Transactional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1C131A-25E9-F637-A038-E8A6C3294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51F61-74AA-41DA-ADD7-1A4FCABB98B4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4114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D12F1-19AF-1606-880B-1244E56E2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Linear Model</a:t>
            </a:r>
            <a:endParaRPr lang="en-IN" sz="4400" dirty="0">
              <a:solidFill>
                <a:schemeClr val="tx1"/>
              </a:solidFill>
            </a:endParaRPr>
          </a:p>
        </p:txBody>
      </p:sp>
      <p:pic>
        <p:nvPicPr>
          <p:cNvPr id="4" name="Picture 2" descr="Shannon and Weaver Model">
            <a:extLst>
              <a:ext uri="{FF2B5EF4-FFF2-40B4-BE49-F238E27FC236}">
                <a16:creationId xmlns:a16="http://schemas.microsoft.com/office/drawing/2014/main" id="{581B858D-CB44-8C96-9978-E8E76412ED3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22311" y="1853249"/>
            <a:ext cx="4394718" cy="4099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E3122F-5C13-81F4-5A68-25F7E6F5DCCF}"/>
              </a:ext>
            </a:extLst>
          </p:cNvPr>
          <p:cNvSpPr txBox="1"/>
          <p:nvPr/>
        </p:nvSpPr>
        <p:spPr>
          <a:xfrm>
            <a:off x="6096000" y="2958004"/>
            <a:ext cx="5520612" cy="1701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/>
              <a:t>Developed by </a:t>
            </a:r>
            <a:r>
              <a:rPr lang="en-US" sz="1800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Shannon &amp; Weaver</a:t>
            </a:r>
            <a:r>
              <a:rPr lang="en-US" sz="1800" dirty="0"/>
              <a:t> in 1948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/>
              <a:t>One-way, non-interactive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/>
              <a:t>Speech, television broadcast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2F39BA-C9D8-1A9E-C72C-4FBAAAE9B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51F61-74AA-41DA-ADD7-1A4FCABB98B4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993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1EE9B-CE91-1FDB-33FE-6E9DCE8DC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Interactional Model</a:t>
            </a:r>
            <a:endParaRPr lang="en-IN" sz="44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0B039-5E7C-C798-75DA-024152FD8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1474238"/>
            <a:ext cx="4992688" cy="4774162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A more dynamic view of communication (an ongoing process)</a:t>
            </a:r>
          </a:p>
          <a:p>
            <a:r>
              <a:rPr lang="en-US" sz="2000" dirty="0"/>
              <a:t>Wilbur Schramm (1954)- one of the earliest proponents of this model</a:t>
            </a:r>
          </a:p>
          <a:p>
            <a:r>
              <a:rPr lang="en-US" sz="2000" dirty="0"/>
              <a:t>Two channels in which communication and feedback flow between sender and receiver.</a:t>
            </a:r>
          </a:p>
          <a:p>
            <a:r>
              <a:rPr lang="en-US" sz="2000" dirty="0"/>
              <a:t>Both the sender and the receiver play active roles</a:t>
            </a:r>
          </a:p>
          <a:p>
            <a:r>
              <a:rPr lang="en-US" sz="2000" dirty="0"/>
              <a:t>Feedback can be verbal (i.e. “yes”) or nonverbal (i.e. a nod or smile). </a:t>
            </a:r>
          </a:p>
          <a:p>
            <a:r>
              <a:rPr lang="en-US" sz="2000" dirty="0"/>
              <a:t>Feedback indicates comprehension. </a:t>
            </a:r>
          </a:p>
          <a:p>
            <a:r>
              <a:rPr lang="en-US" sz="2000" dirty="0"/>
              <a:t>Examples: Email, Social media interactions</a:t>
            </a:r>
          </a:p>
          <a:p>
            <a:endParaRPr lang="en-IN" dirty="0"/>
          </a:p>
        </p:txBody>
      </p:sp>
      <p:pic>
        <p:nvPicPr>
          <p:cNvPr id="4" name="Picture 2" descr="Interactional Model">
            <a:extLst>
              <a:ext uri="{FF2B5EF4-FFF2-40B4-BE49-F238E27FC236}">
                <a16:creationId xmlns:a16="http://schemas.microsoft.com/office/drawing/2014/main" id="{0B14E15F-34BE-0547-65C8-02BBCAB6E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179" y="1551992"/>
            <a:ext cx="5122505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61CC45-C7D0-A7E0-F597-CB9007D02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51F61-74AA-41DA-ADD7-1A4FCABB98B4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367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C872C-43C9-2EDB-DEB5-488AE697F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Transactional Model</a:t>
            </a:r>
            <a:endParaRPr lang="en-IN" sz="44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7E0D1-82CE-5FD6-7CB5-023675F3F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1645920"/>
            <a:ext cx="4327104" cy="460247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Developed by Dean C. </a:t>
            </a:r>
            <a:r>
              <a:rPr lang="en-US" dirty="0" err="1"/>
              <a:t>Barnlund</a:t>
            </a:r>
            <a:r>
              <a:rPr lang="en-US" dirty="0"/>
              <a:t> in 1970</a:t>
            </a:r>
          </a:p>
          <a:p>
            <a:pPr>
              <a:lnSpc>
                <a:spcPct val="100000"/>
              </a:lnSpc>
            </a:pPr>
            <a:r>
              <a:rPr lang="en-US" dirty="0"/>
              <a:t>The most dynamic of communication models</a:t>
            </a:r>
          </a:p>
          <a:p>
            <a:pPr>
              <a:lnSpc>
                <a:spcPct val="100000"/>
              </a:lnSpc>
            </a:pPr>
            <a:r>
              <a:rPr lang="en-US" dirty="0"/>
              <a:t>Refers to people as senders and receivers to referring to people as </a:t>
            </a:r>
            <a:r>
              <a:rPr lang="en-US" i="1" dirty="0"/>
              <a:t>communicators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Views communication as a transaction</a:t>
            </a:r>
          </a:p>
          <a:p>
            <a:pPr>
              <a:lnSpc>
                <a:spcPct val="100000"/>
              </a:lnSpc>
            </a:pPr>
            <a:r>
              <a:rPr lang="en-US" dirty="0"/>
              <a:t>People create shared meaning</a:t>
            </a:r>
          </a:p>
          <a:p>
            <a:pPr>
              <a:lnSpc>
                <a:spcPct val="100000"/>
              </a:lnSpc>
            </a:pPr>
            <a:r>
              <a:rPr lang="en-US" dirty="0"/>
              <a:t>Feedback comes fast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Examples: online discussion forums, video conferencing</a:t>
            </a:r>
          </a:p>
          <a:p>
            <a:endParaRPr lang="en-IN" dirty="0"/>
          </a:p>
        </p:txBody>
      </p:sp>
      <p:pic>
        <p:nvPicPr>
          <p:cNvPr id="4" name="Picture 2" descr="Transactional Model">
            <a:extLst>
              <a:ext uri="{FF2B5EF4-FFF2-40B4-BE49-F238E27FC236}">
                <a16:creationId xmlns:a16="http://schemas.microsoft.com/office/drawing/2014/main" id="{34EBC508-71DE-D719-183C-6AEF0E657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473" y="1645920"/>
            <a:ext cx="6311415" cy="406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91D490-D247-6C52-1022-A47A45954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51F61-74AA-41DA-ADD7-1A4FCABB98B4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829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98DBA-55F3-7E1D-064E-411A19F22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378074"/>
            <a:ext cx="9404723" cy="1400530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Figurative Representation of Interactional Model</a:t>
            </a:r>
            <a:endParaRPr lang="en-IN" sz="44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7AC8ABF-B096-7399-1625-A79CD123AFB0}"/>
              </a:ext>
            </a:extLst>
          </p:cNvPr>
          <p:cNvSpPr/>
          <p:nvPr/>
        </p:nvSpPr>
        <p:spPr>
          <a:xfrm flipH="1">
            <a:off x="426098" y="2080727"/>
            <a:ext cx="2130490" cy="446003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000" dirty="0">
                <a:solidFill>
                  <a:schemeClr val="bg1"/>
                </a:solidFill>
              </a:rPr>
              <a:t>Ideation – </a:t>
            </a:r>
          </a:p>
          <a:p>
            <a:pPr lvl="0"/>
            <a:r>
              <a:rPr lang="en-US" sz="2000" dirty="0">
                <a:solidFill>
                  <a:schemeClr val="bg1"/>
                </a:solidFill>
              </a:rPr>
              <a:t>sender has an idea/ content – factual or emotional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255CCFF-4940-DBA3-752A-A56F6BC8C29A}"/>
              </a:ext>
            </a:extLst>
          </p:cNvPr>
          <p:cNvSpPr/>
          <p:nvPr/>
        </p:nvSpPr>
        <p:spPr>
          <a:xfrm>
            <a:off x="2920482" y="2127380"/>
            <a:ext cx="1937659" cy="446003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Encoding – message is converted to words and gestures – select language, medium, form</a:t>
            </a:r>
          </a:p>
          <a:p>
            <a:pPr algn="ctr"/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5736672-E0B0-1399-F838-12EC8BBEDC42}"/>
              </a:ext>
            </a:extLst>
          </p:cNvPr>
          <p:cNvSpPr/>
          <p:nvPr/>
        </p:nvSpPr>
        <p:spPr>
          <a:xfrm>
            <a:off x="5197151" y="2080728"/>
            <a:ext cx="1856791" cy="446003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000" dirty="0">
                <a:solidFill>
                  <a:schemeClr val="bg1"/>
                </a:solidFill>
              </a:rPr>
              <a:t>Transmission – flow of message over the chosen channel – free from interference or noise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4A87DCD-D2F4-688D-1338-6E6CA8B8F3C6}"/>
              </a:ext>
            </a:extLst>
          </p:cNvPr>
          <p:cNvSpPr/>
          <p:nvPr/>
        </p:nvSpPr>
        <p:spPr>
          <a:xfrm>
            <a:off x="7417837" y="2080727"/>
            <a:ext cx="2015412" cy="446003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Decoding – converting message into thoughts- message is transferred, not meaning</a:t>
            </a:r>
          </a:p>
          <a:p>
            <a:pPr algn="ctr"/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024CD45-4544-E0B5-0E83-293F03478F0D}"/>
              </a:ext>
            </a:extLst>
          </p:cNvPr>
          <p:cNvSpPr/>
          <p:nvPr/>
        </p:nvSpPr>
        <p:spPr>
          <a:xfrm>
            <a:off x="9797142" y="2080727"/>
            <a:ext cx="2099389" cy="446003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Response – action or reaction of the speaker to the message - feedback</a:t>
            </a:r>
          </a:p>
          <a:p>
            <a:pPr algn="ctr"/>
            <a:endParaRPr lang="en-IN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0082794-6073-8A61-9AA3-8A5EAA53300B}"/>
              </a:ext>
            </a:extLst>
          </p:cNvPr>
          <p:cNvSpPr/>
          <p:nvPr/>
        </p:nvSpPr>
        <p:spPr>
          <a:xfrm>
            <a:off x="2593910" y="3937518"/>
            <a:ext cx="326572" cy="3722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6AA2B03-54BE-3871-F936-D0965D50A18F}"/>
              </a:ext>
            </a:extLst>
          </p:cNvPr>
          <p:cNvSpPr/>
          <p:nvPr/>
        </p:nvSpPr>
        <p:spPr>
          <a:xfrm>
            <a:off x="4879910" y="3937518"/>
            <a:ext cx="317241" cy="31724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6E59BF77-26C1-6BAA-0D93-792D283795D7}"/>
              </a:ext>
            </a:extLst>
          </p:cNvPr>
          <p:cNvSpPr/>
          <p:nvPr/>
        </p:nvSpPr>
        <p:spPr>
          <a:xfrm>
            <a:off x="7081935" y="3937519"/>
            <a:ext cx="289248" cy="3172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294D1731-26D0-2785-0872-2DD407E57ABE}"/>
              </a:ext>
            </a:extLst>
          </p:cNvPr>
          <p:cNvSpPr/>
          <p:nvPr/>
        </p:nvSpPr>
        <p:spPr>
          <a:xfrm>
            <a:off x="9470570" y="3844211"/>
            <a:ext cx="279918" cy="33590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97ADE6-40BF-2AB9-07F7-6D4AE2423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51F61-74AA-41DA-ADD7-1A4FCABB98B4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4378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458</TotalTime>
  <Words>863</Words>
  <Application>Microsoft Office PowerPoint</Application>
  <PresentationFormat>Widescreen</PresentationFormat>
  <Paragraphs>123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Century</vt:lpstr>
      <vt:lpstr>Century Gothic</vt:lpstr>
      <vt:lpstr>Wingdings</vt:lpstr>
      <vt:lpstr>Wingdings 3</vt:lpstr>
      <vt:lpstr>Ion</vt:lpstr>
      <vt:lpstr>Communication</vt:lpstr>
      <vt:lpstr>What is communication?</vt:lpstr>
      <vt:lpstr>Definition</vt:lpstr>
      <vt:lpstr>Initial models of process of communication</vt:lpstr>
      <vt:lpstr>Models of Process of Communication</vt:lpstr>
      <vt:lpstr>Linear Model</vt:lpstr>
      <vt:lpstr>Interactional Model</vt:lpstr>
      <vt:lpstr>Transactional Model</vt:lpstr>
      <vt:lpstr>Figurative Representation of Interactional Model</vt:lpstr>
      <vt:lpstr>Process of Communication</vt:lpstr>
      <vt:lpstr>Speech Act Theory</vt:lpstr>
      <vt:lpstr>The Cooperative Principle</vt:lpstr>
      <vt:lpstr>Types of Communication</vt:lpstr>
      <vt:lpstr>Scope of Communication</vt:lpstr>
      <vt:lpstr>Scope of Communication</vt:lpstr>
      <vt:lpstr>Quick check?</vt:lpstr>
      <vt:lpstr>Things to think about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</dc:title>
  <dc:creator>MOUMITA BALA</dc:creator>
  <cp:lastModifiedBy>Smriti Singh</cp:lastModifiedBy>
  <cp:revision>20</cp:revision>
  <dcterms:created xsi:type="dcterms:W3CDTF">2023-07-18T06:00:08Z</dcterms:created>
  <dcterms:modified xsi:type="dcterms:W3CDTF">2024-02-05T14:37:52Z</dcterms:modified>
</cp:coreProperties>
</file>