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3"/>
  </p:notesMasterIdLst>
  <p:sldIdLst>
    <p:sldId id="256" r:id="rId2"/>
    <p:sldId id="258" r:id="rId3"/>
    <p:sldId id="296" r:id="rId4"/>
    <p:sldId id="297" r:id="rId5"/>
    <p:sldId id="298" r:id="rId6"/>
    <p:sldId id="299" r:id="rId7"/>
    <p:sldId id="259" r:id="rId8"/>
    <p:sldId id="260" r:id="rId9"/>
    <p:sldId id="261" r:id="rId10"/>
    <p:sldId id="262" r:id="rId11"/>
    <p:sldId id="263" r:id="rId12"/>
    <p:sldId id="264" r:id="rId13"/>
    <p:sldId id="292" r:id="rId14"/>
    <p:sldId id="293" r:id="rId15"/>
    <p:sldId id="294" r:id="rId16"/>
    <p:sldId id="295" r:id="rId17"/>
    <p:sldId id="300" r:id="rId18"/>
    <p:sldId id="301" r:id="rId19"/>
    <p:sldId id="302" r:id="rId20"/>
    <p:sldId id="305" r:id="rId21"/>
    <p:sldId id="306" r:id="rId22"/>
    <p:sldId id="307" r:id="rId23"/>
    <p:sldId id="308" r:id="rId24"/>
    <p:sldId id="309" r:id="rId25"/>
    <p:sldId id="310" r:id="rId26"/>
    <p:sldId id="303" r:id="rId27"/>
    <p:sldId id="304"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1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pasha Mandal" userId="4ab725dfca9ec7a5" providerId="LiveId" clId="{4A3B0A38-AB93-4BBB-8722-A66A3C0F2D95}"/>
    <pc:docChg chg="undo custSel addSld modSld sldOrd">
      <pc:chgData name="Bipasha Mandal" userId="4ab725dfca9ec7a5" providerId="LiveId" clId="{4A3B0A38-AB93-4BBB-8722-A66A3C0F2D95}" dt="2023-09-14T03:41:01.529" v="1275" actId="478"/>
      <pc:docMkLst>
        <pc:docMk/>
      </pc:docMkLst>
      <pc:sldChg chg="delSp modSp mod">
        <pc:chgData name="Bipasha Mandal" userId="4ab725dfca9ec7a5" providerId="LiveId" clId="{4A3B0A38-AB93-4BBB-8722-A66A3C0F2D95}" dt="2023-09-13T10:24:38.442" v="1235" actId="478"/>
        <pc:sldMkLst>
          <pc:docMk/>
          <pc:sldMk cId="4083301731" sldId="256"/>
        </pc:sldMkLst>
        <pc:spChg chg="mod">
          <ac:chgData name="Bipasha Mandal" userId="4ab725dfca9ec7a5" providerId="LiveId" clId="{4A3B0A38-AB93-4BBB-8722-A66A3C0F2D95}" dt="2023-09-13T10:24:33.034" v="1232" actId="1076"/>
          <ac:spMkLst>
            <pc:docMk/>
            <pc:sldMk cId="4083301731" sldId="256"/>
            <ac:spMk id="2" creationId="{AE3D3074-518E-0450-4D95-A0BAF250C405}"/>
          </ac:spMkLst>
        </pc:spChg>
        <pc:spChg chg="del mod">
          <ac:chgData name="Bipasha Mandal" userId="4ab725dfca9ec7a5" providerId="LiveId" clId="{4A3B0A38-AB93-4BBB-8722-A66A3C0F2D95}" dt="2023-09-13T10:24:38.442" v="1235" actId="478"/>
          <ac:spMkLst>
            <pc:docMk/>
            <pc:sldMk cId="4083301731" sldId="256"/>
            <ac:spMk id="3" creationId="{266B6557-E4AF-52C6-1ACE-4AD90BB7207B}"/>
          </ac:spMkLst>
        </pc:spChg>
      </pc:sldChg>
      <pc:sldChg chg="addSp modSp mod">
        <pc:chgData name="Bipasha Mandal" userId="4ab725dfca9ec7a5" providerId="LiveId" clId="{4A3B0A38-AB93-4BBB-8722-A66A3C0F2D95}" dt="2023-09-13T10:01:43.061" v="95" actId="123"/>
        <pc:sldMkLst>
          <pc:docMk/>
          <pc:sldMk cId="1391318990" sldId="260"/>
        </pc:sldMkLst>
        <pc:spChg chg="add mod">
          <ac:chgData name="Bipasha Mandal" userId="4ab725dfca9ec7a5" providerId="LiveId" clId="{4A3B0A38-AB93-4BBB-8722-A66A3C0F2D95}" dt="2023-09-13T10:01:43.061" v="95" actId="123"/>
          <ac:spMkLst>
            <pc:docMk/>
            <pc:sldMk cId="1391318990" sldId="260"/>
            <ac:spMk id="3" creationId="{D3F89751-A98A-5B00-1B84-E65A766F0D08}"/>
          </ac:spMkLst>
        </pc:spChg>
      </pc:sldChg>
      <pc:sldChg chg="addSp delSp modSp add mod">
        <pc:chgData name="Bipasha Mandal" userId="4ab725dfca9ec7a5" providerId="LiveId" clId="{4A3B0A38-AB93-4BBB-8722-A66A3C0F2D95}" dt="2023-09-13T10:14:38.156" v="917" actId="113"/>
        <pc:sldMkLst>
          <pc:docMk/>
          <pc:sldMk cId="3539037309" sldId="261"/>
        </pc:sldMkLst>
        <pc:spChg chg="del mod">
          <ac:chgData name="Bipasha Mandal" userId="4ab725dfca9ec7a5" providerId="LiveId" clId="{4A3B0A38-AB93-4BBB-8722-A66A3C0F2D95}" dt="2023-09-13T10:06:19.620" v="98" actId="478"/>
          <ac:spMkLst>
            <pc:docMk/>
            <pc:sldMk cId="3539037309" sldId="261"/>
            <ac:spMk id="2" creationId="{B03EA15A-D060-4667-BE59-515011148EA9}"/>
          </ac:spMkLst>
        </pc:spChg>
        <pc:spChg chg="add mod">
          <ac:chgData name="Bipasha Mandal" userId="4ab725dfca9ec7a5" providerId="LiveId" clId="{4A3B0A38-AB93-4BBB-8722-A66A3C0F2D95}" dt="2023-09-13T10:14:38.156" v="917" actId="113"/>
          <ac:spMkLst>
            <pc:docMk/>
            <pc:sldMk cId="3539037309" sldId="261"/>
            <ac:spMk id="3" creationId="{1B99AFCE-214E-8616-E69D-0FFBF7FD23F4}"/>
          </ac:spMkLst>
        </pc:spChg>
      </pc:sldChg>
      <pc:sldChg chg="addSp modSp new mod">
        <pc:chgData name="Bipasha Mandal" userId="4ab725dfca9ec7a5" providerId="LiveId" clId="{4A3B0A38-AB93-4BBB-8722-A66A3C0F2D95}" dt="2023-09-13T10:15:37.510" v="929" actId="113"/>
        <pc:sldMkLst>
          <pc:docMk/>
          <pc:sldMk cId="1624062639" sldId="262"/>
        </pc:sldMkLst>
        <pc:spChg chg="add mod">
          <ac:chgData name="Bipasha Mandal" userId="4ab725dfca9ec7a5" providerId="LiveId" clId="{4A3B0A38-AB93-4BBB-8722-A66A3C0F2D95}" dt="2023-09-13T10:15:37.510" v="929" actId="113"/>
          <ac:spMkLst>
            <pc:docMk/>
            <pc:sldMk cId="1624062639" sldId="262"/>
            <ac:spMk id="2" creationId="{0325E3F8-34C1-0A60-F8D7-67C40D49F511}"/>
          </ac:spMkLst>
        </pc:spChg>
      </pc:sldChg>
      <pc:sldChg chg="addSp modSp new mod">
        <pc:chgData name="Bipasha Mandal" userId="4ab725dfca9ec7a5" providerId="LiveId" clId="{4A3B0A38-AB93-4BBB-8722-A66A3C0F2D95}" dt="2023-09-13T10:19:30.481" v="1014" actId="255"/>
        <pc:sldMkLst>
          <pc:docMk/>
          <pc:sldMk cId="1760530700" sldId="263"/>
        </pc:sldMkLst>
        <pc:spChg chg="add mod">
          <ac:chgData name="Bipasha Mandal" userId="4ab725dfca9ec7a5" providerId="LiveId" clId="{4A3B0A38-AB93-4BBB-8722-A66A3C0F2D95}" dt="2023-09-13T10:16:36.163" v="932" actId="13822"/>
          <ac:spMkLst>
            <pc:docMk/>
            <pc:sldMk cId="1760530700" sldId="263"/>
            <ac:spMk id="2" creationId="{2A1CA76F-1C62-E807-98BE-86BF90E585E7}"/>
          </ac:spMkLst>
        </pc:spChg>
        <pc:spChg chg="add mod">
          <ac:chgData name="Bipasha Mandal" userId="4ab725dfca9ec7a5" providerId="LiveId" clId="{4A3B0A38-AB93-4BBB-8722-A66A3C0F2D95}" dt="2023-09-13T10:16:58.944" v="944" actId="255"/>
          <ac:spMkLst>
            <pc:docMk/>
            <pc:sldMk cId="1760530700" sldId="263"/>
            <ac:spMk id="3" creationId="{B7255402-31BE-A861-1CB6-C05907224E97}"/>
          </ac:spMkLst>
        </pc:spChg>
        <pc:spChg chg="add mod">
          <ac:chgData name="Bipasha Mandal" userId="4ab725dfca9ec7a5" providerId="LiveId" clId="{4A3B0A38-AB93-4BBB-8722-A66A3C0F2D95}" dt="2023-09-13T10:19:30.481" v="1014" actId="255"/>
          <ac:spMkLst>
            <pc:docMk/>
            <pc:sldMk cId="1760530700" sldId="263"/>
            <ac:spMk id="4" creationId="{356356A7-4EF4-3FF5-3AB3-6EE7F43ED893}"/>
          </ac:spMkLst>
        </pc:spChg>
      </pc:sldChg>
      <pc:sldChg chg="addSp modSp new mod">
        <pc:chgData name="Bipasha Mandal" userId="4ab725dfca9ec7a5" providerId="LiveId" clId="{4A3B0A38-AB93-4BBB-8722-A66A3C0F2D95}" dt="2023-09-13T10:23:31.803" v="1207" actId="1076"/>
        <pc:sldMkLst>
          <pc:docMk/>
          <pc:sldMk cId="701165750" sldId="264"/>
        </pc:sldMkLst>
        <pc:spChg chg="add mod">
          <ac:chgData name="Bipasha Mandal" userId="4ab725dfca9ec7a5" providerId="LiveId" clId="{4A3B0A38-AB93-4BBB-8722-A66A3C0F2D95}" dt="2023-09-13T10:19:56.726" v="1017" actId="13822"/>
          <ac:spMkLst>
            <pc:docMk/>
            <pc:sldMk cId="701165750" sldId="264"/>
            <ac:spMk id="2" creationId="{A260CFBE-E57B-A2A9-163E-E4F9425E6D34}"/>
          </ac:spMkLst>
        </pc:spChg>
        <pc:spChg chg="add mod">
          <ac:chgData name="Bipasha Mandal" userId="4ab725dfca9ec7a5" providerId="LiveId" clId="{4A3B0A38-AB93-4BBB-8722-A66A3C0F2D95}" dt="2023-09-13T10:23:31.803" v="1207" actId="1076"/>
          <ac:spMkLst>
            <pc:docMk/>
            <pc:sldMk cId="701165750" sldId="264"/>
            <ac:spMk id="3" creationId="{C0EB62CC-E2A9-7039-FD86-1BD245337F7A}"/>
          </ac:spMkLst>
        </pc:spChg>
      </pc:sldChg>
      <pc:sldChg chg="ord">
        <pc:chgData name="Bipasha Mandal" userId="4ab725dfca9ec7a5" providerId="LiveId" clId="{4A3B0A38-AB93-4BBB-8722-A66A3C0F2D95}" dt="2023-09-14T03:36:47.191" v="1239"/>
        <pc:sldMkLst>
          <pc:docMk/>
          <pc:sldMk cId="479129298" sldId="284"/>
        </pc:sldMkLst>
      </pc:sldChg>
      <pc:sldChg chg="delSp modSp mod">
        <pc:chgData name="Bipasha Mandal" userId="4ab725dfca9ec7a5" providerId="LiveId" clId="{4A3B0A38-AB93-4BBB-8722-A66A3C0F2D95}" dt="2023-09-14T03:41:01.529" v="1275" actId="478"/>
        <pc:sldMkLst>
          <pc:docMk/>
          <pc:sldMk cId="1561688896" sldId="285"/>
        </pc:sldMkLst>
        <pc:spChg chg="del mod">
          <ac:chgData name="Bipasha Mandal" userId="4ab725dfca9ec7a5" providerId="LiveId" clId="{4A3B0A38-AB93-4BBB-8722-A66A3C0F2D95}" dt="2023-09-14T03:41:01.529" v="1275" actId="478"/>
          <ac:spMkLst>
            <pc:docMk/>
            <pc:sldMk cId="1561688896" sldId="285"/>
            <ac:spMk id="2" creationId="{11753464-72CC-4932-AB33-74B2A9B6CF31}"/>
          </ac:spMkLst>
        </pc:spChg>
      </pc:sldChg>
      <pc:sldChg chg="modSp mod">
        <pc:chgData name="Bipasha Mandal" userId="4ab725dfca9ec7a5" providerId="LiveId" clId="{4A3B0A38-AB93-4BBB-8722-A66A3C0F2D95}" dt="2023-09-14T03:39:28.389" v="1249" actId="5793"/>
        <pc:sldMkLst>
          <pc:docMk/>
          <pc:sldMk cId="1501684834" sldId="288"/>
        </pc:sldMkLst>
        <pc:spChg chg="mod">
          <ac:chgData name="Bipasha Mandal" userId="4ab725dfca9ec7a5" providerId="LiveId" clId="{4A3B0A38-AB93-4BBB-8722-A66A3C0F2D95}" dt="2023-09-14T03:39:20.507" v="1246" actId="255"/>
          <ac:spMkLst>
            <pc:docMk/>
            <pc:sldMk cId="1501684834" sldId="288"/>
            <ac:spMk id="2" creationId="{326225B9-BCCE-47BE-8C49-74B29621FC91}"/>
          </ac:spMkLst>
        </pc:spChg>
        <pc:spChg chg="mod">
          <ac:chgData name="Bipasha Mandal" userId="4ab725dfca9ec7a5" providerId="LiveId" clId="{4A3B0A38-AB93-4BBB-8722-A66A3C0F2D95}" dt="2023-09-14T03:39:28.389" v="1249" actId="5793"/>
          <ac:spMkLst>
            <pc:docMk/>
            <pc:sldMk cId="1501684834" sldId="288"/>
            <ac:spMk id="3" creationId="{68B20019-6D1A-4C0C-B624-222647316EF7}"/>
          </ac:spMkLst>
        </pc:spChg>
      </pc:sldChg>
      <pc:sldChg chg="delSp modSp new mod ord">
        <pc:chgData name="Bipasha Mandal" userId="4ab725dfca9ec7a5" providerId="LiveId" clId="{4A3B0A38-AB93-4BBB-8722-A66A3C0F2D95}" dt="2023-09-14T03:40:47.137" v="1273" actId="478"/>
        <pc:sldMkLst>
          <pc:docMk/>
          <pc:sldMk cId="1593786605" sldId="291"/>
        </pc:sldMkLst>
        <pc:spChg chg="mod">
          <ac:chgData name="Bipasha Mandal" userId="4ab725dfca9ec7a5" providerId="LiveId" clId="{4A3B0A38-AB93-4BBB-8722-A66A3C0F2D95}" dt="2023-09-14T03:40:40.546" v="1270" actId="20577"/>
          <ac:spMkLst>
            <pc:docMk/>
            <pc:sldMk cId="1593786605" sldId="291"/>
            <ac:spMk id="2" creationId="{B7AF89B2-2891-889D-53F3-9CA05890CA18}"/>
          </ac:spMkLst>
        </pc:spChg>
        <pc:spChg chg="del mod">
          <ac:chgData name="Bipasha Mandal" userId="4ab725dfca9ec7a5" providerId="LiveId" clId="{4A3B0A38-AB93-4BBB-8722-A66A3C0F2D95}" dt="2023-09-14T03:40:47.137" v="1273" actId="478"/>
          <ac:spMkLst>
            <pc:docMk/>
            <pc:sldMk cId="1593786605" sldId="291"/>
            <ac:spMk id="3" creationId="{252DC897-3445-7930-E74E-6A8D6732C14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B0A87-9A13-40F0-BA91-5C816FC4F272}" type="datetimeFigureOut">
              <a:rPr lang="en-IN" smtClean="0"/>
              <a:t>07-04-2024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8C6CE-D94C-4802-923E-A6AB19F6ADD5}" type="slidenum">
              <a:rPr lang="en-IN" smtClean="0"/>
              <a:t>‹#›</a:t>
            </a:fld>
            <a:endParaRPr lang="en-IN"/>
          </a:p>
        </p:txBody>
      </p:sp>
    </p:spTree>
    <p:extLst>
      <p:ext uri="{BB962C8B-B14F-4D97-AF65-F5344CB8AC3E}">
        <p14:creationId xmlns:p14="http://schemas.microsoft.com/office/powerpoint/2010/main" val="3703050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5F0045C-9C5D-4237-8D86-673F5CDEB9EE}" type="datetime1">
              <a:rPr lang="en-US" smtClean="0"/>
              <a:t>4/7/2024</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0198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67B8F-408A-4799-8025-D8E6A24772E6}" type="datetime1">
              <a:rPr lang="en-US" smtClean="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1053086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DDB780-22E9-4312-A599-46A93874FF08}" type="datetime1">
              <a:rPr lang="en-US" smtClean="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3801689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14403-9862-4182-8204-7E0A97B81197}" type="datetime1">
              <a:rPr lang="en-US" smtClean="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2129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0C17E77-2DAA-4CB5-A4E8-D837BAC7CF0D}" type="datetime1">
              <a:rPr lang="en-US" smtClean="0"/>
              <a:t>4/7/2024</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8841296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473D21-3DB0-4757-A0C3-9BF1531E10F7}" type="datetime1">
              <a:rPr lang="en-US" smtClean="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30837667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A93D1C-D964-4E47-86BA-BB7378BAB4BB}" type="datetime1">
              <a:rPr lang="en-US" smtClean="0"/>
              <a:t>4/7/2024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75856190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979A4F-B37D-4491-8B8B-837EBDB6A2F5}" type="datetime1">
              <a:rPr lang="en-US" smtClean="0"/>
              <a:t>4/7/2024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4176668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B2006-E458-484A-ACB8-9903F9ACB1A6}" type="datetime1">
              <a:rPr lang="en-US" smtClean="0"/>
              <a:t>4/7/2024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1848222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5048988D-49FE-46D4-B507-CE81D11841F0}" type="datetime1">
              <a:rPr lang="en-US" smtClean="0"/>
              <a:t>4/7/2024</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437810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C3AD5F3C-E7D1-47CF-9B56-98BA1F779CE1}" type="datetime1">
              <a:rPr lang="en-US" smtClean="0"/>
              <a:t>4/7/2024</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2530122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0113EB9-F8D2-4880-8A7F-2DBB73160BFC}" type="datetime1">
              <a:rPr lang="en-US" smtClean="0"/>
              <a:t>4/7/2024</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1801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safetyculture.com/checklists/360-feedback-template/" TargetMode="External"/><Relationship Id="rId2" Type="http://schemas.openxmlformats.org/officeDocument/2006/relationships/hyperlink" Target="https://safetyculture.com/topics/how-to-conduct-an-effective-performance-appraisal/360-degree-evalua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D3074-518E-0450-4D95-A0BAF250C405}"/>
              </a:ext>
            </a:extLst>
          </p:cNvPr>
          <p:cNvSpPr>
            <a:spLocks noGrp="1"/>
          </p:cNvSpPr>
          <p:nvPr>
            <p:ph type="ctrTitle"/>
          </p:nvPr>
        </p:nvSpPr>
        <p:spPr>
          <a:xfrm>
            <a:off x="1524000" y="1848504"/>
            <a:ext cx="9144000" cy="3787186"/>
          </a:xfrm>
        </p:spPr>
        <p:txBody>
          <a:bodyPr/>
          <a:lstStyle/>
          <a:p>
            <a:r>
              <a:rPr lang="en-US" sz="4000" b="1" dirty="0">
                <a:latin typeface="Times New Roman" panose="02020603050405020304" pitchFamily="18" charset="0"/>
                <a:cs typeface="Times New Roman" panose="02020603050405020304" pitchFamily="18" charset="0"/>
              </a:rPr>
              <a:t>MINUTES OF THE MEETING, Performance Appraisal, Proposals</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301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25E3F8-34C1-0A60-F8D7-67C40D49F511}"/>
              </a:ext>
            </a:extLst>
          </p:cNvPr>
          <p:cNvSpPr txBox="1"/>
          <p:nvPr/>
        </p:nvSpPr>
        <p:spPr>
          <a:xfrm>
            <a:off x="862149" y="1097281"/>
            <a:ext cx="10750731" cy="526297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5. DISCUSSION FROM PREVIOUS MEETING </a:t>
            </a:r>
            <a:r>
              <a:rPr lang="en-US" sz="2800" dirty="0">
                <a:latin typeface="Times New Roman" panose="02020603050405020304" pitchFamily="18" charset="0"/>
                <a:cs typeface="Times New Roman" panose="02020603050405020304" pitchFamily="18" charset="0"/>
              </a:rPr>
              <a:t>(IF ANY)</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6. ITEMS TO BE DISCUSSED IN THE MEETING </a:t>
            </a:r>
          </a:p>
          <a:p>
            <a:r>
              <a:rPr lang="en-US" sz="2800" dirty="0">
                <a:latin typeface="Times New Roman" panose="02020603050405020304" pitchFamily="18" charset="0"/>
                <a:cs typeface="Times New Roman" panose="02020603050405020304" pitchFamily="18" charset="0"/>
              </a:rPr>
              <a:t>(Includes the motions if they were made, by whom, and a deadline/target date)</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7. ADDITIONS TO THE AGENDA</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8. ADJOURNMENT</a:t>
            </a:r>
          </a:p>
          <a:p>
            <a:r>
              <a:rPr lang="en-US" sz="2800" dirty="0">
                <a:latin typeface="Times New Roman" panose="02020603050405020304" pitchFamily="18" charset="0"/>
                <a:cs typeface="Times New Roman" panose="02020603050405020304" pitchFamily="18" charset="0"/>
              </a:rPr>
              <a:t>A record of the time the meeting was adjourned</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9. THE DATE OF THE NEXT MEETING</a:t>
            </a:r>
            <a:endParaRPr lang="en-IN" sz="28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292101C-26EC-AB1B-B33C-D93CD72EFA6A}"/>
              </a:ext>
            </a:extLst>
          </p:cNvPr>
          <p:cNvSpPr>
            <a:spLocks noGrp="1"/>
          </p:cNvSpPr>
          <p:nvPr>
            <p:ph type="sldNum" sz="quarter" idx="12"/>
          </p:nvPr>
        </p:nvSpPr>
        <p:spPr/>
        <p:txBody>
          <a:bodyPr/>
          <a:lstStyle/>
          <a:p>
            <a:fld id="{A76198BE-349D-4C67-96B5-D78B17C60D63}" type="slidenum">
              <a:rPr lang="en-IN" smtClean="0"/>
              <a:t>10</a:t>
            </a:fld>
            <a:endParaRPr lang="en-IN"/>
          </a:p>
        </p:txBody>
      </p:sp>
    </p:spTree>
    <p:extLst>
      <p:ext uri="{BB962C8B-B14F-4D97-AF65-F5344CB8AC3E}">
        <p14:creationId xmlns:p14="http://schemas.microsoft.com/office/powerpoint/2010/main" val="1624062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A1CA76F-1C62-E807-98BE-86BF90E585E7}"/>
              </a:ext>
            </a:extLst>
          </p:cNvPr>
          <p:cNvSpPr/>
          <p:nvPr/>
        </p:nvSpPr>
        <p:spPr>
          <a:xfrm>
            <a:off x="815788" y="457200"/>
            <a:ext cx="10730753" cy="603324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B7255402-31BE-A861-1CB6-C05907224E97}"/>
              </a:ext>
            </a:extLst>
          </p:cNvPr>
          <p:cNvSpPr txBox="1"/>
          <p:nvPr/>
        </p:nvSpPr>
        <p:spPr>
          <a:xfrm>
            <a:off x="2178424" y="609600"/>
            <a:ext cx="7915835"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PURPOSE</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56356A7-4EF4-3FF5-3AB3-6EE7F43ED893}"/>
              </a:ext>
            </a:extLst>
          </p:cNvPr>
          <p:cNvSpPr txBox="1"/>
          <p:nvPr/>
        </p:nvSpPr>
        <p:spPr>
          <a:xfrm>
            <a:off x="1246094" y="1532965"/>
            <a:ext cx="9637059" cy="4524315"/>
          </a:xfrm>
          <a:prstGeom prst="rect">
            <a:avLst/>
          </a:prstGeom>
          <a:noFill/>
        </p:spPr>
        <p:txBody>
          <a:bodyPr wrap="square" rtlCol="0">
            <a:spAutoFit/>
          </a:bodyPr>
          <a:lstStyle/>
          <a:p>
            <a:pPr marL="285750" indent="-28575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Documentation</a:t>
            </a:r>
            <a:r>
              <a:rPr lang="en-US" sz="2400" dirty="0">
                <a:latin typeface="Times New Roman" panose="02020603050405020304" pitchFamily="18" charset="0"/>
                <a:cs typeface="Times New Roman" panose="02020603050405020304" pitchFamily="18" charset="0"/>
              </a:rPr>
              <a:t>: ensures that there is a written account of important matters.</a:t>
            </a:r>
          </a:p>
          <a:p>
            <a:pPr marL="285750" indent="-28575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Accountability</a:t>
            </a:r>
            <a:r>
              <a:rPr lang="en-US" sz="2400" dirty="0">
                <a:latin typeface="Times New Roman" panose="02020603050405020304" pitchFamily="18" charset="0"/>
                <a:cs typeface="Times New Roman" panose="02020603050405020304" pitchFamily="18" charset="0"/>
              </a:rPr>
              <a:t>: makes it clear who is responsible for what.</a:t>
            </a:r>
          </a:p>
          <a:p>
            <a:pPr marL="285750" indent="-28575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Transparency</a:t>
            </a:r>
            <a:r>
              <a:rPr lang="en-US" sz="2400" dirty="0">
                <a:latin typeface="Times New Roman" panose="02020603050405020304" pitchFamily="18" charset="0"/>
                <a:cs typeface="Times New Roman" panose="02020603050405020304" pitchFamily="18" charset="0"/>
              </a:rPr>
              <a:t>: ensures all stakeholders have access to the same information</a:t>
            </a:r>
          </a:p>
          <a:p>
            <a:pPr marL="285750" indent="-28575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Legal and Regulatory Compliance</a:t>
            </a:r>
            <a:r>
              <a:rPr lang="en-US" sz="2400" dirty="0">
                <a:latin typeface="Times New Roman" panose="02020603050405020304" pitchFamily="18" charset="0"/>
                <a:cs typeface="Times New Roman" panose="02020603050405020304" pitchFamily="18" charset="0"/>
              </a:rPr>
              <a:t>: Sometimes they can serve as evidence of compliance with legal and regulatory requirements.</a:t>
            </a:r>
          </a:p>
          <a:p>
            <a:pPr marL="285750" indent="-28575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Historical Reference</a:t>
            </a:r>
            <a:r>
              <a:rPr lang="en-US" sz="2400" dirty="0">
                <a:latin typeface="Times New Roman" panose="02020603050405020304" pitchFamily="18" charset="0"/>
                <a:cs typeface="Times New Roman" panose="02020603050405020304" pitchFamily="18" charset="0"/>
              </a:rPr>
              <a:t>: historical reference for past meetings and decisions</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4BEEC8E-D5C6-8B55-874F-0DC4EC545BC8}"/>
              </a:ext>
            </a:extLst>
          </p:cNvPr>
          <p:cNvSpPr>
            <a:spLocks noGrp="1"/>
          </p:cNvSpPr>
          <p:nvPr>
            <p:ph type="sldNum" sz="quarter" idx="12"/>
          </p:nvPr>
        </p:nvSpPr>
        <p:spPr/>
        <p:txBody>
          <a:bodyPr/>
          <a:lstStyle/>
          <a:p>
            <a:fld id="{A76198BE-349D-4C67-96B5-D78B17C60D63}" type="slidenum">
              <a:rPr lang="en-IN" smtClean="0"/>
              <a:t>11</a:t>
            </a:fld>
            <a:endParaRPr lang="en-IN"/>
          </a:p>
        </p:txBody>
      </p:sp>
    </p:spTree>
    <p:extLst>
      <p:ext uri="{BB962C8B-B14F-4D97-AF65-F5344CB8AC3E}">
        <p14:creationId xmlns:p14="http://schemas.microsoft.com/office/powerpoint/2010/main" val="1760530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260CFBE-E57B-A2A9-163E-E4F9425E6D34}"/>
              </a:ext>
            </a:extLst>
          </p:cNvPr>
          <p:cNvSpPr/>
          <p:nvPr/>
        </p:nvSpPr>
        <p:spPr>
          <a:xfrm>
            <a:off x="914399" y="483326"/>
            <a:ext cx="10703859" cy="60037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C0EB62CC-E2A9-7039-FD86-1BD245337F7A}"/>
              </a:ext>
            </a:extLst>
          </p:cNvPr>
          <p:cNvSpPr txBox="1"/>
          <p:nvPr/>
        </p:nvSpPr>
        <p:spPr>
          <a:xfrm>
            <a:off x="1280160" y="1018903"/>
            <a:ext cx="9629887" cy="4856920"/>
          </a:xfrm>
          <a:prstGeom prst="rect">
            <a:avLst/>
          </a:prstGeom>
          <a:noFill/>
        </p:spPr>
        <p:txBody>
          <a:bodyPr wrap="square" rtlCol="0">
            <a:spAutoFit/>
          </a:bodyPr>
          <a:lstStyle/>
          <a:p>
            <a:pPr marL="285750" indent="-28575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Communication</a:t>
            </a:r>
            <a:r>
              <a:rPr lang="en-US" sz="2400" dirty="0">
                <a:latin typeface="Times New Roman" panose="02020603050405020304" pitchFamily="18" charset="0"/>
                <a:cs typeface="Times New Roman" panose="02020603050405020304" pitchFamily="18" charset="0"/>
              </a:rPr>
              <a:t>: maintain effective communication when shared with the absent people</a:t>
            </a: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Decision-Making Support</a:t>
            </a:r>
            <a:r>
              <a:rPr lang="en-US" sz="2400" dirty="0">
                <a:latin typeface="Times New Roman" panose="02020603050405020304" pitchFamily="18" charset="0"/>
                <a:cs typeface="Times New Roman" panose="02020603050405020304" pitchFamily="18" charset="0"/>
              </a:rPr>
              <a:t>: Provides reasoning behind past decisions and the context in which they were made</a:t>
            </a: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Planning and Follow-Up</a:t>
            </a:r>
            <a:r>
              <a:rPr lang="en-US" sz="2400" dirty="0">
                <a:latin typeface="Times New Roman" panose="02020603050405020304" pitchFamily="18" charset="0"/>
                <a:cs typeface="Times New Roman" panose="02020603050405020304" pitchFamily="18" charset="0"/>
              </a:rPr>
              <a:t>: includes action items and deadlines. </a:t>
            </a: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Conflict Resolution</a:t>
            </a:r>
            <a:r>
              <a:rPr lang="en-US" sz="2400" dirty="0">
                <a:latin typeface="Times New Roman" panose="02020603050405020304" pitchFamily="18" charset="0"/>
                <a:cs typeface="Times New Roman" panose="02020603050405020304" pitchFamily="18" charset="0"/>
              </a:rPr>
              <a:t>: provides an objective and factual account of the proceedings</a:t>
            </a:r>
          </a:p>
          <a:p>
            <a:pPr marL="285750" indent="-28575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Efficiency</a:t>
            </a:r>
            <a:r>
              <a:rPr lang="en-US" sz="2400" dirty="0">
                <a:latin typeface="Times New Roman" panose="02020603050405020304" pitchFamily="18" charset="0"/>
                <a:cs typeface="Times New Roman" panose="02020603050405020304" pitchFamily="18" charset="0"/>
              </a:rPr>
              <a:t>: helps the participants to quickly review the content of the prior meetings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334D46C-C193-37B1-6430-DFB4F05926F6}"/>
              </a:ext>
            </a:extLst>
          </p:cNvPr>
          <p:cNvSpPr>
            <a:spLocks noGrp="1"/>
          </p:cNvSpPr>
          <p:nvPr>
            <p:ph type="sldNum" sz="quarter" idx="12"/>
          </p:nvPr>
        </p:nvSpPr>
        <p:spPr/>
        <p:txBody>
          <a:bodyPr/>
          <a:lstStyle/>
          <a:p>
            <a:fld id="{A76198BE-349D-4C67-96B5-D78B17C60D63}" type="slidenum">
              <a:rPr lang="en-IN" smtClean="0"/>
              <a:t>12</a:t>
            </a:fld>
            <a:endParaRPr lang="en-IN"/>
          </a:p>
        </p:txBody>
      </p:sp>
    </p:spTree>
    <p:extLst>
      <p:ext uri="{BB962C8B-B14F-4D97-AF65-F5344CB8AC3E}">
        <p14:creationId xmlns:p14="http://schemas.microsoft.com/office/powerpoint/2010/main" val="701165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Advantages</a:t>
            </a:r>
          </a:p>
        </p:txBody>
      </p:sp>
      <p:sp>
        <p:nvSpPr>
          <p:cNvPr id="4" name="Content Placeholder 3"/>
          <p:cNvSpPr>
            <a:spLocks noGrp="1"/>
          </p:cNvSpPr>
          <p:nvPr>
            <p:ph sz="half" idx="1"/>
          </p:nvPr>
        </p:nvSpPr>
        <p:spPr/>
        <p:txBody>
          <a:bodyPr>
            <a:normAutofit/>
          </a:bodyPr>
          <a:lstStyle/>
          <a:p>
            <a:r>
              <a:rPr lang="en-IN" dirty="0"/>
              <a:t>Create a historical record</a:t>
            </a:r>
          </a:p>
          <a:p>
            <a:r>
              <a:rPr lang="en-IN" dirty="0"/>
              <a:t>They make meetings more efficient</a:t>
            </a:r>
          </a:p>
          <a:p>
            <a:r>
              <a:rPr lang="en-IN" dirty="0"/>
              <a:t>They outline the meeting's structure</a:t>
            </a:r>
          </a:p>
          <a:p>
            <a:r>
              <a:rPr lang="en-IN" dirty="0"/>
              <a:t>Keep everyone up to date</a:t>
            </a:r>
          </a:p>
          <a:p>
            <a:r>
              <a:rPr lang="en-IN" dirty="0"/>
              <a:t>Avoid forgetting about important topics</a:t>
            </a:r>
          </a:p>
          <a:p>
            <a:r>
              <a:rPr lang="en-IN" dirty="0"/>
              <a:t>Keep track of team’s progress</a:t>
            </a:r>
          </a:p>
          <a:p>
            <a:endParaRPr lang="en-US" dirty="0"/>
          </a:p>
          <a:p>
            <a:endParaRPr lang="en-IN" dirty="0"/>
          </a:p>
          <a:p>
            <a:endParaRPr lang="en-IN" dirty="0"/>
          </a:p>
          <a:p>
            <a:endParaRPr lang="en-US" dirty="0"/>
          </a:p>
        </p:txBody>
      </p:sp>
      <p:sp>
        <p:nvSpPr>
          <p:cNvPr id="5" name="Content Placeholder 4">
            <a:extLst>
              <a:ext uri="{FF2B5EF4-FFF2-40B4-BE49-F238E27FC236}">
                <a16:creationId xmlns:a16="http://schemas.microsoft.com/office/drawing/2014/main" id="{DAA7E20D-6E24-A01F-80E9-D98BE2E08616}"/>
              </a:ext>
            </a:extLst>
          </p:cNvPr>
          <p:cNvSpPr>
            <a:spLocks noGrp="1"/>
          </p:cNvSpPr>
          <p:nvPr>
            <p:ph sz="half" idx="2"/>
          </p:nvPr>
        </p:nvSpPr>
        <p:spPr/>
        <p:txBody>
          <a:bodyPr>
            <a:normAutofit/>
          </a:bodyPr>
          <a:lstStyle/>
          <a:p>
            <a:r>
              <a:rPr lang="en-GB" dirty="0"/>
              <a:t>Acts as a reminder/ reference for absentees</a:t>
            </a:r>
          </a:p>
          <a:p>
            <a:r>
              <a:rPr lang="en-GB" dirty="0"/>
              <a:t>Saves time</a:t>
            </a:r>
          </a:p>
          <a:p>
            <a:r>
              <a:rPr lang="en-GB" dirty="0"/>
              <a:t>Serves as corporate defence</a:t>
            </a:r>
          </a:p>
          <a:p>
            <a:r>
              <a:rPr lang="en-US" dirty="0"/>
              <a:t>Increase accountability</a:t>
            </a:r>
          </a:p>
          <a:p>
            <a:r>
              <a:rPr lang="en-US" dirty="0"/>
              <a:t>Improves client relationships</a:t>
            </a:r>
          </a:p>
          <a:p>
            <a:r>
              <a:rPr lang="en-IN" dirty="0"/>
              <a:t>Explain why an organization made a decision</a:t>
            </a:r>
          </a:p>
          <a:p>
            <a:pPr marL="0" indent="0">
              <a:buNone/>
            </a:pPr>
            <a:endParaRPr lang="en-IN" dirty="0"/>
          </a:p>
        </p:txBody>
      </p:sp>
      <p:sp>
        <p:nvSpPr>
          <p:cNvPr id="2" name="Slide Number Placeholder 1"/>
          <p:cNvSpPr>
            <a:spLocks noGrp="1"/>
          </p:cNvSpPr>
          <p:nvPr>
            <p:ph type="sldNum" sz="quarter" idx="12"/>
          </p:nvPr>
        </p:nvSpPr>
        <p:spPr/>
        <p:txBody>
          <a:bodyPr/>
          <a:lstStyle/>
          <a:p>
            <a:fld id="{A76198BE-349D-4C67-96B5-D78B17C60D63}" type="slidenum">
              <a:rPr lang="en-IN" smtClean="0"/>
              <a:t>13</a:t>
            </a:fld>
            <a:endParaRPr lang="en-IN"/>
          </a:p>
        </p:txBody>
      </p:sp>
    </p:spTree>
    <p:extLst>
      <p:ext uri="{BB962C8B-B14F-4D97-AF65-F5344CB8AC3E}">
        <p14:creationId xmlns:p14="http://schemas.microsoft.com/office/powerpoint/2010/main" val="1466418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write the minutes of a meeting</a:t>
            </a:r>
          </a:p>
        </p:txBody>
      </p:sp>
      <p:sp>
        <p:nvSpPr>
          <p:cNvPr id="3" name="Content Placeholder 2"/>
          <p:cNvSpPr>
            <a:spLocks noGrp="1"/>
          </p:cNvSpPr>
          <p:nvPr>
            <p:ph idx="1"/>
          </p:nvPr>
        </p:nvSpPr>
        <p:spPr/>
        <p:txBody>
          <a:bodyPr/>
          <a:lstStyle/>
          <a:p>
            <a:r>
              <a:rPr lang="en-IN" dirty="0"/>
              <a:t>Take minutes in real time or make notes after each topic.</a:t>
            </a:r>
          </a:p>
          <a:p>
            <a:r>
              <a:rPr lang="en-US" dirty="0"/>
              <a:t>Be concise</a:t>
            </a:r>
          </a:p>
          <a:p>
            <a:r>
              <a:rPr lang="en-US" dirty="0"/>
              <a:t>Balanced writing – absentees can understand</a:t>
            </a:r>
          </a:p>
          <a:p>
            <a:r>
              <a:rPr lang="en-US" dirty="0"/>
              <a:t>Just note the facts – no personal observations</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A76198BE-349D-4C67-96B5-D78B17C60D63}" type="slidenum">
              <a:rPr lang="en-IN" smtClean="0"/>
              <a:t>14</a:t>
            </a:fld>
            <a:endParaRPr lang="en-IN"/>
          </a:p>
        </p:txBody>
      </p:sp>
    </p:spTree>
    <p:extLst>
      <p:ext uri="{BB962C8B-B14F-4D97-AF65-F5344CB8AC3E}">
        <p14:creationId xmlns:p14="http://schemas.microsoft.com/office/powerpoint/2010/main" val="2319268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Don’ts</a:t>
            </a:r>
          </a:p>
        </p:txBody>
      </p:sp>
      <p:sp>
        <p:nvSpPr>
          <p:cNvPr id="3" name="Content Placeholder 2"/>
          <p:cNvSpPr>
            <a:spLocks noGrp="1"/>
          </p:cNvSpPr>
          <p:nvPr>
            <p:ph idx="1"/>
          </p:nvPr>
        </p:nvSpPr>
        <p:spPr/>
        <p:txBody>
          <a:bodyPr/>
          <a:lstStyle/>
          <a:p>
            <a:r>
              <a:rPr lang="en-IN" dirty="0"/>
              <a:t> Don’t try to record everything verbatim</a:t>
            </a:r>
          </a:p>
          <a:p>
            <a:r>
              <a:rPr lang="en-IN" dirty="0"/>
              <a:t>Don’t include personal thoughts or observations</a:t>
            </a:r>
          </a:p>
          <a:p>
            <a:r>
              <a:rPr lang="en-IN" dirty="0"/>
              <a:t>Don’t repeat information that is already there</a:t>
            </a:r>
          </a:p>
          <a:p>
            <a:r>
              <a:rPr lang="en-US" dirty="0"/>
              <a:t>Don’t handwrite your notes</a:t>
            </a:r>
          </a:p>
          <a:p>
            <a:endParaRPr lang="en-US" dirty="0"/>
          </a:p>
        </p:txBody>
      </p:sp>
      <p:sp>
        <p:nvSpPr>
          <p:cNvPr id="4" name="Slide Number Placeholder 3"/>
          <p:cNvSpPr>
            <a:spLocks noGrp="1"/>
          </p:cNvSpPr>
          <p:nvPr>
            <p:ph type="sldNum" sz="quarter" idx="12"/>
          </p:nvPr>
        </p:nvSpPr>
        <p:spPr/>
        <p:txBody>
          <a:bodyPr/>
          <a:lstStyle/>
          <a:p>
            <a:fld id="{A76198BE-349D-4C67-96B5-D78B17C60D63}" type="slidenum">
              <a:rPr lang="en-IN" smtClean="0"/>
              <a:t>15</a:t>
            </a:fld>
            <a:endParaRPr lang="en-IN"/>
          </a:p>
        </p:txBody>
      </p:sp>
    </p:spTree>
    <p:extLst>
      <p:ext uri="{BB962C8B-B14F-4D97-AF65-F5344CB8AC3E}">
        <p14:creationId xmlns:p14="http://schemas.microsoft.com/office/powerpoint/2010/main" val="2883697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76198BE-349D-4C67-96B5-D78B17C60D63}" type="slidenum">
              <a:rPr lang="en-IN" smtClean="0"/>
              <a:t>16</a:t>
            </a:fld>
            <a:endParaRPr lang="en-IN"/>
          </a:p>
        </p:txBody>
      </p:sp>
      <p:pic>
        <p:nvPicPr>
          <p:cNvPr id="5" name="Content Placeholder 4"/>
          <p:cNvPicPr>
            <a:picLocks noGrp="1" noChangeAspect="1"/>
          </p:cNvPicPr>
          <p:nvPr>
            <p:ph idx="4294967295"/>
          </p:nvPr>
        </p:nvPicPr>
        <p:blipFill>
          <a:blip r:embed="rId2"/>
          <a:stretch>
            <a:fillRect/>
          </a:stretch>
        </p:blipFill>
        <p:spPr>
          <a:xfrm>
            <a:off x="2076994" y="379691"/>
            <a:ext cx="8569325" cy="5995988"/>
          </a:xfrm>
          <a:prstGeom prst="rect">
            <a:avLst/>
          </a:prstGeom>
        </p:spPr>
      </p:pic>
    </p:spTree>
    <p:extLst>
      <p:ext uri="{BB962C8B-B14F-4D97-AF65-F5344CB8AC3E}">
        <p14:creationId xmlns:p14="http://schemas.microsoft.com/office/powerpoint/2010/main" val="377704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nutes of Meeting Example- Meeting Minutes example and ...">
            <a:extLst>
              <a:ext uri="{FF2B5EF4-FFF2-40B4-BE49-F238E27FC236}">
                <a16:creationId xmlns:a16="http://schemas.microsoft.com/office/drawing/2014/main" id="{07568FFA-73B8-A06C-909A-15D627316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6463" y="0"/>
            <a:ext cx="52974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259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89F9-E7E3-BEE3-6DBA-29CF1BFF0F90}"/>
              </a:ext>
            </a:extLst>
          </p:cNvPr>
          <p:cNvSpPr>
            <a:spLocks noGrp="1"/>
          </p:cNvSpPr>
          <p:nvPr>
            <p:ph type="title"/>
          </p:nvPr>
        </p:nvSpPr>
        <p:spPr/>
        <p:txBody>
          <a:bodyPr/>
          <a:lstStyle/>
          <a:p>
            <a:r>
              <a:rPr lang="en-GB" dirty="0"/>
              <a:t>Performance Appraisal</a:t>
            </a:r>
            <a:endParaRPr lang="en-IN" dirty="0"/>
          </a:p>
        </p:txBody>
      </p:sp>
      <p:sp>
        <p:nvSpPr>
          <p:cNvPr id="3" name="Content Placeholder 2">
            <a:extLst>
              <a:ext uri="{FF2B5EF4-FFF2-40B4-BE49-F238E27FC236}">
                <a16:creationId xmlns:a16="http://schemas.microsoft.com/office/drawing/2014/main" id="{B287CA2E-0819-177F-D272-07727C9152E6}"/>
              </a:ext>
            </a:extLst>
          </p:cNvPr>
          <p:cNvSpPr>
            <a:spLocks noGrp="1"/>
          </p:cNvSpPr>
          <p:nvPr>
            <p:ph idx="1"/>
          </p:nvPr>
        </p:nvSpPr>
        <p:spPr/>
        <p:txBody>
          <a:bodyPr/>
          <a:lstStyle/>
          <a:p>
            <a:r>
              <a:rPr lang="en-GB" dirty="0"/>
              <a:t>Provides a platform for a manager and an employee to address the employee’s role and how her/his work compare to the job description and other colleagues</a:t>
            </a:r>
          </a:p>
          <a:p>
            <a:r>
              <a:rPr lang="en-GB" dirty="0"/>
              <a:t>Different forms and modalities</a:t>
            </a:r>
          </a:p>
          <a:p>
            <a:r>
              <a:rPr lang="en-GB" dirty="0"/>
              <a:t>Tata Power Company – TATA REFLECTIONS – 360 degree appraisal tool by which a leader is assessed</a:t>
            </a:r>
          </a:p>
          <a:p>
            <a:r>
              <a:rPr lang="en-GB" dirty="0"/>
              <a:t>Bajaj – Team members are asked to write their own cheque – appraisal is based on scored obtained through qualitative and quantitative </a:t>
            </a:r>
            <a:r>
              <a:rPr lang="en-GB" dirty="0" err="1"/>
              <a:t>paramentres</a:t>
            </a:r>
            <a:endParaRPr lang="en-GB" dirty="0"/>
          </a:p>
          <a:p>
            <a:endParaRPr lang="en-IN" dirty="0"/>
          </a:p>
        </p:txBody>
      </p:sp>
    </p:spTree>
    <p:extLst>
      <p:ext uri="{BB962C8B-B14F-4D97-AF65-F5344CB8AC3E}">
        <p14:creationId xmlns:p14="http://schemas.microsoft.com/office/powerpoint/2010/main" val="4105782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9594E-2211-F864-9338-338D12BC063C}"/>
              </a:ext>
            </a:extLst>
          </p:cNvPr>
          <p:cNvSpPr>
            <a:spLocks noGrp="1"/>
          </p:cNvSpPr>
          <p:nvPr>
            <p:ph type="title"/>
          </p:nvPr>
        </p:nvSpPr>
        <p:spPr/>
        <p:txBody>
          <a:bodyPr/>
          <a:lstStyle/>
          <a:p>
            <a:r>
              <a:rPr lang="en-GB" dirty="0"/>
              <a:t>importance</a:t>
            </a:r>
            <a:endParaRPr lang="en-IN" dirty="0"/>
          </a:p>
        </p:txBody>
      </p:sp>
      <p:sp>
        <p:nvSpPr>
          <p:cNvPr id="3" name="Content Placeholder 2">
            <a:extLst>
              <a:ext uri="{FF2B5EF4-FFF2-40B4-BE49-F238E27FC236}">
                <a16:creationId xmlns:a16="http://schemas.microsoft.com/office/drawing/2014/main" id="{C5FF112D-33A1-C7FA-004B-E38719E7C37C}"/>
              </a:ext>
            </a:extLst>
          </p:cNvPr>
          <p:cNvSpPr>
            <a:spLocks noGrp="1"/>
          </p:cNvSpPr>
          <p:nvPr>
            <p:ph idx="1"/>
          </p:nvPr>
        </p:nvSpPr>
        <p:spPr/>
        <p:txBody>
          <a:bodyPr/>
          <a:lstStyle/>
          <a:p>
            <a:r>
              <a:rPr lang="en-GB" dirty="0"/>
              <a:t>It is a tool to help managers increase productivity, communicate expectations, accomplish set goals for the year and report an employee’s success</a:t>
            </a:r>
          </a:p>
          <a:p>
            <a:r>
              <a:rPr lang="en-GB" dirty="0"/>
              <a:t>Used to determine who stays and who gets laid off</a:t>
            </a:r>
            <a:endParaRPr lang="en-IN" dirty="0"/>
          </a:p>
        </p:txBody>
      </p:sp>
    </p:spTree>
    <p:extLst>
      <p:ext uri="{BB962C8B-B14F-4D97-AF65-F5344CB8AC3E}">
        <p14:creationId xmlns:p14="http://schemas.microsoft.com/office/powerpoint/2010/main" val="2431528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03EA15A-D060-4667-BE59-515011148EA9}"/>
              </a:ext>
            </a:extLst>
          </p:cNvPr>
          <p:cNvSpPr/>
          <p:nvPr/>
        </p:nvSpPr>
        <p:spPr>
          <a:xfrm>
            <a:off x="995083" y="744071"/>
            <a:ext cx="10067364" cy="53698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EB05763E-307F-C641-C533-CE6A26E33A3A}"/>
              </a:ext>
            </a:extLst>
          </p:cNvPr>
          <p:cNvSpPr txBox="1"/>
          <p:nvPr/>
        </p:nvSpPr>
        <p:spPr>
          <a:xfrm>
            <a:off x="1331259" y="1694329"/>
            <a:ext cx="9395012" cy="4524315"/>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often abbreviated as “minutes” - </a:t>
            </a:r>
            <a:r>
              <a:rPr lang="en-IN" sz="2400" dirty="0">
                <a:latin typeface="Times New Roman" panose="02020603050405020304" pitchFamily="18" charset="0"/>
                <a:cs typeface="Times New Roman" panose="02020603050405020304" pitchFamily="18" charset="0"/>
              </a:rPr>
              <a:t>don't have to be a record of every single minute</a:t>
            </a: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 formal written record of the discussions, decisions, and actions taken during a meeting</a:t>
            </a:r>
          </a:p>
          <a:p>
            <a:pPr marL="285750" indent="-285750"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comes from the Latin word </a:t>
            </a:r>
            <a:r>
              <a:rPr lang="en-IN" sz="2400" i="1" dirty="0">
                <a:latin typeface="Times New Roman" panose="02020603050405020304" pitchFamily="18" charset="0"/>
                <a:cs typeface="Times New Roman" panose="02020603050405020304" pitchFamily="18" charset="0"/>
              </a:rPr>
              <a:t>minutia</a:t>
            </a:r>
            <a:r>
              <a:rPr lang="en-IN" sz="2400" dirty="0">
                <a:latin typeface="Times New Roman" panose="02020603050405020304" pitchFamily="18" charset="0"/>
                <a:cs typeface="Times New Roman" panose="02020603050405020304" pitchFamily="18" charset="0"/>
              </a:rPr>
              <a:t>, meaning trifles or details.</a:t>
            </a:r>
            <a:r>
              <a:rPr lang="en-US" sz="24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Minutes serve as a historical document </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provides an official account of what transpired during a meeting </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can be used for reference, accountability, and documentation purposes </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typically prepared by a designated individual, such as a secretary or note-taker</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distributed to all participants and stakeholders after the meeting</a:t>
            </a:r>
            <a:endParaRPr lang="en-IN" sz="2400" dirty="0">
              <a:latin typeface="Times New Roman" panose="02020603050405020304" pitchFamily="18" charset="0"/>
              <a:cs typeface="Times New Roman" panose="02020603050405020304" pitchFamily="18" charset="0"/>
            </a:endParaRPr>
          </a:p>
          <a:p>
            <a:endParaRPr lang="en-IN" sz="2400" dirty="0"/>
          </a:p>
        </p:txBody>
      </p:sp>
      <p:sp>
        <p:nvSpPr>
          <p:cNvPr id="5" name="Slide Number Placeholder 4">
            <a:extLst>
              <a:ext uri="{FF2B5EF4-FFF2-40B4-BE49-F238E27FC236}">
                <a16:creationId xmlns:a16="http://schemas.microsoft.com/office/drawing/2014/main" id="{200F63C5-7FFD-A717-AA33-1AD9A57B0034}"/>
              </a:ext>
            </a:extLst>
          </p:cNvPr>
          <p:cNvSpPr>
            <a:spLocks noGrp="1"/>
          </p:cNvSpPr>
          <p:nvPr>
            <p:ph type="sldNum" sz="quarter" idx="12"/>
          </p:nvPr>
        </p:nvSpPr>
        <p:spPr/>
        <p:txBody>
          <a:bodyPr/>
          <a:lstStyle/>
          <a:p>
            <a:fld id="{A76198BE-349D-4C67-96B5-D78B17C60D63}" type="slidenum">
              <a:rPr lang="en-IN" smtClean="0"/>
              <a:t>2</a:t>
            </a:fld>
            <a:endParaRPr lang="en-IN"/>
          </a:p>
        </p:txBody>
      </p:sp>
    </p:spTree>
    <p:extLst>
      <p:ext uri="{BB962C8B-B14F-4D97-AF65-F5344CB8AC3E}">
        <p14:creationId xmlns:p14="http://schemas.microsoft.com/office/powerpoint/2010/main" val="2669637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4C042-F175-121B-A786-FBC0461FFA17}"/>
              </a:ext>
            </a:extLst>
          </p:cNvPr>
          <p:cNvSpPr>
            <a:spLocks noGrp="1"/>
          </p:cNvSpPr>
          <p:nvPr>
            <p:ph type="title"/>
          </p:nvPr>
        </p:nvSpPr>
        <p:spPr/>
        <p:txBody>
          <a:bodyPr/>
          <a:lstStyle/>
          <a:p>
            <a:r>
              <a:rPr lang="en-GB" dirty="0"/>
              <a:t>360 degree</a:t>
            </a:r>
            <a:endParaRPr lang="en-IN" dirty="0"/>
          </a:p>
        </p:txBody>
      </p:sp>
      <p:sp>
        <p:nvSpPr>
          <p:cNvPr id="3" name="Content Placeholder 2">
            <a:extLst>
              <a:ext uri="{FF2B5EF4-FFF2-40B4-BE49-F238E27FC236}">
                <a16:creationId xmlns:a16="http://schemas.microsoft.com/office/drawing/2014/main" id="{3D4ED29C-FBB3-9DD4-AD06-379FE130A726}"/>
              </a:ext>
            </a:extLst>
          </p:cNvPr>
          <p:cNvSpPr>
            <a:spLocks noGrp="1"/>
          </p:cNvSpPr>
          <p:nvPr>
            <p:ph idx="1"/>
          </p:nvPr>
        </p:nvSpPr>
        <p:spPr/>
        <p:txBody>
          <a:bodyPr>
            <a:normAutofit lnSpcReduction="10000"/>
          </a:bodyPr>
          <a:lstStyle/>
          <a:p>
            <a:pPr algn="l"/>
            <a:r>
              <a:rPr lang="en-GB" b="0" i="0" dirty="0">
                <a:solidFill>
                  <a:srgbClr val="293745"/>
                </a:solidFill>
                <a:effectLst/>
                <a:highlight>
                  <a:srgbClr val="FFFFFF"/>
                </a:highlight>
                <a:latin typeface="__Noto_Sans_2e7f9a"/>
              </a:rPr>
              <a:t>A </a:t>
            </a:r>
            <a:r>
              <a:rPr lang="en-GB" b="0" i="0" u="none" strike="noStrike" dirty="0">
                <a:solidFill>
                  <a:srgbClr val="4740D4"/>
                </a:solidFill>
                <a:effectLst/>
                <a:highlight>
                  <a:srgbClr val="FFFFFF"/>
                </a:highlight>
                <a:latin typeface="__Noto_Sans_2e7f9a"/>
                <a:hlinkClick r:id="rId2"/>
              </a:rPr>
              <a:t>360-degree performance review</a:t>
            </a:r>
            <a:r>
              <a:rPr lang="en-GB" b="0" i="0" dirty="0">
                <a:solidFill>
                  <a:srgbClr val="293745"/>
                </a:solidFill>
                <a:effectLst/>
                <a:highlight>
                  <a:srgbClr val="FFFFFF"/>
                </a:highlight>
                <a:latin typeface="__Noto_Sans_2e7f9a"/>
              </a:rPr>
              <a:t> is probably the most comprehensive appraisal format as it entails feedback not only from your direct manager and team members, but also from your peers and in some cases, from the boss of your boss and department heads. This appraisal format is for organizations that can spare enough time, effort, and resources and have adequately trained personnel for executing 360-degree appraisals. </a:t>
            </a:r>
            <a:r>
              <a:rPr lang="en-GB" b="0" i="0" u="none" strike="noStrike" dirty="0">
                <a:solidFill>
                  <a:srgbClr val="4740D4"/>
                </a:solidFill>
                <a:effectLst/>
                <a:highlight>
                  <a:srgbClr val="FFFFFF"/>
                </a:highlight>
                <a:latin typeface="__Noto_Sans_2e7f9a"/>
                <a:hlinkClick r:id="rId3"/>
              </a:rPr>
              <a:t>Sample 360-degree appraisal</a:t>
            </a:r>
            <a:r>
              <a:rPr lang="en-GB" b="0" i="0" dirty="0">
                <a:solidFill>
                  <a:srgbClr val="293745"/>
                </a:solidFill>
                <a:effectLst/>
                <a:highlight>
                  <a:srgbClr val="FFFFFF"/>
                </a:highlight>
                <a:latin typeface="__Noto_Sans_2e7f9a"/>
              </a:rPr>
              <a:t> format questions include:</a:t>
            </a:r>
            <a:br>
              <a:rPr lang="en-GB" b="0" i="0" dirty="0">
                <a:solidFill>
                  <a:srgbClr val="293745"/>
                </a:solidFill>
                <a:effectLst/>
                <a:highlight>
                  <a:srgbClr val="FFFFFF"/>
                </a:highlight>
                <a:latin typeface="__Noto_Sans_2e7f9a"/>
              </a:rPr>
            </a:br>
            <a:endParaRPr lang="en-GB" b="0" i="0" dirty="0">
              <a:solidFill>
                <a:srgbClr val="293745"/>
              </a:solidFill>
              <a:effectLst/>
              <a:highlight>
                <a:srgbClr val="FFFFFF"/>
              </a:highlight>
              <a:latin typeface="__Noto_Sans_2e7f9a"/>
            </a:endParaRPr>
          </a:p>
          <a:p>
            <a:pPr algn="l">
              <a:buFont typeface="Arial" panose="020B0604020202020204" pitchFamily="34" charset="0"/>
              <a:buChar char="•"/>
            </a:pPr>
            <a:r>
              <a:rPr lang="en-GB" b="0" i="1" dirty="0">
                <a:solidFill>
                  <a:srgbClr val="293745"/>
                </a:solidFill>
                <a:effectLst/>
                <a:highlight>
                  <a:srgbClr val="FFFFFF"/>
                </a:highlight>
                <a:latin typeface="__Noto_Sans_2e7f9a"/>
              </a:rPr>
              <a:t>Are this employee’s solutions to problems clear and effective?</a:t>
            </a:r>
            <a:endParaRPr lang="en-GB" b="0" i="0" dirty="0">
              <a:solidFill>
                <a:srgbClr val="293745"/>
              </a:solidFill>
              <a:effectLst/>
              <a:highlight>
                <a:srgbClr val="FFFFFF"/>
              </a:highlight>
              <a:latin typeface="__Noto_Sans_2e7f9a"/>
            </a:endParaRPr>
          </a:p>
          <a:p>
            <a:pPr algn="l">
              <a:buFont typeface="Arial" panose="020B0604020202020204" pitchFamily="34" charset="0"/>
              <a:buChar char="•"/>
            </a:pPr>
            <a:r>
              <a:rPr lang="en-GB" b="0" i="1" dirty="0">
                <a:solidFill>
                  <a:srgbClr val="293745"/>
                </a:solidFill>
                <a:effectLst/>
                <a:highlight>
                  <a:srgbClr val="FFFFFF"/>
                </a:highlight>
                <a:latin typeface="__Noto_Sans_2e7f9a"/>
              </a:rPr>
              <a:t>Does the employee take the lead on projects or assignments?</a:t>
            </a:r>
            <a:endParaRPr lang="en-GB" b="0" i="0" dirty="0">
              <a:solidFill>
                <a:srgbClr val="293745"/>
              </a:solidFill>
              <a:effectLst/>
              <a:highlight>
                <a:srgbClr val="FFFFFF"/>
              </a:highlight>
              <a:latin typeface="__Noto_Sans_2e7f9a"/>
            </a:endParaRPr>
          </a:p>
          <a:p>
            <a:pPr algn="l">
              <a:buFont typeface="Arial" panose="020B0604020202020204" pitchFamily="34" charset="0"/>
              <a:buChar char="•"/>
            </a:pPr>
            <a:r>
              <a:rPr lang="en-GB" b="0" i="1" dirty="0">
                <a:solidFill>
                  <a:srgbClr val="293745"/>
                </a:solidFill>
                <a:effectLst/>
                <a:highlight>
                  <a:srgbClr val="FFFFFF"/>
                </a:highlight>
                <a:latin typeface="__Noto_Sans_2e7f9a"/>
              </a:rPr>
              <a:t>Do you believe this employee is honest, ethical, and trustworthy?</a:t>
            </a:r>
            <a:endParaRPr lang="en-GB" b="0" i="0" dirty="0">
              <a:solidFill>
                <a:srgbClr val="293745"/>
              </a:solidFill>
              <a:effectLst/>
              <a:highlight>
                <a:srgbClr val="FFFFFF"/>
              </a:highlight>
              <a:latin typeface="__Noto_Sans_2e7f9a"/>
            </a:endParaRPr>
          </a:p>
          <a:p>
            <a:endParaRPr lang="en-IN" dirty="0"/>
          </a:p>
        </p:txBody>
      </p:sp>
    </p:spTree>
    <p:extLst>
      <p:ext uri="{BB962C8B-B14F-4D97-AF65-F5344CB8AC3E}">
        <p14:creationId xmlns:p14="http://schemas.microsoft.com/office/powerpoint/2010/main" val="3847107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4ED2-CA3D-B5F4-99D9-50C86A952B8A}"/>
              </a:ext>
            </a:extLst>
          </p:cNvPr>
          <p:cNvSpPr>
            <a:spLocks noGrp="1"/>
          </p:cNvSpPr>
          <p:nvPr>
            <p:ph type="title"/>
          </p:nvPr>
        </p:nvSpPr>
        <p:spPr/>
        <p:txBody>
          <a:bodyPr/>
          <a:lstStyle/>
          <a:p>
            <a:r>
              <a:rPr lang="en-GB" dirty="0"/>
              <a:t>Management by Objectives (MBO)</a:t>
            </a:r>
            <a:endParaRPr lang="en-IN" dirty="0"/>
          </a:p>
        </p:txBody>
      </p:sp>
      <p:sp>
        <p:nvSpPr>
          <p:cNvPr id="3" name="Content Placeholder 2">
            <a:extLst>
              <a:ext uri="{FF2B5EF4-FFF2-40B4-BE49-F238E27FC236}">
                <a16:creationId xmlns:a16="http://schemas.microsoft.com/office/drawing/2014/main" id="{1189FCA7-E90D-8D15-FE7F-839AD36ADCDD}"/>
              </a:ext>
            </a:extLst>
          </p:cNvPr>
          <p:cNvSpPr>
            <a:spLocks noGrp="1"/>
          </p:cNvSpPr>
          <p:nvPr>
            <p:ph idx="1"/>
          </p:nvPr>
        </p:nvSpPr>
        <p:spPr/>
        <p:txBody>
          <a:bodyPr>
            <a:normAutofit fontScale="77500" lnSpcReduction="20000"/>
          </a:bodyPr>
          <a:lstStyle/>
          <a:p>
            <a:pPr algn="l"/>
            <a:r>
              <a:rPr lang="en-GB" b="0" i="0" dirty="0">
                <a:solidFill>
                  <a:srgbClr val="293745"/>
                </a:solidFill>
                <a:effectLst/>
                <a:highlight>
                  <a:srgbClr val="FFFFFF"/>
                </a:highlight>
                <a:latin typeface="__Noto_Sans_2e7f9a"/>
              </a:rPr>
              <a:t>MBO is an appraisal format, where at the beginning of each period such as quarterly, biennially, or annually and upon the approval of upper management, both the employee and his/her manager set objectives and key results aligned with the overall company goals, and at the end of each period, evaluate the former’s performance warrants a pay increase based on meeting set objectives.</a:t>
            </a:r>
          </a:p>
          <a:p>
            <a:pPr algn="l"/>
            <a:r>
              <a:rPr lang="en-GB" b="0" i="0" dirty="0">
                <a:solidFill>
                  <a:srgbClr val="293745"/>
                </a:solidFill>
                <a:effectLst/>
                <a:highlight>
                  <a:srgbClr val="FFFFFF"/>
                </a:highlight>
                <a:latin typeface="__Noto_Sans_2e7f9a"/>
              </a:rPr>
              <a:t>For small- to medium-sized companies, MBOs can be the most optimal appraisal format to practice as the process is more manageable at their scale and it can still be easily monitored and followed through for continued professional and business growth. </a:t>
            </a:r>
          </a:p>
          <a:p>
            <a:pPr algn="l"/>
            <a:r>
              <a:rPr lang="en-GB" b="1" i="0" dirty="0">
                <a:solidFill>
                  <a:srgbClr val="293745"/>
                </a:solidFill>
                <a:effectLst/>
                <a:highlight>
                  <a:srgbClr val="FFFFFF"/>
                </a:highlight>
                <a:latin typeface="__Noto_Sans_2e7f9a"/>
              </a:rPr>
              <a:t>Performance Objectives</a:t>
            </a:r>
            <a:endParaRPr lang="en-GB" b="0" i="0" dirty="0">
              <a:solidFill>
                <a:srgbClr val="293745"/>
              </a:solidFill>
              <a:effectLst/>
              <a:highlight>
                <a:srgbClr val="FFFFFF"/>
              </a:highlight>
              <a:latin typeface="__Noto_Sans_2e7f9a"/>
            </a:endParaRPr>
          </a:p>
          <a:p>
            <a:pPr algn="l">
              <a:buFont typeface="Arial" panose="020B0604020202020204" pitchFamily="34" charset="0"/>
              <a:buChar char="•"/>
            </a:pPr>
            <a:r>
              <a:rPr lang="en-GB" b="0" i="0" dirty="0">
                <a:solidFill>
                  <a:srgbClr val="293745"/>
                </a:solidFill>
                <a:effectLst/>
                <a:highlight>
                  <a:srgbClr val="FFFFFF"/>
                </a:highlight>
                <a:latin typeface="__Noto_Sans_2e7f9a"/>
              </a:rPr>
              <a:t>Increase mobile app downloads by 15% through carrying out at least 5 experiments that improve user experience</a:t>
            </a:r>
            <a:br>
              <a:rPr lang="en-GB" b="0" i="0" dirty="0">
                <a:solidFill>
                  <a:srgbClr val="293745"/>
                </a:solidFill>
                <a:effectLst/>
                <a:highlight>
                  <a:srgbClr val="FFFFFF"/>
                </a:highlight>
                <a:latin typeface="__Noto_Sans_2e7f9a"/>
              </a:rPr>
            </a:br>
            <a:r>
              <a:rPr lang="en-GB" b="0" i="0" dirty="0">
                <a:solidFill>
                  <a:srgbClr val="293745"/>
                </a:solidFill>
                <a:effectLst/>
                <a:highlight>
                  <a:srgbClr val="FFFFFF"/>
                </a:highlight>
                <a:latin typeface="__Noto_Sans_2e7f9a"/>
              </a:rPr>
              <a:t>Reach 10,000 more customers who use our product at least once a week by integrating it with a new feature</a:t>
            </a:r>
          </a:p>
          <a:p>
            <a:pPr algn="l"/>
            <a:r>
              <a:rPr lang="en-GB" b="1" i="0" dirty="0">
                <a:solidFill>
                  <a:srgbClr val="293745"/>
                </a:solidFill>
                <a:effectLst/>
                <a:highlight>
                  <a:srgbClr val="FFFFFF"/>
                </a:highlight>
                <a:latin typeface="__Noto_Sans_2e7f9a"/>
              </a:rPr>
              <a:t>Personal Development Objectives</a:t>
            </a:r>
            <a:endParaRPr lang="en-GB" b="0" i="0" dirty="0">
              <a:solidFill>
                <a:srgbClr val="293745"/>
              </a:solidFill>
              <a:effectLst/>
              <a:highlight>
                <a:srgbClr val="FFFFFF"/>
              </a:highlight>
              <a:latin typeface="__Noto_Sans_2e7f9a"/>
            </a:endParaRPr>
          </a:p>
          <a:p>
            <a:pPr algn="l">
              <a:buFont typeface="Arial" panose="020B0604020202020204" pitchFamily="34" charset="0"/>
              <a:buChar char="•"/>
            </a:pPr>
            <a:r>
              <a:rPr lang="en-GB" b="0" i="0" dirty="0">
                <a:solidFill>
                  <a:srgbClr val="293745"/>
                </a:solidFill>
                <a:effectLst/>
                <a:highlight>
                  <a:srgbClr val="FFFFFF"/>
                </a:highlight>
                <a:latin typeface="__Noto_Sans_2e7f9a"/>
              </a:rPr>
              <a:t>Master </a:t>
            </a:r>
            <a:r>
              <a:rPr lang="en-GB" dirty="0" err="1">
                <a:solidFill>
                  <a:schemeClr val="tx1"/>
                </a:solidFill>
                <a:highlight>
                  <a:srgbClr val="FFFFFF"/>
                </a:highlight>
                <a:latin typeface="__Noto_Sans_2e7f9a"/>
              </a:rPr>
              <a:t>SafetyCulture</a:t>
            </a:r>
            <a:r>
              <a:rPr lang="en-GB" dirty="0">
                <a:solidFill>
                  <a:schemeClr val="tx1"/>
                </a:solidFill>
                <a:highlight>
                  <a:srgbClr val="FFFFFF"/>
                </a:highlight>
                <a:latin typeface="__Noto_Sans_2e7f9a"/>
              </a:rPr>
              <a:t> analytics</a:t>
            </a:r>
            <a:r>
              <a:rPr lang="en-GB" b="0" i="0" dirty="0">
                <a:solidFill>
                  <a:schemeClr val="tx1"/>
                </a:solidFill>
                <a:effectLst/>
                <a:highlight>
                  <a:srgbClr val="FFFFFF"/>
                </a:highlight>
                <a:latin typeface="__Noto_Sans_2e7f9a"/>
              </a:rPr>
              <a:t> </a:t>
            </a:r>
            <a:r>
              <a:rPr lang="en-GB" b="0" i="0" dirty="0">
                <a:solidFill>
                  <a:srgbClr val="293745"/>
                </a:solidFill>
                <a:effectLst/>
                <a:highlight>
                  <a:srgbClr val="FFFFFF"/>
                </a:highlight>
                <a:latin typeface="__Noto_Sans_2e7f9a"/>
              </a:rPr>
              <a:t>by knowing exactly how I can get the data I need on my own</a:t>
            </a:r>
          </a:p>
          <a:p>
            <a:pPr algn="l">
              <a:buFont typeface="Arial" panose="020B0604020202020204" pitchFamily="34" charset="0"/>
              <a:buChar char="•"/>
            </a:pPr>
            <a:r>
              <a:rPr lang="en-GB" b="0" i="0" dirty="0">
                <a:solidFill>
                  <a:srgbClr val="293745"/>
                </a:solidFill>
                <a:effectLst/>
                <a:highlight>
                  <a:srgbClr val="FFFFFF"/>
                </a:highlight>
                <a:latin typeface="__Noto_Sans_2e7f9a"/>
              </a:rPr>
              <a:t>Develop better work relationships by participating in our team lunch time every Wednesday</a:t>
            </a:r>
          </a:p>
          <a:p>
            <a:endParaRPr lang="en-IN" dirty="0"/>
          </a:p>
        </p:txBody>
      </p:sp>
    </p:spTree>
    <p:extLst>
      <p:ext uri="{BB962C8B-B14F-4D97-AF65-F5344CB8AC3E}">
        <p14:creationId xmlns:p14="http://schemas.microsoft.com/office/powerpoint/2010/main" val="755974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F3B86-FACC-1B86-B2DF-31A6167912C0}"/>
              </a:ext>
            </a:extLst>
          </p:cNvPr>
          <p:cNvSpPr>
            <a:spLocks noGrp="1"/>
          </p:cNvSpPr>
          <p:nvPr>
            <p:ph type="title"/>
          </p:nvPr>
        </p:nvSpPr>
        <p:spPr/>
        <p:txBody>
          <a:bodyPr/>
          <a:lstStyle/>
          <a:p>
            <a:r>
              <a:rPr lang="en-GB" dirty="0"/>
              <a:t>Straight Ranking Appraisals</a:t>
            </a:r>
            <a:endParaRPr lang="en-IN" dirty="0"/>
          </a:p>
        </p:txBody>
      </p:sp>
      <p:sp>
        <p:nvSpPr>
          <p:cNvPr id="3" name="Content Placeholder 2">
            <a:extLst>
              <a:ext uri="{FF2B5EF4-FFF2-40B4-BE49-F238E27FC236}">
                <a16:creationId xmlns:a16="http://schemas.microsoft.com/office/drawing/2014/main" id="{4D992D8F-5159-55B1-F12A-1E955059CFF7}"/>
              </a:ext>
            </a:extLst>
          </p:cNvPr>
          <p:cNvSpPr>
            <a:spLocks noGrp="1"/>
          </p:cNvSpPr>
          <p:nvPr>
            <p:ph idx="1"/>
          </p:nvPr>
        </p:nvSpPr>
        <p:spPr/>
        <p:txBody>
          <a:bodyPr/>
          <a:lstStyle/>
          <a:p>
            <a:pPr algn="l" fontAlgn="base"/>
            <a:r>
              <a:rPr lang="en-GB" b="0" i="0" dirty="0">
                <a:solidFill>
                  <a:srgbClr val="515151"/>
                </a:solidFill>
                <a:effectLst/>
                <a:highlight>
                  <a:srgbClr val="FFFFFF"/>
                </a:highlight>
                <a:latin typeface="Poppins" panose="020B0502040204020203" pitchFamily="2" charset="0"/>
              </a:rPr>
              <a:t>This compares all employees to each other, ranking them from best to worst.</a:t>
            </a:r>
          </a:p>
          <a:p>
            <a:pPr algn="l" fontAlgn="base"/>
            <a:r>
              <a:rPr lang="en-GB" b="0" i="0" dirty="0">
                <a:solidFill>
                  <a:srgbClr val="515151"/>
                </a:solidFill>
                <a:effectLst/>
                <a:highlight>
                  <a:srgbClr val="FFFFFF"/>
                </a:highlight>
                <a:latin typeface="Poppins" panose="020B0502040204020203" pitchFamily="2" charset="0"/>
              </a:rPr>
              <a:t>It may be easy to see who’s a high flier and who’s not making the cut.</a:t>
            </a:r>
          </a:p>
          <a:p>
            <a:pPr algn="l" fontAlgn="base"/>
            <a:r>
              <a:rPr lang="en-GB" dirty="0">
                <a:solidFill>
                  <a:srgbClr val="515151"/>
                </a:solidFill>
                <a:highlight>
                  <a:srgbClr val="FFFFFF"/>
                </a:highlight>
                <a:latin typeface="Poppins" panose="020B0502040204020203" pitchFamily="2" charset="0"/>
              </a:rPr>
              <a:t>E</a:t>
            </a:r>
            <a:r>
              <a:rPr lang="en-GB" b="0" i="0" dirty="0">
                <a:solidFill>
                  <a:srgbClr val="515151"/>
                </a:solidFill>
                <a:effectLst/>
                <a:highlight>
                  <a:srgbClr val="FFFFFF"/>
                </a:highlight>
                <a:latin typeface="Poppins" panose="020B0502040204020203" pitchFamily="2" charset="0"/>
              </a:rPr>
              <a:t>veryone in the middle will be harder to rank.</a:t>
            </a:r>
          </a:p>
          <a:p>
            <a:pPr algn="l" fontAlgn="base"/>
            <a:r>
              <a:rPr lang="en-GB" b="0" i="0" dirty="0">
                <a:solidFill>
                  <a:srgbClr val="515151"/>
                </a:solidFill>
                <a:effectLst/>
                <a:highlight>
                  <a:srgbClr val="FFFFFF"/>
                </a:highlight>
                <a:latin typeface="Poppins" panose="020B0502040204020203" pitchFamily="2" charset="0"/>
              </a:rPr>
              <a:t>This method falls short by overlooking strengths that may not be immediately obvious.</a:t>
            </a:r>
          </a:p>
          <a:p>
            <a:pPr algn="l" fontAlgn="base"/>
            <a:r>
              <a:rPr lang="en-GB" b="0" i="0" dirty="0">
                <a:solidFill>
                  <a:srgbClr val="515151"/>
                </a:solidFill>
                <a:effectLst/>
                <a:highlight>
                  <a:srgbClr val="FFFFFF"/>
                </a:highlight>
                <a:latin typeface="Poppins" panose="020B0502040204020203" pitchFamily="2" charset="0"/>
              </a:rPr>
              <a:t> For it to be reliable it must follow a systematic method of comparative evaluation or it runs the risk of being subjective and unfair. </a:t>
            </a:r>
          </a:p>
          <a:p>
            <a:pPr algn="l" fontAlgn="base"/>
            <a:r>
              <a:rPr lang="en-GB" b="0" i="0" dirty="0">
                <a:solidFill>
                  <a:srgbClr val="515151"/>
                </a:solidFill>
                <a:effectLst/>
                <a:highlight>
                  <a:srgbClr val="FFFFFF"/>
                </a:highlight>
                <a:latin typeface="Poppins" panose="020B0502040204020203" pitchFamily="2" charset="0"/>
              </a:rPr>
              <a:t>It also assumes that everyone is the same,</a:t>
            </a:r>
          </a:p>
          <a:p>
            <a:endParaRPr lang="en-IN" dirty="0"/>
          </a:p>
        </p:txBody>
      </p:sp>
    </p:spTree>
    <p:extLst>
      <p:ext uri="{BB962C8B-B14F-4D97-AF65-F5344CB8AC3E}">
        <p14:creationId xmlns:p14="http://schemas.microsoft.com/office/powerpoint/2010/main" val="218808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85A9-F531-4637-97EC-F578D1F5CE93}"/>
              </a:ext>
            </a:extLst>
          </p:cNvPr>
          <p:cNvSpPr>
            <a:spLocks noGrp="1"/>
          </p:cNvSpPr>
          <p:nvPr>
            <p:ph type="title"/>
          </p:nvPr>
        </p:nvSpPr>
        <p:spPr/>
        <p:txBody>
          <a:bodyPr/>
          <a:lstStyle/>
          <a:p>
            <a:r>
              <a:rPr lang="en-GB" dirty="0"/>
              <a:t>Grading</a:t>
            </a:r>
            <a:endParaRPr lang="en-IN" dirty="0"/>
          </a:p>
        </p:txBody>
      </p:sp>
      <p:sp>
        <p:nvSpPr>
          <p:cNvPr id="3" name="Content Placeholder 2">
            <a:extLst>
              <a:ext uri="{FF2B5EF4-FFF2-40B4-BE49-F238E27FC236}">
                <a16:creationId xmlns:a16="http://schemas.microsoft.com/office/drawing/2014/main" id="{B905E4F1-4B86-C6BA-CA90-C86E9CD36B8B}"/>
              </a:ext>
            </a:extLst>
          </p:cNvPr>
          <p:cNvSpPr>
            <a:spLocks noGrp="1"/>
          </p:cNvSpPr>
          <p:nvPr>
            <p:ph idx="1"/>
          </p:nvPr>
        </p:nvSpPr>
        <p:spPr/>
        <p:txBody>
          <a:bodyPr/>
          <a:lstStyle/>
          <a:p>
            <a:r>
              <a:rPr lang="en-GB" b="0" i="0" dirty="0">
                <a:solidFill>
                  <a:srgbClr val="515151"/>
                </a:solidFill>
                <a:effectLst/>
                <a:highlight>
                  <a:srgbClr val="FFFFFF"/>
                </a:highlight>
                <a:latin typeface="Poppins" panose="00000500000000000000" pitchFamily="2" charset="0"/>
              </a:rPr>
              <a:t>This systematic method allows a manager to quickly see an employee’s level for any given skill e.g. teamwork, communication, attention to detail etc.</a:t>
            </a:r>
          </a:p>
          <a:p>
            <a:r>
              <a:rPr lang="en-GB" b="0" i="0" dirty="0">
                <a:solidFill>
                  <a:srgbClr val="515151"/>
                </a:solidFill>
                <a:effectLst/>
                <a:highlight>
                  <a:srgbClr val="FFFFFF"/>
                </a:highlight>
                <a:latin typeface="Poppins" panose="00000500000000000000" pitchFamily="2" charset="0"/>
              </a:rPr>
              <a:t>They could be scored A – E or 1 – 5 or even from unacceptable through to excellent. </a:t>
            </a:r>
          </a:p>
          <a:p>
            <a:r>
              <a:rPr lang="en-GB" b="0" i="0" dirty="0">
                <a:solidFill>
                  <a:srgbClr val="515151"/>
                </a:solidFill>
                <a:effectLst/>
                <a:highlight>
                  <a:srgbClr val="FFFFFF"/>
                </a:highlight>
                <a:latin typeface="Poppins" panose="00000500000000000000" pitchFamily="2" charset="0"/>
              </a:rPr>
              <a:t>This method is also subjective and so could be seen as unreliable if used alone.</a:t>
            </a:r>
            <a:endParaRPr lang="en-IN" dirty="0"/>
          </a:p>
        </p:txBody>
      </p:sp>
    </p:spTree>
    <p:extLst>
      <p:ext uri="{BB962C8B-B14F-4D97-AF65-F5344CB8AC3E}">
        <p14:creationId xmlns:p14="http://schemas.microsoft.com/office/powerpoint/2010/main" val="2278105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1C90-CFAC-55A5-E200-F7AD18700AEB}"/>
              </a:ext>
            </a:extLst>
          </p:cNvPr>
          <p:cNvSpPr>
            <a:spLocks noGrp="1"/>
          </p:cNvSpPr>
          <p:nvPr>
            <p:ph type="title"/>
          </p:nvPr>
        </p:nvSpPr>
        <p:spPr/>
        <p:txBody>
          <a:bodyPr/>
          <a:lstStyle/>
          <a:p>
            <a:r>
              <a:rPr lang="en-GB" dirty="0"/>
              <a:t>Trait and Behaviour Based Appraisal</a:t>
            </a:r>
            <a:endParaRPr lang="en-IN" dirty="0"/>
          </a:p>
        </p:txBody>
      </p:sp>
      <p:sp>
        <p:nvSpPr>
          <p:cNvPr id="3" name="Content Placeholder 2">
            <a:extLst>
              <a:ext uri="{FF2B5EF4-FFF2-40B4-BE49-F238E27FC236}">
                <a16:creationId xmlns:a16="http://schemas.microsoft.com/office/drawing/2014/main" id="{38520926-9EB0-B71D-B9C1-507229C86A0F}"/>
              </a:ext>
            </a:extLst>
          </p:cNvPr>
          <p:cNvSpPr>
            <a:spLocks noGrp="1"/>
          </p:cNvSpPr>
          <p:nvPr>
            <p:ph idx="1"/>
          </p:nvPr>
        </p:nvSpPr>
        <p:spPr/>
        <p:txBody>
          <a:bodyPr>
            <a:normAutofit fontScale="85000" lnSpcReduction="20000"/>
          </a:bodyPr>
          <a:lstStyle/>
          <a:p>
            <a:pPr algn="l" fontAlgn="base"/>
            <a:r>
              <a:rPr lang="en-GB" b="0" i="0" dirty="0">
                <a:solidFill>
                  <a:srgbClr val="515151"/>
                </a:solidFill>
                <a:effectLst/>
                <a:highlight>
                  <a:srgbClr val="FFFFFF"/>
                </a:highlight>
                <a:latin typeface="Poppins" panose="00000500000000000000" pitchFamily="2" charset="0"/>
              </a:rPr>
              <a:t>Trait-based appraisals assess characteristics that contribute to an individual’s personality, such as creativity, extroversion and confidence.</a:t>
            </a:r>
          </a:p>
          <a:p>
            <a:pPr algn="l" fontAlgn="base"/>
            <a:r>
              <a:rPr lang="en-GB" b="0" i="0" dirty="0">
                <a:solidFill>
                  <a:srgbClr val="515151"/>
                </a:solidFill>
                <a:effectLst/>
                <a:highlight>
                  <a:srgbClr val="FFFFFF"/>
                </a:highlight>
                <a:latin typeface="Poppins" panose="00000500000000000000" pitchFamily="2" charset="0"/>
              </a:rPr>
              <a:t> This might be how warmly a customer service advisor speaks to a customer, for example.</a:t>
            </a:r>
          </a:p>
          <a:p>
            <a:pPr algn="l" fontAlgn="base"/>
            <a:r>
              <a:rPr lang="en-GB" b="0" i="0" dirty="0">
                <a:solidFill>
                  <a:srgbClr val="515151"/>
                </a:solidFill>
                <a:effectLst/>
                <a:highlight>
                  <a:srgbClr val="FFFFFF"/>
                </a:highlight>
                <a:latin typeface="Poppins" panose="00000500000000000000" pitchFamily="2" charset="0"/>
              </a:rPr>
              <a:t>The negatives to this type of appraisal is that it’s highly subjective and some character traits are more obvious than others, making it possible to overlook certain characteristics that are equally valuable.</a:t>
            </a:r>
          </a:p>
          <a:p>
            <a:pPr algn="l" fontAlgn="base"/>
            <a:r>
              <a:rPr lang="en-GB" b="0" i="0" dirty="0">
                <a:solidFill>
                  <a:srgbClr val="515151"/>
                </a:solidFill>
                <a:effectLst/>
                <a:highlight>
                  <a:srgbClr val="FFFFFF"/>
                </a:highlight>
                <a:latin typeface="Poppins" panose="00000500000000000000" pitchFamily="2" charset="0"/>
              </a:rPr>
              <a:t> It’s also difficult to set measurable goals around developing character traits.</a:t>
            </a:r>
          </a:p>
          <a:p>
            <a:pPr algn="l" fontAlgn="base"/>
            <a:r>
              <a:rPr lang="en-GB" b="0" i="0" dirty="0">
                <a:solidFill>
                  <a:srgbClr val="515151"/>
                </a:solidFill>
                <a:effectLst/>
                <a:highlight>
                  <a:srgbClr val="FFFFFF"/>
                </a:highlight>
                <a:latin typeface="Poppins" panose="00000500000000000000" pitchFamily="2" charset="0"/>
              </a:rPr>
              <a:t>Behaviour-based appraisals focus on the employee’s ability to carry out specific tasks, so they can be useful for assessing performance on quantitative tasks and for deciding on who to reward or promote based on their competence in these tasks.</a:t>
            </a:r>
          </a:p>
          <a:p>
            <a:pPr algn="l" fontAlgn="base"/>
            <a:r>
              <a:rPr lang="en-GB" b="0" i="0" dirty="0">
                <a:solidFill>
                  <a:srgbClr val="515151"/>
                </a:solidFill>
                <a:effectLst/>
                <a:highlight>
                  <a:srgbClr val="FFFFFF"/>
                </a:highlight>
                <a:latin typeface="Poppins" panose="00000500000000000000" pitchFamily="2" charset="0"/>
              </a:rPr>
              <a:t>Provided the standards for appraisal are well thought out to begin with, behaviour-based appraisals tend to offer a relatively objective way of assessing performance.</a:t>
            </a:r>
          </a:p>
          <a:p>
            <a:endParaRPr lang="en-IN" dirty="0"/>
          </a:p>
        </p:txBody>
      </p:sp>
    </p:spTree>
    <p:extLst>
      <p:ext uri="{BB962C8B-B14F-4D97-AF65-F5344CB8AC3E}">
        <p14:creationId xmlns:p14="http://schemas.microsoft.com/office/powerpoint/2010/main" val="496094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E325-3C0F-1411-4720-87FF30840CF2}"/>
              </a:ext>
            </a:extLst>
          </p:cNvPr>
          <p:cNvSpPr>
            <a:spLocks noGrp="1"/>
          </p:cNvSpPr>
          <p:nvPr>
            <p:ph type="title"/>
          </p:nvPr>
        </p:nvSpPr>
        <p:spPr/>
        <p:txBody>
          <a:bodyPr/>
          <a:lstStyle/>
          <a:p>
            <a:r>
              <a:rPr lang="en-GB" dirty="0"/>
              <a:t>Behaviourally Anchored Rating Scale</a:t>
            </a:r>
            <a:endParaRPr lang="en-IN" dirty="0"/>
          </a:p>
        </p:txBody>
      </p:sp>
      <p:sp>
        <p:nvSpPr>
          <p:cNvPr id="3" name="Content Placeholder 2">
            <a:extLst>
              <a:ext uri="{FF2B5EF4-FFF2-40B4-BE49-F238E27FC236}">
                <a16:creationId xmlns:a16="http://schemas.microsoft.com/office/drawing/2014/main" id="{FF6AEF96-E1B0-BFD8-4FC1-AFEC07D2413C}"/>
              </a:ext>
            </a:extLst>
          </p:cNvPr>
          <p:cNvSpPr>
            <a:spLocks noGrp="1"/>
          </p:cNvSpPr>
          <p:nvPr>
            <p:ph idx="1"/>
          </p:nvPr>
        </p:nvSpPr>
        <p:spPr/>
        <p:txBody>
          <a:bodyPr>
            <a:normAutofit fontScale="92500" lnSpcReduction="10000"/>
          </a:bodyPr>
          <a:lstStyle/>
          <a:p>
            <a:pPr algn="l" fontAlgn="base"/>
            <a:r>
              <a:rPr lang="en-GB" b="0" i="0" dirty="0">
                <a:solidFill>
                  <a:srgbClr val="515151"/>
                </a:solidFill>
                <a:effectLst/>
                <a:highlight>
                  <a:srgbClr val="FFFFFF"/>
                </a:highlight>
                <a:latin typeface="Poppins" panose="00000500000000000000" pitchFamily="2" charset="0"/>
              </a:rPr>
              <a:t>Half-way between behaviour and trait-based appraisals, the behaviourally anchored rating scale aims to combine and benefit from both.</a:t>
            </a:r>
          </a:p>
          <a:p>
            <a:pPr algn="l" fontAlgn="base"/>
            <a:r>
              <a:rPr lang="en-GB" b="0" i="0" dirty="0">
                <a:solidFill>
                  <a:srgbClr val="515151"/>
                </a:solidFill>
                <a:effectLst/>
                <a:highlight>
                  <a:srgbClr val="FFFFFF"/>
                </a:highlight>
                <a:latin typeface="Poppins" panose="00000500000000000000" pitchFamily="2" charset="0"/>
              </a:rPr>
              <a:t> It’s particularly useful for employees who need to perform detailed tasks with accuracy but also need to possess certain traits such as empathy and caring.</a:t>
            </a:r>
          </a:p>
          <a:p>
            <a:pPr algn="l" fontAlgn="base"/>
            <a:r>
              <a:rPr lang="en-GB" b="0" i="0" dirty="0">
                <a:solidFill>
                  <a:srgbClr val="515151"/>
                </a:solidFill>
                <a:effectLst/>
                <a:highlight>
                  <a:srgbClr val="FFFFFF"/>
                </a:highlight>
                <a:latin typeface="Poppins" panose="00000500000000000000" pitchFamily="2" charset="0"/>
              </a:rPr>
              <a:t>It places the behaviours an individual can display when performing a task against a scale, from outstanding to unsatisfactory. i.e. Completing a task accurately and in a timely fashion through to failing to complete the task.</a:t>
            </a:r>
          </a:p>
          <a:p>
            <a:pPr algn="l" fontAlgn="base"/>
            <a:r>
              <a:rPr lang="en-GB" b="0" i="0" dirty="0">
                <a:solidFill>
                  <a:srgbClr val="515151"/>
                </a:solidFill>
                <a:effectLst/>
                <a:highlight>
                  <a:srgbClr val="FFFFFF"/>
                </a:highlight>
                <a:latin typeface="Poppins" panose="00000500000000000000" pitchFamily="2" charset="0"/>
              </a:rPr>
              <a:t>As this approach can be individualised to the different tasks required by each individual across the organisation, it is considered a fair and straightforward way to assess and quantify employee performance. It also means employees can clearly see the behaviours they would need to display to achieve higher ratings.</a:t>
            </a:r>
          </a:p>
          <a:p>
            <a:endParaRPr lang="en-IN" dirty="0"/>
          </a:p>
        </p:txBody>
      </p:sp>
    </p:spTree>
    <p:extLst>
      <p:ext uri="{BB962C8B-B14F-4D97-AF65-F5344CB8AC3E}">
        <p14:creationId xmlns:p14="http://schemas.microsoft.com/office/powerpoint/2010/main" val="358610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297D-E7D2-A442-EB80-B345D73441C2}"/>
              </a:ext>
            </a:extLst>
          </p:cNvPr>
          <p:cNvSpPr>
            <a:spLocks noGrp="1"/>
          </p:cNvSpPr>
          <p:nvPr>
            <p:ph type="title"/>
          </p:nvPr>
        </p:nvSpPr>
        <p:spPr/>
        <p:txBody>
          <a:bodyPr/>
          <a:lstStyle/>
          <a:p>
            <a:r>
              <a:rPr lang="en-GB" dirty="0"/>
              <a:t>Points to keep in mind while writing letters of appraisal</a:t>
            </a:r>
            <a:endParaRPr lang="en-IN" dirty="0"/>
          </a:p>
        </p:txBody>
      </p:sp>
      <p:sp>
        <p:nvSpPr>
          <p:cNvPr id="3" name="Content Placeholder 2">
            <a:extLst>
              <a:ext uri="{FF2B5EF4-FFF2-40B4-BE49-F238E27FC236}">
                <a16:creationId xmlns:a16="http://schemas.microsoft.com/office/drawing/2014/main" id="{E71D6623-FA1C-152F-04BA-CAEB172BFE13}"/>
              </a:ext>
            </a:extLst>
          </p:cNvPr>
          <p:cNvSpPr>
            <a:spLocks noGrp="1"/>
          </p:cNvSpPr>
          <p:nvPr>
            <p:ph idx="1"/>
          </p:nvPr>
        </p:nvSpPr>
        <p:spPr/>
        <p:txBody>
          <a:bodyPr/>
          <a:lstStyle/>
          <a:p>
            <a:r>
              <a:rPr lang="en-GB" dirty="0"/>
              <a:t>Simple language</a:t>
            </a:r>
          </a:p>
          <a:p>
            <a:r>
              <a:rPr lang="en-GB" dirty="0"/>
              <a:t>Clear, precise and complete</a:t>
            </a:r>
          </a:p>
          <a:p>
            <a:r>
              <a:rPr lang="en-GB" dirty="0"/>
              <a:t>Single-spaced, left-aligned</a:t>
            </a:r>
          </a:p>
          <a:p>
            <a:r>
              <a:rPr lang="en-GB" dirty="0"/>
              <a:t>Authentic and duly signed by the competent authority</a:t>
            </a:r>
          </a:p>
          <a:p>
            <a:r>
              <a:rPr lang="en-GB" dirty="0"/>
              <a:t>State the parameters on which the evaluation was done</a:t>
            </a:r>
          </a:p>
          <a:p>
            <a:r>
              <a:rPr lang="en-GB" dirty="0"/>
              <a:t>Duration – quarterly, half-yearly, annual</a:t>
            </a:r>
          </a:p>
          <a:p>
            <a:r>
              <a:rPr lang="en-GB" dirty="0"/>
              <a:t>Indirect approach – for negative feedback or performance</a:t>
            </a:r>
          </a:p>
          <a:p>
            <a:r>
              <a:rPr lang="en-GB" dirty="0"/>
              <a:t>Direct approach – positive feedback or performance</a:t>
            </a:r>
          </a:p>
          <a:p>
            <a:endParaRPr lang="en-IN" dirty="0"/>
          </a:p>
        </p:txBody>
      </p:sp>
    </p:spTree>
    <p:extLst>
      <p:ext uri="{BB962C8B-B14F-4D97-AF65-F5344CB8AC3E}">
        <p14:creationId xmlns:p14="http://schemas.microsoft.com/office/powerpoint/2010/main" val="2750442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3F3952-01F0-66A0-7E8A-605D758B8676}"/>
              </a:ext>
            </a:extLst>
          </p:cNvPr>
          <p:cNvPicPr>
            <a:picLocks noChangeAspect="1"/>
          </p:cNvPicPr>
          <p:nvPr/>
        </p:nvPicPr>
        <p:blipFill>
          <a:blip r:embed="rId2"/>
          <a:stretch>
            <a:fillRect/>
          </a:stretch>
        </p:blipFill>
        <p:spPr>
          <a:xfrm>
            <a:off x="3465534" y="581024"/>
            <a:ext cx="5260932" cy="6048375"/>
          </a:xfrm>
          <a:prstGeom prst="rect">
            <a:avLst/>
          </a:prstGeom>
        </p:spPr>
      </p:pic>
    </p:spTree>
    <p:extLst>
      <p:ext uri="{BB962C8B-B14F-4D97-AF65-F5344CB8AC3E}">
        <p14:creationId xmlns:p14="http://schemas.microsoft.com/office/powerpoint/2010/main" val="839287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3C386-5936-709D-256F-C1C838929B00}"/>
              </a:ext>
            </a:extLst>
          </p:cNvPr>
          <p:cNvSpPr>
            <a:spLocks noGrp="1"/>
          </p:cNvSpPr>
          <p:nvPr>
            <p:ph type="title"/>
          </p:nvPr>
        </p:nvSpPr>
        <p:spPr/>
        <p:txBody>
          <a:bodyPr/>
          <a:lstStyle/>
          <a:p>
            <a:r>
              <a:rPr lang="en-GB" dirty="0"/>
              <a:t>Proposals</a:t>
            </a:r>
            <a:endParaRPr lang="en-IN" dirty="0"/>
          </a:p>
        </p:txBody>
      </p:sp>
      <p:sp>
        <p:nvSpPr>
          <p:cNvPr id="3" name="Content Placeholder 2">
            <a:extLst>
              <a:ext uri="{FF2B5EF4-FFF2-40B4-BE49-F238E27FC236}">
                <a16:creationId xmlns:a16="http://schemas.microsoft.com/office/drawing/2014/main" id="{7B2602A7-E27D-A085-0612-B67A9A7D1DB7}"/>
              </a:ext>
            </a:extLst>
          </p:cNvPr>
          <p:cNvSpPr>
            <a:spLocks noGrp="1"/>
          </p:cNvSpPr>
          <p:nvPr>
            <p:ph idx="1"/>
          </p:nvPr>
        </p:nvSpPr>
        <p:spPr/>
        <p:txBody>
          <a:bodyPr/>
          <a:lstStyle/>
          <a:p>
            <a:r>
              <a:rPr lang="en-GB" b="0" i="0" dirty="0">
                <a:solidFill>
                  <a:srgbClr val="2A2B2C"/>
                </a:solidFill>
                <a:effectLst/>
                <a:latin typeface="gordita"/>
              </a:rPr>
              <a:t>A  proposal is a written document outlining everything stakeholders should know about a project, including the timeline, budget, </a:t>
            </a:r>
            <a:r>
              <a:rPr lang="en-GB" dirty="0">
                <a:latin typeface="gordita"/>
              </a:rPr>
              <a:t>objectives</a:t>
            </a:r>
            <a:r>
              <a:rPr lang="en-GB" b="0" i="0" dirty="0">
                <a:solidFill>
                  <a:srgbClr val="2A2B2C"/>
                </a:solidFill>
                <a:effectLst/>
                <a:latin typeface="gordita"/>
              </a:rPr>
              <a:t>, and goals. </a:t>
            </a:r>
          </a:p>
          <a:p>
            <a:r>
              <a:rPr lang="en-GB" b="0" i="0" dirty="0">
                <a:solidFill>
                  <a:srgbClr val="2A2B2C"/>
                </a:solidFill>
                <a:effectLst/>
                <a:latin typeface="gordita"/>
              </a:rPr>
              <a:t>Your project proposal should summarize your project details and sell your idea so stakeholders feel inclined to get involved in the initiative.</a:t>
            </a:r>
            <a:endParaRPr lang="en-IN" dirty="0"/>
          </a:p>
          <a:p>
            <a:endParaRPr lang="en-IN" dirty="0"/>
          </a:p>
        </p:txBody>
      </p:sp>
    </p:spTree>
    <p:extLst>
      <p:ext uri="{BB962C8B-B14F-4D97-AF65-F5344CB8AC3E}">
        <p14:creationId xmlns:p14="http://schemas.microsoft.com/office/powerpoint/2010/main" val="1332714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CBD03-F8E2-84AC-5550-D430609C3AE9}"/>
              </a:ext>
            </a:extLst>
          </p:cNvPr>
          <p:cNvSpPr>
            <a:spLocks noGrp="1"/>
          </p:cNvSpPr>
          <p:nvPr>
            <p:ph type="title"/>
          </p:nvPr>
        </p:nvSpPr>
        <p:spPr/>
        <p:txBody>
          <a:bodyPr/>
          <a:lstStyle/>
          <a:p>
            <a:r>
              <a:rPr lang="en-GB" dirty="0"/>
              <a:t>Types</a:t>
            </a:r>
            <a:endParaRPr lang="en-IN" dirty="0"/>
          </a:p>
        </p:txBody>
      </p:sp>
      <p:sp>
        <p:nvSpPr>
          <p:cNvPr id="3" name="Content Placeholder 2">
            <a:extLst>
              <a:ext uri="{FF2B5EF4-FFF2-40B4-BE49-F238E27FC236}">
                <a16:creationId xmlns:a16="http://schemas.microsoft.com/office/drawing/2014/main" id="{C513299B-538A-3D64-AE12-510C98D1F735}"/>
              </a:ext>
            </a:extLst>
          </p:cNvPr>
          <p:cNvSpPr>
            <a:spLocks noGrp="1"/>
          </p:cNvSpPr>
          <p:nvPr>
            <p:ph idx="1"/>
          </p:nvPr>
        </p:nvSpPr>
        <p:spPr/>
        <p:txBody>
          <a:bodyPr/>
          <a:lstStyle/>
          <a:p>
            <a:r>
              <a:rPr lang="en-GB" dirty="0"/>
              <a:t>Solicited – sent in response to an RFP (request for proposal)</a:t>
            </a:r>
          </a:p>
          <a:p>
            <a:r>
              <a:rPr lang="en-GB" dirty="0"/>
              <a:t>Unsolicited – sent without an RFP</a:t>
            </a:r>
          </a:p>
          <a:p>
            <a:r>
              <a:rPr lang="en-GB" dirty="0"/>
              <a:t>Informal – sent in response to an informal request</a:t>
            </a:r>
          </a:p>
          <a:p>
            <a:r>
              <a:rPr lang="en-GB" dirty="0"/>
              <a:t>Renewal – sent to renew existing contracts</a:t>
            </a:r>
          </a:p>
          <a:p>
            <a:r>
              <a:rPr lang="en-GB" dirty="0"/>
              <a:t>Continuation – sent as reminder of project continuation</a:t>
            </a:r>
          </a:p>
          <a:p>
            <a:r>
              <a:rPr lang="en-GB" dirty="0"/>
              <a:t>Supplemental – sent to ask for additional resource</a:t>
            </a:r>
            <a:endParaRPr lang="en-IN" dirty="0"/>
          </a:p>
        </p:txBody>
      </p:sp>
    </p:spTree>
    <p:extLst>
      <p:ext uri="{BB962C8B-B14F-4D97-AF65-F5344CB8AC3E}">
        <p14:creationId xmlns:p14="http://schemas.microsoft.com/office/powerpoint/2010/main" val="353464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C7977F-AB46-77BD-7461-4D10D410F328}"/>
              </a:ext>
            </a:extLst>
          </p:cNvPr>
          <p:cNvSpPr txBox="1"/>
          <p:nvPr/>
        </p:nvSpPr>
        <p:spPr>
          <a:xfrm>
            <a:off x="1390261" y="1427583"/>
            <a:ext cx="8593494" cy="2862322"/>
          </a:xfrm>
          <a:prstGeom prst="rect">
            <a:avLst/>
          </a:prstGeom>
          <a:noFill/>
        </p:spPr>
        <p:txBody>
          <a:bodyPr wrap="square">
            <a:spAutoFit/>
          </a:bodyPr>
          <a:lstStyle/>
          <a:p>
            <a:r>
              <a:rPr lang="en-GB" b="0" i="0" dirty="0">
                <a:solidFill>
                  <a:srgbClr val="57595D"/>
                </a:solidFill>
                <a:effectLst/>
                <a:highlight>
                  <a:srgbClr val="FFFFFF"/>
                </a:highlight>
                <a:latin typeface="Open Sans" panose="020B0606030504020204" pitchFamily="34" charset="0"/>
              </a:rPr>
              <a:t>Meeting minutes are notes that are recorded during a meeting. </a:t>
            </a:r>
          </a:p>
          <a:p>
            <a:endParaRPr lang="en-GB" dirty="0">
              <a:solidFill>
                <a:srgbClr val="57595D"/>
              </a:solidFill>
              <a:highlight>
                <a:srgbClr val="FFFFFF"/>
              </a:highlight>
              <a:latin typeface="Open Sans" panose="020B0606030504020204" pitchFamily="34" charset="0"/>
            </a:endParaRPr>
          </a:p>
          <a:p>
            <a:r>
              <a:rPr lang="en-GB" b="0" i="0" dirty="0">
                <a:solidFill>
                  <a:srgbClr val="57595D"/>
                </a:solidFill>
                <a:effectLst/>
                <a:highlight>
                  <a:srgbClr val="FFFFFF"/>
                </a:highlight>
                <a:latin typeface="Open Sans" panose="020B0606030504020204" pitchFamily="34" charset="0"/>
              </a:rPr>
              <a:t>They highlight the key issues that are discussed, motions proposed or voted on, and activities to be undertaken. </a:t>
            </a:r>
          </a:p>
          <a:p>
            <a:endParaRPr lang="en-GB" dirty="0">
              <a:solidFill>
                <a:srgbClr val="57595D"/>
              </a:solidFill>
              <a:highlight>
                <a:srgbClr val="FFFFFF"/>
              </a:highlight>
              <a:latin typeface="Open Sans" panose="020B0606030504020204" pitchFamily="34" charset="0"/>
            </a:endParaRPr>
          </a:p>
          <a:p>
            <a:r>
              <a:rPr lang="en-GB" b="0" i="0" dirty="0">
                <a:solidFill>
                  <a:srgbClr val="57595D"/>
                </a:solidFill>
                <a:effectLst/>
                <a:highlight>
                  <a:srgbClr val="FFFFFF"/>
                </a:highlight>
                <a:latin typeface="Open Sans" panose="020B0606030504020204" pitchFamily="34" charset="0"/>
              </a:rPr>
              <a:t>The minutes of a meeting are usually taken by a designated member of the group. </a:t>
            </a:r>
          </a:p>
          <a:p>
            <a:endParaRPr lang="en-GB" dirty="0">
              <a:solidFill>
                <a:srgbClr val="57595D"/>
              </a:solidFill>
              <a:highlight>
                <a:srgbClr val="FFFFFF"/>
              </a:highlight>
              <a:latin typeface="Open Sans" panose="020B0606030504020204" pitchFamily="34" charset="0"/>
            </a:endParaRPr>
          </a:p>
          <a:p>
            <a:r>
              <a:rPr lang="en-GB" b="0" i="0" dirty="0">
                <a:solidFill>
                  <a:srgbClr val="57595D"/>
                </a:solidFill>
                <a:effectLst/>
                <a:highlight>
                  <a:srgbClr val="FFFFFF"/>
                </a:highlight>
                <a:latin typeface="Open Sans" panose="020B0606030504020204" pitchFamily="34" charset="0"/>
              </a:rPr>
              <a:t>Their task is to provide an accurate record of what transpired during the meeting.</a:t>
            </a:r>
            <a:endParaRPr lang="en-IN" dirty="0"/>
          </a:p>
        </p:txBody>
      </p:sp>
    </p:spTree>
    <p:extLst>
      <p:ext uri="{BB962C8B-B14F-4D97-AF65-F5344CB8AC3E}">
        <p14:creationId xmlns:p14="http://schemas.microsoft.com/office/powerpoint/2010/main" val="1470181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08B9-AC16-8F78-9EFB-8902FDF6E45E}"/>
              </a:ext>
            </a:extLst>
          </p:cNvPr>
          <p:cNvSpPr>
            <a:spLocks noGrp="1"/>
          </p:cNvSpPr>
          <p:nvPr>
            <p:ph type="title"/>
          </p:nvPr>
        </p:nvSpPr>
        <p:spPr/>
        <p:txBody>
          <a:bodyPr/>
          <a:lstStyle/>
          <a:p>
            <a:r>
              <a:rPr lang="en-GB" dirty="0"/>
              <a:t>STEPS</a:t>
            </a:r>
            <a:endParaRPr lang="en-IN" dirty="0"/>
          </a:p>
        </p:txBody>
      </p:sp>
      <p:sp>
        <p:nvSpPr>
          <p:cNvPr id="3" name="Content Placeholder 2">
            <a:extLst>
              <a:ext uri="{FF2B5EF4-FFF2-40B4-BE49-F238E27FC236}">
                <a16:creationId xmlns:a16="http://schemas.microsoft.com/office/drawing/2014/main" id="{899E662C-BFC0-3A3D-E5D6-A995BFAC5BFD}"/>
              </a:ext>
            </a:extLst>
          </p:cNvPr>
          <p:cNvSpPr>
            <a:spLocks noGrp="1"/>
          </p:cNvSpPr>
          <p:nvPr>
            <p:ph sz="half" idx="1"/>
          </p:nvPr>
        </p:nvSpPr>
        <p:spPr/>
        <p:txBody>
          <a:bodyPr>
            <a:normAutofit fontScale="62500" lnSpcReduction="20000"/>
          </a:bodyPr>
          <a:lstStyle/>
          <a:p>
            <a:pPr algn="l" fontAlgn="auto"/>
            <a:r>
              <a:rPr lang="en-GB" dirty="0"/>
              <a:t>Executive </a:t>
            </a:r>
            <a:r>
              <a:rPr lang="en-GB" dirty="0" err="1"/>
              <a:t>Summar</a:t>
            </a:r>
            <a:r>
              <a:rPr lang="en-IN" dirty="0"/>
              <a:t>y - se</a:t>
            </a:r>
            <a:r>
              <a:rPr lang="en-GB" b="0" i="0" dirty="0" err="1">
                <a:solidFill>
                  <a:srgbClr val="2A2B2C"/>
                </a:solidFill>
                <a:effectLst/>
                <a:latin typeface="gordita"/>
              </a:rPr>
              <a:t>rves</a:t>
            </a:r>
            <a:r>
              <a:rPr lang="en-GB" b="0" i="0" dirty="0">
                <a:solidFill>
                  <a:srgbClr val="2A2B2C"/>
                </a:solidFill>
                <a:effectLst/>
                <a:latin typeface="gordita"/>
              </a:rPr>
              <a:t> as the introduction to your project proposal. </a:t>
            </a:r>
          </a:p>
          <a:p>
            <a:pPr lvl="1"/>
            <a:r>
              <a:rPr lang="en-GB" b="0" i="0" dirty="0">
                <a:solidFill>
                  <a:srgbClr val="2A2B2C"/>
                </a:solidFill>
                <a:effectLst/>
                <a:latin typeface="gordita"/>
              </a:rPr>
              <a:t>Similar to a report abstract or an essay introduction</a:t>
            </a:r>
          </a:p>
          <a:p>
            <a:pPr lvl="1"/>
            <a:r>
              <a:rPr lang="en-GB" b="0" i="0" dirty="0">
                <a:solidFill>
                  <a:srgbClr val="2A2B2C"/>
                </a:solidFill>
                <a:effectLst/>
                <a:latin typeface="gordita"/>
              </a:rPr>
              <a:t>this section should summarize what’s coming and persuade the stakeholder to continue reading</a:t>
            </a:r>
          </a:p>
          <a:p>
            <a:pPr lvl="1"/>
            <a:r>
              <a:rPr lang="en-GB" b="0" i="0" dirty="0">
                <a:solidFill>
                  <a:srgbClr val="2A2B2C"/>
                </a:solidFill>
                <a:effectLst/>
                <a:latin typeface="gordita"/>
              </a:rPr>
              <a:t>Your executive summary should include:</a:t>
            </a:r>
          </a:p>
          <a:p>
            <a:pPr lvl="1">
              <a:buFont typeface="Arial" panose="020B0604020202020204" pitchFamily="34" charset="0"/>
              <a:buChar char="•"/>
            </a:pPr>
            <a:r>
              <a:rPr lang="en-GB" b="0" i="0" dirty="0">
                <a:solidFill>
                  <a:srgbClr val="0D0E10"/>
                </a:solidFill>
                <a:effectLst/>
                <a:latin typeface="inherit"/>
              </a:rPr>
              <a:t>The problem your project plans to solve</a:t>
            </a:r>
          </a:p>
          <a:p>
            <a:pPr lvl="1">
              <a:buFont typeface="Arial" panose="020B0604020202020204" pitchFamily="34" charset="0"/>
              <a:buChar char="•"/>
            </a:pPr>
            <a:r>
              <a:rPr lang="en-GB" b="0" i="0" dirty="0">
                <a:solidFill>
                  <a:srgbClr val="0D0E10"/>
                </a:solidFill>
                <a:effectLst/>
                <a:latin typeface="inherit"/>
              </a:rPr>
              <a:t>The solution your project provides for that problem</a:t>
            </a:r>
          </a:p>
          <a:p>
            <a:pPr lvl="1">
              <a:buFont typeface="Arial" panose="020B0604020202020204" pitchFamily="34" charset="0"/>
              <a:buChar char="•"/>
            </a:pPr>
            <a:r>
              <a:rPr lang="en-GB" b="0" i="0" dirty="0">
                <a:solidFill>
                  <a:srgbClr val="0D0E10"/>
                </a:solidFill>
                <a:effectLst/>
                <a:latin typeface="inherit"/>
              </a:rPr>
              <a:t>The impact your project will have </a:t>
            </a:r>
          </a:p>
          <a:p>
            <a:endParaRPr lang="en-IN" dirty="0"/>
          </a:p>
          <a:p>
            <a:pPr algn="l" fontAlgn="auto">
              <a:buFont typeface="Arial" panose="020B0604020202020204" pitchFamily="34" charset="0"/>
              <a:buChar char="•"/>
            </a:pPr>
            <a:r>
              <a:rPr lang="en-IN" dirty="0"/>
              <a:t>Project background – </a:t>
            </a:r>
          </a:p>
          <a:p>
            <a:pPr lvl="1">
              <a:buFont typeface="Arial" panose="020B0604020202020204" pitchFamily="34" charset="0"/>
              <a:buChar char="•"/>
            </a:pPr>
            <a:r>
              <a:rPr lang="en-GB" b="0" i="0" dirty="0">
                <a:solidFill>
                  <a:srgbClr val="0D0E10"/>
                </a:solidFill>
                <a:effectLst/>
                <a:latin typeface="inherit"/>
              </a:rPr>
              <a:t>What is the problem your project addresses?</a:t>
            </a:r>
          </a:p>
          <a:p>
            <a:pPr lvl="1">
              <a:buFont typeface="Arial" panose="020B0604020202020204" pitchFamily="34" charset="0"/>
              <a:buChar char="•"/>
            </a:pPr>
            <a:r>
              <a:rPr lang="en-GB" b="0" i="0" dirty="0">
                <a:solidFill>
                  <a:srgbClr val="0D0E10"/>
                </a:solidFill>
                <a:effectLst/>
                <a:latin typeface="inherit"/>
              </a:rPr>
              <a:t>What is already known about this problem?</a:t>
            </a:r>
          </a:p>
          <a:p>
            <a:pPr lvl="1">
              <a:buFont typeface="Arial" panose="020B0604020202020204" pitchFamily="34" charset="0"/>
              <a:buChar char="•"/>
            </a:pPr>
            <a:r>
              <a:rPr lang="en-GB" b="0" i="0" dirty="0">
                <a:solidFill>
                  <a:srgbClr val="0D0E10"/>
                </a:solidFill>
                <a:effectLst/>
                <a:latin typeface="inherit"/>
              </a:rPr>
              <a:t>Who has addressed this problem before/what research is there?</a:t>
            </a:r>
          </a:p>
          <a:p>
            <a:pPr lvl="1">
              <a:buFont typeface="Arial" panose="020B0604020202020204" pitchFamily="34" charset="0"/>
              <a:buChar char="•"/>
            </a:pPr>
            <a:r>
              <a:rPr lang="en-GB" b="0" i="0" dirty="0">
                <a:solidFill>
                  <a:srgbClr val="0D0E10"/>
                </a:solidFill>
                <a:effectLst/>
                <a:latin typeface="inherit"/>
              </a:rPr>
              <a:t>Why is past research insufficient at addressing this problem?</a:t>
            </a:r>
          </a:p>
          <a:p>
            <a:endParaRPr lang="en-IN" dirty="0"/>
          </a:p>
          <a:p>
            <a:endParaRPr lang="en-GB" dirty="0"/>
          </a:p>
        </p:txBody>
      </p:sp>
      <p:sp>
        <p:nvSpPr>
          <p:cNvPr id="4" name="Content Placeholder 3">
            <a:extLst>
              <a:ext uri="{FF2B5EF4-FFF2-40B4-BE49-F238E27FC236}">
                <a16:creationId xmlns:a16="http://schemas.microsoft.com/office/drawing/2014/main" id="{9472060B-7CA8-21CE-ECCB-81EC6C9DE771}"/>
              </a:ext>
            </a:extLst>
          </p:cNvPr>
          <p:cNvSpPr>
            <a:spLocks noGrp="1"/>
          </p:cNvSpPr>
          <p:nvPr>
            <p:ph sz="half" idx="2"/>
          </p:nvPr>
        </p:nvSpPr>
        <p:spPr/>
        <p:txBody>
          <a:bodyPr>
            <a:normAutofit fontScale="62500" lnSpcReduction="20000"/>
          </a:bodyPr>
          <a:lstStyle/>
          <a:p>
            <a:r>
              <a:rPr lang="en-GB" dirty="0"/>
              <a:t>Solution – </a:t>
            </a:r>
          </a:p>
          <a:p>
            <a:pPr lvl="1">
              <a:buFont typeface="Arial" panose="020B0604020202020204" pitchFamily="34" charset="0"/>
              <a:buChar char="•"/>
            </a:pPr>
            <a:r>
              <a:rPr lang="en-GB" b="0" i="0" dirty="0">
                <a:solidFill>
                  <a:srgbClr val="0D0E10"/>
                </a:solidFill>
                <a:effectLst/>
                <a:latin typeface="inherit"/>
              </a:rPr>
              <a:t>Your </a:t>
            </a:r>
            <a:r>
              <a:rPr lang="en-GB" dirty="0">
                <a:solidFill>
                  <a:srgbClr val="0D0E10"/>
                </a:solidFill>
                <a:latin typeface="inherit"/>
              </a:rPr>
              <a:t>vision statement</a:t>
            </a:r>
            <a:r>
              <a:rPr lang="en-GB" b="0" i="0" dirty="0">
                <a:solidFill>
                  <a:srgbClr val="0D0E10"/>
                </a:solidFill>
                <a:effectLst/>
                <a:latin typeface="inherit"/>
              </a:rPr>
              <a:t> for the project</a:t>
            </a:r>
          </a:p>
          <a:p>
            <a:pPr lvl="1">
              <a:buFont typeface="Arial" panose="020B0604020202020204" pitchFamily="34" charset="0"/>
              <a:buChar char="•"/>
            </a:pPr>
            <a:r>
              <a:rPr lang="en-GB" b="0" i="0" dirty="0">
                <a:solidFill>
                  <a:srgbClr val="0D0E10"/>
                </a:solidFill>
                <a:effectLst/>
                <a:latin typeface="inherit"/>
              </a:rPr>
              <a:t>Your </a:t>
            </a:r>
            <a:r>
              <a:rPr lang="en-GB" dirty="0">
                <a:solidFill>
                  <a:srgbClr val="0D0E10"/>
                </a:solidFill>
                <a:latin typeface="inherit"/>
              </a:rPr>
              <a:t>project schedule</a:t>
            </a:r>
            <a:r>
              <a:rPr lang="en-GB" b="0" i="0" dirty="0">
                <a:solidFill>
                  <a:srgbClr val="0D0E10"/>
                </a:solidFill>
                <a:effectLst/>
                <a:latin typeface="inherit"/>
              </a:rPr>
              <a:t>, including important </a:t>
            </a:r>
            <a:r>
              <a:rPr lang="en-GB" dirty="0">
                <a:solidFill>
                  <a:srgbClr val="0D0E10"/>
                </a:solidFill>
                <a:latin typeface="inherit"/>
              </a:rPr>
              <a:t>milestones</a:t>
            </a:r>
            <a:endParaRPr lang="en-GB" b="0" i="0" dirty="0">
              <a:solidFill>
                <a:srgbClr val="0D0E10"/>
              </a:solidFill>
              <a:effectLst/>
              <a:latin typeface="inherit"/>
            </a:endParaRPr>
          </a:p>
          <a:p>
            <a:pPr lvl="1">
              <a:buFont typeface="Arial" panose="020B0604020202020204" pitchFamily="34" charset="0"/>
              <a:buChar char="•"/>
            </a:pPr>
            <a:r>
              <a:rPr lang="en-GB" b="0" i="0" dirty="0">
                <a:solidFill>
                  <a:srgbClr val="0D0E10"/>
                </a:solidFill>
                <a:effectLst/>
                <a:latin typeface="inherit"/>
              </a:rPr>
              <a:t>Project team </a:t>
            </a:r>
            <a:r>
              <a:rPr lang="en-GB" dirty="0">
                <a:solidFill>
                  <a:srgbClr val="0D0E10"/>
                </a:solidFill>
                <a:latin typeface="inherit"/>
              </a:rPr>
              <a:t>roles and responsibilities</a:t>
            </a:r>
            <a:endParaRPr lang="en-GB" b="0" i="0" dirty="0">
              <a:solidFill>
                <a:srgbClr val="0D0E10"/>
              </a:solidFill>
              <a:effectLst/>
              <a:latin typeface="inherit"/>
            </a:endParaRPr>
          </a:p>
          <a:p>
            <a:pPr lvl="1">
              <a:buFont typeface="Arial" panose="020B0604020202020204" pitchFamily="34" charset="0"/>
              <a:buChar char="•"/>
            </a:pPr>
            <a:r>
              <a:rPr lang="en-GB" b="0" i="0" dirty="0">
                <a:solidFill>
                  <a:srgbClr val="0D0E10"/>
                </a:solidFill>
                <a:effectLst/>
                <a:latin typeface="inherit"/>
              </a:rPr>
              <a:t>A </a:t>
            </a:r>
            <a:r>
              <a:rPr lang="en-GB" dirty="0">
                <a:solidFill>
                  <a:srgbClr val="0D0E10"/>
                </a:solidFill>
                <a:latin typeface="inherit"/>
              </a:rPr>
              <a:t>risk register</a:t>
            </a:r>
            <a:r>
              <a:rPr lang="en-GB" b="0" i="0" dirty="0">
                <a:solidFill>
                  <a:srgbClr val="0D0E10"/>
                </a:solidFill>
                <a:effectLst/>
                <a:latin typeface="inherit"/>
              </a:rPr>
              <a:t> showing how you’ll mitigate risk</a:t>
            </a:r>
          </a:p>
          <a:p>
            <a:pPr lvl="1">
              <a:buFont typeface="Arial" panose="020B0604020202020204" pitchFamily="34" charset="0"/>
              <a:buChar char="•"/>
            </a:pPr>
            <a:r>
              <a:rPr lang="en-GB" b="0" i="0" dirty="0">
                <a:solidFill>
                  <a:srgbClr val="0D0E10"/>
                </a:solidFill>
                <a:effectLst/>
                <a:latin typeface="inherit"/>
              </a:rPr>
              <a:t>The </a:t>
            </a:r>
            <a:r>
              <a:rPr lang="en-GB" dirty="0">
                <a:solidFill>
                  <a:srgbClr val="0D0E10"/>
                </a:solidFill>
                <a:latin typeface="inherit"/>
              </a:rPr>
              <a:t>project deliverables</a:t>
            </a:r>
            <a:endParaRPr lang="en-GB" b="0" i="0" dirty="0">
              <a:solidFill>
                <a:srgbClr val="0D0E10"/>
              </a:solidFill>
              <a:effectLst/>
              <a:latin typeface="inherit"/>
            </a:endParaRPr>
          </a:p>
          <a:p>
            <a:pPr lvl="1">
              <a:buFont typeface="Arial" panose="020B0604020202020204" pitchFamily="34" charset="0"/>
              <a:buChar char="•"/>
            </a:pPr>
            <a:r>
              <a:rPr lang="en-GB" dirty="0">
                <a:solidFill>
                  <a:srgbClr val="0D0E10"/>
                </a:solidFill>
                <a:latin typeface="inherit"/>
              </a:rPr>
              <a:t>Reporting tools</a:t>
            </a:r>
            <a:r>
              <a:rPr lang="en-GB" b="0" i="0" dirty="0">
                <a:solidFill>
                  <a:srgbClr val="0D0E10"/>
                </a:solidFill>
                <a:effectLst/>
                <a:latin typeface="inherit"/>
              </a:rPr>
              <a:t> you’ll use throughout the project</a:t>
            </a:r>
          </a:p>
          <a:p>
            <a:endParaRPr lang="en-IN" dirty="0"/>
          </a:p>
        </p:txBody>
      </p:sp>
    </p:spTree>
    <p:extLst>
      <p:ext uri="{BB962C8B-B14F-4D97-AF65-F5344CB8AC3E}">
        <p14:creationId xmlns:p14="http://schemas.microsoft.com/office/powerpoint/2010/main" val="3103219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7429F-7D0F-41BE-264E-E7F2F895CB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4C5775-0F92-41B3-789C-42ED839D44B5}"/>
              </a:ext>
            </a:extLst>
          </p:cNvPr>
          <p:cNvSpPr>
            <a:spLocks noGrp="1"/>
          </p:cNvSpPr>
          <p:nvPr>
            <p:ph idx="1"/>
          </p:nvPr>
        </p:nvSpPr>
        <p:spPr/>
        <p:txBody>
          <a:bodyPr>
            <a:normAutofit fontScale="85000" lnSpcReduction="20000"/>
          </a:bodyPr>
          <a:lstStyle/>
          <a:p>
            <a:pPr algn="l" fontAlgn="auto">
              <a:buFont typeface="Arial" panose="020B0604020202020204" pitchFamily="34" charset="0"/>
              <a:buChar char="•"/>
            </a:pPr>
            <a:r>
              <a:rPr lang="en-GB" dirty="0"/>
              <a:t>Deliverable Goals – </a:t>
            </a:r>
          </a:p>
          <a:p>
            <a:pPr lvl="1">
              <a:buFont typeface="Arial" panose="020B0604020202020204" pitchFamily="34" charset="0"/>
              <a:buChar char="•"/>
            </a:pPr>
            <a:r>
              <a:rPr lang="en-GB" b="0" i="0" dirty="0">
                <a:solidFill>
                  <a:srgbClr val="0D0E10"/>
                </a:solidFill>
                <a:effectLst/>
                <a:latin typeface="inherit"/>
              </a:rPr>
              <a:t>The end product or final objective of your project </a:t>
            </a:r>
          </a:p>
          <a:p>
            <a:pPr lvl="1">
              <a:buFont typeface="Arial" panose="020B0604020202020204" pitchFamily="34" charset="0"/>
              <a:buChar char="•"/>
            </a:pPr>
            <a:r>
              <a:rPr lang="en-GB" b="0" i="0" dirty="0">
                <a:solidFill>
                  <a:srgbClr val="0D0E10"/>
                </a:solidFill>
                <a:effectLst/>
                <a:latin typeface="inherit"/>
              </a:rPr>
              <a:t>A </a:t>
            </a:r>
            <a:r>
              <a:rPr lang="en-GB" dirty="0">
                <a:solidFill>
                  <a:srgbClr val="0D0E10"/>
                </a:solidFill>
                <a:latin typeface="inherit"/>
              </a:rPr>
              <a:t>project timeline</a:t>
            </a:r>
            <a:r>
              <a:rPr lang="en-GB" b="0" i="0" dirty="0">
                <a:solidFill>
                  <a:srgbClr val="0D0E10"/>
                </a:solidFill>
                <a:effectLst/>
                <a:latin typeface="inherit"/>
              </a:rPr>
              <a:t> for when deliverables will be ready</a:t>
            </a:r>
          </a:p>
          <a:p>
            <a:pPr lvl="1">
              <a:buFont typeface="Arial" panose="020B0604020202020204" pitchFamily="34" charset="0"/>
              <a:buChar char="•"/>
            </a:pPr>
            <a:r>
              <a:rPr lang="en-GB" dirty="0">
                <a:solidFill>
                  <a:srgbClr val="0D0E10"/>
                </a:solidFill>
                <a:latin typeface="inherit"/>
              </a:rPr>
              <a:t>SMART goals</a:t>
            </a:r>
            <a:r>
              <a:rPr lang="en-GB" b="0" i="0" dirty="0">
                <a:solidFill>
                  <a:srgbClr val="0D0E10"/>
                </a:solidFill>
                <a:effectLst/>
                <a:latin typeface="inherit"/>
              </a:rPr>
              <a:t> that align with the deliverables you’re producing</a:t>
            </a:r>
          </a:p>
          <a:p>
            <a:endParaRPr lang="en-GB" dirty="0"/>
          </a:p>
          <a:p>
            <a:r>
              <a:rPr lang="en-GB" dirty="0"/>
              <a:t>Resources – </a:t>
            </a:r>
          </a:p>
          <a:p>
            <a:pPr lvl="1"/>
            <a:r>
              <a:rPr lang="en-GB" dirty="0"/>
              <a:t>Project Budget</a:t>
            </a:r>
          </a:p>
          <a:p>
            <a:pPr lvl="1"/>
            <a:r>
              <a:rPr lang="en-GB" dirty="0"/>
              <a:t>Breakdown of resources</a:t>
            </a:r>
          </a:p>
          <a:p>
            <a:pPr lvl="1"/>
            <a:r>
              <a:rPr lang="en-GB" dirty="0"/>
              <a:t>Resource allocation</a:t>
            </a:r>
          </a:p>
          <a:p>
            <a:r>
              <a:rPr lang="en-GB" dirty="0"/>
              <a:t>Conclusion –</a:t>
            </a:r>
          </a:p>
          <a:p>
            <a:pPr lvl="1"/>
            <a:r>
              <a:rPr lang="en-GB" b="0" i="0" dirty="0">
                <a:solidFill>
                  <a:srgbClr val="2A2B2C"/>
                </a:solidFill>
                <a:effectLst/>
                <a:latin typeface="gordita"/>
              </a:rPr>
              <a:t>briefly summarize the problem your project addresses and your solution for solving that problem. </a:t>
            </a:r>
            <a:endParaRPr lang="en-GB" dirty="0"/>
          </a:p>
          <a:p>
            <a:endParaRPr lang="en-IN" dirty="0"/>
          </a:p>
        </p:txBody>
      </p:sp>
    </p:spTree>
    <p:extLst>
      <p:ext uri="{BB962C8B-B14F-4D97-AF65-F5344CB8AC3E}">
        <p14:creationId xmlns:p14="http://schemas.microsoft.com/office/powerpoint/2010/main" val="385787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FD06-7428-C923-DFDC-1F61D07960CD}"/>
              </a:ext>
            </a:extLst>
          </p:cNvPr>
          <p:cNvSpPr>
            <a:spLocks noGrp="1"/>
          </p:cNvSpPr>
          <p:nvPr>
            <p:ph type="title"/>
          </p:nvPr>
        </p:nvSpPr>
        <p:spPr/>
        <p:txBody>
          <a:bodyPr/>
          <a:lstStyle/>
          <a:p>
            <a:r>
              <a:rPr lang="en-GB" dirty="0"/>
              <a:t>Research Proposal</a:t>
            </a:r>
            <a:endParaRPr lang="en-IN" dirty="0"/>
          </a:p>
        </p:txBody>
      </p:sp>
      <p:sp>
        <p:nvSpPr>
          <p:cNvPr id="3" name="Content Placeholder 2">
            <a:extLst>
              <a:ext uri="{FF2B5EF4-FFF2-40B4-BE49-F238E27FC236}">
                <a16:creationId xmlns:a16="http://schemas.microsoft.com/office/drawing/2014/main" id="{9A2174A5-5EB5-65CD-D1C0-7A7C6C2FC3E8}"/>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GB" b="1" i="0" dirty="0">
                <a:solidFill>
                  <a:srgbClr val="212529"/>
                </a:solidFill>
                <a:effectLst/>
                <a:highlight>
                  <a:srgbClr val="F9F9F9"/>
                </a:highlight>
                <a:latin typeface="Arial" panose="020B0604020202020204" pitchFamily="34" charset="0"/>
              </a:rPr>
              <a:t>Title</a:t>
            </a:r>
            <a:r>
              <a:rPr lang="en-GB" b="0" i="0" dirty="0">
                <a:solidFill>
                  <a:srgbClr val="212529"/>
                </a:solidFill>
                <a:effectLst/>
                <a:highlight>
                  <a:srgbClr val="F9F9F9"/>
                </a:highlight>
                <a:latin typeface="Arial" panose="020B0604020202020204" pitchFamily="34" charset="0"/>
              </a:rPr>
              <a:t> – Keep it simple and descriptive: the clever alliteration and quotes can come later when you write up your thesis. For now, you just want the person reading this to know exactly what your research is about and, perhaps, which prospective supervisor to send it to.</a:t>
            </a:r>
          </a:p>
          <a:p>
            <a:pPr algn="l">
              <a:buFont typeface="Arial" panose="020B0604020202020204" pitchFamily="34" charset="0"/>
              <a:buChar char="•"/>
            </a:pPr>
            <a:r>
              <a:rPr lang="en-GB" b="1" i="0" dirty="0">
                <a:solidFill>
                  <a:srgbClr val="212529"/>
                </a:solidFill>
                <a:effectLst/>
                <a:highlight>
                  <a:srgbClr val="F9F9F9"/>
                </a:highlight>
                <a:latin typeface="Arial" panose="020B0604020202020204" pitchFamily="34" charset="0"/>
              </a:rPr>
              <a:t>Overview</a:t>
            </a:r>
            <a:r>
              <a:rPr lang="en-GB" b="0" i="0" dirty="0">
                <a:solidFill>
                  <a:srgbClr val="212529"/>
                </a:solidFill>
                <a:effectLst/>
                <a:highlight>
                  <a:srgbClr val="F9F9F9"/>
                </a:highlight>
                <a:latin typeface="Arial" panose="020B0604020202020204" pitchFamily="34" charset="0"/>
              </a:rPr>
              <a:t> – Start by defining your research question (the what) and explaining how it contributes to current work in your field (the why). This is also a good place to reference one or two pieces of scholarship: the full </a:t>
            </a:r>
            <a:r>
              <a:rPr lang="en-GB" dirty="0">
                <a:solidFill>
                  <a:schemeClr val="tx1"/>
                </a:solidFill>
                <a:highlight>
                  <a:srgbClr val="F9F9F9"/>
                </a:highlight>
                <a:latin typeface="Arial" panose="020B0604020202020204" pitchFamily="34" charset="0"/>
              </a:rPr>
              <a:t>literature review</a:t>
            </a:r>
            <a:r>
              <a:rPr lang="en-GB" b="0" i="0" dirty="0">
                <a:solidFill>
                  <a:schemeClr val="tx1"/>
                </a:solidFill>
                <a:effectLst/>
                <a:highlight>
                  <a:srgbClr val="F9F9F9"/>
                </a:highlight>
                <a:latin typeface="Arial" panose="020B0604020202020204" pitchFamily="34" charset="0"/>
              </a:rPr>
              <a:t> </a:t>
            </a:r>
            <a:r>
              <a:rPr lang="en-GB" b="0" i="0" dirty="0">
                <a:solidFill>
                  <a:srgbClr val="212529"/>
                </a:solidFill>
                <a:effectLst/>
                <a:highlight>
                  <a:srgbClr val="F9F9F9"/>
                </a:highlight>
                <a:latin typeface="Arial" panose="020B0604020202020204" pitchFamily="34" charset="0"/>
              </a:rPr>
              <a:t>can wait until your PhD begins, but you should show that you have some understanding of relevant academic research.</a:t>
            </a:r>
          </a:p>
          <a:p>
            <a:pPr algn="l">
              <a:buFont typeface="Arial" panose="020B0604020202020204" pitchFamily="34" charset="0"/>
              <a:buChar char="•"/>
            </a:pPr>
            <a:r>
              <a:rPr lang="en-GB" b="1" i="0" dirty="0">
                <a:solidFill>
                  <a:srgbClr val="212529"/>
                </a:solidFill>
                <a:effectLst/>
                <a:highlight>
                  <a:srgbClr val="F9F9F9"/>
                </a:highlight>
                <a:latin typeface="Arial" panose="020B0604020202020204" pitchFamily="34" charset="0"/>
              </a:rPr>
              <a:t>Methodology</a:t>
            </a:r>
            <a:r>
              <a:rPr lang="en-GB" b="0" i="0" dirty="0">
                <a:solidFill>
                  <a:srgbClr val="212529"/>
                </a:solidFill>
                <a:effectLst/>
                <a:highlight>
                  <a:srgbClr val="F9F9F9"/>
                </a:highlight>
                <a:latin typeface="Arial" panose="020B0604020202020204" pitchFamily="34" charset="0"/>
              </a:rPr>
              <a:t> – Make sure the reader understands the practical and / or theoretical approaches you'll take to your research. What data will you collect, how will you collect it and how will you analyse it? Ideally refer to relevant research methods and models. It's also a good idea to provide some sort of roadmap for how you'll go about things. Don't worry, you can change it later (and you will).</a:t>
            </a:r>
          </a:p>
          <a:p>
            <a:pPr algn="l">
              <a:buFont typeface="Arial" panose="020B0604020202020204" pitchFamily="34" charset="0"/>
              <a:buChar char="•"/>
            </a:pPr>
            <a:r>
              <a:rPr lang="en-GB" b="1" i="0" dirty="0">
                <a:solidFill>
                  <a:srgbClr val="212529"/>
                </a:solidFill>
                <a:effectLst/>
                <a:highlight>
                  <a:srgbClr val="F9F9F9"/>
                </a:highlight>
                <a:latin typeface="Arial" panose="020B0604020202020204" pitchFamily="34" charset="0"/>
              </a:rPr>
              <a:t>Outcomes and impact</a:t>
            </a:r>
            <a:r>
              <a:rPr lang="en-GB" b="0" i="0" dirty="0">
                <a:solidFill>
                  <a:srgbClr val="212529"/>
                </a:solidFill>
                <a:effectLst/>
                <a:highlight>
                  <a:srgbClr val="F9F9F9"/>
                </a:highlight>
                <a:latin typeface="Arial" panose="020B0604020202020204" pitchFamily="34" charset="0"/>
              </a:rPr>
              <a:t> – What will exist as a result of your research (other than just another PhD on a library shelf) and what will it make possible? You don't need to identify every specific outcome from your project (blue sky research is fine) but you should think about what some potential outcomes </a:t>
            </a:r>
            <a:r>
              <a:rPr lang="en-GB" b="0" i="1" dirty="0">
                <a:solidFill>
                  <a:srgbClr val="212529"/>
                </a:solidFill>
                <a:effectLst/>
                <a:highlight>
                  <a:srgbClr val="F9F9F9"/>
                </a:highlight>
                <a:latin typeface="Arial" panose="020B0604020202020204" pitchFamily="34" charset="0"/>
              </a:rPr>
              <a:t>might</a:t>
            </a:r>
            <a:r>
              <a:rPr lang="en-GB" b="0" i="0" dirty="0">
                <a:solidFill>
                  <a:srgbClr val="212529"/>
                </a:solidFill>
                <a:effectLst/>
                <a:highlight>
                  <a:srgbClr val="F9F9F9"/>
                </a:highlight>
                <a:latin typeface="Arial" panose="020B0604020202020204" pitchFamily="34" charset="0"/>
              </a:rPr>
              <a:t> be.</a:t>
            </a:r>
          </a:p>
          <a:p>
            <a:endParaRPr lang="en-IN" dirty="0"/>
          </a:p>
        </p:txBody>
      </p:sp>
    </p:spTree>
    <p:extLst>
      <p:ext uri="{BB962C8B-B14F-4D97-AF65-F5344CB8AC3E}">
        <p14:creationId xmlns:p14="http://schemas.microsoft.com/office/powerpoint/2010/main" val="391998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ED985-84EF-F678-3984-B9CDA1B738B7}"/>
              </a:ext>
            </a:extLst>
          </p:cNvPr>
          <p:cNvSpPr>
            <a:spLocks noGrp="1"/>
          </p:cNvSpPr>
          <p:nvPr>
            <p:ph type="title"/>
          </p:nvPr>
        </p:nvSpPr>
        <p:spPr/>
        <p:txBody>
          <a:bodyPr/>
          <a:lstStyle/>
          <a:p>
            <a:r>
              <a:rPr lang="en-GB" dirty="0"/>
              <a:t>Language Considerations</a:t>
            </a:r>
            <a:endParaRPr lang="en-IN" dirty="0"/>
          </a:p>
        </p:txBody>
      </p:sp>
      <p:sp>
        <p:nvSpPr>
          <p:cNvPr id="3" name="Content Placeholder 2">
            <a:extLst>
              <a:ext uri="{FF2B5EF4-FFF2-40B4-BE49-F238E27FC236}">
                <a16:creationId xmlns:a16="http://schemas.microsoft.com/office/drawing/2014/main" id="{2AECE580-1932-EBBF-BE7C-83FE1550EB52}"/>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highlight>
                  <a:srgbClr val="FFFFFF"/>
                </a:highlight>
                <a:latin typeface="Times New Roman" panose="02020603050405020304" pitchFamily="18" charset="0"/>
              </a:rPr>
              <a:t>Clearly define your purpose and audience before you begin to write</a:t>
            </a:r>
          </a:p>
          <a:p>
            <a:pPr algn="l">
              <a:buFont typeface="Arial" panose="020B0604020202020204" pitchFamily="34" charset="0"/>
              <a:buChar char="•"/>
            </a:pPr>
            <a:r>
              <a:rPr lang="en-GB" b="0" i="0" dirty="0">
                <a:solidFill>
                  <a:srgbClr val="000000"/>
                </a:solidFill>
                <a:effectLst/>
                <a:highlight>
                  <a:srgbClr val="FFFFFF"/>
                </a:highlight>
                <a:latin typeface="Times New Roman" panose="02020603050405020304" pitchFamily="18" charset="0"/>
              </a:rPr>
              <a:t>Be sure you have done research so you know what you are talking about</a:t>
            </a:r>
          </a:p>
          <a:p>
            <a:pPr algn="l">
              <a:buFont typeface="Arial" panose="020B0604020202020204" pitchFamily="34" charset="0"/>
              <a:buChar char="•"/>
            </a:pPr>
            <a:r>
              <a:rPr lang="en-GB" b="0" i="0" dirty="0">
                <a:solidFill>
                  <a:srgbClr val="000000"/>
                </a:solidFill>
                <a:effectLst/>
                <a:highlight>
                  <a:srgbClr val="FFFFFF"/>
                </a:highlight>
                <a:latin typeface="Times New Roman" panose="02020603050405020304" pitchFamily="18" charset="0"/>
              </a:rPr>
              <a:t>Remain positive and constructive: you are seeking to </a:t>
            </a:r>
            <a:r>
              <a:rPr lang="en-GB" b="0" i="1" dirty="0">
                <a:solidFill>
                  <a:srgbClr val="000000"/>
                </a:solidFill>
                <a:effectLst/>
                <a:highlight>
                  <a:srgbClr val="FFFFFF"/>
                </a:highlight>
                <a:latin typeface="Times New Roman" panose="02020603050405020304" pitchFamily="18" charset="0"/>
              </a:rPr>
              <a:t>improve</a:t>
            </a:r>
            <a:r>
              <a:rPr lang="en-GB" b="0" i="0" dirty="0">
                <a:solidFill>
                  <a:srgbClr val="000000"/>
                </a:solidFill>
                <a:effectLst/>
                <a:highlight>
                  <a:srgbClr val="FFFFFF"/>
                </a:highlight>
                <a:latin typeface="Times New Roman" panose="02020603050405020304" pitchFamily="18" charset="0"/>
              </a:rPr>
              <a:t> a situation</a:t>
            </a:r>
          </a:p>
          <a:p>
            <a:pPr algn="l">
              <a:buFont typeface="Arial" panose="020B0604020202020204" pitchFamily="34" charset="0"/>
              <a:buChar char="•"/>
            </a:pPr>
            <a:r>
              <a:rPr lang="en-GB" b="0" i="0" dirty="0">
                <a:solidFill>
                  <a:srgbClr val="000000"/>
                </a:solidFill>
                <a:effectLst/>
                <a:highlight>
                  <a:srgbClr val="FFFFFF"/>
                </a:highlight>
                <a:latin typeface="Times New Roman" panose="02020603050405020304" pitchFamily="18" charset="0"/>
              </a:rPr>
              <a:t>Be solution oriented; don’t blame or dwell on the negative</a:t>
            </a:r>
          </a:p>
          <a:p>
            <a:pPr algn="l">
              <a:buFont typeface="Arial" panose="020B0604020202020204" pitchFamily="34" charset="0"/>
              <a:buChar char="•"/>
            </a:pPr>
            <a:r>
              <a:rPr lang="en-GB" b="0" i="0" dirty="0">
                <a:solidFill>
                  <a:srgbClr val="000000"/>
                </a:solidFill>
                <a:effectLst/>
                <a:highlight>
                  <a:srgbClr val="FFFFFF"/>
                </a:highlight>
                <a:latin typeface="Times New Roman" panose="02020603050405020304" pitchFamily="18" charset="0"/>
              </a:rPr>
              <a:t>Make your introduction very logical, objective, and empirical; don’t start off sounding like an advertisement or sounding biased; avoid logical fallacies</a:t>
            </a:r>
          </a:p>
          <a:p>
            <a:pPr algn="l">
              <a:buFont typeface="Arial" panose="020B0604020202020204" pitchFamily="34" charset="0"/>
              <a:buChar char="•"/>
            </a:pPr>
            <a:r>
              <a:rPr lang="en-GB" b="0" i="0" dirty="0">
                <a:solidFill>
                  <a:srgbClr val="000000"/>
                </a:solidFill>
                <a:effectLst/>
                <a:highlight>
                  <a:srgbClr val="FFFFFF"/>
                </a:highlight>
                <a:latin typeface="Times New Roman" panose="02020603050405020304" pitchFamily="18" charset="0"/>
              </a:rPr>
              <a:t>Use primarily logical and ethical appeals; use emotional appeals sparingly</a:t>
            </a:r>
          </a:p>
          <a:p>
            <a:pPr marL="0" indent="0">
              <a:buNone/>
            </a:pPr>
            <a:endParaRPr lang="en-IN" dirty="0"/>
          </a:p>
        </p:txBody>
      </p:sp>
    </p:spTree>
    <p:extLst>
      <p:ext uri="{BB962C8B-B14F-4D97-AF65-F5344CB8AC3E}">
        <p14:creationId xmlns:p14="http://schemas.microsoft.com/office/powerpoint/2010/main" val="1908785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F620-6BCA-F021-F20B-AD5F0B95AB9D}"/>
              </a:ext>
            </a:extLst>
          </p:cNvPr>
          <p:cNvSpPr>
            <a:spLocks noGrp="1"/>
          </p:cNvSpPr>
          <p:nvPr>
            <p:ph type="title"/>
          </p:nvPr>
        </p:nvSpPr>
        <p:spPr/>
        <p:txBody>
          <a:bodyPr/>
          <a:lstStyle/>
          <a:p>
            <a:r>
              <a:rPr lang="en-GB" dirty="0"/>
              <a:t>Adherence to 7C</a:t>
            </a:r>
            <a:endParaRPr lang="en-IN" dirty="0"/>
          </a:p>
        </p:txBody>
      </p:sp>
      <p:sp>
        <p:nvSpPr>
          <p:cNvPr id="3" name="Content Placeholder 2">
            <a:extLst>
              <a:ext uri="{FF2B5EF4-FFF2-40B4-BE49-F238E27FC236}">
                <a16:creationId xmlns:a16="http://schemas.microsoft.com/office/drawing/2014/main" id="{5D32013C-E27A-626D-D0C9-E2581E1D4ED3}"/>
              </a:ext>
            </a:extLst>
          </p:cNvPr>
          <p:cNvSpPr>
            <a:spLocks noGrp="1"/>
          </p:cNvSpPr>
          <p:nvPr>
            <p:ph idx="1"/>
          </p:nvPr>
        </p:nvSpPr>
        <p:spPr/>
        <p:txBody>
          <a:bodyPr/>
          <a:lstStyle/>
          <a:p>
            <a:pPr algn="l">
              <a:buFont typeface="Arial" panose="020B0604020202020204" pitchFamily="34" charset="0"/>
              <a:buChar char="•"/>
            </a:pPr>
            <a:r>
              <a:rPr lang="en-GB" b="1" i="1" dirty="0">
                <a:solidFill>
                  <a:srgbClr val="000000"/>
                </a:solidFill>
                <a:effectLst/>
                <a:highlight>
                  <a:srgbClr val="FFFFFF"/>
                </a:highlight>
                <a:latin typeface="Times New Roman" panose="02020603050405020304" pitchFamily="18" charset="0"/>
              </a:rPr>
              <a:t>Clear and Coherent</a:t>
            </a:r>
            <a:r>
              <a:rPr lang="en-GB" b="0" i="1" dirty="0">
                <a:solidFill>
                  <a:srgbClr val="000000"/>
                </a:solidFill>
                <a:effectLst/>
                <a:highlight>
                  <a:srgbClr val="FFFFFF"/>
                </a:highlight>
                <a:latin typeface="Times New Roman" panose="02020603050405020304" pitchFamily="18" charset="0"/>
              </a:rPr>
              <a:t>:</a:t>
            </a:r>
            <a:r>
              <a:rPr lang="en-GB" b="0" i="0" dirty="0">
                <a:solidFill>
                  <a:srgbClr val="000000"/>
                </a:solidFill>
                <a:effectLst/>
                <a:highlight>
                  <a:srgbClr val="FFFFFF"/>
                </a:highlight>
                <a:latin typeface="Times New Roman" panose="02020603050405020304" pitchFamily="18" charset="0"/>
              </a:rPr>
              <a:t>  don’t confuse your reader with unclear ideas or an illogically organized structure.</a:t>
            </a:r>
          </a:p>
          <a:p>
            <a:pPr algn="l">
              <a:buFont typeface="Arial" panose="020B0604020202020204" pitchFamily="34" charset="0"/>
              <a:buChar char="•"/>
            </a:pPr>
            <a:r>
              <a:rPr lang="en-GB" b="1" i="1" dirty="0">
                <a:solidFill>
                  <a:srgbClr val="000000"/>
                </a:solidFill>
                <a:effectLst/>
                <a:highlight>
                  <a:srgbClr val="FFFFFF"/>
                </a:highlight>
                <a:latin typeface="Times New Roman" panose="02020603050405020304" pitchFamily="18" charset="0"/>
              </a:rPr>
              <a:t>Concise</a:t>
            </a:r>
            <a:r>
              <a:rPr lang="en-GB" b="1" i="0" dirty="0">
                <a:solidFill>
                  <a:srgbClr val="000000"/>
                </a:solidFill>
                <a:effectLst/>
                <a:highlight>
                  <a:srgbClr val="FFFFFF"/>
                </a:highlight>
                <a:latin typeface="Times New Roman" panose="02020603050405020304" pitchFamily="18" charset="0"/>
              </a:rPr>
              <a:t> </a:t>
            </a:r>
            <a:r>
              <a:rPr lang="en-GB" b="1" i="1" dirty="0">
                <a:solidFill>
                  <a:srgbClr val="000000"/>
                </a:solidFill>
                <a:effectLst/>
                <a:highlight>
                  <a:srgbClr val="FFFFFF"/>
                </a:highlight>
                <a:latin typeface="Times New Roman" panose="02020603050405020304" pitchFamily="18" charset="0"/>
              </a:rPr>
              <a:t>and Courteous</a:t>
            </a:r>
            <a:r>
              <a:rPr lang="en-GB" b="0" i="0" dirty="0">
                <a:solidFill>
                  <a:srgbClr val="000000"/>
                </a:solidFill>
                <a:effectLst/>
                <a:highlight>
                  <a:srgbClr val="FFFFFF"/>
                </a:highlight>
                <a:latin typeface="Times New Roman" panose="02020603050405020304" pitchFamily="18" charset="0"/>
              </a:rPr>
              <a:t>:  don’t annoy your reader with clutter, unnecessary padding, inappropriate tone, or hard-to-read formatting.</a:t>
            </a:r>
          </a:p>
          <a:p>
            <a:pPr algn="l">
              <a:buFont typeface="Arial" panose="020B0604020202020204" pitchFamily="34" charset="0"/>
              <a:buChar char="•"/>
            </a:pPr>
            <a:r>
              <a:rPr lang="en-GB" b="1" i="1" dirty="0">
                <a:solidFill>
                  <a:srgbClr val="000000"/>
                </a:solidFill>
                <a:effectLst/>
                <a:highlight>
                  <a:srgbClr val="FFFFFF"/>
                </a:highlight>
                <a:latin typeface="Times New Roman" panose="02020603050405020304" pitchFamily="18" charset="0"/>
              </a:rPr>
              <a:t>Concrete and Complete</a:t>
            </a:r>
            <a:r>
              <a:rPr lang="en-GB" b="0" i="0" dirty="0">
                <a:solidFill>
                  <a:srgbClr val="000000"/>
                </a:solidFill>
                <a:effectLst/>
                <a:highlight>
                  <a:srgbClr val="FFFFFF"/>
                </a:highlight>
                <a:latin typeface="Times New Roman" panose="02020603050405020304" pitchFamily="18" charset="0"/>
              </a:rPr>
              <a:t>:  avoid vague generalities; give specifics. Don’t leave out necessary information.</a:t>
            </a:r>
          </a:p>
          <a:p>
            <a:pPr algn="l">
              <a:buFont typeface="Arial" panose="020B0604020202020204" pitchFamily="34" charset="0"/>
              <a:buChar char="•"/>
            </a:pPr>
            <a:r>
              <a:rPr lang="en-GB" b="1" i="1" dirty="0">
                <a:solidFill>
                  <a:srgbClr val="000000"/>
                </a:solidFill>
                <a:effectLst/>
                <a:highlight>
                  <a:srgbClr val="FFFFFF"/>
                </a:highlight>
                <a:latin typeface="Times New Roman" panose="02020603050405020304" pitchFamily="18" charset="0"/>
              </a:rPr>
              <a:t>Correct</a:t>
            </a:r>
            <a:r>
              <a:rPr lang="en-GB" b="0" i="0" dirty="0">
                <a:solidFill>
                  <a:srgbClr val="000000"/>
                </a:solidFill>
                <a:effectLst/>
                <a:highlight>
                  <a:srgbClr val="FFFFFF"/>
                </a:highlight>
                <a:latin typeface="Times New Roman" panose="02020603050405020304" pitchFamily="18" charset="0"/>
              </a:rPr>
              <a:t>:  don’t undermine your professional credibility by neglecting grammar and spelling, or by including inaccurate information.</a:t>
            </a:r>
          </a:p>
          <a:p>
            <a:pPr marL="0" indent="0">
              <a:buNone/>
            </a:pPr>
            <a:endParaRPr lang="en-IN" dirty="0"/>
          </a:p>
        </p:txBody>
      </p:sp>
    </p:spTree>
    <p:extLst>
      <p:ext uri="{BB962C8B-B14F-4D97-AF65-F5344CB8AC3E}">
        <p14:creationId xmlns:p14="http://schemas.microsoft.com/office/powerpoint/2010/main" val="1033156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1CFD2-7E67-3002-BD6F-F51AABCFF9C8}"/>
              </a:ext>
            </a:extLst>
          </p:cNvPr>
          <p:cNvSpPr>
            <a:spLocks noGrp="1"/>
          </p:cNvSpPr>
          <p:nvPr>
            <p:ph type="title"/>
          </p:nvPr>
        </p:nvSpPr>
        <p:spPr/>
        <p:txBody>
          <a:bodyPr/>
          <a:lstStyle/>
          <a:p>
            <a:r>
              <a:rPr lang="en-GB" dirty="0"/>
              <a:t>Writing an Abstract</a:t>
            </a:r>
            <a:endParaRPr lang="en-IN" dirty="0"/>
          </a:p>
        </p:txBody>
      </p:sp>
      <p:sp>
        <p:nvSpPr>
          <p:cNvPr id="3" name="Content Placeholder 2">
            <a:extLst>
              <a:ext uri="{FF2B5EF4-FFF2-40B4-BE49-F238E27FC236}">
                <a16:creationId xmlns:a16="http://schemas.microsoft.com/office/drawing/2014/main" id="{0A3F43AC-73DC-3EAB-BA31-90F15101DBA3}"/>
              </a:ext>
            </a:extLst>
          </p:cNvPr>
          <p:cNvSpPr>
            <a:spLocks noGrp="1"/>
          </p:cNvSpPr>
          <p:nvPr>
            <p:ph idx="1"/>
          </p:nvPr>
        </p:nvSpPr>
        <p:spPr/>
        <p:txBody>
          <a:bodyPr/>
          <a:lstStyle/>
          <a:p>
            <a:r>
              <a:rPr lang="en-GB" b="0" i="0" dirty="0">
                <a:solidFill>
                  <a:srgbClr val="000000"/>
                </a:solidFill>
                <a:effectLst/>
                <a:highlight>
                  <a:srgbClr val="FFFFFF"/>
                </a:highlight>
                <a:latin typeface="Open Sans" panose="020B0606030504020204" pitchFamily="34" charset="0"/>
              </a:rPr>
              <a:t>summarize the main points of your paper that you will present in the academic conference. </a:t>
            </a:r>
            <a:endParaRPr lang="en-GB" dirty="0">
              <a:solidFill>
                <a:srgbClr val="000000"/>
              </a:solidFill>
              <a:highlight>
                <a:srgbClr val="FFFFFF"/>
              </a:highlight>
              <a:latin typeface="Open Sans" panose="020B0606030504020204" pitchFamily="34" charset="0"/>
            </a:endParaRPr>
          </a:p>
          <a:p>
            <a:r>
              <a:rPr lang="en-GB" b="0" i="0" dirty="0">
                <a:solidFill>
                  <a:srgbClr val="000000"/>
                </a:solidFill>
                <a:effectLst/>
                <a:highlight>
                  <a:srgbClr val="FFFFFF"/>
                </a:highlight>
                <a:latin typeface="Open Sans" panose="020B0606030504020204" pitchFamily="34" charset="0"/>
              </a:rPr>
              <a:t>convince conference organizers that you have something important and valuable to add to the conference. </a:t>
            </a:r>
          </a:p>
          <a:p>
            <a:r>
              <a:rPr lang="en-GB" b="0" i="0" dirty="0">
                <a:solidFill>
                  <a:srgbClr val="000000"/>
                </a:solidFill>
                <a:effectLst/>
                <a:highlight>
                  <a:srgbClr val="FFFFFF"/>
                </a:highlight>
                <a:latin typeface="Open Sans" panose="020B0606030504020204" pitchFamily="34" charset="0"/>
              </a:rPr>
              <a:t>Therefore, it needs to be focused and clear in explaining your topic and the main points of research that you will share with the audience.</a:t>
            </a:r>
          </a:p>
          <a:p>
            <a:endParaRPr lang="en-IN" dirty="0"/>
          </a:p>
        </p:txBody>
      </p:sp>
    </p:spTree>
    <p:extLst>
      <p:ext uri="{BB962C8B-B14F-4D97-AF65-F5344CB8AC3E}">
        <p14:creationId xmlns:p14="http://schemas.microsoft.com/office/powerpoint/2010/main" val="1217178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0EE8-1C70-9316-B369-9E193009259C}"/>
              </a:ext>
            </a:extLst>
          </p:cNvPr>
          <p:cNvSpPr>
            <a:spLocks noGrp="1"/>
          </p:cNvSpPr>
          <p:nvPr>
            <p:ph type="title"/>
          </p:nvPr>
        </p:nvSpPr>
        <p:spPr/>
        <p:txBody>
          <a:bodyPr/>
          <a:lstStyle/>
          <a:p>
            <a:r>
              <a:rPr lang="en-GB" dirty="0" err="1"/>
              <a:t>tHings</a:t>
            </a:r>
            <a:r>
              <a:rPr lang="en-GB" dirty="0"/>
              <a:t> to include</a:t>
            </a:r>
            <a:endParaRPr lang="en-IN" dirty="0"/>
          </a:p>
        </p:txBody>
      </p:sp>
      <p:sp>
        <p:nvSpPr>
          <p:cNvPr id="3" name="Content Placeholder 2">
            <a:extLst>
              <a:ext uri="{FF2B5EF4-FFF2-40B4-BE49-F238E27FC236}">
                <a16:creationId xmlns:a16="http://schemas.microsoft.com/office/drawing/2014/main" id="{6158A97A-16F1-E7B8-BA61-866DBDC7C15D}"/>
              </a:ext>
            </a:extLst>
          </p:cNvPr>
          <p:cNvSpPr>
            <a:spLocks noGrp="1"/>
          </p:cNvSpPr>
          <p:nvPr>
            <p:ph idx="1"/>
          </p:nvPr>
        </p:nvSpPr>
        <p:spPr/>
        <p:txBody>
          <a:bodyPr>
            <a:normAutofit fontScale="62500" lnSpcReduction="20000"/>
          </a:bodyPr>
          <a:lstStyle/>
          <a:p>
            <a:pPr algn="l"/>
            <a:r>
              <a:rPr lang="en-GB" b="0" i="0" dirty="0">
                <a:solidFill>
                  <a:srgbClr val="000000"/>
                </a:solidFill>
                <a:effectLst/>
                <a:highlight>
                  <a:srgbClr val="FFFFFF"/>
                </a:highlight>
                <a:latin typeface="Open Sans" panose="020B0606030504020204" pitchFamily="34" charset="0"/>
              </a:rPr>
              <a:t>Title</a:t>
            </a:r>
          </a:p>
          <a:p>
            <a:pPr algn="l"/>
            <a:r>
              <a:rPr lang="en-GB" b="0" i="0" dirty="0">
                <a:solidFill>
                  <a:srgbClr val="000000"/>
                </a:solidFill>
                <a:effectLst/>
                <a:highlight>
                  <a:srgbClr val="FFFFFF"/>
                </a:highlight>
                <a:latin typeface="Open Sans" panose="020B0606030504020204" pitchFamily="34" charset="0"/>
              </a:rPr>
              <a:t>The title needs to grab people’s attention. Most importantly, it needs to state your topic clearly and develop interest. This will give organizers an idea of how your paper fits the focus of the conference.</a:t>
            </a:r>
          </a:p>
          <a:p>
            <a:pPr algn="l"/>
            <a:endParaRPr lang="en-GB" b="0" i="0" dirty="0">
              <a:solidFill>
                <a:srgbClr val="000000"/>
              </a:solidFill>
              <a:effectLst/>
              <a:highlight>
                <a:srgbClr val="FFFFFF"/>
              </a:highlight>
              <a:latin typeface="Open Sans" panose="020B0606030504020204" pitchFamily="34" charset="0"/>
            </a:endParaRPr>
          </a:p>
          <a:p>
            <a:pPr algn="l"/>
            <a:r>
              <a:rPr lang="en-GB" b="0" i="0" dirty="0">
                <a:solidFill>
                  <a:srgbClr val="000000"/>
                </a:solidFill>
                <a:effectLst/>
                <a:highlight>
                  <a:srgbClr val="FFFFFF"/>
                </a:highlight>
                <a:latin typeface="Open Sans" panose="020B0606030504020204" pitchFamily="34" charset="0"/>
              </a:rPr>
              <a:t>Problem Statement</a:t>
            </a:r>
          </a:p>
          <a:p>
            <a:pPr algn="l"/>
            <a:r>
              <a:rPr lang="en-GB" b="0" i="0" dirty="0">
                <a:solidFill>
                  <a:srgbClr val="000000"/>
                </a:solidFill>
                <a:effectLst/>
                <a:highlight>
                  <a:srgbClr val="FFFFFF"/>
                </a:highlight>
                <a:latin typeface="Open Sans" panose="020B0606030504020204" pitchFamily="34" charset="0"/>
              </a:rPr>
              <a:t>You should state the specific problem that you are trying to solve.</a:t>
            </a:r>
          </a:p>
          <a:p>
            <a:pPr algn="l"/>
            <a:endParaRPr lang="en-GB" b="0" i="0" dirty="0">
              <a:solidFill>
                <a:srgbClr val="000000"/>
              </a:solidFill>
              <a:effectLst/>
              <a:highlight>
                <a:srgbClr val="FFFFFF"/>
              </a:highlight>
              <a:latin typeface="Open Sans" panose="020B0606030504020204" pitchFamily="34" charset="0"/>
            </a:endParaRPr>
          </a:p>
          <a:p>
            <a:pPr algn="l"/>
            <a:r>
              <a:rPr lang="en-GB" b="0" i="0" dirty="0">
                <a:solidFill>
                  <a:srgbClr val="000000"/>
                </a:solidFill>
                <a:effectLst/>
                <a:highlight>
                  <a:srgbClr val="FFFFFF"/>
                </a:highlight>
                <a:latin typeface="Open Sans" panose="020B0606030504020204" pitchFamily="34" charset="0"/>
              </a:rPr>
              <a:t>Purpose</a:t>
            </a:r>
          </a:p>
          <a:p>
            <a:pPr algn="l"/>
            <a:r>
              <a:rPr lang="en-GB" b="0" i="0" dirty="0">
                <a:solidFill>
                  <a:srgbClr val="000000"/>
                </a:solidFill>
                <a:effectLst/>
                <a:highlight>
                  <a:srgbClr val="FFFFFF"/>
                </a:highlight>
                <a:latin typeface="Open Sans" panose="020B0606030504020204" pitchFamily="34" charset="0"/>
              </a:rPr>
              <a:t>The abstract needs to illustrate the purpose of your work. This is the point that will help the conference organizer determine whether or not to include your paper in a conference session.</a:t>
            </a:r>
          </a:p>
          <a:p>
            <a:pPr marL="0" indent="0" algn="l">
              <a:buNone/>
            </a:pPr>
            <a:endParaRPr lang="en-GB" b="0" i="0" dirty="0">
              <a:solidFill>
                <a:srgbClr val="000000"/>
              </a:solidFill>
              <a:effectLst/>
              <a:highlight>
                <a:srgbClr val="FFFFFF"/>
              </a:highlight>
              <a:latin typeface="Open Sans" panose="020B0606030504020204" pitchFamily="34" charset="0"/>
            </a:endParaRPr>
          </a:p>
          <a:p>
            <a:pPr algn="l"/>
            <a:r>
              <a:rPr lang="en-GB" b="0" i="0" dirty="0">
                <a:solidFill>
                  <a:srgbClr val="000000"/>
                </a:solidFill>
                <a:effectLst/>
                <a:highlight>
                  <a:srgbClr val="FFFFFF"/>
                </a:highlight>
                <a:latin typeface="Open Sans" panose="020B0606030504020204" pitchFamily="34" charset="0"/>
              </a:rPr>
              <a:t>Methods</a:t>
            </a:r>
          </a:p>
          <a:p>
            <a:pPr algn="l"/>
            <a:r>
              <a:rPr lang="en-GB" b="0" i="0" dirty="0">
                <a:solidFill>
                  <a:srgbClr val="000000"/>
                </a:solidFill>
                <a:effectLst/>
                <a:highlight>
                  <a:srgbClr val="FFFFFF"/>
                </a:highlight>
                <a:latin typeface="Open Sans" panose="020B0606030504020204" pitchFamily="34" charset="0"/>
              </a:rPr>
              <a:t>You have a problem before you: What approach did you take towards solving the problem? You can include how you organized this study and the research that you used.</a:t>
            </a:r>
          </a:p>
          <a:p>
            <a:endParaRPr lang="en-IN" dirty="0"/>
          </a:p>
        </p:txBody>
      </p:sp>
    </p:spTree>
    <p:extLst>
      <p:ext uri="{BB962C8B-B14F-4D97-AF65-F5344CB8AC3E}">
        <p14:creationId xmlns:p14="http://schemas.microsoft.com/office/powerpoint/2010/main" val="1939679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7E73-85EE-6EF0-9310-A254EE438D36}"/>
              </a:ext>
            </a:extLst>
          </p:cNvPr>
          <p:cNvSpPr>
            <a:spLocks noGrp="1"/>
          </p:cNvSpPr>
          <p:nvPr>
            <p:ph type="title"/>
          </p:nvPr>
        </p:nvSpPr>
        <p:spPr/>
        <p:txBody>
          <a:bodyPr/>
          <a:lstStyle/>
          <a:p>
            <a:r>
              <a:rPr lang="en-GB" dirty="0"/>
              <a:t>Pitfalls to Avoid</a:t>
            </a:r>
            <a:endParaRPr lang="en-IN" dirty="0"/>
          </a:p>
        </p:txBody>
      </p:sp>
      <p:sp>
        <p:nvSpPr>
          <p:cNvPr id="3" name="Content Placeholder 2">
            <a:extLst>
              <a:ext uri="{FF2B5EF4-FFF2-40B4-BE49-F238E27FC236}">
                <a16:creationId xmlns:a16="http://schemas.microsoft.com/office/drawing/2014/main" id="{18391E8F-ECD2-EB2F-49B9-E9DC307EE41F}"/>
              </a:ext>
            </a:extLst>
          </p:cNvPr>
          <p:cNvSpPr>
            <a:spLocks noGrp="1"/>
          </p:cNvSpPr>
          <p:nvPr>
            <p:ph idx="1"/>
          </p:nvPr>
        </p:nvSpPr>
        <p:spPr/>
        <p:txBody>
          <a:bodyPr/>
          <a:lstStyle/>
          <a:p>
            <a:r>
              <a:rPr lang="en-IN" b="0" i="0" dirty="0">
                <a:solidFill>
                  <a:srgbClr val="CC0000"/>
                </a:solidFill>
                <a:effectLst/>
                <a:highlight>
                  <a:srgbClr val="FFFFFF"/>
                </a:highlight>
                <a:latin typeface="UniversRoman"/>
              </a:rPr>
              <a:t>Misusing Questions – not more than 1 or 2 questions</a:t>
            </a:r>
          </a:p>
          <a:p>
            <a:r>
              <a:rPr lang="en-GB" b="0" i="0" dirty="0">
                <a:solidFill>
                  <a:srgbClr val="333333"/>
                </a:solidFill>
                <a:effectLst/>
                <a:highlight>
                  <a:srgbClr val="FFFFFF"/>
                </a:highlight>
                <a:latin typeface="UniversLight"/>
              </a:rPr>
              <a:t>Too many questions takes up too much space and leaves less room for you to develop your argument, methods, evidence, historiography, etc</a:t>
            </a:r>
            <a:endParaRPr lang="en-IN" dirty="0">
              <a:solidFill>
                <a:srgbClr val="CC0000"/>
              </a:solidFill>
              <a:highlight>
                <a:srgbClr val="FFFFFF"/>
              </a:highlight>
              <a:latin typeface="UniversRoman"/>
            </a:endParaRPr>
          </a:p>
          <a:p>
            <a:r>
              <a:rPr lang="en-GB" b="0" i="0" dirty="0">
                <a:solidFill>
                  <a:srgbClr val="CC0000"/>
                </a:solidFill>
                <a:effectLst/>
                <a:highlight>
                  <a:srgbClr val="FFFFFF"/>
                </a:highlight>
                <a:latin typeface="UniversRoman"/>
              </a:rPr>
              <a:t>Extraneous Jargon and Over-the-Top Phrasing</a:t>
            </a:r>
          </a:p>
          <a:p>
            <a:r>
              <a:rPr lang="en-IN" b="0" i="0" dirty="0">
                <a:solidFill>
                  <a:srgbClr val="CC0000"/>
                </a:solidFill>
                <a:effectLst/>
                <a:highlight>
                  <a:srgbClr val="FFFFFF"/>
                </a:highlight>
                <a:latin typeface="UniversRoman"/>
              </a:rPr>
              <a:t>Repetition of Claims</a:t>
            </a:r>
          </a:p>
          <a:p>
            <a:pPr algn="l"/>
            <a:r>
              <a:rPr lang="en-GB" b="0" i="0" dirty="0">
                <a:solidFill>
                  <a:srgbClr val="CC0000"/>
                </a:solidFill>
                <a:effectLst/>
                <a:highlight>
                  <a:srgbClr val="FFFFFF"/>
                </a:highlight>
                <a:latin typeface="UniversRoman"/>
              </a:rPr>
              <a:t>Writing too Broadly about a Topic</a:t>
            </a:r>
          </a:p>
          <a:p>
            <a:pPr algn="l"/>
            <a:r>
              <a:rPr lang="en-GB" b="0" i="0" dirty="0">
                <a:solidFill>
                  <a:srgbClr val="333333"/>
                </a:solidFill>
                <a:effectLst/>
                <a:highlight>
                  <a:srgbClr val="FFFFFF"/>
                </a:highlight>
                <a:latin typeface="UniversLight"/>
              </a:rPr>
              <a:t>The abstract committee does not need to be reminded of the grand sweep of history in order to contextualize your topic. Place your topic specifically within the historiography.</a:t>
            </a:r>
          </a:p>
          <a:p>
            <a:endParaRPr lang="en-IN" b="0" i="0" dirty="0">
              <a:solidFill>
                <a:srgbClr val="CC0000"/>
              </a:solidFill>
              <a:effectLst/>
              <a:highlight>
                <a:srgbClr val="FFFFFF"/>
              </a:highlight>
              <a:latin typeface="UniversRoman"/>
            </a:endParaRPr>
          </a:p>
          <a:p>
            <a:endParaRPr lang="en-IN" dirty="0"/>
          </a:p>
        </p:txBody>
      </p:sp>
    </p:spTree>
    <p:extLst>
      <p:ext uri="{BB962C8B-B14F-4D97-AF65-F5344CB8AC3E}">
        <p14:creationId xmlns:p14="http://schemas.microsoft.com/office/powerpoint/2010/main" val="741098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3C34-8042-FE52-7479-019A7AA66089}"/>
              </a:ext>
            </a:extLst>
          </p:cNvPr>
          <p:cNvSpPr>
            <a:spLocks noGrp="1"/>
          </p:cNvSpPr>
          <p:nvPr>
            <p:ph type="title"/>
          </p:nvPr>
        </p:nvSpPr>
        <p:spPr/>
        <p:txBody>
          <a:bodyPr/>
          <a:lstStyle/>
          <a:p>
            <a:r>
              <a:rPr lang="en-GB" dirty="0"/>
              <a:t>Sample Abstracts</a:t>
            </a:r>
            <a:endParaRPr lang="en-IN" dirty="0"/>
          </a:p>
        </p:txBody>
      </p:sp>
      <p:sp>
        <p:nvSpPr>
          <p:cNvPr id="3" name="Content Placeholder 2">
            <a:extLst>
              <a:ext uri="{FF2B5EF4-FFF2-40B4-BE49-F238E27FC236}">
                <a16:creationId xmlns:a16="http://schemas.microsoft.com/office/drawing/2014/main" id="{A588DC78-1D5F-79C9-959F-14E856EA68B8}"/>
              </a:ext>
            </a:extLst>
          </p:cNvPr>
          <p:cNvSpPr>
            <a:spLocks noGrp="1"/>
          </p:cNvSpPr>
          <p:nvPr>
            <p:ph idx="1"/>
          </p:nvPr>
        </p:nvSpPr>
        <p:spPr/>
        <p:txBody>
          <a:bodyPr>
            <a:normAutofit fontScale="77500" lnSpcReduction="20000"/>
          </a:bodyPr>
          <a:lstStyle/>
          <a:p>
            <a:pPr algn="l"/>
            <a:r>
              <a:rPr lang="en-GB" b="0" i="0" dirty="0">
                <a:solidFill>
                  <a:srgbClr val="CC0000"/>
                </a:solidFill>
                <a:effectLst/>
                <a:highlight>
                  <a:srgbClr val="FFFFFF"/>
                </a:highlight>
                <a:latin typeface="UniversRoman"/>
              </a:rPr>
              <a:t>Sample 1: “Private Paths to Public Places: Local Actors and the Creation of National Parklands in the American South”</a:t>
            </a:r>
          </a:p>
          <a:p>
            <a:pPr algn="l"/>
            <a:r>
              <a:rPr lang="en-GB" b="0" i="0" dirty="0">
                <a:solidFill>
                  <a:srgbClr val="333333"/>
                </a:solidFill>
                <a:effectLst/>
                <a:highlight>
                  <a:srgbClr val="FFFFFF"/>
                </a:highlight>
                <a:latin typeface="UniversLight"/>
              </a:rPr>
              <a:t>This paper explores the connections between private individuals, government entities, and non-governmental organizations in the creation of parklands throughout the American South. While current historiography primarily credits the federal government with the creation of parks and protection of natural wonders, an investigation of parklands in the Southern United States reveals a reoccurring connection between private initiative and park creation. Secondary literature occasionally reflects the importance of local and non-government sources for the preservation of land, yet these works still emphasize the importance of a national bureaucracy setting the tone for the parks movement. Some works, including Jacoby's </a:t>
            </a:r>
            <a:r>
              <a:rPr lang="en-GB" b="0" i="1" dirty="0">
                <a:solidFill>
                  <a:srgbClr val="333333"/>
                </a:solidFill>
                <a:effectLst/>
                <a:highlight>
                  <a:srgbClr val="FFFFFF"/>
                </a:highlight>
                <a:latin typeface="UniversLight"/>
              </a:rPr>
              <a:t>Crimes Against Nature</a:t>
            </a:r>
            <a:r>
              <a:rPr lang="en-GB" b="0" i="0" dirty="0">
                <a:solidFill>
                  <a:srgbClr val="333333"/>
                </a:solidFill>
                <a:effectLst/>
                <a:highlight>
                  <a:srgbClr val="FFFFFF"/>
                </a:highlight>
                <a:latin typeface="UniversLight"/>
              </a:rPr>
              <a:t> examine local actors, but focus on opposition to the imposition of new rules governing land in the face of some outside threat. In spite of scholarly recognition of non-government agencies and local initiative, the importance of local individuals in the creation of parklands remains an understudied aspect of American environmental history. Several examples in the American South raise concerns about the traditional narrative pitting governmental hegemony against local resistance. This paper argues for widespread, sustained interest in both nature preservation and in creating spaces for public recreation at the local level, and finds that the "private path to public parks" merits further investigation.</a:t>
            </a:r>
          </a:p>
          <a:p>
            <a:endParaRPr lang="en-IN" dirty="0"/>
          </a:p>
        </p:txBody>
      </p:sp>
    </p:spTree>
    <p:extLst>
      <p:ext uri="{BB962C8B-B14F-4D97-AF65-F5344CB8AC3E}">
        <p14:creationId xmlns:p14="http://schemas.microsoft.com/office/powerpoint/2010/main" val="2965591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8002-C646-CC19-21C0-40E58C57F499}"/>
              </a:ext>
            </a:extLst>
          </p:cNvPr>
          <p:cNvSpPr>
            <a:spLocks noGrp="1"/>
          </p:cNvSpPr>
          <p:nvPr>
            <p:ph type="title"/>
          </p:nvPr>
        </p:nvSpPr>
        <p:spPr/>
        <p:txBody>
          <a:bodyPr/>
          <a:lstStyle/>
          <a:p>
            <a:r>
              <a:rPr lang="en-GB" dirty="0"/>
              <a:t>Sample….</a:t>
            </a:r>
            <a:endParaRPr lang="en-IN" dirty="0"/>
          </a:p>
        </p:txBody>
      </p:sp>
      <p:sp>
        <p:nvSpPr>
          <p:cNvPr id="3" name="Content Placeholder 2">
            <a:extLst>
              <a:ext uri="{FF2B5EF4-FFF2-40B4-BE49-F238E27FC236}">
                <a16:creationId xmlns:a16="http://schemas.microsoft.com/office/drawing/2014/main" id="{C60D169E-9A8D-1087-517E-CB56D752A470}"/>
              </a:ext>
            </a:extLst>
          </p:cNvPr>
          <p:cNvSpPr>
            <a:spLocks noGrp="1"/>
          </p:cNvSpPr>
          <p:nvPr>
            <p:ph idx="1"/>
          </p:nvPr>
        </p:nvSpPr>
        <p:spPr/>
        <p:txBody>
          <a:bodyPr>
            <a:normAutofit fontScale="70000" lnSpcReduction="20000"/>
          </a:bodyPr>
          <a:lstStyle/>
          <a:p>
            <a:pPr algn="l"/>
            <a:r>
              <a:rPr lang="en-GB" b="0" i="0" dirty="0">
                <a:solidFill>
                  <a:srgbClr val="CC0000"/>
                </a:solidFill>
                <a:effectLst/>
                <a:highlight>
                  <a:srgbClr val="FFFFFF"/>
                </a:highlight>
                <a:latin typeface="UniversRoman"/>
              </a:rPr>
              <a:t>Sample 2: “Establishing a National Memory of Citizen Slaughter: A Case Study of the First Memory Site to Mass Murder in United States History - Edmond, Oklahoma, 1986-1989”</a:t>
            </a:r>
          </a:p>
          <a:p>
            <a:pPr algn="l"/>
            <a:r>
              <a:rPr lang="en-GB" b="0" i="0" dirty="0">
                <a:solidFill>
                  <a:srgbClr val="333333"/>
                </a:solidFill>
                <a:effectLst/>
                <a:highlight>
                  <a:srgbClr val="FFFFFF"/>
                </a:highlight>
                <a:latin typeface="UniversLight"/>
              </a:rPr>
              <a:t>Since 1989, memory sites to events of mass murder have not only proliferated rapidly--they have become the normative expectation within American society. For the vast majority of American history, however, events commonly </a:t>
            </a:r>
            <a:r>
              <a:rPr lang="en-GB" b="0" i="0" dirty="0" err="1">
                <a:solidFill>
                  <a:srgbClr val="333333"/>
                </a:solidFill>
                <a:effectLst/>
                <a:highlight>
                  <a:srgbClr val="FFFFFF"/>
                </a:highlight>
                <a:latin typeface="UniversLight"/>
              </a:rPr>
              <a:t>labeled</a:t>
            </a:r>
            <a:r>
              <a:rPr lang="en-GB" b="0" i="0" dirty="0">
                <a:solidFill>
                  <a:srgbClr val="333333"/>
                </a:solidFill>
                <a:effectLst/>
                <a:highlight>
                  <a:srgbClr val="FFFFFF"/>
                </a:highlight>
                <a:latin typeface="UniversLight"/>
              </a:rPr>
              <a:t> as "mass murder" have resulted in no permanent memory sites and the sites of perpetration themselves have traditionally been either obliterated or rectified so that both the community and the nation could forget the tragedy and move on. This all changed on May 29, 1989 when the community of Edmond, Oklahoma officially dedicated the "Golden Ribbon" memorial to the thirteen people killed in the infamous "post office shooting" of 1986. In this paper I investigate the case of Edmond in order to understand why it became the first memory site of this kind in United States history. I argue that the small town of Edmond's unique political abnormalities on the day of the shooting, coupled with the near total community involvement established ideal conditions for the emergence of this unique type of memory site. I also conduct a historiography of the usage of "the ribbon" in order to illustrate how it has become the symbol of memories of violence and death in American society in the late 20th century. Lastly, I illustrate how the notable lack of communication between people involved in the Edmond and Oklahoma City cases after the 1995 </a:t>
            </a:r>
            <a:r>
              <a:rPr lang="en-GB" b="0" i="0" dirty="0" err="1">
                <a:solidFill>
                  <a:srgbClr val="333333"/>
                </a:solidFill>
                <a:effectLst/>
                <a:highlight>
                  <a:srgbClr val="FFFFFF"/>
                </a:highlight>
                <a:latin typeface="UniversLight"/>
              </a:rPr>
              <a:t>Murrah</a:t>
            </a:r>
            <a:r>
              <a:rPr lang="en-GB" b="0" i="0" dirty="0">
                <a:solidFill>
                  <a:srgbClr val="333333"/>
                </a:solidFill>
                <a:effectLst/>
                <a:highlight>
                  <a:srgbClr val="FFFFFF"/>
                </a:highlight>
                <a:latin typeface="UniversLight"/>
              </a:rPr>
              <a:t> Federal Building bombing--despite the close geographic and temporal proximity of these cases--illustrates this routinely isolated nature of commemorating mass murder and starkly renders the surprising number of aesthetic similarities that these memory sites share.</a:t>
            </a:r>
          </a:p>
          <a:p>
            <a:endParaRPr lang="en-IN" dirty="0"/>
          </a:p>
        </p:txBody>
      </p:sp>
    </p:spTree>
    <p:extLst>
      <p:ext uri="{BB962C8B-B14F-4D97-AF65-F5344CB8AC3E}">
        <p14:creationId xmlns:p14="http://schemas.microsoft.com/office/powerpoint/2010/main" val="2753610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2733-5795-31E1-9153-BA1247305A21}"/>
              </a:ext>
            </a:extLst>
          </p:cNvPr>
          <p:cNvSpPr>
            <a:spLocks noGrp="1"/>
          </p:cNvSpPr>
          <p:nvPr>
            <p:ph type="title"/>
          </p:nvPr>
        </p:nvSpPr>
        <p:spPr/>
        <p:txBody>
          <a:bodyPr/>
          <a:lstStyle/>
          <a:p>
            <a:r>
              <a:rPr lang="en-GB" dirty="0"/>
              <a:t>Key Steps</a:t>
            </a:r>
            <a:endParaRPr lang="en-IN" dirty="0"/>
          </a:p>
        </p:txBody>
      </p:sp>
      <p:sp>
        <p:nvSpPr>
          <p:cNvPr id="3" name="Content Placeholder 2">
            <a:extLst>
              <a:ext uri="{FF2B5EF4-FFF2-40B4-BE49-F238E27FC236}">
                <a16:creationId xmlns:a16="http://schemas.microsoft.com/office/drawing/2014/main" id="{0964DC8B-167B-FCBB-AABA-ED624BF19380}"/>
              </a:ext>
            </a:extLst>
          </p:cNvPr>
          <p:cNvSpPr>
            <a:spLocks noGrp="1"/>
          </p:cNvSpPr>
          <p:nvPr>
            <p:ph idx="1"/>
          </p:nvPr>
        </p:nvSpPr>
        <p:spPr/>
        <p:txBody>
          <a:bodyPr/>
          <a:lstStyle/>
          <a:p>
            <a:pPr algn="l">
              <a:buFont typeface="Arial" panose="020B0604020202020204" pitchFamily="34" charset="0"/>
              <a:buChar char="•"/>
            </a:pPr>
            <a:r>
              <a:rPr lang="en-GB" b="0" i="0" dirty="0">
                <a:solidFill>
                  <a:srgbClr val="57595D"/>
                </a:solidFill>
                <a:effectLst/>
                <a:highlight>
                  <a:srgbClr val="FFFFFF"/>
                </a:highlight>
                <a:latin typeface="Open Sans" panose="020B0606030504020204" pitchFamily="34" charset="0"/>
              </a:rPr>
              <a:t>Pre-planning</a:t>
            </a:r>
          </a:p>
          <a:p>
            <a:pPr algn="l">
              <a:buFont typeface="Arial" panose="020B0604020202020204" pitchFamily="34" charset="0"/>
              <a:buChar char="•"/>
            </a:pPr>
            <a:r>
              <a:rPr lang="en-GB" b="0" i="0" dirty="0">
                <a:solidFill>
                  <a:srgbClr val="57595D"/>
                </a:solidFill>
                <a:effectLst/>
                <a:highlight>
                  <a:srgbClr val="FFFFFF"/>
                </a:highlight>
                <a:latin typeface="Open Sans" panose="020B0606030504020204" pitchFamily="34" charset="0"/>
              </a:rPr>
              <a:t>Record-taking</a:t>
            </a:r>
          </a:p>
          <a:p>
            <a:pPr algn="l">
              <a:buFont typeface="Arial" panose="020B0604020202020204" pitchFamily="34" charset="0"/>
              <a:buChar char="•"/>
            </a:pPr>
            <a:r>
              <a:rPr lang="en-GB" b="0" i="0" dirty="0">
                <a:solidFill>
                  <a:srgbClr val="57595D"/>
                </a:solidFill>
                <a:effectLst/>
                <a:highlight>
                  <a:srgbClr val="FFFFFF"/>
                </a:highlight>
                <a:latin typeface="Open Sans" panose="020B0606030504020204" pitchFamily="34" charset="0"/>
              </a:rPr>
              <a:t>Writing or transcribing the minutes</a:t>
            </a:r>
          </a:p>
          <a:p>
            <a:pPr algn="l">
              <a:buFont typeface="Arial" panose="020B0604020202020204" pitchFamily="34" charset="0"/>
              <a:buChar char="•"/>
            </a:pPr>
            <a:r>
              <a:rPr lang="en-GB" b="0" i="0" dirty="0">
                <a:solidFill>
                  <a:srgbClr val="57595D"/>
                </a:solidFill>
                <a:effectLst/>
                <a:highlight>
                  <a:srgbClr val="FFFFFF"/>
                </a:highlight>
                <a:latin typeface="Open Sans" panose="020B0606030504020204" pitchFamily="34" charset="0"/>
              </a:rPr>
              <a:t>Sharing meeting minutes</a:t>
            </a:r>
          </a:p>
          <a:p>
            <a:pPr algn="l">
              <a:buFont typeface="Arial" panose="020B0604020202020204" pitchFamily="34" charset="0"/>
              <a:buChar char="•"/>
            </a:pPr>
            <a:r>
              <a:rPr lang="en-GB" b="0" i="0" dirty="0">
                <a:solidFill>
                  <a:srgbClr val="57595D"/>
                </a:solidFill>
                <a:effectLst/>
                <a:highlight>
                  <a:srgbClr val="FFFFFF"/>
                </a:highlight>
                <a:latin typeface="Open Sans" panose="020B0606030504020204" pitchFamily="34" charset="0"/>
              </a:rPr>
              <a:t>Filing or storage of minutes for referencing in the future</a:t>
            </a:r>
          </a:p>
          <a:p>
            <a:pPr marL="0" indent="0">
              <a:buNone/>
            </a:pPr>
            <a:endParaRPr lang="en-IN" dirty="0"/>
          </a:p>
        </p:txBody>
      </p:sp>
    </p:spTree>
    <p:extLst>
      <p:ext uri="{BB962C8B-B14F-4D97-AF65-F5344CB8AC3E}">
        <p14:creationId xmlns:p14="http://schemas.microsoft.com/office/powerpoint/2010/main" val="339746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762C1-C151-EB53-91F9-995C822CAB6E}"/>
              </a:ext>
            </a:extLst>
          </p:cNvPr>
          <p:cNvSpPr>
            <a:spLocks noGrp="1"/>
          </p:cNvSpPr>
          <p:nvPr>
            <p:ph type="title"/>
          </p:nvPr>
        </p:nvSpPr>
        <p:spPr/>
        <p:txBody>
          <a:bodyPr/>
          <a:lstStyle/>
          <a:p>
            <a:r>
              <a:rPr lang="en-GB" dirty="0"/>
              <a:t>Sample from a paper</a:t>
            </a:r>
            <a:endParaRPr lang="en-IN" dirty="0"/>
          </a:p>
        </p:txBody>
      </p:sp>
      <p:sp>
        <p:nvSpPr>
          <p:cNvPr id="3" name="Content Placeholder 2">
            <a:extLst>
              <a:ext uri="{FF2B5EF4-FFF2-40B4-BE49-F238E27FC236}">
                <a16:creationId xmlns:a16="http://schemas.microsoft.com/office/drawing/2014/main" id="{3A2EF1B7-AA10-D81E-20D9-B5C669B437CB}"/>
              </a:ext>
            </a:extLst>
          </p:cNvPr>
          <p:cNvSpPr>
            <a:spLocks noGrp="1"/>
          </p:cNvSpPr>
          <p:nvPr>
            <p:ph idx="1"/>
          </p:nvPr>
        </p:nvSpPr>
        <p:spPr/>
        <p:txBody>
          <a:bodyPr>
            <a:normAutofit fontScale="85000" lnSpcReduction="20000"/>
          </a:bodyPr>
          <a:lstStyle/>
          <a:p>
            <a:pPr algn="l"/>
            <a:r>
              <a:rPr lang="en-GB" b="0" i="0" dirty="0">
                <a:solidFill>
                  <a:srgbClr val="2E414F"/>
                </a:solidFill>
                <a:effectLst/>
                <a:highlight>
                  <a:srgbClr val="FFFFFF"/>
                </a:highlight>
                <a:latin typeface="Roboto" panose="02000000000000000000" pitchFamily="2" charset="0"/>
              </a:rPr>
              <a:t>Abstract</a:t>
            </a:r>
            <a:endParaRPr lang="en-GB" b="0" i="0" dirty="0">
              <a:solidFill>
                <a:srgbClr val="2E3743"/>
              </a:solidFill>
              <a:effectLst/>
              <a:highlight>
                <a:srgbClr val="EBECED"/>
              </a:highlight>
              <a:latin typeface="Roboto" panose="02000000000000000000" pitchFamily="2" charset="0"/>
            </a:endParaRPr>
          </a:p>
          <a:p>
            <a:r>
              <a:rPr lang="en-GB" b="0" i="0" dirty="0">
                <a:solidFill>
                  <a:srgbClr val="2E3743"/>
                </a:solidFill>
                <a:effectLst/>
                <a:highlight>
                  <a:srgbClr val="EBECED"/>
                </a:highlight>
                <a:latin typeface="Roboto" panose="02000000000000000000" pitchFamily="2" charset="0"/>
              </a:rPr>
              <a:t>Alcoholism is a serious disorder that poses a problem for our society. Detection of alcoholism has no widely accepted standard tests or procedures. An electroencephalogram (EEG) is a method to measure the brain’s electrical activity and can be used to detect alcoholism. These EEG signals are complex and multichannel and hence can be hard to interpret manually. Several previous works have tried to classify a subject as alcoholic or non-alcoholic based on these EEG signals. These works have mostly used machine learning or statistical techniques, along with handcrafted features. Not much work is done on the application of deep learning models for the detection of alcoholism using EEG signals. This paper proposes a novel deep learning architecture that uses a combination of Fast Fourier Transform (FFT), Convolution Neural Network (CNN), Long Short Term Memory (LSTM), and recently proposed Attention mechanism for extracting </a:t>
            </a:r>
            <a:r>
              <a:rPr lang="en-GB" b="0" i="0" dirty="0" err="1">
                <a:solidFill>
                  <a:srgbClr val="2E3743"/>
                </a:solidFill>
                <a:effectLst/>
                <a:highlight>
                  <a:srgbClr val="EBECED"/>
                </a:highlight>
                <a:latin typeface="Roboto" panose="02000000000000000000" pitchFamily="2" charset="0"/>
              </a:rPr>
              <a:t>Spatio</a:t>
            </a:r>
            <a:r>
              <a:rPr lang="en-GB" b="0" i="0" dirty="0">
                <a:solidFill>
                  <a:srgbClr val="2E3743"/>
                </a:solidFill>
                <a:effectLst/>
                <a:highlight>
                  <a:srgbClr val="EBECED"/>
                </a:highlight>
                <a:latin typeface="Roboto" panose="02000000000000000000" pitchFamily="2" charset="0"/>
              </a:rPr>
              <a:t>-temporal features from multichannel EEG signals. This proposed architecture can classify a subject as alcoholic or control with high accuracy by </a:t>
            </a:r>
            <a:r>
              <a:rPr lang="en-GB" b="0" i="0" dirty="0" err="1">
                <a:solidFill>
                  <a:srgbClr val="2E3743"/>
                </a:solidFill>
                <a:effectLst/>
                <a:highlight>
                  <a:srgbClr val="EBECED"/>
                </a:highlight>
                <a:latin typeface="Roboto" panose="02000000000000000000" pitchFamily="2" charset="0"/>
              </a:rPr>
              <a:t>analyzing</a:t>
            </a:r>
            <a:r>
              <a:rPr lang="en-GB" b="0" i="0" dirty="0">
                <a:solidFill>
                  <a:srgbClr val="2E3743"/>
                </a:solidFill>
                <a:effectLst/>
                <a:highlight>
                  <a:srgbClr val="EBECED"/>
                </a:highlight>
                <a:latin typeface="Roboto" panose="02000000000000000000" pitchFamily="2" charset="0"/>
              </a:rPr>
              <a:t> EEG signals based on </a:t>
            </a:r>
            <a:r>
              <a:rPr lang="en-GB" b="0" i="0" dirty="0" err="1">
                <a:solidFill>
                  <a:srgbClr val="2E3743"/>
                </a:solidFill>
                <a:effectLst/>
                <a:highlight>
                  <a:srgbClr val="EBECED"/>
                </a:highlight>
                <a:latin typeface="Roboto" panose="02000000000000000000" pitchFamily="2" charset="0"/>
              </a:rPr>
              <a:t>Spatio</a:t>
            </a:r>
            <a:r>
              <a:rPr lang="en-GB" b="0" i="0" dirty="0">
                <a:solidFill>
                  <a:srgbClr val="2E3743"/>
                </a:solidFill>
                <a:effectLst/>
                <a:highlight>
                  <a:srgbClr val="EBECED"/>
                </a:highlight>
                <a:latin typeface="Roboto" panose="02000000000000000000" pitchFamily="2" charset="0"/>
              </a:rPr>
              <a:t>-temporal features and can be used for automating the task of alcoholism detection.</a:t>
            </a:r>
            <a:endParaRPr lang="en-IN" dirty="0"/>
          </a:p>
        </p:txBody>
      </p:sp>
    </p:spTree>
    <p:extLst>
      <p:ext uri="{BB962C8B-B14F-4D97-AF65-F5344CB8AC3E}">
        <p14:creationId xmlns:p14="http://schemas.microsoft.com/office/powerpoint/2010/main" val="2484692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IN"/>
          </a:p>
        </p:txBody>
      </p:sp>
      <p:sp>
        <p:nvSpPr>
          <p:cNvPr id="13" name="Rectangle 12">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15" name="Rectangle 14">
            <a:extLst>
              <a:ext uri="{FF2B5EF4-FFF2-40B4-BE49-F238E27FC236}">
                <a16:creationId xmlns:a16="http://schemas.microsoft.com/office/drawing/2014/main" id="{D2932E9C-BCE7-4564-84F6-CBA75E8B0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ectangle 16">
            <a:extLst>
              <a:ext uri="{FF2B5EF4-FFF2-40B4-BE49-F238E27FC236}">
                <a16:creationId xmlns:a16="http://schemas.microsoft.com/office/drawing/2014/main" id="{AFC7A8FD-E375-431A-898D-F728F0948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4C9E352-5B82-9F9C-98F5-2D23B2CD6590}"/>
              </a:ext>
            </a:extLst>
          </p:cNvPr>
          <p:cNvSpPr>
            <a:spLocks noGrp="1"/>
          </p:cNvSpPr>
          <p:nvPr>
            <p:ph type="title"/>
          </p:nvPr>
        </p:nvSpPr>
        <p:spPr>
          <a:xfrm>
            <a:off x="729587" y="986216"/>
            <a:ext cx="5235575" cy="4394988"/>
          </a:xfrm>
        </p:spPr>
        <p:txBody>
          <a:bodyPr vert="horz" lIns="91440" tIns="45720" rIns="91440" bIns="45720" rtlCol="0" anchor="ctr">
            <a:normAutofit/>
          </a:bodyPr>
          <a:lstStyle/>
          <a:p>
            <a:r>
              <a:rPr lang="en-US" sz="8000" spc="800"/>
              <a:t>Thank You</a:t>
            </a:r>
          </a:p>
        </p:txBody>
      </p:sp>
      <p:sp>
        <p:nvSpPr>
          <p:cNvPr id="19" name="Rectangle 18">
            <a:extLst>
              <a:ext uri="{FF2B5EF4-FFF2-40B4-BE49-F238E27FC236}">
                <a16:creationId xmlns:a16="http://schemas.microsoft.com/office/drawing/2014/main" id="{98C621E2-C9A1-42DB-B77B-FDEC40996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1" name="Freeform 6">
            <a:extLst>
              <a:ext uri="{FF2B5EF4-FFF2-40B4-BE49-F238E27FC236}">
                <a16:creationId xmlns:a16="http://schemas.microsoft.com/office/drawing/2014/main" id="{B85FBED9-5297-4759-B2C0-B6C973023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90140"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IN"/>
          </a:p>
        </p:txBody>
      </p:sp>
      <p:pic>
        <p:nvPicPr>
          <p:cNvPr id="8" name="Graphic 7" descr="Smiling Face with No Fill">
            <a:extLst>
              <a:ext uri="{FF2B5EF4-FFF2-40B4-BE49-F238E27FC236}">
                <a16:creationId xmlns:a16="http://schemas.microsoft.com/office/drawing/2014/main" id="{759EAE31-8760-6726-B04B-61AF4C7D45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9261" y="1619392"/>
            <a:ext cx="3217333" cy="3217333"/>
          </a:xfrm>
          <a:prstGeom prst="rect">
            <a:avLst/>
          </a:prstGeom>
        </p:spPr>
      </p:pic>
    </p:spTree>
    <p:extLst>
      <p:ext uri="{BB962C8B-B14F-4D97-AF65-F5344CB8AC3E}">
        <p14:creationId xmlns:p14="http://schemas.microsoft.com/office/powerpoint/2010/main" val="10783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5BA80-99D4-5BB2-ECE7-68483DFBA967}"/>
              </a:ext>
            </a:extLst>
          </p:cNvPr>
          <p:cNvSpPr>
            <a:spLocks noGrp="1"/>
          </p:cNvSpPr>
          <p:nvPr>
            <p:ph type="title"/>
          </p:nvPr>
        </p:nvSpPr>
        <p:spPr/>
        <p:txBody>
          <a:bodyPr/>
          <a:lstStyle/>
          <a:p>
            <a:r>
              <a:rPr lang="en-GB" dirty="0"/>
              <a:t>Pre-Planning</a:t>
            </a:r>
            <a:endParaRPr lang="en-IN" dirty="0"/>
          </a:p>
        </p:txBody>
      </p:sp>
      <p:sp>
        <p:nvSpPr>
          <p:cNvPr id="3" name="Content Placeholder 2">
            <a:extLst>
              <a:ext uri="{FF2B5EF4-FFF2-40B4-BE49-F238E27FC236}">
                <a16:creationId xmlns:a16="http://schemas.microsoft.com/office/drawing/2014/main" id="{82617ED4-989C-DF7D-34AA-B6149B4932B2}"/>
              </a:ext>
            </a:extLst>
          </p:cNvPr>
          <p:cNvSpPr>
            <a:spLocks noGrp="1"/>
          </p:cNvSpPr>
          <p:nvPr>
            <p:ph idx="1"/>
          </p:nvPr>
        </p:nvSpPr>
        <p:spPr/>
        <p:txBody>
          <a:bodyPr>
            <a:normAutofit fontScale="85000" lnSpcReduction="20000"/>
          </a:bodyPr>
          <a:lstStyle/>
          <a:p>
            <a:r>
              <a:rPr lang="en-GB" dirty="0">
                <a:solidFill>
                  <a:srgbClr val="57595D"/>
                </a:solidFill>
                <a:highlight>
                  <a:srgbClr val="FFFFFF"/>
                </a:highlight>
                <a:latin typeface="Open Sans" panose="020B0606030504020204" pitchFamily="34" charset="0"/>
              </a:rPr>
              <a:t>T</a:t>
            </a:r>
            <a:r>
              <a:rPr lang="en-GB" b="0" i="0" dirty="0">
                <a:solidFill>
                  <a:srgbClr val="57595D"/>
                </a:solidFill>
                <a:effectLst/>
                <a:highlight>
                  <a:srgbClr val="FFFFFF"/>
                </a:highlight>
                <a:latin typeface="Open Sans" panose="020B0606030504020204" pitchFamily="34" charset="0"/>
              </a:rPr>
              <a:t>he </a:t>
            </a:r>
            <a:r>
              <a:rPr lang="en-GB" dirty="0">
                <a:solidFill>
                  <a:schemeClr val="tx1"/>
                </a:solidFill>
                <a:highlight>
                  <a:srgbClr val="FFFFFF"/>
                </a:highlight>
                <a:latin typeface="Open Sans" panose="020B0606030504020204" pitchFamily="34" charset="0"/>
              </a:rPr>
              <a:t>chairperson</a:t>
            </a:r>
            <a:r>
              <a:rPr lang="en-GB" b="0" i="0" dirty="0">
                <a:solidFill>
                  <a:srgbClr val="57595D"/>
                </a:solidFill>
                <a:effectLst/>
                <a:highlight>
                  <a:srgbClr val="FFFFFF"/>
                </a:highlight>
                <a:latin typeface="Open Sans" panose="020B0606030504020204" pitchFamily="34" charset="0"/>
              </a:rPr>
              <a:t> and the secretary or minutes-recorder should work together to determine the agenda of the meeting beforehand.</a:t>
            </a:r>
          </a:p>
          <a:p>
            <a:endParaRPr lang="en-GB" dirty="0">
              <a:solidFill>
                <a:srgbClr val="57595D"/>
              </a:solidFill>
              <a:highlight>
                <a:srgbClr val="FFFFFF"/>
              </a:highlight>
              <a:latin typeface="Open Sans" panose="020B0606030504020204" pitchFamily="34" charset="0"/>
            </a:endParaRPr>
          </a:p>
          <a:p>
            <a:pPr algn="l"/>
            <a:r>
              <a:rPr lang="en-GB" b="0" i="0" dirty="0">
                <a:solidFill>
                  <a:srgbClr val="57595D"/>
                </a:solidFill>
                <a:effectLst/>
                <a:highlight>
                  <a:srgbClr val="FFFFFF"/>
                </a:highlight>
                <a:latin typeface="Open Sans" panose="020B0606030504020204" pitchFamily="34" charset="0"/>
              </a:rPr>
              <a:t>If it’s not possible for the chair and secretary to meet and come up with a draft, then it’s up to the secretary to get a copy of the agenda before the meeting starts. </a:t>
            </a:r>
          </a:p>
          <a:p>
            <a:pPr algn="l"/>
            <a:endParaRPr lang="en-GB" dirty="0">
              <a:solidFill>
                <a:srgbClr val="57595D"/>
              </a:solidFill>
              <a:highlight>
                <a:srgbClr val="FFFFFF"/>
              </a:highlight>
              <a:latin typeface="Open Sans" panose="020B0606030504020204" pitchFamily="34" charset="0"/>
            </a:endParaRPr>
          </a:p>
          <a:p>
            <a:pPr algn="l"/>
            <a:r>
              <a:rPr lang="en-GB" b="0" i="0" dirty="0">
                <a:solidFill>
                  <a:srgbClr val="57595D"/>
                </a:solidFill>
                <a:effectLst/>
                <a:highlight>
                  <a:srgbClr val="FFFFFF"/>
                </a:highlight>
                <a:latin typeface="Open Sans" panose="020B0606030504020204" pitchFamily="34" charset="0"/>
              </a:rPr>
              <a:t>The meeting agenda will serve as a guide for how to take notes and prepare the minutes.</a:t>
            </a:r>
          </a:p>
          <a:p>
            <a:pPr algn="l"/>
            <a:r>
              <a:rPr lang="en-GB" dirty="0">
                <a:solidFill>
                  <a:srgbClr val="57595D"/>
                </a:solidFill>
                <a:highlight>
                  <a:srgbClr val="FFFFFF"/>
                </a:highlight>
                <a:latin typeface="Open Sans" panose="020B0606030504020204" pitchFamily="34" charset="0"/>
              </a:rPr>
              <a:t>T</a:t>
            </a:r>
            <a:r>
              <a:rPr lang="en-GB" b="0" i="0" dirty="0">
                <a:solidFill>
                  <a:srgbClr val="57595D"/>
                </a:solidFill>
                <a:effectLst/>
                <a:highlight>
                  <a:srgbClr val="FFFFFF"/>
                </a:highlight>
                <a:latin typeface="Open Sans" panose="020B0606030504020204" pitchFamily="34" charset="0"/>
              </a:rPr>
              <a:t>he agenda also includes other details, which need to be incorporated in the minutes. They include:</a:t>
            </a:r>
          </a:p>
          <a:p>
            <a:pPr algn="l">
              <a:buFont typeface="Arial" panose="020B0604020202020204" pitchFamily="34" charset="0"/>
              <a:buChar char="•"/>
            </a:pPr>
            <a:r>
              <a:rPr lang="en-GB" b="0" i="0" dirty="0">
                <a:solidFill>
                  <a:srgbClr val="57595D"/>
                </a:solidFill>
                <a:effectLst/>
                <a:highlight>
                  <a:srgbClr val="FFFFFF"/>
                </a:highlight>
                <a:latin typeface="Open Sans" panose="020B0606030504020204" pitchFamily="34" charset="0"/>
              </a:rPr>
              <a:t>Names of all the members present – includes guests and speakers</a:t>
            </a:r>
          </a:p>
          <a:p>
            <a:pPr algn="l">
              <a:buFont typeface="Arial" panose="020B0604020202020204" pitchFamily="34" charset="0"/>
              <a:buChar char="•"/>
            </a:pPr>
            <a:r>
              <a:rPr lang="en-GB" b="0" i="0" dirty="0">
                <a:solidFill>
                  <a:srgbClr val="57595D"/>
                </a:solidFill>
                <a:effectLst/>
                <a:highlight>
                  <a:srgbClr val="FFFFFF"/>
                </a:highlight>
                <a:latin typeface="Open Sans" panose="020B0606030504020204" pitchFamily="34" charset="0"/>
              </a:rPr>
              <a:t>Documents that may be handed out as the meeting progresses, such as copies of a list of proposals to be voted on</a:t>
            </a:r>
          </a:p>
          <a:p>
            <a:endParaRPr lang="en-GB" b="0" i="0" dirty="0">
              <a:solidFill>
                <a:srgbClr val="57595D"/>
              </a:solidFill>
              <a:effectLst/>
              <a:highlight>
                <a:srgbClr val="FFFFFF"/>
              </a:highlight>
              <a:latin typeface="Open Sans" panose="020B0606030504020204" pitchFamily="34" charset="0"/>
            </a:endParaRPr>
          </a:p>
          <a:p>
            <a:endParaRPr lang="en-IN" dirty="0"/>
          </a:p>
        </p:txBody>
      </p:sp>
    </p:spTree>
    <p:extLst>
      <p:ext uri="{BB962C8B-B14F-4D97-AF65-F5344CB8AC3E}">
        <p14:creationId xmlns:p14="http://schemas.microsoft.com/office/powerpoint/2010/main" val="3320841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12776-9B5C-CDD9-AC33-4255FCBD4920}"/>
              </a:ext>
            </a:extLst>
          </p:cNvPr>
          <p:cNvSpPr>
            <a:spLocks noGrp="1"/>
          </p:cNvSpPr>
          <p:nvPr>
            <p:ph type="title"/>
          </p:nvPr>
        </p:nvSpPr>
        <p:spPr/>
        <p:txBody>
          <a:bodyPr/>
          <a:lstStyle/>
          <a:p>
            <a:r>
              <a:rPr lang="en-GB" dirty="0"/>
              <a:t>Expectations</a:t>
            </a:r>
            <a:endParaRPr lang="en-IN" dirty="0"/>
          </a:p>
        </p:txBody>
      </p:sp>
      <p:sp>
        <p:nvSpPr>
          <p:cNvPr id="3" name="Content Placeholder 2">
            <a:extLst>
              <a:ext uri="{FF2B5EF4-FFF2-40B4-BE49-F238E27FC236}">
                <a16:creationId xmlns:a16="http://schemas.microsoft.com/office/drawing/2014/main" id="{66511518-CC67-C5E6-02F0-AB823C680AC1}"/>
              </a:ext>
            </a:extLst>
          </p:cNvPr>
          <p:cNvSpPr>
            <a:spLocks noGrp="1"/>
          </p:cNvSpPr>
          <p:nvPr>
            <p:ph idx="1"/>
          </p:nvPr>
        </p:nvSpPr>
        <p:spPr/>
        <p:txBody>
          <a:bodyPr/>
          <a:lstStyle/>
          <a:p>
            <a:r>
              <a:rPr lang="en-GB" b="0" i="0" dirty="0">
                <a:solidFill>
                  <a:srgbClr val="57595D"/>
                </a:solidFill>
                <a:effectLst/>
                <a:highlight>
                  <a:srgbClr val="FFFFFF"/>
                </a:highlight>
                <a:latin typeface="Open Sans" panose="020B0606030504020204" pitchFamily="34" charset="0"/>
              </a:rPr>
              <a:t>When an individual is chosen as the minutes recorder, it’s important for them to know what is expected of them. </a:t>
            </a:r>
          </a:p>
          <a:p>
            <a:r>
              <a:rPr lang="en-GB" b="0" i="0" dirty="0">
                <a:solidFill>
                  <a:srgbClr val="57595D"/>
                </a:solidFill>
                <a:effectLst/>
                <a:highlight>
                  <a:srgbClr val="FFFFFF"/>
                </a:highlight>
                <a:latin typeface="Open Sans" panose="020B0606030504020204" pitchFamily="34" charset="0"/>
              </a:rPr>
              <a:t>Therefore, the individual should approach the chair of the committee and ask what their role in the meeting will be. </a:t>
            </a:r>
          </a:p>
          <a:p>
            <a:r>
              <a:rPr lang="en-GB" b="0" i="0" dirty="0">
                <a:solidFill>
                  <a:srgbClr val="57595D"/>
                </a:solidFill>
                <a:effectLst/>
                <a:highlight>
                  <a:srgbClr val="FFFFFF"/>
                </a:highlight>
                <a:latin typeface="Open Sans" panose="020B0606030504020204" pitchFamily="34" charset="0"/>
              </a:rPr>
              <a:t>For example, if the meeting will involve proposing </a:t>
            </a:r>
            <a:r>
              <a:rPr lang="en-GB" dirty="0">
                <a:solidFill>
                  <a:schemeClr val="tx1"/>
                </a:solidFill>
                <a:highlight>
                  <a:srgbClr val="FFFFFF"/>
                </a:highlight>
                <a:latin typeface="Open Sans" panose="020B0606030504020204" pitchFamily="34" charset="0"/>
              </a:rPr>
              <a:t>motions</a:t>
            </a:r>
            <a:r>
              <a:rPr lang="en-GB" b="0" i="0" dirty="0">
                <a:solidFill>
                  <a:srgbClr val="57595D"/>
                </a:solidFill>
                <a:effectLst/>
                <a:highlight>
                  <a:srgbClr val="FFFFFF"/>
                </a:highlight>
                <a:latin typeface="Open Sans" panose="020B0606030504020204" pitchFamily="34" charset="0"/>
              </a:rPr>
              <a:t>, the designated member should inquire as to whether he should include the names of those proposing motions and those seconding.</a:t>
            </a:r>
            <a:endParaRPr lang="en-IN" dirty="0"/>
          </a:p>
        </p:txBody>
      </p:sp>
    </p:spTree>
    <p:extLst>
      <p:ext uri="{BB962C8B-B14F-4D97-AF65-F5344CB8AC3E}">
        <p14:creationId xmlns:p14="http://schemas.microsoft.com/office/powerpoint/2010/main" val="2152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03EA15A-D060-4667-BE59-515011148EA9}"/>
              </a:ext>
            </a:extLst>
          </p:cNvPr>
          <p:cNvSpPr/>
          <p:nvPr/>
        </p:nvSpPr>
        <p:spPr>
          <a:xfrm>
            <a:off x="995083" y="744071"/>
            <a:ext cx="10067364" cy="53698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D01B6342-B8FA-59E1-69C6-A2BB7F032DED}"/>
              </a:ext>
            </a:extLst>
          </p:cNvPr>
          <p:cNvSpPr txBox="1"/>
          <p:nvPr/>
        </p:nvSpPr>
        <p:spPr>
          <a:xfrm>
            <a:off x="2528047" y="860612"/>
            <a:ext cx="6893859" cy="830997"/>
          </a:xfrm>
          <a:prstGeom prst="rect">
            <a:avLst/>
          </a:prstGeom>
          <a:noFill/>
        </p:spPr>
        <p:txBody>
          <a:bodyPr wrap="square" rtlCol="0">
            <a:spAutoFit/>
          </a:bodyPr>
          <a:lstStyle/>
          <a:p>
            <a:pPr algn="ctr"/>
            <a:r>
              <a:rPr lang="en-IN" sz="4800" b="1" dirty="0">
                <a:latin typeface="Times New Roman" panose="02020603050405020304" pitchFamily="18" charset="0"/>
                <a:cs typeface="Times New Roman" panose="02020603050405020304" pitchFamily="18" charset="0"/>
              </a:rPr>
              <a:t>Key Elements</a:t>
            </a:r>
          </a:p>
        </p:txBody>
      </p:sp>
      <p:sp>
        <p:nvSpPr>
          <p:cNvPr id="4" name="TextBox 3">
            <a:extLst>
              <a:ext uri="{FF2B5EF4-FFF2-40B4-BE49-F238E27FC236}">
                <a16:creationId xmlns:a16="http://schemas.microsoft.com/office/drawing/2014/main" id="{D5AB7642-DD8C-D598-CB12-4ECD979D8C64}"/>
              </a:ext>
            </a:extLst>
          </p:cNvPr>
          <p:cNvSpPr txBox="1"/>
          <p:nvPr/>
        </p:nvSpPr>
        <p:spPr>
          <a:xfrm>
            <a:off x="1541929" y="2456329"/>
            <a:ext cx="9278471" cy="2677656"/>
          </a:xfrm>
          <a:prstGeom prst="rect">
            <a:avLst/>
          </a:prstGeom>
          <a:noFill/>
        </p:spPr>
        <p:txBody>
          <a:bodyPr wrap="square" rtlCol="0">
            <a:spAutoFit/>
          </a:bodyPr>
          <a:lstStyle/>
          <a:p>
            <a:pPr marL="285750" indent="-28575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Date, time, and location of the meeting</a:t>
            </a:r>
          </a:p>
          <a:p>
            <a:pPr marL="285750" indent="-28575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List of attendees, including their names and titles</a:t>
            </a:r>
          </a:p>
          <a:p>
            <a:pPr marL="285750" indent="-28575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Approval of previous meeting minutes (if applicable)</a:t>
            </a:r>
          </a:p>
          <a:p>
            <a:pPr marL="285750" indent="-28575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Agenda items or topics discussed during the meeting</a:t>
            </a:r>
          </a:p>
          <a:p>
            <a:pPr marL="285750" indent="-28575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Summaries of discussions and key points raised by participants</a:t>
            </a:r>
            <a:endParaRPr lang="en-IN" dirty="0"/>
          </a:p>
        </p:txBody>
      </p:sp>
      <p:sp>
        <p:nvSpPr>
          <p:cNvPr id="5" name="Slide Number Placeholder 4">
            <a:extLst>
              <a:ext uri="{FF2B5EF4-FFF2-40B4-BE49-F238E27FC236}">
                <a16:creationId xmlns:a16="http://schemas.microsoft.com/office/drawing/2014/main" id="{15F57784-5C28-E530-5FB9-EFA0EF37DE43}"/>
              </a:ext>
            </a:extLst>
          </p:cNvPr>
          <p:cNvSpPr>
            <a:spLocks noGrp="1"/>
          </p:cNvSpPr>
          <p:nvPr>
            <p:ph type="sldNum" sz="quarter" idx="12"/>
          </p:nvPr>
        </p:nvSpPr>
        <p:spPr/>
        <p:txBody>
          <a:bodyPr/>
          <a:lstStyle/>
          <a:p>
            <a:fld id="{A76198BE-349D-4C67-96B5-D78B17C60D63}" type="slidenum">
              <a:rPr lang="en-IN" smtClean="0"/>
              <a:t>7</a:t>
            </a:fld>
            <a:endParaRPr lang="en-IN"/>
          </a:p>
        </p:txBody>
      </p:sp>
    </p:spTree>
    <p:extLst>
      <p:ext uri="{BB962C8B-B14F-4D97-AF65-F5344CB8AC3E}">
        <p14:creationId xmlns:p14="http://schemas.microsoft.com/office/powerpoint/2010/main" val="2628514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03EA15A-D060-4667-BE59-515011148EA9}"/>
              </a:ext>
            </a:extLst>
          </p:cNvPr>
          <p:cNvSpPr/>
          <p:nvPr/>
        </p:nvSpPr>
        <p:spPr>
          <a:xfrm>
            <a:off x="995083" y="744071"/>
            <a:ext cx="10067364" cy="53698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D3F89751-A98A-5B00-1B84-E65A766F0D08}"/>
              </a:ext>
            </a:extLst>
          </p:cNvPr>
          <p:cNvSpPr txBox="1"/>
          <p:nvPr/>
        </p:nvSpPr>
        <p:spPr>
          <a:xfrm>
            <a:off x="1721224" y="1659285"/>
            <a:ext cx="8964705" cy="3539430"/>
          </a:xfrm>
          <a:prstGeom prst="rect">
            <a:avLst/>
          </a:prstGeom>
          <a:noFill/>
        </p:spPr>
        <p:txBody>
          <a:bodyPr wrap="square" rtlCol="0">
            <a:spAutoFit/>
          </a:bodyPr>
          <a:lstStyle/>
          <a:p>
            <a:pPr marL="285750" indent="-28575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Decisions made during the meeting</a:t>
            </a:r>
          </a:p>
          <a:p>
            <a:pPr marL="285750" indent="-28575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Action items or tasks assigned to specific individuals</a:t>
            </a:r>
          </a:p>
          <a:p>
            <a:pPr marL="285750" indent="-28575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Deadlines of assigned tasks</a:t>
            </a:r>
          </a:p>
          <a:p>
            <a:pPr marL="285750" indent="-28575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Any follow-up items</a:t>
            </a:r>
          </a:p>
          <a:p>
            <a:pPr marL="285750" indent="-28575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Announcements or other relevant information shared during the meeting</a:t>
            </a:r>
          </a:p>
          <a:p>
            <a:pPr marL="285750" indent="-28575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Adjournment time and date of the next meeting (if applicable)</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B0D4DB6-2DE5-8DB6-C4AE-C54942397AF4}"/>
              </a:ext>
            </a:extLst>
          </p:cNvPr>
          <p:cNvSpPr>
            <a:spLocks noGrp="1"/>
          </p:cNvSpPr>
          <p:nvPr>
            <p:ph type="sldNum" sz="quarter" idx="12"/>
          </p:nvPr>
        </p:nvSpPr>
        <p:spPr/>
        <p:txBody>
          <a:bodyPr/>
          <a:lstStyle/>
          <a:p>
            <a:fld id="{A76198BE-349D-4C67-96B5-D78B17C60D63}" type="slidenum">
              <a:rPr lang="en-IN" smtClean="0"/>
              <a:t>8</a:t>
            </a:fld>
            <a:endParaRPr lang="en-IN"/>
          </a:p>
        </p:txBody>
      </p:sp>
    </p:spTree>
    <p:extLst>
      <p:ext uri="{BB962C8B-B14F-4D97-AF65-F5344CB8AC3E}">
        <p14:creationId xmlns:p14="http://schemas.microsoft.com/office/powerpoint/2010/main" val="1391318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99AFCE-214E-8616-E69D-0FFBF7FD23F4}"/>
              </a:ext>
            </a:extLst>
          </p:cNvPr>
          <p:cNvSpPr txBox="1"/>
          <p:nvPr/>
        </p:nvSpPr>
        <p:spPr>
          <a:xfrm>
            <a:off x="1040333" y="1055274"/>
            <a:ext cx="11742057" cy="501675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Date:</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Present: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Absent: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1.  CALL TO ORDER/OPENING REMARKS</a:t>
            </a: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Mention the time the meeting was called to order and the person who facilitated it</a:t>
            </a:r>
          </a:p>
          <a:p>
            <a:r>
              <a:rPr lang="en-US" sz="2000" b="1" dirty="0">
                <a:latin typeface="Times New Roman" panose="02020603050405020304" pitchFamily="18" charset="0"/>
                <a:cs typeface="Times New Roman" panose="02020603050405020304" pitchFamily="18" charset="0"/>
              </a:rPr>
              <a:t>	2. APPROVAL OF THE MINUTES FROM (DATE)</a:t>
            </a: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Requires approval of the previous meeting’s minutes</a:t>
            </a:r>
          </a:p>
          <a:p>
            <a:r>
              <a:rPr lang="en-US" sz="2000" b="1" dirty="0">
                <a:latin typeface="Times New Roman" panose="02020603050405020304" pitchFamily="18" charset="0"/>
                <a:cs typeface="Times New Roman" panose="02020603050405020304" pitchFamily="18" charset="0"/>
              </a:rPr>
              <a:t>	3. ADDITIONS TO THE AGENDA</a:t>
            </a: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Includes any addition to the agenda (only if applicable)</a:t>
            </a:r>
          </a:p>
          <a:p>
            <a:r>
              <a:rPr lang="en-US" sz="2000" b="1" dirty="0">
                <a:latin typeface="Times New Roman" panose="02020603050405020304" pitchFamily="18" charset="0"/>
                <a:cs typeface="Times New Roman" panose="02020603050405020304" pitchFamily="18" charset="0"/>
              </a:rPr>
              <a:t>	4. APPROVAL OF THE AGENDA</a:t>
            </a: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Motion: to approve the said agenda</a:t>
            </a: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(ii) Motion by: </a:t>
            </a: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(iii) Seconded by:</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4EB9F67-9CCD-41CE-A03F-366203473B39}"/>
              </a:ext>
            </a:extLst>
          </p:cNvPr>
          <p:cNvSpPr>
            <a:spLocks noGrp="1"/>
          </p:cNvSpPr>
          <p:nvPr>
            <p:ph type="sldNum" sz="quarter" idx="12"/>
          </p:nvPr>
        </p:nvSpPr>
        <p:spPr/>
        <p:txBody>
          <a:bodyPr/>
          <a:lstStyle/>
          <a:p>
            <a:fld id="{A76198BE-349D-4C67-96B5-D78B17C60D63}" type="slidenum">
              <a:rPr lang="en-IN" smtClean="0"/>
              <a:t>9</a:t>
            </a:fld>
            <a:endParaRPr lang="en-IN"/>
          </a:p>
        </p:txBody>
      </p:sp>
    </p:spTree>
    <p:extLst>
      <p:ext uri="{BB962C8B-B14F-4D97-AF65-F5344CB8AC3E}">
        <p14:creationId xmlns:p14="http://schemas.microsoft.com/office/powerpoint/2010/main" val="353903730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TotalTime>
  <Words>3616</Words>
  <Application>Microsoft Office PowerPoint</Application>
  <PresentationFormat>Widescreen</PresentationFormat>
  <Paragraphs>274</Paragraphs>
  <Slides>41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41</vt:i4>
      </vt:variant>
    </vt:vector>
  </HeadingPairs>
  <TitlesOfParts>
    <vt:vector size="56" baseType="lpstr">
      <vt:lpstr>__Noto_Sans_2e7f9a</vt:lpstr>
      <vt:lpstr>Arial</vt:lpstr>
      <vt:lpstr>Calibri</vt:lpstr>
      <vt:lpstr>Gill Sans MT</vt:lpstr>
      <vt:lpstr>gordita</vt:lpstr>
      <vt:lpstr>Impact</vt:lpstr>
      <vt:lpstr>inherit</vt:lpstr>
      <vt:lpstr>Open Sans</vt:lpstr>
      <vt:lpstr>Poppins</vt:lpstr>
      <vt:lpstr>Roboto</vt:lpstr>
      <vt:lpstr>Times New Roman</vt:lpstr>
      <vt:lpstr>UniversLight</vt:lpstr>
      <vt:lpstr>UniversRoman</vt:lpstr>
      <vt:lpstr>Wingdings</vt:lpstr>
      <vt:lpstr>Badge</vt:lpstr>
      <vt:lpstr>MINUTES OF THE MEETING, Performance Appraisal, Proposals</vt:lpstr>
      <vt:lpstr>PowerPoint Presentation</vt:lpstr>
      <vt:lpstr>PowerPoint Presentation</vt:lpstr>
      <vt:lpstr>Key Steps</vt:lpstr>
      <vt:lpstr>Pre-Planning</vt:lpstr>
      <vt:lpstr>Expectations</vt:lpstr>
      <vt:lpstr>PowerPoint Presentation</vt:lpstr>
      <vt:lpstr>PowerPoint Presentation</vt:lpstr>
      <vt:lpstr>PowerPoint Presentation</vt:lpstr>
      <vt:lpstr>PowerPoint Presentation</vt:lpstr>
      <vt:lpstr>PowerPoint Presentation</vt:lpstr>
      <vt:lpstr>PowerPoint Presentation</vt:lpstr>
      <vt:lpstr>Advantages</vt:lpstr>
      <vt:lpstr>How to write the minutes of a meeting</vt:lpstr>
      <vt:lpstr>Don’ts</vt:lpstr>
      <vt:lpstr>PowerPoint Presentation</vt:lpstr>
      <vt:lpstr>PowerPoint Presentation</vt:lpstr>
      <vt:lpstr>Performance Appraisal</vt:lpstr>
      <vt:lpstr>importance</vt:lpstr>
      <vt:lpstr>360 degree</vt:lpstr>
      <vt:lpstr>Management by Objectives (MBO)</vt:lpstr>
      <vt:lpstr>Straight Ranking Appraisals</vt:lpstr>
      <vt:lpstr>Grading</vt:lpstr>
      <vt:lpstr>Trait and Behaviour Based Appraisal</vt:lpstr>
      <vt:lpstr>Behaviourally Anchored Rating Scale</vt:lpstr>
      <vt:lpstr>Points to keep in mind while writing letters of appraisal</vt:lpstr>
      <vt:lpstr>PowerPoint Presentation</vt:lpstr>
      <vt:lpstr>Proposals</vt:lpstr>
      <vt:lpstr>Types</vt:lpstr>
      <vt:lpstr>STEPS</vt:lpstr>
      <vt:lpstr>PowerPoint Presentation</vt:lpstr>
      <vt:lpstr>Research Proposal</vt:lpstr>
      <vt:lpstr>Language Considerations</vt:lpstr>
      <vt:lpstr>Adherence to 7C</vt:lpstr>
      <vt:lpstr>Writing an Abstract</vt:lpstr>
      <vt:lpstr>tHings to include</vt:lpstr>
      <vt:lpstr>Pitfalls to Avoid</vt:lpstr>
      <vt:lpstr>Sample Abstracts</vt:lpstr>
      <vt:lpstr>Sample….</vt:lpstr>
      <vt:lpstr>Sample from a paper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Bipasha Mandal</dc:creator>
  <cp:lastModifiedBy>Smriti Singh</cp:lastModifiedBy>
  <cp:revision>7</cp:revision>
  <dcterms:created xsi:type="dcterms:W3CDTF">2023-09-13T09:56:06Z</dcterms:created>
  <dcterms:modified xsi:type="dcterms:W3CDTF">2024-04-07T14:28:23Z</dcterms:modified>
</cp:coreProperties>
</file>