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9"/>
  </p:notesMasterIdLst>
  <p:handoutMasterIdLst>
    <p:handoutMasterId r:id="rId40"/>
  </p:handoutMasterIdLst>
  <p:sldIdLst>
    <p:sldId id="312" r:id="rId5"/>
    <p:sldId id="304" r:id="rId6"/>
    <p:sldId id="307" r:id="rId7"/>
    <p:sldId id="281" r:id="rId8"/>
    <p:sldId id="282" r:id="rId9"/>
    <p:sldId id="314" r:id="rId10"/>
    <p:sldId id="315" r:id="rId11"/>
    <p:sldId id="317" r:id="rId12"/>
    <p:sldId id="318" r:id="rId13"/>
    <p:sldId id="319" r:id="rId14"/>
    <p:sldId id="321" r:id="rId15"/>
    <p:sldId id="323" r:id="rId16"/>
    <p:sldId id="324" r:id="rId17"/>
    <p:sldId id="325" r:id="rId18"/>
    <p:sldId id="326" r:id="rId19"/>
    <p:sldId id="327" r:id="rId20"/>
    <p:sldId id="328" r:id="rId21"/>
    <p:sldId id="330" r:id="rId22"/>
    <p:sldId id="331" r:id="rId23"/>
    <p:sldId id="333" r:id="rId24"/>
    <p:sldId id="332" r:id="rId25"/>
    <p:sldId id="334" r:id="rId26"/>
    <p:sldId id="336" r:id="rId27"/>
    <p:sldId id="335" r:id="rId28"/>
    <p:sldId id="337" r:id="rId29"/>
    <p:sldId id="338" r:id="rId30"/>
    <p:sldId id="339" r:id="rId31"/>
    <p:sldId id="340" r:id="rId32"/>
    <p:sldId id="341" r:id="rId33"/>
    <p:sldId id="342" r:id="rId34"/>
    <p:sldId id="343" r:id="rId35"/>
    <p:sldId id="329" r:id="rId36"/>
    <p:sldId id="344" r:id="rId37"/>
    <p:sldId id="297" r:id="rId3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B597F-0ADB-448E-A870-E850715E03F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B5BE8DE-0667-48DD-87F2-6842AD4BAEE4}">
      <dgm:prSet phldrT="[Text]"/>
      <dgm:spPr/>
      <dgm:t>
        <a:bodyPr/>
        <a:lstStyle/>
        <a:p>
          <a:r>
            <a:rPr lang="en-IN" dirty="0"/>
            <a:t>Verbal</a:t>
          </a:r>
        </a:p>
      </dgm:t>
    </dgm:pt>
    <dgm:pt modelId="{349FD88C-8044-4074-B3EB-9F5AFCF98F76}" type="parTrans" cxnId="{C3D26588-4197-47AB-9CB3-8334995A7AD9}">
      <dgm:prSet/>
      <dgm:spPr/>
      <dgm:t>
        <a:bodyPr/>
        <a:lstStyle/>
        <a:p>
          <a:endParaRPr lang="en-IN"/>
        </a:p>
      </dgm:t>
    </dgm:pt>
    <dgm:pt modelId="{244EB710-6E8A-4C9C-AD6E-46415B1AB6B9}" type="sibTrans" cxnId="{C3D26588-4197-47AB-9CB3-8334995A7AD9}">
      <dgm:prSet/>
      <dgm:spPr/>
      <dgm:t>
        <a:bodyPr/>
        <a:lstStyle/>
        <a:p>
          <a:endParaRPr lang="en-IN"/>
        </a:p>
      </dgm:t>
    </dgm:pt>
    <dgm:pt modelId="{13B8AE05-8024-4D25-A1E2-DA979654993C}">
      <dgm:prSet phldrT="[Text]"/>
      <dgm:spPr/>
      <dgm:t>
        <a:bodyPr/>
        <a:lstStyle/>
        <a:p>
          <a:r>
            <a:rPr lang="en-IN" dirty="0"/>
            <a:t>Phone calls, video calls, 1:1 meeting, water break meetings</a:t>
          </a:r>
        </a:p>
      </dgm:t>
    </dgm:pt>
    <dgm:pt modelId="{E73193AD-25AA-4865-B6C2-72C7563851D3}" type="parTrans" cxnId="{6CF56AEF-EE4D-4A18-8E1A-9AC39E16787B}">
      <dgm:prSet/>
      <dgm:spPr/>
      <dgm:t>
        <a:bodyPr/>
        <a:lstStyle/>
        <a:p>
          <a:endParaRPr lang="en-IN"/>
        </a:p>
      </dgm:t>
    </dgm:pt>
    <dgm:pt modelId="{66F9F417-DF82-4BF7-9D9E-CC67F81037A4}" type="sibTrans" cxnId="{6CF56AEF-EE4D-4A18-8E1A-9AC39E16787B}">
      <dgm:prSet/>
      <dgm:spPr/>
      <dgm:t>
        <a:bodyPr/>
        <a:lstStyle/>
        <a:p>
          <a:endParaRPr lang="en-IN"/>
        </a:p>
      </dgm:t>
    </dgm:pt>
    <dgm:pt modelId="{EF9ECE3F-3783-4612-B4AB-7C2D4159852C}">
      <dgm:prSet phldrT="[Text]"/>
      <dgm:spPr/>
      <dgm:t>
        <a:bodyPr/>
        <a:lstStyle/>
        <a:p>
          <a:r>
            <a:rPr lang="en-IN" dirty="0"/>
            <a:t>Written</a:t>
          </a:r>
        </a:p>
      </dgm:t>
    </dgm:pt>
    <dgm:pt modelId="{75375A7B-081F-4259-834F-BD2170DFA7CC}" type="parTrans" cxnId="{DEEEF00C-009A-4F6A-BC81-17F291FA0197}">
      <dgm:prSet/>
      <dgm:spPr/>
      <dgm:t>
        <a:bodyPr/>
        <a:lstStyle/>
        <a:p>
          <a:endParaRPr lang="en-IN"/>
        </a:p>
      </dgm:t>
    </dgm:pt>
    <dgm:pt modelId="{3E4A0E70-F46D-4107-8400-5C8E826EAAE9}" type="sibTrans" cxnId="{DEEEF00C-009A-4F6A-BC81-17F291FA0197}">
      <dgm:prSet/>
      <dgm:spPr/>
      <dgm:t>
        <a:bodyPr/>
        <a:lstStyle/>
        <a:p>
          <a:endParaRPr lang="en-IN"/>
        </a:p>
      </dgm:t>
    </dgm:pt>
    <dgm:pt modelId="{E28F3F09-78B2-482C-8841-2F3BB98A476C}">
      <dgm:prSet phldrT="[Text]"/>
      <dgm:spPr/>
      <dgm:t>
        <a:bodyPr/>
        <a:lstStyle/>
        <a:p>
          <a:r>
            <a:rPr lang="en-IN" dirty="0"/>
            <a:t>Email, team chats, documentation</a:t>
          </a:r>
        </a:p>
      </dgm:t>
    </dgm:pt>
    <dgm:pt modelId="{EDB6021D-7DD1-4489-990D-C4AE941413E5}" type="parTrans" cxnId="{4EA4D04D-778A-43D6-9CBB-3E0135CC9A49}">
      <dgm:prSet/>
      <dgm:spPr/>
      <dgm:t>
        <a:bodyPr/>
        <a:lstStyle/>
        <a:p>
          <a:endParaRPr lang="en-IN"/>
        </a:p>
      </dgm:t>
    </dgm:pt>
    <dgm:pt modelId="{1100E536-0F9A-4D44-999A-9F743B015142}" type="sibTrans" cxnId="{4EA4D04D-778A-43D6-9CBB-3E0135CC9A49}">
      <dgm:prSet/>
      <dgm:spPr/>
      <dgm:t>
        <a:bodyPr/>
        <a:lstStyle/>
        <a:p>
          <a:endParaRPr lang="en-IN"/>
        </a:p>
      </dgm:t>
    </dgm:pt>
    <dgm:pt modelId="{67824E5F-08AD-4EFC-8499-B9D2938C942D}" type="pres">
      <dgm:prSet presAssocID="{CC6B597F-0ADB-448E-A870-E850715E03F3}" presName="linear" presStyleCnt="0">
        <dgm:presLayoutVars>
          <dgm:animLvl val="lvl"/>
          <dgm:resizeHandles val="exact"/>
        </dgm:presLayoutVars>
      </dgm:prSet>
      <dgm:spPr/>
    </dgm:pt>
    <dgm:pt modelId="{4C7A6D4E-B6F1-409D-A212-F69C4658DB5D}" type="pres">
      <dgm:prSet presAssocID="{0B5BE8DE-0667-48DD-87F2-6842AD4BAEE4}" presName="parentText" presStyleLbl="node1" presStyleIdx="0" presStyleCnt="2">
        <dgm:presLayoutVars>
          <dgm:chMax val="0"/>
          <dgm:bulletEnabled val="1"/>
        </dgm:presLayoutVars>
      </dgm:prSet>
      <dgm:spPr/>
    </dgm:pt>
    <dgm:pt modelId="{7A0D24FB-70F0-4D14-B031-7647A5A35428}" type="pres">
      <dgm:prSet presAssocID="{0B5BE8DE-0667-48DD-87F2-6842AD4BAEE4}" presName="childText" presStyleLbl="revTx" presStyleIdx="0" presStyleCnt="2">
        <dgm:presLayoutVars>
          <dgm:bulletEnabled val="1"/>
        </dgm:presLayoutVars>
      </dgm:prSet>
      <dgm:spPr/>
    </dgm:pt>
    <dgm:pt modelId="{41C83835-5E2A-43BC-882D-617B0F86270A}" type="pres">
      <dgm:prSet presAssocID="{EF9ECE3F-3783-4612-B4AB-7C2D4159852C}" presName="parentText" presStyleLbl="node1" presStyleIdx="1" presStyleCnt="2">
        <dgm:presLayoutVars>
          <dgm:chMax val="0"/>
          <dgm:bulletEnabled val="1"/>
        </dgm:presLayoutVars>
      </dgm:prSet>
      <dgm:spPr/>
    </dgm:pt>
    <dgm:pt modelId="{2DB9E172-1193-425B-A1DD-E797E8E7C08B}" type="pres">
      <dgm:prSet presAssocID="{EF9ECE3F-3783-4612-B4AB-7C2D4159852C}" presName="childText" presStyleLbl="revTx" presStyleIdx="1" presStyleCnt="2">
        <dgm:presLayoutVars>
          <dgm:bulletEnabled val="1"/>
        </dgm:presLayoutVars>
      </dgm:prSet>
      <dgm:spPr/>
    </dgm:pt>
  </dgm:ptLst>
  <dgm:cxnLst>
    <dgm:cxn modelId="{578D2406-636B-4A59-8CAE-CD38378EA13C}" type="presOf" srcId="{E28F3F09-78B2-482C-8841-2F3BB98A476C}" destId="{2DB9E172-1193-425B-A1DD-E797E8E7C08B}" srcOrd="0" destOrd="0" presId="urn:microsoft.com/office/officeart/2005/8/layout/vList2"/>
    <dgm:cxn modelId="{90AD220A-1F56-4191-B8D7-E6D1B1F41210}" type="presOf" srcId="{EF9ECE3F-3783-4612-B4AB-7C2D4159852C}" destId="{41C83835-5E2A-43BC-882D-617B0F86270A}" srcOrd="0" destOrd="0" presId="urn:microsoft.com/office/officeart/2005/8/layout/vList2"/>
    <dgm:cxn modelId="{DEEEF00C-009A-4F6A-BC81-17F291FA0197}" srcId="{CC6B597F-0ADB-448E-A870-E850715E03F3}" destId="{EF9ECE3F-3783-4612-B4AB-7C2D4159852C}" srcOrd="1" destOrd="0" parTransId="{75375A7B-081F-4259-834F-BD2170DFA7CC}" sibTransId="{3E4A0E70-F46D-4107-8400-5C8E826EAAE9}"/>
    <dgm:cxn modelId="{4EA4D04D-778A-43D6-9CBB-3E0135CC9A49}" srcId="{EF9ECE3F-3783-4612-B4AB-7C2D4159852C}" destId="{E28F3F09-78B2-482C-8841-2F3BB98A476C}" srcOrd="0" destOrd="0" parTransId="{EDB6021D-7DD1-4489-990D-C4AE941413E5}" sibTransId="{1100E536-0F9A-4D44-999A-9F743B015142}"/>
    <dgm:cxn modelId="{C3D26588-4197-47AB-9CB3-8334995A7AD9}" srcId="{CC6B597F-0ADB-448E-A870-E850715E03F3}" destId="{0B5BE8DE-0667-48DD-87F2-6842AD4BAEE4}" srcOrd="0" destOrd="0" parTransId="{349FD88C-8044-4074-B3EB-9F5AFCF98F76}" sibTransId="{244EB710-6E8A-4C9C-AD6E-46415B1AB6B9}"/>
    <dgm:cxn modelId="{FC62E1C3-4FD8-4BFB-911E-47D9A6D58F1C}" type="presOf" srcId="{13B8AE05-8024-4D25-A1E2-DA979654993C}" destId="{7A0D24FB-70F0-4D14-B031-7647A5A35428}" srcOrd="0" destOrd="0" presId="urn:microsoft.com/office/officeart/2005/8/layout/vList2"/>
    <dgm:cxn modelId="{E87113D7-9189-42D1-8DE5-8489922E59B4}" type="presOf" srcId="{0B5BE8DE-0667-48DD-87F2-6842AD4BAEE4}" destId="{4C7A6D4E-B6F1-409D-A212-F69C4658DB5D}" srcOrd="0" destOrd="0" presId="urn:microsoft.com/office/officeart/2005/8/layout/vList2"/>
    <dgm:cxn modelId="{071505EC-3D0C-439F-9B7A-8ED2F8DFF039}" type="presOf" srcId="{CC6B597F-0ADB-448E-A870-E850715E03F3}" destId="{67824E5F-08AD-4EFC-8499-B9D2938C942D}" srcOrd="0" destOrd="0" presId="urn:microsoft.com/office/officeart/2005/8/layout/vList2"/>
    <dgm:cxn modelId="{6CF56AEF-EE4D-4A18-8E1A-9AC39E16787B}" srcId="{0B5BE8DE-0667-48DD-87F2-6842AD4BAEE4}" destId="{13B8AE05-8024-4D25-A1E2-DA979654993C}" srcOrd="0" destOrd="0" parTransId="{E73193AD-25AA-4865-B6C2-72C7563851D3}" sibTransId="{66F9F417-DF82-4BF7-9D9E-CC67F81037A4}"/>
    <dgm:cxn modelId="{D6E69903-53AD-4AE0-BB45-793C8E92861E}" type="presParOf" srcId="{67824E5F-08AD-4EFC-8499-B9D2938C942D}" destId="{4C7A6D4E-B6F1-409D-A212-F69C4658DB5D}" srcOrd="0" destOrd="0" presId="urn:microsoft.com/office/officeart/2005/8/layout/vList2"/>
    <dgm:cxn modelId="{3E1CCD77-BF8C-446A-849F-B9CCE4D62046}" type="presParOf" srcId="{67824E5F-08AD-4EFC-8499-B9D2938C942D}" destId="{7A0D24FB-70F0-4D14-B031-7647A5A35428}" srcOrd="1" destOrd="0" presId="urn:microsoft.com/office/officeart/2005/8/layout/vList2"/>
    <dgm:cxn modelId="{6144A924-D5BF-4FAA-BC9B-DC96957937A5}" type="presParOf" srcId="{67824E5F-08AD-4EFC-8499-B9D2938C942D}" destId="{41C83835-5E2A-43BC-882D-617B0F86270A}" srcOrd="2" destOrd="0" presId="urn:microsoft.com/office/officeart/2005/8/layout/vList2"/>
    <dgm:cxn modelId="{1683A2A0-1362-4823-9BB6-E075B9139D3E}" type="presParOf" srcId="{67824E5F-08AD-4EFC-8499-B9D2938C942D}" destId="{2DB9E172-1193-425B-A1DD-E797E8E7C08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994D06-A43B-4366-90BF-9C84339F24A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IN"/>
        </a:p>
      </dgm:t>
    </dgm:pt>
    <dgm:pt modelId="{EAED8B21-EB2F-487C-80D2-44148011E24C}">
      <dgm:prSet phldrT="[Text]"/>
      <dgm:spPr/>
      <dgm:t>
        <a:bodyPr/>
        <a:lstStyle/>
        <a:p>
          <a:r>
            <a:rPr lang="en-IN" dirty="0"/>
            <a:t>Passive</a:t>
          </a:r>
        </a:p>
      </dgm:t>
    </dgm:pt>
    <dgm:pt modelId="{EE0E6EFA-6C2B-451E-9A4F-6AF4A79DB85C}" type="parTrans" cxnId="{5AC8D5D0-CCDA-458A-A04F-4085029A2B24}">
      <dgm:prSet/>
      <dgm:spPr/>
      <dgm:t>
        <a:bodyPr/>
        <a:lstStyle/>
        <a:p>
          <a:endParaRPr lang="en-IN"/>
        </a:p>
      </dgm:t>
    </dgm:pt>
    <dgm:pt modelId="{51A079F4-1557-4EEA-8BF5-A00A7F60C74F}" type="sibTrans" cxnId="{5AC8D5D0-CCDA-458A-A04F-4085029A2B24}">
      <dgm:prSet/>
      <dgm:spPr/>
      <dgm:t>
        <a:bodyPr/>
        <a:lstStyle/>
        <a:p>
          <a:endParaRPr lang="en-IN"/>
        </a:p>
      </dgm:t>
    </dgm:pt>
    <dgm:pt modelId="{0F9E7D99-A8BC-4EFC-96F4-D59B2A9ED81A}">
      <dgm:prSet phldrT="[Text]"/>
      <dgm:spPr/>
      <dgm:t>
        <a:bodyPr/>
        <a:lstStyle/>
        <a:p>
          <a:r>
            <a:rPr lang="en-IN" dirty="0"/>
            <a:t>Nonconfrontational, falsely agreeable, </a:t>
          </a:r>
        </a:p>
      </dgm:t>
    </dgm:pt>
    <dgm:pt modelId="{70F10E6C-4CFF-41E9-9D57-48159EA5CE84}" type="parTrans" cxnId="{52FF67C1-C56D-41AA-9799-596FEC6A0F3C}">
      <dgm:prSet/>
      <dgm:spPr/>
      <dgm:t>
        <a:bodyPr/>
        <a:lstStyle/>
        <a:p>
          <a:endParaRPr lang="en-IN"/>
        </a:p>
      </dgm:t>
    </dgm:pt>
    <dgm:pt modelId="{622D083F-4558-4456-8BF4-ACED0C0F0B40}" type="sibTrans" cxnId="{52FF67C1-C56D-41AA-9799-596FEC6A0F3C}">
      <dgm:prSet/>
      <dgm:spPr/>
      <dgm:t>
        <a:bodyPr/>
        <a:lstStyle/>
        <a:p>
          <a:endParaRPr lang="en-IN"/>
        </a:p>
      </dgm:t>
    </dgm:pt>
    <dgm:pt modelId="{20EFEAED-AAD1-4EF8-81B1-2D0DA2C95C17}">
      <dgm:prSet phldrT="[Text]"/>
      <dgm:spPr/>
      <dgm:t>
        <a:bodyPr/>
        <a:lstStyle/>
        <a:p>
          <a:r>
            <a:rPr lang="en-IN" dirty="0"/>
            <a:t>Aggressive</a:t>
          </a:r>
        </a:p>
      </dgm:t>
    </dgm:pt>
    <dgm:pt modelId="{516EF70A-C118-4C15-AA00-DE7F1957D23B}" type="parTrans" cxnId="{4F018649-13E8-4854-BF2F-BE16011C249A}">
      <dgm:prSet/>
      <dgm:spPr/>
      <dgm:t>
        <a:bodyPr/>
        <a:lstStyle/>
        <a:p>
          <a:endParaRPr lang="en-IN"/>
        </a:p>
      </dgm:t>
    </dgm:pt>
    <dgm:pt modelId="{A9F6ACE3-FB03-46E0-B8F8-4DCF41E5D397}" type="sibTrans" cxnId="{4F018649-13E8-4854-BF2F-BE16011C249A}">
      <dgm:prSet/>
      <dgm:spPr/>
      <dgm:t>
        <a:bodyPr/>
        <a:lstStyle/>
        <a:p>
          <a:endParaRPr lang="en-IN"/>
        </a:p>
      </dgm:t>
    </dgm:pt>
    <dgm:pt modelId="{F0BE0B73-48F5-4C6D-9771-3FCA6A37CC9D}">
      <dgm:prSet phldrT="[Text]"/>
      <dgm:spPr/>
      <dgm:t>
        <a:bodyPr/>
        <a:lstStyle/>
        <a:p>
          <a:r>
            <a:rPr lang="en-IN" dirty="0"/>
            <a:t>Loudest, </a:t>
          </a:r>
        </a:p>
      </dgm:t>
    </dgm:pt>
    <dgm:pt modelId="{0C5EEDA9-1F48-43F8-9C27-94B0526BC8A1}" type="parTrans" cxnId="{733AEA5D-0F77-49B8-B597-6AAF307EBFE2}">
      <dgm:prSet/>
      <dgm:spPr/>
      <dgm:t>
        <a:bodyPr/>
        <a:lstStyle/>
        <a:p>
          <a:endParaRPr lang="en-IN"/>
        </a:p>
      </dgm:t>
    </dgm:pt>
    <dgm:pt modelId="{1D1DD9C3-559A-4D51-8D47-178B768FB524}" type="sibTrans" cxnId="{733AEA5D-0F77-49B8-B597-6AAF307EBFE2}">
      <dgm:prSet/>
      <dgm:spPr/>
      <dgm:t>
        <a:bodyPr/>
        <a:lstStyle/>
        <a:p>
          <a:endParaRPr lang="en-IN"/>
        </a:p>
      </dgm:t>
    </dgm:pt>
    <dgm:pt modelId="{E038DE44-D34D-49FB-BBDE-C5D3BEE4F062}">
      <dgm:prSet phldrT="[Text]"/>
      <dgm:spPr/>
      <dgm:t>
        <a:bodyPr/>
        <a:lstStyle/>
        <a:p>
          <a:r>
            <a:rPr lang="en-IN" dirty="0"/>
            <a:t>Assertive</a:t>
          </a:r>
        </a:p>
      </dgm:t>
    </dgm:pt>
    <dgm:pt modelId="{915CDBEF-168E-41C9-81A3-EB19DCA7DFB6}" type="parTrans" cxnId="{7035F8FD-593E-445B-9557-D0B9A3224282}">
      <dgm:prSet/>
      <dgm:spPr/>
      <dgm:t>
        <a:bodyPr/>
        <a:lstStyle/>
        <a:p>
          <a:endParaRPr lang="en-IN"/>
        </a:p>
      </dgm:t>
    </dgm:pt>
    <dgm:pt modelId="{2B5C1291-D121-4683-8E12-9E041BB45B0F}" type="sibTrans" cxnId="{7035F8FD-593E-445B-9557-D0B9A3224282}">
      <dgm:prSet/>
      <dgm:spPr/>
      <dgm:t>
        <a:bodyPr/>
        <a:lstStyle/>
        <a:p>
          <a:endParaRPr lang="en-IN"/>
        </a:p>
      </dgm:t>
    </dgm:pt>
    <dgm:pt modelId="{C8040452-7506-4F77-A3BE-FB8BE9B54078}">
      <dgm:prSet phldrT="[Text]"/>
      <dgm:spPr/>
      <dgm:t>
        <a:bodyPr/>
        <a:lstStyle/>
        <a:p>
          <a:r>
            <a:rPr lang="en-GB" b="0" i="0" dirty="0"/>
            <a:t>utilize open, genuine, and direct communication in their interactions, take ownership of their feelings, actions</a:t>
          </a:r>
          <a:endParaRPr lang="en-IN" dirty="0"/>
        </a:p>
      </dgm:t>
    </dgm:pt>
    <dgm:pt modelId="{6321C4F8-48B4-40D9-B44A-BCE0A2D57034}" type="parTrans" cxnId="{8065BDE5-CDEB-4589-B0D3-B87D3F28588D}">
      <dgm:prSet/>
      <dgm:spPr/>
      <dgm:t>
        <a:bodyPr/>
        <a:lstStyle/>
        <a:p>
          <a:endParaRPr lang="en-IN"/>
        </a:p>
      </dgm:t>
    </dgm:pt>
    <dgm:pt modelId="{4C501677-01BF-4ED7-B775-0A2E619511E4}" type="sibTrans" cxnId="{8065BDE5-CDEB-4589-B0D3-B87D3F28588D}">
      <dgm:prSet/>
      <dgm:spPr/>
      <dgm:t>
        <a:bodyPr/>
        <a:lstStyle/>
        <a:p>
          <a:endParaRPr lang="en-IN"/>
        </a:p>
      </dgm:t>
    </dgm:pt>
    <dgm:pt modelId="{79AE803A-F984-4C63-93C3-A02ACD014FDB}">
      <dgm:prSet phldrT="[Text]"/>
      <dgm:spPr/>
      <dgm:t>
        <a:bodyPr/>
        <a:lstStyle/>
        <a:p>
          <a:r>
            <a:rPr lang="en-IN" dirty="0"/>
            <a:t>Passive-Aggressive</a:t>
          </a:r>
        </a:p>
      </dgm:t>
    </dgm:pt>
    <dgm:pt modelId="{948334DF-C861-4395-8201-A7A089962C86}" type="parTrans" cxnId="{01136649-556B-4F63-8546-15E1DEE636E1}">
      <dgm:prSet/>
      <dgm:spPr/>
      <dgm:t>
        <a:bodyPr/>
        <a:lstStyle/>
        <a:p>
          <a:endParaRPr lang="en-IN"/>
        </a:p>
      </dgm:t>
    </dgm:pt>
    <dgm:pt modelId="{9E049751-11CA-4A1F-B2A4-81DDB1DDDBD7}" type="sibTrans" cxnId="{01136649-556B-4F63-8546-15E1DEE636E1}">
      <dgm:prSet/>
      <dgm:spPr/>
      <dgm:t>
        <a:bodyPr/>
        <a:lstStyle/>
        <a:p>
          <a:endParaRPr lang="en-IN"/>
        </a:p>
      </dgm:t>
    </dgm:pt>
    <dgm:pt modelId="{95FA99CF-9BA5-4B5C-9CCA-7DA55A8AD1C6}">
      <dgm:prSet phldrT="[Text]"/>
      <dgm:spPr/>
      <dgm:t>
        <a:bodyPr/>
        <a:lstStyle/>
        <a:p>
          <a:r>
            <a:rPr lang="en-GB" b="0" i="0" dirty="0"/>
            <a:t>may carry feelings of resentment, difficulties in admitting to anger,</a:t>
          </a:r>
          <a:endParaRPr lang="en-IN" dirty="0"/>
        </a:p>
      </dgm:t>
    </dgm:pt>
    <dgm:pt modelId="{1527D0BC-5FAC-41E8-B882-6B6636B01F25}" type="parTrans" cxnId="{5CD9D308-CE12-4F4E-8AEC-A684AE534405}">
      <dgm:prSet/>
      <dgm:spPr/>
      <dgm:t>
        <a:bodyPr/>
        <a:lstStyle/>
        <a:p>
          <a:endParaRPr lang="en-IN"/>
        </a:p>
      </dgm:t>
    </dgm:pt>
    <dgm:pt modelId="{BFC401BF-F2DE-46DC-9FE4-6F4AAC7CA990}" type="sibTrans" cxnId="{5CD9D308-CE12-4F4E-8AEC-A684AE534405}">
      <dgm:prSet/>
      <dgm:spPr/>
      <dgm:t>
        <a:bodyPr/>
        <a:lstStyle/>
        <a:p>
          <a:endParaRPr lang="en-IN"/>
        </a:p>
      </dgm:t>
    </dgm:pt>
    <dgm:pt modelId="{5E435980-D6E9-4A6B-A093-659E391466FD}">
      <dgm:prSet phldrT="[Text]"/>
      <dgm:spPr/>
      <dgm:t>
        <a:bodyPr/>
        <a:lstStyle/>
        <a:p>
          <a:r>
            <a:rPr lang="en-GB" b="0" i="0" dirty="0"/>
            <a:t>healthy, respectful, and honest; it is thought to be the most effective form of communication and the ideal to strive for in each interaction.</a:t>
          </a:r>
          <a:endParaRPr lang="en-IN" dirty="0"/>
        </a:p>
      </dgm:t>
    </dgm:pt>
    <dgm:pt modelId="{1F795076-8F75-4FC0-A84E-8FFBC25999E2}" type="parTrans" cxnId="{C2EC54F5-23F8-47E4-99C6-8AF03DD64E56}">
      <dgm:prSet/>
      <dgm:spPr/>
    </dgm:pt>
    <dgm:pt modelId="{B343E929-7E6A-45A6-A01A-8E5EE588DD43}" type="sibTrans" cxnId="{C2EC54F5-23F8-47E4-99C6-8AF03DD64E56}">
      <dgm:prSet/>
      <dgm:spPr/>
    </dgm:pt>
    <dgm:pt modelId="{59745E1A-1D72-45D4-B947-D15B23B757DF}">
      <dgm:prSet phldrT="[Text]"/>
      <dgm:spPr/>
      <dgm:t>
        <a:bodyPr/>
        <a:lstStyle/>
        <a:p>
          <a:r>
            <a:rPr lang="en-GB" b="0" i="0" dirty="0"/>
            <a:t> may manifest in gossip, silent treatment,  </a:t>
          </a:r>
          <a:endParaRPr lang="en-IN" dirty="0"/>
        </a:p>
      </dgm:t>
    </dgm:pt>
    <dgm:pt modelId="{A36279F0-5A5C-422F-9AB4-5B14B16541CC}" type="parTrans" cxnId="{E8B65330-246E-4575-9A07-B6D439F8918B}">
      <dgm:prSet/>
      <dgm:spPr/>
    </dgm:pt>
    <dgm:pt modelId="{20FB95CA-10B5-4401-860B-9FE992E7F15D}" type="sibTrans" cxnId="{E8B65330-246E-4575-9A07-B6D439F8918B}">
      <dgm:prSet/>
      <dgm:spPr/>
    </dgm:pt>
    <dgm:pt modelId="{AA6F66A7-3A25-46D0-B7F1-0C8254847143}">
      <dgm:prSet phldrT="[Text]"/>
      <dgm:spPr/>
      <dgm:t>
        <a:bodyPr/>
        <a:lstStyle/>
        <a:p>
          <a:r>
            <a:rPr lang="en-GB" b="0" i="0" dirty="0"/>
            <a:t>under-their breath comments, </a:t>
          </a:r>
          <a:endParaRPr lang="en-IN" dirty="0"/>
        </a:p>
      </dgm:t>
    </dgm:pt>
    <dgm:pt modelId="{71715472-2D37-446B-8379-DB484F4C339C}" type="parTrans" cxnId="{5BEDD4A0-1F0C-471E-A4FB-C92C68C08939}">
      <dgm:prSet/>
      <dgm:spPr/>
    </dgm:pt>
    <dgm:pt modelId="{A176D425-D834-490F-A105-08ABBCC007E8}" type="sibTrans" cxnId="{5BEDD4A0-1F0C-471E-A4FB-C92C68C08939}">
      <dgm:prSet/>
      <dgm:spPr/>
    </dgm:pt>
    <dgm:pt modelId="{82C3B9C9-8D92-4683-BDA4-D6893F0C9DD4}">
      <dgm:prSet phldrT="[Text]"/>
      <dgm:spPr/>
      <dgm:t>
        <a:bodyPr/>
        <a:lstStyle/>
        <a:p>
          <a:r>
            <a:rPr lang="en-GB" b="0" i="0" dirty="0"/>
            <a:t>pretend everything is fine</a:t>
          </a:r>
          <a:endParaRPr lang="en-IN" dirty="0"/>
        </a:p>
      </dgm:t>
    </dgm:pt>
    <dgm:pt modelId="{8119E422-03CA-4F44-9A97-A1E730542FF0}" type="parTrans" cxnId="{348FB583-9E27-453C-9E8D-8652F5CFF9B7}">
      <dgm:prSet/>
      <dgm:spPr/>
    </dgm:pt>
    <dgm:pt modelId="{902783A4-565C-463B-83FD-01FB83B78EFB}" type="sibTrans" cxnId="{348FB583-9E27-453C-9E8D-8652F5CFF9B7}">
      <dgm:prSet/>
      <dgm:spPr/>
    </dgm:pt>
    <dgm:pt modelId="{6CE58D9E-6469-4073-8C84-45D98C4EFA2B}">
      <dgm:prSet phldrT="[Text]"/>
      <dgm:spPr/>
      <dgm:t>
        <a:bodyPr/>
        <a:lstStyle/>
        <a:p>
          <a:r>
            <a:rPr lang="en-GB" b="0" i="0" dirty="0"/>
            <a:t>having difficulties setting boundaries and saying no as a result</a:t>
          </a:r>
          <a:endParaRPr lang="en-IN" dirty="0"/>
        </a:p>
      </dgm:t>
    </dgm:pt>
    <dgm:pt modelId="{9AF77AF9-AFB5-4921-A242-95471D457A26}" type="parTrans" cxnId="{F353D263-9252-462C-8D16-BD30EAD6AFBC}">
      <dgm:prSet/>
      <dgm:spPr/>
    </dgm:pt>
    <dgm:pt modelId="{89176F31-3772-40E5-AE35-88F0C12D1967}" type="sibTrans" cxnId="{F353D263-9252-462C-8D16-BD30EAD6AFBC}">
      <dgm:prSet/>
      <dgm:spPr/>
    </dgm:pt>
    <dgm:pt modelId="{A51B1AAD-FBC4-4D66-8D1D-4B15377D1CED}">
      <dgm:prSet phldrT="[Text]"/>
      <dgm:spPr/>
      <dgm:t>
        <a:bodyPr/>
        <a:lstStyle/>
        <a:p>
          <a:r>
            <a:rPr lang="en-IN" dirty="0"/>
            <a:t>Struggle with listening to others, </a:t>
          </a:r>
        </a:p>
      </dgm:t>
    </dgm:pt>
    <dgm:pt modelId="{85C4055D-1963-48FF-9AAA-9B9E39F5B577}" type="parTrans" cxnId="{B385EFBC-990C-48F9-A0C5-70728D181084}">
      <dgm:prSet/>
      <dgm:spPr/>
    </dgm:pt>
    <dgm:pt modelId="{2D76BA12-62C0-4DDD-B576-ADD93E80235F}" type="sibTrans" cxnId="{B385EFBC-990C-48F9-A0C5-70728D181084}">
      <dgm:prSet/>
      <dgm:spPr/>
    </dgm:pt>
    <dgm:pt modelId="{27BE1B97-7302-42EA-8BD2-9F0514BB2CD8}">
      <dgm:prSet phldrT="[Text]"/>
      <dgm:spPr/>
      <dgm:t>
        <a:bodyPr/>
        <a:lstStyle/>
        <a:p>
          <a:r>
            <a:rPr lang="en-IN" dirty="0"/>
            <a:t>demand respect</a:t>
          </a:r>
        </a:p>
      </dgm:t>
    </dgm:pt>
    <dgm:pt modelId="{8B5B4245-0D67-4C36-90AD-AE6ECB4DEA17}" type="parTrans" cxnId="{D5079B29-6234-4427-8A5C-8CE9D8587F19}">
      <dgm:prSet/>
      <dgm:spPr/>
    </dgm:pt>
    <dgm:pt modelId="{81D46F08-4AFF-4939-A30C-146F377BFCF4}" type="sibTrans" cxnId="{D5079B29-6234-4427-8A5C-8CE9D8587F19}">
      <dgm:prSet/>
      <dgm:spPr/>
    </dgm:pt>
    <dgm:pt modelId="{2C9B2D1B-619F-4B0E-A295-903E0636E1BD}">
      <dgm:prSet phldrT="[Text]"/>
      <dgm:spPr/>
      <dgm:t>
        <a:bodyPr/>
        <a:lstStyle/>
        <a:p>
          <a:r>
            <a:rPr lang="en-GB" b="0" i="0" dirty="0"/>
            <a:t>speaking over others and controlling the narrative during a discussion</a:t>
          </a:r>
          <a:endParaRPr lang="en-IN" dirty="0"/>
        </a:p>
      </dgm:t>
    </dgm:pt>
    <dgm:pt modelId="{FE0265F1-8E83-4519-BC68-C86A7B4A2501}" type="parTrans" cxnId="{3C301770-2619-4714-8356-627999E43191}">
      <dgm:prSet/>
      <dgm:spPr/>
    </dgm:pt>
    <dgm:pt modelId="{1CDE3244-58FB-4899-9FF6-569C089EA32C}" type="sibTrans" cxnId="{3C301770-2619-4714-8356-627999E43191}">
      <dgm:prSet/>
      <dgm:spPr/>
    </dgm:pt>
    <dgm:pt modelId="{6FFD30D8-DA5C-41F6-9DEC-728C81EB6076}" type="pres">
      <dgm:prSet presAssocID="{08994D06-A43B-4366-90BF-9C84339F24A1}" presName="Name0" presStyleCnt="0">
        <dgm:presLayoutVars>
          <dgm:dir/>
          <dgm:animLvl val="lvl"/>
          <dgm:resizeHandles val="exact"/>
        </dgm:presLayoutVars>
      </dgm:prSet>
      <dgm:spPr/>
    </dgm:pt>
    <dgm:pt modelId="{C8A8E796-F951-41FA-A66A-870B42EB1DB9}" type="pres">
      <dgm:prSet presAssocID="{EAED8B21-EB2F-487C-80D2-44148011E24C}" presName="composite" presStyleCnt="0"/>
      <dgm:spPr/>
    </dgm:pt>
    <dgm:pt modelId="{5C85F072-0689-4F91-9056-0D3D56182B42}" type="pres">
      <dgm:prSet presAssocID="{EAED8B21-EB2F-487C-80D2-44148011E24C}" presName="parTx" presStyleLbl="alignNode1" presStyleIdx="0" presStyleCnt="4">
        <dgm:presLayoutVars>
          <dgm:chMax val="0"/>
          <dgm:chPref val="0"/>
          <dgm:bulletEnabled val="1"/>
        </dgm:presLayoutVars>
      </dgm:prSet>
      <dgm:spPr/>
    </dgm:pt>
    <dgm:pt modelId="{86EE3979-5D21-4EB3-B14B-94219A1D3B93}" type="pres">
      <dgm:prSet presAssocID="{EAED8B21-EB2F-487C-80D2-44148011E24C}" presName="desTx" presStyleLbl="alignAccFollowNode1" presStyleIdx="0" presStyleCnt="4">
        <dgm:presLayoutVars>
          <dgm:bulletEnabled val="1"/>
        </dgm:presLayoutVars>
      </dgm:prSet>
      <dgm:spPr/>
    </dgm:pt>
    <dgm:pt modelId="{638BDCAD-03D2-4393-87EF-FC4F2F10EEC3}" type="pres">
      <dgm:prSet presAssocID="{51A079F4-1557-4EEA-8BF5-A00A7F60C74F}" presName="space" presStyleCnt="0"/>
      <dgm:spPr/>
    </dgm:pt>
    <dgm:pt modelId="{B70DE5D5-BB6E-4F4F-AD06-A3EC571CB747}" type="pres">
      <dgm:prSet presAssocID="{20EFEAED-AAD1-4EF8-81B1-2D0DA2C95C17}" presName="composite" presStyleCnt="0"/>
      <dgm:spPr/>
    </dgm:pt>
    <dgm:pt modelId="{969ED9BF-5399-4101-9435-5495F2EBDDFF}" type="pres">
      <dgm:prSet presAssocID="{20EFEAED-AAD1-4EF8-81B1-2D0DA2C95C17}" presName="parTx" presStyleLbl="alignNode1" presStyleIdx="1" presStyleCnt="4">
        <dgm:presLayoutVars>
          <dgm:chMax val="0"/>
          <dgm:chPref val="0"/>
          <dgm:bulletEnabled val="1"/>
        </dgm:presLayoutVars>
      </dgm:prSet>
      <dgm:spPr/>
    </dgm:pt>
    <dgm:pt modelId="{1EA075A8-AF5D-4F60-AAD0-5135A2A6D1CC}" type="pres">
      <dgm:prSet presAssocID="{20EFEAED-AAD1-4EF8-81B1-2D0DA2C95C17}" presName="desTx" presStyleLbl="alignAccFollowNode1" presStyleIdx="1" presStyleCnt="4">
        <dgm:presLayoutVars>
          <dgm:bulletEnabled val="1"/>
        </dgm:presLayoutVars>
      </dgm:prSet>
      <dgm:spPr/>
    </dgm:pt>
    <dgm:pt modelId="{5DD62207-4C02-4576-8FD3-7E8670BD8255}" type="pres">
      <dgm:prSet presAssocID="{A9F6ACE3-FB03-46E0-B8F8-4DCF41E5D397}" presName="space" presStyleCnt="0"/>
      <dgm:spPr/>
    </dgm:pt>
    <dgm:pt modelId="{5FF17FCB-2498-4A0D-9FB5-0FEC1D3B9475}" type="pres">
      <dgm:prSet presAssocID="{E038DE44-D34D-49FB-BBDE-C5D3BEE4F062}" presName="composite" presStyleCnt="0"/>
      <dgm:spPr/>
    </dgm:pt>
    <dgm:pt modelId="{A8F1DD81-F7B7-40F0-83DF-33AF84128CA7}" type="pres">
      <dgm:prSet presAssocID="{E038DE44-D34D-49FB-BBDE-C5D3BEE4F062}" presName="parTx" presStyleLbl="alignNode1" presStyleIdx="2" presStyleCnt="4">
        <dgm:presLayoutVars>
          <dgm:chMax val="0"/>
          <dgm:chPref val="0"/>
          <dgm:bulletEnabled val="1"/>
        </dgm:presLayoutVars>
      </dgm:prSet>
      <dgm:spPr/>
    </dgm:pt>
    <dgm:pt modelId="{18D91100-2430-45CC-AB78-36D2D792298D}" type="pres">
      <dgm:prSet presAssocID="{E038DE44-D34D-49FB-BBDE-C5D3BEE4F062}" presName="desTx" presStyleLbl="alignAccFollowNode1" presStyleIdx="2" presStyleCnt="4">
        <dgm:presLayoutVars>
          <dgm:bulletEnabled val="1"/>
        </dgm:presLayoutVars>
      </dgm:prSet>
      <dgm:spPr/>
    </dgm:pt>
    <dgm:pt modelId="{5E43841F-9A76-4BC8-A313-770A5BCC3C3D}" type="pres">
      <dgm:prSet presAssocID="{2B5C1291-D121-4683-8E12-9E041BB45B0F}" presName="space" presStyleCnt="0"/>
      <dgm:spPr/>
    </dgm:pt>
    <dgm:pt modelId="{20A55FDF-FCBC-4FE9-A902-114A55C357F0}" type="pres">
      <dgm:prSet presAssocID="{79AE803A-F984-4C63-93C3-A02ACD014FDB}" presName="composite" presStyleCnt="0"/>
      <dgm:spPr/>
    </dgm:pt>
    <dgm:pt modelId="{5F523C76-961B-408B-BFFB-CB25D2E1741B}" type="pres">
      <dgm:prSet presAssocID="{79AE803A-F984-4C63-93C3-A02ACD014FDB}" presName="parTx" presStyleLbl="alignNode1" presStyleIdx="3" presStyleCnt="4">
        <dgm:presLayoutVars>
          <dgm:chMax val="0"/>
          <dgm:chPref val="0"/>
          <dgm:bulletEnabled val="1"/>
        </dgm:presLayoutVars>
      </dgm:prSet>
      <dgm:spPr/>
    </dgm:pt>
    <dgm:pt modelId="{CBF09378-1A54-480E-8777-73288B4184B5}" type="pres">
      <dgm:prSet presAssocID="{79AE803A-F984-4C63-93C3-A02ACD014FDB}" presName="desTx" presStyleLbl="alignAccFollowNode1" presStyleIdx="3" presStyleCnt="4">
        <dgm:presLayoutVars>
          <dgm:bulletEnabled val="1"/>
        </dgm:presLayoutVars>
      </dgm:prSet>
      <dgm:spPr/>
    </dgm:pt>
  </dgm:ptLst>
  <dgm:cxnLst>
    <dgm:cxn modelId="{5CD9D308-CE12-4F4E-8AEC-A684AE534405}" srcId="{79AE803A-F984-4C63-93C3-A02ACD014FDB}" destId="{95FA99CF-9BA5-4B5C-9CCA-7DA55A8AD1C6}" srcOrd="0" destOrd="0" parTransId="{1527D0BC-5FAC-41E8-B882-6B6636B01F25}" sibTransId="{BFC401BF-F2DE-46DC-9FE4-6F4AAC7CA990}"/>
    <dgm:cxn modelId="{A8B3F709-E8A4-4792-9900-30CE989A1CEA}" type="presOf" srcId="{A51B1AAD-FBC4-4D66-8D1D-4B15377D1CED}" destId="{1EA075A8-AF5D-4F60-AAD0-5135A2A6D1CC}" srcOrd="0" destOrd="2" presId="urn:microsoft.com/office/officeart/2005/8/layout/hList1"/>
    <dgm:cxn modelId="{5B696111-AB33-47E7-92ED-6B9A51C7918E}" type="presOf" srcId="{20EFEAED-AAD1-4EF8-81B1-2D0DA2C95C17}" destId="{969ED9BF-5399-4101-9435-5495F2EBDDFF}" srcOrd="0" destOrd="0" presId="urn:microsoft.com/office/officeart/2005/8/layout/hList1"/>
    <dgm:cxn modelId="{183D9017-25E8-4FD1-8DF4-0F6947AA2EC5}" type="presOf" srcId="{0F9E7D99-A8BC-4EFC-96F4-D59B2A9ED81A}" destId="{86EE3979-5D21-4EB3-B14B-94219A1D3B93}" srcOrd="0" destOrd="0" presId="urn:microsoft.com/office/officeart/2005/8/layout/hList1"/>
    <dgm:cxn modelId="{D5079B29-6234-4427-8A5C-8CE9D8587F19}" srcId="{20EFEAED-AAD1-4EF8-81B1-2D0DA2C95C17}" destId="{27BE1B97-7302-42EA-8BD2-9F0514BB2CD8}" srcOrd="3" destOrd="0" parTransId="{8B5B4245-0D67-4C36-90AD-AE6ECB4DEA17}" sibTransId="{81D46F08-4AFF-4939-A30C-146F377BFCF4}"/>
    <dgm:cxn modelId="{E8B65330-246E-4575-9A07-B6D439F8918B}" srcId="{79AE803A-F984-4C63-93C3-A02ACD014FDB}" destId="{59745E1A-1D72-45D4-B947-D15B23B757DF}" srcOrd="1" destOrd="0" parTransId="{A36279F0-5A5C-422F-9AB4-5B14B16541CC}" sibTransId="{20FB95CA-10B5-4401-860B-9FE992E7F15D}"/>
    <dgm:cxn modelId="{05C1B235-D50A-4B90-BB87-323F9AF71263}" type="presOf" srcId="{EAED8B21-EB2F-487C-80D2-44148011E24C}" destId="{5C85F072-0689-4F91-9056-0D3D56182B42}" srcOrd="0" destOrd="0" presId="urn:microsoft.com/office/officeart/2005/8/layout/hList1"/>
    <dgm:cxn modelId="{79BEA437-5466-46B4-9C4B-5D42BD212D90}" type="presOf" srcId="{AA6F66A7-3A25-46D0-B7F1-0C8254847143}" destId="{CBF09378-1A54-480E-8777-73288B4184B5}" srcOrd="0" destOrd="2" presId="urn:microsoft.com/office/officeart/2005/8/layout/hList1"/>
    <dgm:cxn modelId="{B191513F-441C-4810-8490-3FBC8BE052D2}" type="presOf" srcId="{08994D06-A43B-4366-90BF-9C84339F24A1}" destId="{6FFD30D8-DA5C-41F6-9DEC-728C81EB6076}" srcOrd="0" destOrd="0" presId="urn:microsoft.com/office/officeart/2005/8/layout/hList1"/>
    <dgm:cxn modelId="{E5042F5B-CAE4-423E-A595-B855672CF3FF}" type="presOf" srcId="{95FA99CF-9BA5-4B5C-9CCA-7DA55A8AD1C6}" destId="{CBF09378-1A54-480E-8777-73288B4184B5}" srcOrd="0" destOrd="0" presId="urn:microsoft.com/office/officeart/2005/8/layout/hList1"/>
    <dgm:cxn modelId="{733AEA5D-0F77-49B8-B597-6AAF307EBFE2}" srcId="{20EFEAED-AAD1-4EF8-81B1-2D0DA2C95C17}" destId="{F0BE0B73-48F5-4C6D-9771-3FCA6A37CC9D}" srcOrd="0" destOrd="0" parTransId="{0C5EEDA9-1F48-43F8-9C27-94B0526BC8A1}" sibTransId="{1D1DD9C3-559A-4D51-8D47-178B768FB524}"/>
    <dgm:cxn modelId="{F353D263-9252-462C-8D16-BD30EAD6AFBC}" srcId="{EAED8B21-EB2F-487C-80D2-44148011E24C}" destId="{6CE58D9E-6469-4073-8C84-45D98C4EFA2B}" srcOrd="1" destOrd="0" parTransId="{9AF77AF9-AFB5-4921-A242-95471D457A26}" sibTransId="{89176F31-3772-40E5-AE35-88F0C12D1967}"/>
    <dgm:cxn modelId="{01136649-556B-4F63-8546-15E1DEE636E1}" srcId="{08994D06-A43B-4366-90BF-9C84339F24A1}" destId="{79AE803A-F984-4C63-93C3-A02ACD014FDB}" srcOrd="3" destOrd="0" parTransId="{948334DF-C861-4395-8201-A7A089962C86}" sibTransId="{9E049751-11CA-4A1F-B2A4-81DDB1DDDBD7}"/>
    <dgm:cxn modelId="{4F018649-13E8-4854-BF2F-BE16011C249A}" srcId="{08994D06-A43B-4366-90BF-9C84339F24A1}" destId="{20EFEAED-AAD1-4EF8-81B1-2D0DA2C95C17}" srcOrd="1" destOrd="0" parTransId="{516EF70A-C118-4C15-AA00-DE7F1957D23B}" sibTransId="{A9F6ACE3-FB03-46E0-B8F8-4DCF41E5D397}"/>
    <dgm:cxn modelId="{3C301770-2619-4714-8356-627999E43191}" srcId="{20EFEAED-AAD1-4EF8-81B1-2D0DA2C95C17}" destId="{2C9B2D1B-619F-4B0E-A295-903E0636E1BD}" srcOrd="1" destOrd="0" parTransId="{FE0265F1-8E83-4519-BC68-C86A7B4A2501}" sibTransId="{1CDE3244-58FB-4899-9FF6-569C089EA32C}"/>
    <dgm:cxn modelId="{41D56A73-1837-45F2-93B1-DCF32429D907}" type="presOf" srcId="{2C9B2D1B-619F-4B0E-A295-903E0636E1BD}" destId="{1EA075A8-AF5D-4F60-AAD0-5135A2A6D1CC}" srcOrd="0" destOrd="1" presId="urn:microsoft.com/office/officeart/2005/8/layout/hList1"/>
    <dgm:cxn modelId="{ECB3E859-F99F-4649-BC09-F9CDA6D34631}" type="presOf" srcId="{27BE1B97-7302-42EA-8BD2-9F0514BB2CD8}" destId="{1EA075A8-AF5D-4F60-AAD0-5135A2A6D1CC}" srcOrd="0" destOrd="3" presId="urn:microsoft.com/office/officeart/2005/8/layout/hList1"/>
    <dgm:cxn modelId="{348FB583-9E27-453C-9E8D-8652F5CFF9B7}" srcId="{79AE803A-F984-4C63-93C3-A02ACD014FDB}" destId="{82C3B9C9-8D92-4683-BDA4-D6893F0C9DD4}" srcOrd="3" destOrd="0" parTransId="{8119E422-03CA-4F44-9A97-A1E730542FF0}" sibTransId="{902783A4-565C-463B-83FD-01FB83B78EFB}"/>
    <dgm:cxn modelId="{D2438D8F-CE58-4F14-B5B4-73EFDEFB1633}" type="presOf" srcId="{79AE803A-F984-4C63-93C3-A02ACD014FDB}" destId="{5F523C76-961B-408B-BFFB-CB25D2E1741B}" srcOrd="0" destOrd="0" presId="urn:microsoft.com/office/officeart/2005/8/layout/hList1"/>
    <dgm:cxn modelId="{F18D719B-CBE8-4BA2-9314-00A026C3E8BA}" type="presOf" srcId="{E038DE44-D34D-49FB-BBDE-C5D3BEE4F062}" destId="{A8F1DD81-F7B7-40F0-83DF-33AF84128CA7}" srcOrd="0" destOrd="0" presId="urn:microsoft.com/office/officeart/2005/8/layout/hList1"/>
    <dgm:cxn modelId="{5BEDD4A0-1F0C-471E-A4FB-C92C68C08939}" srcId="{79AE803A-F984-4C63-93C3-A02ACD014FDB}" destId="{AA6F66A7-3A25-46D0-B7F1-0C8254847143}" srcOrd="2" destOrd="0" parTransId="{71715472-2D37-446B-8379-DB484F4C339C}" sibTransId="{A176D425-D834-490F-A105-08ABBCC007E8}"/>
    <dgm:cxn modelId="{02F773AB-C0EA-4504-B73D-70E657C704FD}" type="presOf" srcId="{5E435980-D6E9-4A6B-A093-659E391466FD}" destId="{18D91100-2430-45CC-AB78-36D2D792298D}" srcOrd="0" destOrd="1" presId="urn:microsoft.com/office/officeart/2005/8/layout/hList1"/>
    <dgm:cxn modelId="{E71BBBAE-4D2A-4DB7-A9A2-853AA964EEEB}" type="presOf" srcId="{F0BE0B73-48F5-4C6D-9771-3FCA6A37CC9D}" destId="{1EA075A8-AF5D-4F60-AAD0-5135A2A6D1CC}" srcOrd="0" destOrd="0" presId="urn:microsoft.com/office/officeart/2005/8/layout/hList1"/>
    <dgm:cxn modelId="{9F90E9BB-EE95-4EE1-BE73-6D26B406DB4B}" type="presOf" srcId="{6CE58D9E-6469-4073-8C84-45D98C4EFA2B}" destId="{86EE3979-5D21-4EB3-B14B-94219A1D3B93}" srcOrd="0" destOrd="1" presId="urn:microsoft.com/office/officeart/2005/8/layout/hList1"/>
    <dgm:cxn modelId="{B385EFBC-990C-48F9-A0C5-70728D181084}" srcId="{20EFEAED-AAD1-4EF8-81B1-2D0DA2C95C17}" destId="{A51B1AAD-FBC4-4D66-8D1D-4B15377D1CED}" srcOrd="2" destOrd="0" parTransId="{85C4055D-1963-48FF-9AAA-9B9E39F5B577}" sibTransId="{2D76BA12-62C0-4DDD-B576-ADD93E80235F}"/>
    <dgm:cxn modelId="{52FF67C1-C56D-41AA-9799-596FEC6A0F3C}" srcId="{EAED8B21-EB2F-487C-80D2-44148011E24C}" destId="{0F9E7D99-A8BC-4EFC-96F4-D59B2A9ED81A}" srcOrd="0" destOrd="0" parTransId="{70F10E6C-4CFF-41E9-9D57-48159EA5CE84}" sibTransId="{622D083F-4558-4456-8BF4-ACED0C0F0B40}"/>
    <dgm:cxn modelId="{50D053C1-E790-4996-BEE4-9E3914531CE3}" type="presOf" srcId="{82C3B9C9-8D92-4683-BDA4-D6893F0C9DD4}" destId="{CBF09378-1A54-480E-8777-73288B4184B5}" srcOrd="0" destOrd="3" presId="urn:microsoft.com/office/officeart/2005/8/layout/hList1"/>
    <dgm:cxn modelId="{5AC8D5D0-CCDA-458A-A04F-4085029A2B24}" srcId="{08994D06-A43B-4366-90BF-9C84339F24A1}" destId="{EAED8B21-EB2F-487C-80D2-44148011E24C}" srcOrd="0" destOrd="0" parTransId="{EE0E6EFA-6C2B-451E-9A4F-6AF4A79DB85C}" sibTransId="{51A079F4-1557-4EEA-8BF5-A00A7F60C74F}"/>
    <dgm:cxn modelId="{8065BDE5-CDEB-4589-B0D3-B87D3F28588D}" srcId="{E038DE44-D34D-49FB-BBDE-C5D3BEE4F062}" destId="{C8040452-7506-4F77-A3BE-FB8BE9B54078}" srcOrd="0" destOrd="0" parTransId="{6321C4F8-48B4-40D9-B44A-BCE0A2D57034}" sibTransId="{4C501677-01BF-4ED7-B775-0A2E619511E4}"/>
    <dgm:cxn modelId="{6CB0C5F1-CC29-4C3A-979D-D767192301E0}" type="presOf" srcId="{C8040452-7506-4F77-A3BE-FB8BE9B54078}" destId="{18D91100-2430-45CC-AB78-36D2D792298D}" srcOrd="0" destOrd="0" presId="urn:microsoft.com/office/officeart/2005/8/layout/hList1"/>
    <dgm:cxn modelId="{C2EC54F5-23F8-47E4-99C6-8AF03DD64E56}" srcId="{E038DE44-D34D-49FB-BBDE-C5D3BEE4F062}" destId="{5E435980-D6E9-4A6B-A093-659E391466FD}" srcOrd="1" destOrd="0" parTransId="{1F795076-8F75-4FC0-A84E-8FFBC25999E2}" sibTransId="{B343E929-7E6A-45A6-A01A-8E5EE588DD43}"/>
    <dgm:cxn modelId="{A0EDF4F6-64E7-4997-8E90-31BFA57D8354}" type="presOf" srcId="{59745E1A-1D72-45D4-B947-D15B23B757DF}" destId="{CBF09378-1A54-480E-8777-73288B4184B5}" srcOrd="0" destOrd="1" presId="urn:microsoft.com/office/officeart/2005/8/layout/hList1"/>
    <dgm:cxn modelId="{7035F8FD-593E-445B-9557-D0B9A3224282}" srcId="{08994D06-A43B-4366-90BF-9C84339F24A1}" destId="{E038DE44-D34D-49FB-BBDE-C5D3BEE4F062}" srcOrd="2" destOrd="0" parTransId="{915CDBEF-168E-41C9-81A3-EB19DCA7DFB6}" sibTransId="{2B5C1291-D121-4683-8E12-9E041BB45B0F}"/>
    <dgm:cxn modelId="{3CCEDDBC-4D6A-4BEB-A635-4E5D5ED2B365}" type="presParOf" srcId="{6FFD30D8-DA5C-41F6-9DEC-728C81EB6076}" destId="{C8A8E796-F951-41FA-A66A-870B42EB1DB9}" srcOrd="0" destOrd="0" presId="urn:microsoft.com/office/officeart/2005/8/layout/hList1"/>
    <dgm:cxn modelId="{C3C18BAA-C3EA-411D-9C0E-69D2BAFEC4AD}" type="presParOf" srcId="{C8A8E796-F951-41FA-A66A-870B42EB1DB9}" destId="{5C85F072-0689-4F91-9056-0D3D56182B42}" srcOrd="0" destOrd="0" presId="urn:microsoft.com/office/officeart/2005/8/layout/hList1"/>
    <dgm:cxn modelId="{84C56DBE-A892-4587-891D-F195E67243CA}" type="presParOf" srcId="{C8A8E796-F951-41FA-A66A-870B42EB1DB9}" destId="{86EE3979-5D21-4EB3-B14B-94219A1D3B93}" srcOrd="1" destOrd="0" presId="urn:microsoft.com/office/officeart/2005/8/layout/hList1"/>
    <dgm:cxn modelId="{217656AA-42AC-4E5E-9427-3C133A4A4519}" type="presParOf" srcId="{6FFD30D8-DA5C-41F6-9DEC-728C81EB6076}" destId="{638BDCAD-03D2-4393-87EF-FC4F2F10EEC3}" srcOrd="1" destOrd="0" presId="urn:microsoft.com/office/officeart/2005/8/layout/hList1"/>
    <dgm:cxn modelId="{EFD59599-44C2-47F4-9BC6-2247F68E7B60}" type="presParOf" srcId="{6FFD30D8-DA5C-41F6-9DEC-728C81EB6076}" destId="{B70DE5D5-BB6E-4F4F-AD06-A3EC571CB747}" srcOrd="2" destOrd="0" presId="urn:microsoft.com/office/officeart/2005/8/layout/hList1"/>
    <dgm:cxn modelId="{9F1C3556-D4A6-4449-B219-09FD47148A52}" type="presParOf" srcId="{B70DE5D5-BB6E-4F4F-AD06-A3EC571CB747}" destId="{969ED9BF-5399-4101-9435-5495F2EBDDFF}" srcOrd="0" destOrd="0" presId="urn:microsoft.com/office/officeart/2005/8/layout/hList1"/>
    <dgm:cxn modelId="{5B7C9C00-C64C-4AFB-8546-67C97257E3A5}" type="presParOf" srcId="{B70DE5D5-BB6E-4F4F-AD06-A3EC571CB747}" destId="{1EA075A8-AF5D-4F60-AAD0-5135A2A6D1CC}" srcOrd="1" destOrd="0" presId="urn:microsoft.com/office/officeart/2005/8/layout/hList1"/>
    <dgm:cxn modelId="{BF371051-03FE-47E8-BC6C-E67A0ED9693D}" type="presParOf" srcId="{6FFD30D8-DA5C-41F6-9DEC-728C81EB6076}" destId="{5DD62207-4C02-4576-8FD3-7E8670BD8255}" srcOrd="3" destOrd="0" presId="urn:microsoft.com/office/officeart/2005/8/layout/hList1"/>
    <dgm:cxn modelId="{C5DD3734-0E98-4194-8856-D4C32C75486D}" type="presParOf" srcId="{6FFD30D8-DA5C-41F6-9DEC-728C81EB6076}" destId="{5FF17FCB-2498-4A0D-9FB5-0FEC1D3B9475}" srcOrd="4" destOrd="0" presId="urn:microsoft.com/office/officeart/2005/8/layout/hList1"/>
    <dgm:cxn modelId="{081DDEEA-0778-4DC0-A7A2-4323E6267E57}" type="presParOf" srcId="{5FF17FCB-2498-4A0D-9FB5-0FEC1D3B9475}" destId="{A8F1DD81-F7B7-40F0-83DF-33AF84128CA7}" srcOrd="0" destOrd="0" presId="urn:microsoft.com/office/officeart/2005/8/layout/hList1"/>
    <dgm:cxn modelId="{B68C2071-0C56-4557-9D06-3B3FB9CFE145}" type="presParOf" srcId="{5FF17FCB-2498-4A0D-9FB5-0FEC1D3B9475}" destId="{18D91100-2430-45CC-AB78-36D2D792298D}" srcOrd="1" destOrd="0" presId="urn:microsoft.com/office/officeart/2005/8/layout/hList1"/>
    <dgm:cxn modelId="{CC54B364-4243-4136-A491-8A16F2A419FD}" type="presParOf" srcId="{6FFD30D8-DA5C-41F6-9DEC-728C81EB6076}" destId="{5E43841F-9A76-4BC8-A313-770A5BCC3C3D}" srcOrd="5" destOrd="0" presId="urn:microsoft.com/office/officeart/2005/8/layout/hList1"/>
    <dgm:cxn modelId="{3849D9FF-9D29-4315-BE06-CD8568AC3136}" type="presParOf" srcId="{6FFD30D8-DA5C-41F6-9DEC-728C81EB6076}" destId="{20A55FDF-FCBC-4FE9-A902-114A55C357F0}" srcOrd="6" destOrd="0" presId="urn:microsoft.com/office/officeart/2005/8/layout/hList1"/>
    <dgm:cxn modelId="{CE99B0B4-CCBC-4DCB-AA77-F438DADC2B54}" type="presParOf" srcId="{20A55FDF-FCBC-4FE9-A902-114A55C357F0}" destId="{5F523C76-961B-408B-BFFB-CB25D2E1741B}" srcOrd="0" destOrd="0" presId="urn:microsoft.com/office/officeart/2005/8/layout/hList1"/>
    <dgm:cxn modelId="{197894EE-7AD6-4006-85CF-A0A38EB0A9F2}" type="presParOf" srcId="{20A55FDF-FCBC-4FE9-A902-114A55C357F0}" destId="{CBF09378-1A54-480E-8777-73288B4184B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A6D4E-B6F1-409D-A212-F69C4658DB5D}">
      <dsp:nvSpPr>
        <dsp:cNvPr id="0" name=""/>
        <dsp:cNvSpPr/>
      </dsp:nvSpPr>
      <dsp:spPr>
        <a:xfrm>
          <a:off x="0" y="22191"/>
          <a:ext cx="6583680"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Verbal</a:t>
          </a:r>
        </a:p>
      </dsp:txBody>
      <dsp:txXfrm>
        <a:off x="42036" y="64227"/>
        <a:ext cx="6499608" cy="777048"/>
      </dsp:txXfrm>
    </dsp:sp>
    <dsp:sp modelId="{7A0D24FB-70F0-4D14-B031-7647A5A35428}">
      <dsp:nvSpPr>
        <dsp:cNvPr id="0" name=""/>
        <dsp:cNvSpPr/>
      </dsp:nvSpPr>
      <dsp:spPr>
        <a:xfrm>
          <a:off x="0" y="883311"/>
          <a:ext cx="6583680"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03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IN" sz="2500" kern="1200" dirty="0"/>
            <a:t>Phone calls, video calls, 1:1 meeting, water break meetings</a:t>
          </a:r>
        </a:p>
      </dsp:txBody>
      <dsp:txXfrm>
        <a:off x="0" y="883311"/>
        <a:ext cx="6583680" cy="910800"/>
      </dsp:txXfrm>
    </dsp:sp>
    <dsp:sp modelId="{41C83835-5E2A-43BC-882D-617B0F86270A}">
      <dsp:nvSpPr>
        <dsp:cNvPr id="0" name=""/>
        <dsp:cNvSpPr/>
      </dsp:nvSpPr>
      <dsp:spPr>
        <a:xfrm>
          <a:off x="0" y="1794112"/>
          <a:ext cx="6583680"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dirty="0"/>
            <a:t>Written</a:t>
          </a:r>
        </a:p>
      </dsp:txBody>
      <dsp:txXfrm>
        <a:off x="42036" y="1836148"/>
        <a:ext cx="6499608" cy="777048"/>
      </dsp:txXfrm>
    </dsp:sp>
    <dsp:sp modelId="{2DB9E172-1193-425B-A1DD-E797E8E7C08B}">
      <dsp:nvSpPr>
        <dsp:cNvPr id="0" name=""/>
        <dsp:cNvSpPr/>
      </dsp:nvSpPr>
      <dsp:spPr>
        <a:xfrm>
          <a:off x="0" y="2655232"/>
          <a:ext cx="658368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03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IN" sz="2500" kern="1200" dirty="0"/>
            <a:t>Email, team chats, documentation</a:t>
          </a:r>
        </a:p>
      </dsp:txBody>
      <dsp:txXfrm>
        <a:off x="0" y="2655232"/>
        <a:ext cx="6583680" cy="52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5F072-0689-4F91-9056-0D3D56182B42}">
      <dsp:nvSpPr>
        <dsp:cNvPr id="0" name=""/>
        <dsp:cNvSpPr/>
      </dsp:nvSpPr>
      <dsp:spPr>
        <a:xfrm>
          <a:off x="3952" y="260055"/>
          <a:ext cx="2376407"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Passive</a:t>
          </a:r>
        </a:p>
      </dsp:txBody>
      <dsp:txXfrm>
        <a:off x="3952" y="260055"/>
        <a:ext cx="2376407" cy="432000"/>
      </dsp:txXfrm>
    </dsp:sp>
    <dsp:sp modelId="{86EE3979-5D21-4EB3-B14B-94219A1D3B93}">
      <dsp:nvSpPr>
        <dsp:cNvPr id="0" name=""/>
        <dsp:cNvSpPr/>
      </dsp:nvSpPr>
      <dsp:spPr>
        <a:xfrm>
          <a:off x="3952" y="692055"/>
          <a:ext cx="2376407" cy="299644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Nonconfrontational, falsely agreeable, </a:t>
          </a:r>
        </a:p>
        <a:p>
          <a:pPr marL="114300" lvl="1" indent="-114300" algn="l" defTabSz="666750">
            <a:lnSpc>
              <a:spcPct val="90000"/>
            </a:lnSpc>
            <a:spcBef>
              <a:spcPct val="0"/>
            </a:spcBef>
            <a:spcAft>
              <a:spcPct val="15000"/>
            </a:spcAft>
            <a:buChar char="•"/>
          </a:pPr>
          <a:r>
            <a:rPr lang="en-GB" sz="1500" b="0" i="0" kern="1200" dirty="0"/>
            <a:t>having difficulties setting boundaries and saying no as a result</a:t>
          </a:r>
          <a:endParaRPr lang="en-IN" sz="1500" kern="1200" dirty="0"/>
        </a:p>
      </dsp:txBody>
      <dsp:txXfrm>
        <a:off x="3952" y="692055"/>
        <a:ext cx="2376407" cy="2996446"/>
      </dsp:txXfrm>
    </dsp:sp>
    <dsp:sp modelId="{969ED9BF-5399-4101-9435-5495F2EBDDFF}">
      <dsp:nvSpPr>
        <dsp:cNvPr id="0" name=""/>
        <dsp:cNvSpPr/>
      </dsp:nvSpPr>
      <dsp:spPr>
        <a:xfrm>
          <a:off x="2713057" y="260055"/>
          <a:ext cx="2376407"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Aggressive</a:t>
          </a:r>
        </a:p>
      </dsp:txBody>
      <dsp:txXfrm>
        <a:off x="2713057" y="260055"/>
        <a:ext cx="2376407" cy="432000"/>
      </dsp:txXfrm>
    </dsp:sp>
    <dsp:sp modelId="{1EA075A8-AF5D-4F60-AAD0-5135A2A6D1CC}">
      <dsp:nvSpPr>
        <dsp:cNvPr id="0" name=""/>
        <dsp:cNvSpPr/>
      </dsp:nvSpPr>
      <dsp:spPr>
        <a:xfrm>
          <a:off x="2713057" y="692055"/>
          <a:ext cx="2376407" cy="299644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IN" sz="1500" kern="1200" dirty="0"/>
            <a:t>Loudest, </a:t>
          </a:r>
        </a:p>
        <a:p>
          <a:pPr marL="114300" lvl="1" indent="-114300" algn="l" defTabSz="666750">
            <a:lnSpc>
              <a:spcPct val="90000"/>
            </a:lnSpc>
            <a:spcBef>
              <a:spcPct val="0"/>
            </a:spcBef>
            <a:spcAft>
              <a:spcPct val="15000"/>
            </a:spcAft>
            <a:buChar char="•"/>
          </a:pPr>
          <a:r>
            <a:rPr lang="en-GB" sz="1500" b="0" i="0" kern="1200" dirty="0"/>
            <a:t>speaking over others and controlling the narrative during a discussion</a:t>
          </a:r>
          <a:endParaRPr lang="en-IN" sz="1500" kern="1200" dirty="0"/>
        </a:p>
        <a:p>
          <a:pPr marL="114300" lvl="1" indent="-114300" algn="l" defTabSz="666750">
            <a:lnSpc>
              <a:spcPct val="90000"/>
            </a:lnSpc>
            <a:spcBef>
              <a:spcPct val="0"/>
            </a:spcBef>
            <a:spcAft>
              <a:spcPct val="15000"/>
            </a:spcAft>
            <a:buChar char="•"/>
          </a:pPr>
          <a:r>
            <a:rPr lang="en-IN" sz="1500" kern="1200" dirty="0"/>
            <a:t>Struggle with listening to others, </a:t>
          </a:r>
        </a:p>
        <a:p>
          <a:pPr marL="114300" lvl="1" indent="-114300" algn="l" defTabSz="666750">
            <a:lnSpc>
              <a:spcPct val="90000"/>
            </a:lnSpc>
            <a:spcBef>
              <a:spcPct val="0"/>
            </a:spcBef>
            <a:spcAft>
              <a:spcPct val="15000"/>
            </a:spcAft>
            <a:buChar char="•"/>
          </a:pPr>
          <a:r>
            <a:rPr lang="en-IN" sz="1500" kern="1200" dirty="0"/>
            <a:t>demand respect</a:t>
          </a:r>
        </a:p>
      </dsp:txBody>
      <dsp:txXfrm>
        <a:off x="2713057" y="692055"/>
        <a:ext cx="2376407" cy="2996446"/>
      </dsp:txXfrm>
    </dsp:sp>
    <dsp:sp modelId="{A8F1DD81-F7B7-40F0-83DF-33AF84128CA7}">
      <dsp:nvSpPr>
        <dsp:cNvPr id="0" name=""/>
        <dsp:cNvSpPr/>
      </dsp:nvSpPr>
      <dsp:spPr>
        <a:xfrm>
          <a:off x="5422162" y="260055"/>
          <a:ext cx="2376407"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Assertive</a:t>
          </a:r>
        </a:p>
      </dsp:txBody>
      <dsp:txXfrm>
        <a:off x="5422162" y="260055"/>
        <a:ext cx="2376407" cy="432000"/>
      </dsp:txXfrm>
    </dsp:sp>
    <dsp:sp modelId="{18D91100-2430-45CC-AB78-36D2D792298D}">
      <dsp:nvSpPr>
        <dsp:cNvPr id="0" name=""/>
        <dsp:cNvSpPr/>
      </dsp:nvSpPr>
      <dsp:spPr>
        <a:xfrm>
          <a:off x="5422162" y="692055"/>
          <a:ext cx="2376407" cy="299644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b="0" i="0" kern="1200" dirty="0"/>
            <a:t>utilize open, genuine, and direct communication in their interactions, take ownership of their feelings, actions</a:t>
          </a:r>
          <a:endParaRPr lang="en-IN" sz="1500" kern="1200" dirty="0"/>
        </a:p>
        <a:p>
          <a:pPr marL="114300" lvl="1" indent="-114300" algn="l" defTabSz="666750">
            <a:lnSpc>
              <a:spcPct val="90000"/>
            </a:lnSpc>
            <a:spcBef>
              <a:spcPct val="0"/>
            </a:spcBef>
            <a:spcAft>
              <a:spcPct val="15000"/>
            </a:spcAft>
            <a:buChar char="•"/>
          </a:pPr>
          <a:r>
            <a:rPr lang="en-GB" sz="1500" b="0" i="0" kern="1200" dirty="0"/>
            <a:t>healthy, respectful, and honest; it is thought to be the most effective form of communication and the ideal to strive for in each interaction.</a:t>
          </a:r>
          <a:endParaRPr lang="en-IN" sz="1500" kern="1200" dirty="0"/>
        </a:p>
      </dsp:txBody>
      <dsp:txXfrm>
        <a:off x="5422162" y="692055"/>
        <a:ext cx="2376407" cy="2996446"/>
      </dsp:txXfrm>
    </dsp:sp>
    <dsp:sp modelId="{5F523C76-961B-408B-BFFB-CB25D2E1741B}">
      <dsp:nvSpPr>
        <dsp:cNvPr id="0" name=""/>
        <dsp:cNvSpPr/>
      </dsp:nvSpPr>
      <dsp:spPr>
        <a:xfrm>
          <a:off x="8131267" y="260055"/>
          <a:ext cx="2376407" cy="4320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Passive-Aggressive</a:t>
          </a:r>
        </a:p>
      </dsp:txBody>
      <dsp:txXfrm>
        <a:off x="8131267" y="260055"/>
        <a:ext cx="2376407" cy="432000"/>
      </dsp:txXfrm>
    </dsp:sp>
    <dsp:sp modelId="{CBF09378-1A54-480E-8777-73288B4184B5}">
      <dsp:nvSpPr>
        <dsp:cNvPr id="0" name=""/>
        <dsp:cNvSpPr/>
      </dsp:nvSpPr>
      <dsp:spPr>
        <a:xfrm>
          <a:off x="8131267" y="692055"/>
          <a:ext cx="2376407" cy="2996446"/>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b="0" i="0" kern="1200" dirty="0"/>
            <a:t>may carry feelings of resentment, difficulties in admitting to anger,</a:t>
          </a:r>
          <a:endParaRPr lang="en-IN" sz="1500" kern="1200" dirty="0"/>
        </a:p>
        <a:p>
          <a:pPr marL="114300" lvl="1" indent="-114300" algn="l" defTabSz="666750">
            <a:lnSpc>
              <a:spcPct val="90000"/>
            </a:lnSpc>
            <a:spcBef>
              <a:spcPct val="0"/>
            </a:spcBef>
            <a:spcAft>
              <a:spcPct val="15000"/>
            </a:spcAft>
            <a:buChar char="•"/>
          </a:pPr>
          <a:r>
            <a:rPr lang="en-GB" sz="1500" b="0" i="0" kern="1200" dirty="0"/>
            <a:t> may manifest in gossip, silent treatment,  </a:t>
          </a:r>
          <a:endParaRPr lang="en-IN" sz="1500" kern="1200" dirty="0"/>
        </a:p>
        <a:p>
          <a:pPr marL="114300" lvl="1" indent="-114300" algn="l" defTabSz="666750">
            <a:lnSpc>
              <a:spcPct val="90000"/>
            </a:lnSpc>
            <a:spcBef>
              <a:spcPct val="0"/>
            </a:spcBef>
            <a:spcAft>
              <a:spcPct val="15000"/>
            </a:spcAft>
            <a:buChar char="•"/>
          </a:pPr>
          <a:r>
            <a:rPr lang="en-GB" sz="1500" b="0" i="0" kern="1200" dirty="0"/>
            <a:t>under-their breath comments, </a:t>
          </a:r>
          <a:endParaRPr lang="en-IN" sz="1500" kern="1200" dirty="0"/>
        </a:p>
        <a:p>
          <a:pPr marL="114300" lvl="1" indent="-114300" algn="l" defTabSz="666750">
            <a:lnSpc>
              <a:spcPct val="90000"/>
            </a:lnSpc>
            <a:spcBef>
              <a:spcPct val="0"/>
            </a:spcBef>
            <a:spcAft>
              <a:spcPct val="15000"/>
            </a:spcAft>
            <a:buChar char="•"/>
          </a:pPr>
          <a:r>
            <a:rPr lang="en-GB" sz="1500" b="0" i="0" kern="1200" dirty="0"/>
            <a:t>pretend everything is fine</a:t>
          </a:r>
          <a:endParaRPr lang="en-IN" sz="1500" kern="1200" dirty="0"/>
        </a:p>
      </dsp:txBody>
      <dsp:txXfrm>
        <a:off x="8131267" y="692055"/>
        <a:ext cx="2376407" cy="2996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npr.org/sections/thetwo-way/2018/04/17/603212224/1-person-killed-as-southwest-jet-with-engine-trouble-makes-emergency-landing" TargetMode="External"/><Relationship Id="rId2" Type="http://schemas.openxmlformats.org/officeDocument/2006/relationships/hyperlink" Target="https://www.independent.co.uk/travel/news-and-advice/southwest-airlines-latest-safety-record-passenger-died-ryanair-easyjet-qantas-a8313751.html"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www.bbc.com/news/business-59641784" TargetMode="External"/><Relationship Id="rId2" Type="http://schemas.openxmlformats.org/officeDocument/2006/relationships/hyperlink" Target="https://nypost.com/2021/12/18/amazon-worker-told-to-keep-delivering-during-tornado-report/" TargetMode="External"/><Relationship Id="rId1" Type="http://schemas.openxmlformats.org/officeDocument/2006/relationships/slideLayout" Target="../slideLayouts/slideLayout15.xml"/><Relationship Id="rId6" Type="http://schemas.openxmlformats.org/officeDocument/2006/relationships/hyperlink" Target="https://www.blueorigin.com/" TargetMode="External"/><Relationship Id="rId5" Type="http://schemas.openxmlformats.org/officeDocument/2006/relationships/hyperlink" Target="https://www.newsweek.com/jeff-bezos-blasted-heartbroken-comment-after-amazon-deaths-tornado-1658540" TargetMode="External"/><Relationship Id="rId4" Type="http://schemas.openxmlformats.org/officeDocument/2006/relationships/hyperlink" Target="https://www.the-sun.com/news/4261073/jeff-bezos-slammed-late-response-tornado-amazon/"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pon.harvard.edu/daily/negotiation-skills-daily/the-limits-of-emotional-intelligence-as-a-negotiation-skil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hyperlink" Target="https://communicationmgmt.usc.edu/communication-management-careers/"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haiilo.com/blog/5-ways-effective-internal-communication-can-boost-employee-productivit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hyperlink" Target="https://haiilo.com/blog/workplace-communication-20-ways-to-effectively-communicate-with-your-employe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areeraddict.com/5-benefits-of-teamwork-in-the-workplace"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haiilo.com/digital-workplace-platfor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haiilo.com/blog/identifying-communication-problems/"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Interpersonal Communication at the Workplace</a:t>
            </a:r>
            <a:br>
              <a:rPr lang="en-US" dirty="0"/>
            </a:br>
            <a:r>
              <a:rPr lang="en-US" dirty="0"/>
              <a:t>HS513</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Responses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pPr algn="l" fontAlgn="base">
              <a:buFont typeface="Arial" panose="020B0604020202020204" pitchFamily="34" charset="0"/>
              <a:buChar char="•"/>
            </a:pPr>
            <a:r>
              <a:rPr lang="en-GB" sz="1400" b="0" i="0" dirty="0">
                <a:solidFill>
                  <a:srgbClr val="666666"/>
                </a:solidFill>
                <a:effectLst/>
                <a:highlight>
                  <a:srgbClr val="FFFFFF"/>
                </a:highlight>
                <a:latin typeface="Roboto" panose="02000000000000000000" pitchFamily="2" charset="0"/>
              </a:rPr>
              <a:t>Recognising and responding to issues that are important to the other person</a:t>
            </a:r>
          </a:p>
          <a:p>
            <a:pPr algn="l" fontAlgn="base">
              <a:buFont typeface="Arial" panose="020B0604020202020204" pitchFamily="34" charset="0"/>
              <a:buChar char="•"/>
            </a:pPr>
            <a:r>
              <a:rPr lang="en-GB" sz="1400" b="0" i="0" dirty="0">
                <a:solidFill>
                  <a:srgbClr val="666666"/>
                </a:solidFill>
                <a:effectLst/>
                <a:highlight>
                  <a:srgbClr val="FFFFFF"/>
                </a:highlight>
                <a:latin typeface="Roboto" panose="02000000000000000000" pitchFamily="2" charset="0"/>
              </a:rPr>
              <a:t>A desire to forgive and forget</a:t>
            </a:r>
          </a:p>
          <a:p>
            <a:pPr algn="l" fontAlgn="base">
              <a:buFont typeface="Arial" panose="020B0604020202020204" pitchFamily="34" charset="0"/>
              <a:buChar char="•"/>
            </a:pPr>
            <a:r>
              <a:rPr lang="en-GB" sz="1400" b="0" i="0" dirty="0">
                <a:solidFill>
                  <a:srgbClr val="666666"/>
                </a:solidFill>
                <a:effectLst/>
                <a:highlight>
                  <a:srgbClr val="FFFFFF"/>
                </a:highlight>
                <a:latin typeface="Roboto" panose="02000000000000000000" pitchFamily="2" charset="0"/>
              </a:rPr>
              <a:t>Seeking to compromise rather than to punish</a:t>
            </a:r>
          </a:p>
          <a:p>
            <a:pPr algn="l" fontAlgn="base">
              <a:buFont typeface="Arial" panose="020B0604020202020204" pitchFamily="34" charset="0"/>
              <a:buChar char="•"/>
            </a:pPr>
            <a:r>
              <a:rPr lang="en-GB" sz="1400" b="0" i="0" dirty="0">
                <a:solidFill>
                  <a:srgbClr val="666666"/>
                </a:solidFill>
                <a:effectLst/>
                <a:highlight>
                  <a:srgbClr val="FFFFFF"/>
                </a:highlight>
                <a:latin typeface="Roboto" panose="02000000000000000000" pitchFamily="2" charset="0"/>
              </a:rPr>
              <a:t>A belief that resolution can be found</a:t>
            </a:r>
          </a:p>
          <a:p>
            <a:pPr algn="l" fontAlgn="base">
              <a:buFont typeface="Arial" panose="020B0604020202020204" pitchFamily="34" charset="0"/>
              <a:buChar char="•"/>
            </a:pPr>
            <a:r>
              <a:rPr lang="en-GB" sz="1400" b="0" i="0" dirty="0">
                <a:solidFill>
                  <a:srgbClr val="666666"/>
                </a:solidFill>
                <a:effectLst/>
                <a:highlight>
                  <a:srgbClr val="FFFFFF"/>
                </a:highlight>
                <a:latin typeface="Roboto" panose="02000000000000000000" pitchFamily="2" charset="0"/>
              </a:rPr>
              <a:t>Remaining open to and respectful of the other person’s opinion while being authentic, asserting your own views</a:t>
            </a:r>
          </a:p>
          <a:p>
            <a:endParaRPr lang="en-US"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1628940051"/>
              </p:ext>
            </p:extLst>
          </p:nvPr>
        </p:nvGraphicFramePr>
        <p:xfrm>
          <a:off x="5555224" y="1288027"/>
          <a:ext cx="6115664" cy="5547360"/>
        </p:xfrm>
        <a:graphic>
          <a:graphicData uri="http://schemas.openxmlformats.org/drawingml/2006/table">
            <a:tbl>
              <a:tblPr firstRow="1" bandRow="1">
                <a:tableStyleId>{3B4B98B0-60AC-42C2-AFA5-B58CD77FA1E5}</a:tableStyleId>
              </a:tblPr>
              <a:tblGrid>
                <a:gridCol w="4422449">
                  <a:extLst>
                    <a:ext uri="{9D8B030D-6E8A-4147-A177-3AD203B41FA5}">
                      <a16:colId xmlns:a16="http://schemas.microsoft.com/office/drawing/2014/main" val="180956085"/>
                    </a:ext>
                  </a:extLst>
                </a:gridCol>
                <a:gridCol w="574480">
                  <a:extLst>
                    <a:ext uri="{9D8B030D-6E8A-4147-A177-3AD203B41FA5}">
                      <a16:colId xmlns:a16="http://schemas.microsoft.com/office/drawing/2014/main" val="1180706872"/>
                    </a:ext>
                  </a:extLst>
                </a:gridCol>
                <a:gridCol w="574480">
                  <a:extLst>
                    <a:ext uri="{9D8B030D-6E8A-4147-A177-3AD203B41FA5}">
                      <a16:colId xmlns:a16="http://schemas.microsoft.com/office/drawing/2014/main" val="2050154702"/>
                    </a:ext>
                  </a:extLst>
                </a:gridCol>
                <a:gridCol w="544255">
                  <a:extLst>
                    <a:ext uri="{9D8B030D-6E8A-4147-A177-3AD203B41FA5}">
                      <a16:colId xmlns:a16="http://schemas.microsoft.com/office/drawing/2014/main" val="1872764148"/>
                    </a:ext>
                  </a:extLst>
                </a:gridCol>
              </a:tblGrid>
              <a:tr h="3110883">
                <a:tc>
                  <a:txBody>
                    <a:bodyPr/>
                    <a:lstStyle/>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Being unable to recognise or respond to issues that are important to the other person</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Responding in an angry, resentful or hurtful way or using blame</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Withdrawing love, rejecting, isolating or shaming</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Avoiding and fearing conflict</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Expecting conflict to end badly</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Trying to “win” or always having to get your own way</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Always surrendering to avoid or deny conflict</a:t>
                      </a:r>
                    </a:p>
                    <a:p>
                      <a:pPr algn="just" fontAlgn="base"/>
                      <a:endParaRPr lang="en-GB" sz="1400" b="0" i="0" kern="1200" dirty="0">
                        <a:solidFill>
                          <a:schemeClr val="tx1"/>
                        </a:solidFill>
                        <a:effectLst/>
                        <a:latin typeface="Arial" panose="020B0604020202020204" pitchFamily="34" charset="0"/>
                        <a:ea typeface="+mn-ea"/>
                        <a:cs typeface="Arial" panose="020B0604020202020204" pitchFamily="34" charset="0"/>
                      </a:endParaRPr>
                    </a:p>
                    <a:p>
                      <a:pPr algn="just" fontAlgn="base"/>
                      <a:r>
                        <a:rPr lang="en-GB" sz="1400" b="0" i="0" kern="1200" dirty="0">
                          <a:solidFill>
                            <a:schemeClr val="tx1"/>
                          </a:solidFill>
                          <a:effectLst/>
                          <a:latin typeface="Arial" panose="020B0604020202020204" pitchFamily="34" charset="0"/>
                          <a:ea typeface="+mn-ea"/>
                          <a:cs typeface="Arial" panose="020B0604020202020204" pitchFamily="34" charset="0"/>
                        </a:rPr>
                        <a:t>Using fear, power or influence</a:t>
                      </a: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305988">
                <a:tc>
                  <a:txBody>
                    <a:bodyPr/>
                    <a:lstStyle/>
                    <a:p>
                      <a:pPr algn="just"/>
                      <a:endParaRPr lang="en-US" sz="1400" dirty="0">
                        <a:solidFill>
                          <a:schemeClr val="accent6"/>
                        </a:solidFill>
                        <a:latin typeface="Arial" panose="020B0604020202020204" pitchFamily="34" charset="0"/>
                        <a:cs typeface="Arial" panose="020B0604020202020204" pitchFamily="34" charset="0"/>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305988">
                <a:tc>
                  <a:txBody>
                    <a:bodyPr/>
                    <a:lstStyle/>
                    <a:p>
                      <a:pPr algn="just"/>
                      <a:endParaRPr lang="en-US" sz="1400" dirty="0">
                        <a:solidFill>
                          <a:schemeClr val="accent6"/>
                        </a:solidFill>
                        <a:latin typeface="Arial" panose="020B0604020202020204" pitchFamily="34" charset="0"/>
                        <a:cs typeface="Arial" panose="020B0604020202020204" pitchFamily="34" charset="0"/>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305988">
                <a:tc>
                  <a:txBody>
                    <a:bodyPr/>
                    <a:lstStyle/>
                    <a:p>
                      <a:pPr algn="just"/>
                      <a:endParaRPr lang="en-US" sz="1400" dirty="0">
                        <a:solidFill>
                          <a:schemeClr val="accent6"/>
                        </a:solidFill>
                        <a:latin typeface="Arial" panose="020B0604020202020204" pitchFamily="34" charset="0"/>
                        <a:cs typeface="Arial" panose="020B0604020202020204" pitchFamily="34" charset="0"/>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305988">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305988">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Role of communication in Conflict Management</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pPr algn="l" fontAlgn="base"/>
            <a:r>
              <a:rPr lang="en-GB" b="1" i="0" dirty="0">
                <a:solidFill>
                  <a:srgbClr val="666666"/>
                </a:solidFill>
                <a:effectLst/>
                <a:highlight>
                  <a:srgbClr val="FFFFFF"/>
                </a:highlight>
                <a:latin typeface="Roboto" panose="02000000000000000000" pitchFamily="2" charset="0"/>
              </a:rPr>
              <a:t>Be very clear and straightforward about your expectations – </a:t>
            </a:r>
            <a:r>
              <a:rPr lang="en-GB" b="0" i="0" dirty="0">
                <a:solidFill>
                  <a:srgbClr val="666666"/>
                </a:solidFill>
                <a:effectLst/>
                <a:highlight>
                  <a:srgbClr val="FFFFFF"/>
                </a:highlight>
                <a:latin typeface="Roboto" panose="02000000000000000000" pitchFamily="2" charset="0"/>
              </a:rPr>
              <a:t>don’t expect people to simply understand your wishes.</a:t>
            </a:r>
          </a:p>
          <a:p>
            <a:pPr algn="l" fontAlgn="base"/>
            <a:r>
              <a:rPr lang="en-GB" b="1" i="0" dirty="0">
                <a:solidFill>
                  <a:srgbClr val="666666"/>
                </a:solidFill>
                <a:effectLst/>
                <a:highlight>
                  <a:srgbClr val="FFFFFF"/>
                </a:highlight>
                <a:latin typeface="Roboto" panose="02000000000000000000" pitchFamily="2" charset="0"/>
              </a:rPr>
              <a:t>If communicating with a group of people don’t merely depend on verbal communication </a:t>
            </a:r>
            <a:r>
              <a:rPr lang="en-GB" b="0" i="0" dirty="0">
                <a:solidFill>
                  <a:srgbClr val="666666"/>
                </a:solidFill>
                <a:effectLst/>
                <a:highlight>
                  <a:srgbClr val="FFFFFF"/>
                </a:highlight>
                <a:latin typeface="Roboto" panose="02000000000000000000" pitchFamily="2" charset="0"/>
              </a:rPr>
              <a:t>– use email to keep a record and ensure everyone is in the loop. And never ignore or neglect certain members.</a:t>
            </a:r>
          </a:p>
          <a:p>
            <a:pPr algn="l" fontAlgn="base"/>
            <a:r>
              <a:rPr lang="en-GB" b="1" i="0" dirty="0">
                <a:solidFill>
                  <a:srgbClr val="666666"/>
                </a:solidFill>
                <a:effectLst/>
                <a:highlight>
                  <a:srgbClr val="FFFFFF"/>
                </a:highlight>
                <a:latin typeface="Roboto" panose="02000000000000000000" pitchFamily="2" charset="0"/>
              </a:rPr>
              <a:t>Be aware of the pitch and tone</a:t>
            </a:r>
            <a:r>
              <a:rPr lang="en-GB" b="0" i="0" dirty="0">
                <a:solidFill>
                  <a:srgbClr val="666666"/>
                </a:solidFill>
                <a:effectLst/>
                <a:highlight>
                  <a:srgbClr val="FFFFFF"/>
                </a:highlight>
                <a:latin typeface="Roboto" panose="02000000000000000000" pitchFamily="2" charset="0"/>
              </a:rPr>
              <a:t> of your voice – try to remain polite and be a good listener.</a:t>
            </a:r>
          </a:p>
          <a:p>
            <a:pPr algn="l" fontAlgn="base"/>
            <a:r>
              <a:rPr lang="en-GB" b="1" i="0" dirty="0">
                <a:solidFill>
                  <a:srgbClr val="666666"/>
                </a:solidFill>
                <a:effectLst/>
                <a:highlight>
                  <a:srgbClr val="FFFFFF"/>
                </a:highlight>
                <a:latin typeface="Roboto" panose="02000000000000000000" pitchFamily="2" charset="0"/>
              </a:rPr>
              <a:t>Don’t assume things or overreact to petty issues</a:t>
            </a:r>
            <a:r>
              <a:rPr lang="en-GB" b="0" i="0" dirty="0">
                <a:solidFill>
                  <a:srgbClr val="666666"/>
                </a:solidFill>
                <a:effectLst/>
                <a:highlight>
                  <a:srgbClr val="FFFFFF"/>
                </a:highlight>
                <a:latin typeface="Roboto" panose="02000000000000000000" pitchFamily="2" charset="0"/>
              </a:rPr>
              <a:t> – and remember everyone has the right to express their views and be listened to so avoid interrupting.</a:t>
            </a:r>
          </a:p>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206E-B368-EF13-2869-CFB8F4879075}"/>
              </a:ext>
            </a:extLst>
          </p:cNvPr>
          <p:cNvSpPr>
            <a:spLocks noGrp="1"/>
          </p:cNvSpPr>
          <p:nvPr>
            <p:ph type="title"/>
          </p:nvPr>
        </p:nvSpPr>
        <p:spPr/>
        <p:txBody>
          <a:bodyPr/>
          <a:lstStyle/>
          <a:p>
            <a:r>
              <a:rPr lang="en-GB" dirty="0"/>
              <a:t>Techniques for Conflict Resolution</a:t>
            </a:r>
            <a:endParaRPr lang="en-IN" dirty="0"/>
          </a:p>
        </p:txBody>
      </p:sp>
      <p:sp>
        <p:nvSpPr>
          <p:cNvPr id="3" name="Content Placeholder 2">
            <a:extLst>
              <a:ext uri="{FF2B5EF4-FFF2-40B4-BE49-F238E27FC236}">
                <a16:creationId xmlns:a16="http://schemas.microsoft.com/office/drawing/2014/main" id="{FF7A8D56-9702-CF48-4C93-F2CBC1FD4506}"/>
              </a:ext>
            </a:extLst>
          </p:cNvPr>
          <p:cNvSpPr>
            <a:spLocks noGrp="1"/>
          </p:cNvSpPr>
          <p:nvPr>
            <p:ph sz="half" idx="2"/>
          </p:nvPr>
        </p:nvSpPr>
        <p:spPr/>
        <p:txBody>
          <a:bodyPr>
            <a:normAutofit fontScale="92500" lnSpcReduction="10000"/>
          </a:bodyPr>
          <a:lstStyle/>
          <a:p>
            <a:pPr algn="l" fontAlgn="base"/>
            <a:r>
              <a:rPr lang="en-GB" b="1" i="0" dirty="0">
                <a:solidFill>
                  <a:srgbClr val="666666"/>
                </a:solidFill>
                <a:effectLst/>
                <a:highlight>
                  <a:srgbClr val="FFFFFF"/>
                </a:highlight>
                <a:latin typeface="Roboto" panose="02000000000000000000" pitchFamily="2" charset="0"/>
              </a:rPr>
              <a:t>The Defusing Technique</a:t>
            </a:r>
            <a:r>
              <a:rPr lang="en-GB" b="0" i="0" dirty="0">
                <a:solidFill>
                  <a:srgbClr val="666666"/>
                </a:solidFill>
                <a:effectLst/>
                <a:highlight>
                  <a:srgbClr val="FFFFFF"/>
                </a:highlight>
                <a:latin typeface="Roboto" panose="02000000000000000000" pitchFamily="2" charset="0"/>
              </a:rPr>
              <a:t>: Try to find some value in the opposing point of view. This doesn’t mean compromising your principles but validating the other’s position so that you can reach resolution.</a:t>
            </a:r>
          </a:p>
          <a:p>
            <a:pPr algn="l" fontAlgn="base"/>
            <a:r>
              <a:rPr lang="en-GB" b="1" i="0" dirty="0">
                <a:solidFill>
                  <a:srgbClr val="666666"/>
                </a:solidFill>
                <a:effectLst/>
                <a:highlight>
                  <a:srgbClr val="FFFFFF"/>
                </a:highlight>
                <a:latin typeface="Roboto" panose="02000000000000000000" pitchFamily="2" charset="0"/>
              </a:rPr>
              <a:t>Empathy</a:t>
            </a:r>
            <a:r>
              <a:rPr lang="en-GB" b="0" i="0" dirty="0">
                <a:solidFill>
                  <a:srgbClr val="666666"/>
                </a:solidFill>
                <a:effectLst/>
                <a:highlight>
                  <a:srgbClr val="FFFFFF"/>
                </a:highlight>
                <a:latin typeface="Roboto" panose="02000000000000000000" pitchFamily="2" charset="0"/>
              </a:rPr>
              <a:t>: Try to put yourself into the other person’s shoes and see the situation from their point of view.</a:t>
            </a:r>
          </a:p>
          <a:p>
            <a:pPr algn="l" fontAlgn="base"/>
            <a:r>
              <a:rPr lang="en-GB" b="1" i="0" dirty="0">
                <a:solidFill>
                  <a:srgbClr val="666666"/>
                </a:solidFill>
                <a:effectLst/>
                <a:highlight>
                  <a:srgbClr val="FFFFFF"/>
                </a:highlight>
                <a:latin typeface="Roboto" panose="02000000000000000000" pitchFamily="2" charset="0"/>
              </a:rPr>
              <a:t>Exploration</a:t>
            </a:r>
            <a:r>
              <a:rPr lang="en-GB" b="0" i="0" dirty="0">
                <a:solidFill>
                  <a:srgbClr val="666666"/>
                </a:solidFill>
                <a:effectLst/>
                <a:highlight>
                  <a:srgbClr val="FFFFFF"/>
                </a:highlight>
                <a:latin typeface="Roboto" panose="02000000000000000000" pitchFamily="2" charset="0"/>
              </a:rPr>
              <a:t>: Ask questions to understand the other person’s opinions or feelings.</a:t>
            </a:r>
          </a:p>
          <a:p>
            <a:pPr algn="l" fontAlgn="base"/>
            <a:r>
              <a:rPr lang="en-GB" b="1" i="0" dirty="0">
                <a:solidFill>
                  <a:srgbClr val="666666"/>
                </a:solidFill>
                <a:effectLst/>
                <a:highlight>
                  <a:srgbClr val="FFFFFF"/>
                </a:highlight>
                <a:latin typeface="Roboto" panose="02000000000000000000" pitchFamily="2" charset="0"/>
              </a:rPr>
              <a:t>Use “I” Statements</a:t>
            </a:r>
            <a:r>
              <a:rPr lang="en-GB" b="0" i="0" dirty="0">
                <a:solidFill>
                  <a:srgbClr val="666666"/>
                </a:solidFill>
                <a:effectLst/>
                <a:highlight>
                  <a:srgbClr val="FFFFFF"/>
                </a:highlight>
                <a:latin typeface="Roboto" panose="02000000000000000000" pitchFamily="2" charset="0"/>
              </a:rPr>
              <a:t>: Admit and accept your thoughts and feelings instead of blaming the other person. This will decrease the chance of the other person becoming defensive.</a:t>
            </a:r>
          </a:p>
          <a:p>
            <a:pPr algn="l" fontAlgn="base"/>
            <a:r>
              <a:rPr lang="en-GB" b="1" i="0" dirty="0">
                <a:solidFill>
                  <a:srgbClr val="666666"/>
                </a:solidFill>
                <a:effectLst/>
                <a:highlight>
                  <a:srgbClr val="FFFFFF"/>
                </a:highlight>
                <a:latin typeface="Roboto" panose="02000000000000000000" pitchFamily="2" charset="0"/>
              </a:rPr>
              <a:t>Stroking</a:t>
            </a:r>
            <a:r>
              <a:rPr lang="en-GB" b="0" i="0" dirty="0">
                <a:solidFill>
                  <a:srgbClr val="666666"/>
                </a:solidFill>
                <a:effectLst/>
                <a:highlight>
                  <a:srgbClr val="FFFFFF"/>
                </a:highlight>
                <a:latin typeface="Roboto" panose="02000000000000000000" pitchFamily="2" charset="0"/>
              </a:rPr>
              <a:t>: Be respectful and identify some positives about the other person.</a:t>
            </a:r>
          </a:p>
          <a:p>
            <a:pPr algn="l" fontAlgn="base"/>
            <a:endParaRPr lang="en-GB" b="0" i="0" dirty="0">
              <a:solidFill>
                <a:srgbClr val="666666"/>
              </a:solidFill>
              <a:effectLst/>
              <a:highlight>
                <a:srgbClr val="FFFFFF"/>
              </a:highlight>
              <a:latin typeface="Roboto" panose="02000000000000000000" pitchFamily="2" charset="0"/>
            </a:endParaRPr>
          </a:p>
          <a:p>
            <a:endParaRPr lang="en-IN" dirty="0"/>
          </a:p>
        </p:txBody>
      </p:sp>
      <p:sp>
        <p:nvSpPr>
          <p:cNvPr id="5" name="Slide Number Placeholder 4">
            <a:extLst>
              <a:ext uri="{FF2B5EF4-FFF2-40B4-BE49-F238E27FC236}">
                <a16:creationId xmlns:a16="http://schemas.microsoft.com/office/drawing/2014/main" id="{D7FA8CFD-5D9C-9A90-1E6F-9175DDBABA06}"/>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24832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07FB08-7880-8D64-7E05-E2E5D2E9601B}"/>
              </a:ext>
            </a:extLst>
          </p:cNvPr>
          <p:cNvSpPr>
            <a:spLocks noGrp="1"/>
          </p:cNvSpPr>
          <p:nvPr>
            <p:ph type="title"/>
          </p:nvPr>
        </p:nvSpPr>
        <p:spPr>
          <a:xfrm>
            <a:off x="3460565" y="766916"/>
            <a:ext cx="7965461" cy="1284522"/>
          </a:xfrm>
        </p:spPr>
        <p:txBody>
          <a:bodyPr/>
          <a:lstStyle/>
          <a:p>
            <a:r>
              <a:rPr lang="en-GB" sz="2800" dirty="0"/>
              <a:t>Communication Styles Counter-Productive to conflict resolution</a:t>
            </a:r>
            <a:endParaRPr lang="en-IN" sz="2800" dirty="0"/>
          </a:p>
        </p:txBody>
      </p:sp>
      <p:sp>
        <p:nvSpPr>
          <p:cNvPr id="7" name="Content Placeholder 6">
            <a:extLst>
              <a:ext uri="{FF2B5EF4-FFF2-40B4-BE49-F238E27FC236}">
                <a16:creationId xmlns:a16="http://schemas.microsoft.com/office/drawing/2014/main" id="{9DF3E893-204E-F077-F95A-ACB832B4351B}"/>
              </a:ext>
            </a:extLst>
          </p:cNvPr>
          <p:cNvSpPr>
            <a:spLocks noGrp="1"/>
          </p:cNvSpPr>
          <p:nvPr>
            <p:ph sz="half" idx="2"/>
          </p:nvPr>
        </p:nvSpPr>
        <p:spPr/>
        <p:txBody>
          <a:bodyPr>
            <a:normAutofit fontScale="85000" lnSpcReduction="20000"/>
          </a:bodyPr>
          <a:lstStyle/>
          <a:p>
            <a:pPr fontAlgn="base"/>
            <a:r>
              <a:rPr lang="en-GB" i="0" dirty="0">
                <a:solidFill>
                  <a:schemeClr val="tx1"/>
                </a:solidFill>
                <a:effectLst/>
                <a:highlight>
                  <a:srgbClr val="FFFFFF"/>
                </a:highlight>
                <a:latin typeface="Roboto" panose="02000000000000000000" pitchFamily="2" charset="0"/>
              </a:rPr>
              <a:t>Criticism – personal attacks and put downs.</a:t>
            </a:r>
          </a:p>
          <a:p>
            <a:pPr fontAlgn="base"/>
            <a:r>
              <a:rPr lang="en-GB" i="0" dirty="0">
                <a:solidFill>
                  <a:schemeClr val="tx1"/>
                </a:solidFill>
                <a:effectLst/>
                <a:highlight>
                  <a:srgbClr val="FFFFFF"/>
                </a:highlight>
                <a:latin typeface="Roboto" panose="02000000000000000000" pitchFamily="2" charset="0"/>
              </a:rPr>
              <a:t>Contempt – lack of respect, such as eye rolling, name-calling or sarcasm.</a:t>
            </a:r>
          </a:p>
          <a:p>
            <a:pPr fontAlgn="base"/>
            <a:r>
              <a:rPr lang="en-GB" i="0" dirty="0">
                <a:solidFill>
                  <a:schemeClr val="tx1"/>
                </a:solidFill>
                <a:effectLst/>
                <a:highlight>
                  <a:srgbClr val="FFFFFF"/>
                </a:highlight>
                <a:latin typeface="Roboto" panose="02000000000000000000" pitchFamily="2" charset="0"/>
              </a:rPr>
              <a:t>Defensiveness – this escalates the conflict as we stop listening to the other’s viewpoint</a:t>
            </a:r>
          </a:p>
          <a:p>
            <a:pPr fontAlgn="base"/>
            <a:r>
              <a:rPr lang="en-GB" i="0" dirty="0">
                <a:solidFill>
                  <a:schemeClr val="tx1"/>
                </a:solidFill>
                <a:effectLst/>
                <a:highlight>
                  <a:srgbClr val="FFFFFF"/>
                </a:highlight>
                <a:latin typeface="Roboto" panose="02000000000000000000" pitchFamily="2" charset="0"/>
              </a:rPr>
              <a:t>Stonewalling – refusing to engage in discussion. In other words, the “silent treatment”.</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Ordering</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Warning</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Preaching</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Advising</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Lecturing</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Agreeing, just to keep the peace</a:t>
            </a:r>
          </a:p>
          <a:p>
            <a:pPr algn="l" fontAlgn="base">
              <a:buFont typeface="Arial" panose="020B0604020202020204" pitchFamily="34" charset="0"/>
              <a:buChar char="•"/>
            </a:pPr>
            <a:r>
              <a:rPr lang="en-GB" i="0" dirty="0">
                <a:solidFill>
                  <a:schemeClr val="tx1"/>
                </a:solidFill>
                <a:effectLst/>
                <a:highlight>
                  <a:srgbClr val="FFFFFF"/>
                </a:highlight>
                <a:latin typeface="Roboto" panose="02000000000000000000" pitchFamily="2" charset="0"/>
              </a:rPr>
              <a:t>Ridiculing</a:t>
            </a:r>
          </a:p>
          <a:p>
            <a:endParaRPr lang="en-IN" dirty="0"/>
          </a:p>
        </p:txBody>
      </p:sp>
      <p:sp>
        <p:nvSpPr>
          <p:cNvPr id="5" name="Slide Number Placeholder 4">
            <a:extLst>
              <a:ext uri="{FF2B5EF4-FFF2-40B4-BE49-F238E27FC236}">
                <a16:creationId xmlns:a16="http://schemas.microsoft.com/office/drawing/2014/main" id="{0057E356-151E-9FFA-B51E-67F0D0700DCA}"/>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03981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F1A-2B18-51EB-FA38-B0B1E13787AA}"/>
              </a:ext>
            </a:extLst>
          </p:cNvPr>
          <p:cNvSpPr>
            <a:spLocks noGrp="1"/>
          </p:cNvSpPr>
          <p:nvPr>
            <p:ph type="title"/>
          </p:nvPr>
        </p:nvSpPr>
        <p:spPr/>
        <p:txBody>
          <a:bodyPr/>
          <a:lstStyle/>
          <a:p>
            <a:r>
              <a:rPr lang="en-GB" dirty="0"/>
              <a:t>Some tips</a:t>
            </a:r>
            <a:endParaRPr lang="en-IN" dirty="0"/>
          </a:p>
        </p:txBody>
      </p:sp>
      <p:sp>
        <p:nvSpPr>
          <p:cNvPr id="3" name="Content Placeholder 2">
            <a:extLst>
              <a:ext uri="{FF2B5EF4-FFF2-40B4-BE49-F238E27FC236}">
                <a16:creationId xmlns:a16="http://schemas.microsoft.com/office/drawing/2014/main" id="{76776A6A-4FFF-038B-2F18-CEF930BC3B14}"/>
              </a:ext>
            </a:extLst>
          </p:cNvPr>
          <p:cNvSpPr>
            <a:spLocks noGrp="1"/>
          </p:cNvSpPr>
          <p:nvPr>
            <p:ph sz="half" idx="2"/>
          </p:nvPr>
        </p:nvSpPr>
        <p:spPr/>
        <p:txBody>
          <a:bodyPr/>
          <a:lstStyle/>
          <a:p>
            <a:r>
              <a:rPr lang="en-GB" dirty="0"/>
              <a:t>Be clear, precise and straightforward</a:t>
            </a:r>
          </a:p>
          <a:p>
            <a:r>
              <a:rPr lang="en-GB" dirty="0"/>
              <a:t>Be transparent</a:t>
            </a:r>
          </a:p>
          <a:p>
            <a:r>
              <a:rPr lang="en-GB" dirty="0"/>
              <a:t>Don’t rely just on one medium – verbal, emails – use a combination</a:t>
            </a:r>
          </a:p>
          <a:p>
            <a:r>
              <a:rPr lang="en-GB" dirty="0"/>
              <a:t>All members must come together on a common platform</a:t>
            </a:r>
          </a:p>
          <a:p>
            <a:r>
              <a:rPr lang="en-GB" dirty="0"/>
              <a:t>Control the pitch and tone of your voice</a:t>
            </a:r>
          </a:p>
          <a:p>
            <a:r>
              <a:rPr lang="en-GB" dirty="0"/>
              <a:t>Master the art of writing emails</a:t>
            </a:r>
          </a:p>
          <a:p>
            <a:r>
              <a:rPr lang="en-GB" dirty="0"/>
              <a:t>Keep control over your emotions</a:t>
            </a:r>
          </a:p>
          <a:p>
            <a:r>
              <a:rPr lang="en-GB" dirty="0"/>
              <a:t>Don’t assume or react on petty issues</a:t>
            </a:r>
            <a:endParaRPr lang="en-IN" dirty="0"/>
          </a:p>
        </p:txBody>
      </p:sp>
      <p:sp>
        <p:nvSpPr>
          <p:cNvPr id="4" name="Slide Number Placeholder 3">
            <a:extLst>
              <a:ext uri="{FF2B5EF4-FFF2-40B4-BE49-F238E27FC236}">
                <a16:creationId xmlns:a16="http://schemas.microsoft.com/office/drawing/2014/main" id="{5155FB5F-7942-4EEC-14AE-E04A26BD1D4F}"/>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83244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D54E-683E-D604-44C9-F376546DA5AE}"/>
              </a:ext>
            </a:extLst>
          </p:cNvPr>
          <p:cNvSpPr>
            <a:spLocks noGrp="1"/>
          </p:cNvSpPr>
          <p:nvPr>
            <p:ph type="title"/>
          </p:nvPr>
        </p:nvSpPr>
        <p:spPr/>
        <p:txBody>
          <a:bodyPr/>
          <a:lstStyle/>
          <a:p>
            <a:r>
              <a:rPr lang="en-GB" dirty="0"/>
              <a:t>Crisis management and communication </a:t>
            </a:r>
            <a:endParaRPr lang="en-IN" dirty="0"/>
          </a:p>
        </p:txBody>
      </p:sp>
      <p:sp>
        <p:nvSpPr>
          <p:cNvPr id="3" name="Content Placeholder 2">
            <a:extLst>
              <a:ext uri="{FF2B5EF4-FFF2-40B4-BE49-F238E27FC236}">
                <a16:creationId xmlns:a16="http://schemas.microsoft.com/office/drawing/2014/main" id="{6D0DDDAE-B81B-D6CF-9496-63344C55368B}"/>
              </a:ext>
            </a:extLst>
          </p:cNvPr>
          <p:cNvSpPr>
            <a:spLocks noGrp="1"/>
          </p:cNvSpPr>
          <p:nvPr>
            <p:ph sz="half" idx="2"/>
          </p:nvPr>
        </p:nvSpPr>
        <p:spPr/>
        <p:txBody>
          <a:bodyPr/>
          <a:lstStyle/>
          <a:p>
            <a:r>
              <a:rPr lang="en-GB" b="0" i="0" dirty="0">
                <a:solidFill>
                  <a:srgbClr val="213343"/>
                </a:solidFill>
                <a:effectLst/>
                <a:highlight>
                  <a:srgbClr val="F6F9FC"/>
                </a:highlight>
                <a:latin typeface="Lexend Deca"/>
              </a:rPr>
              <a:t>A crisis management plan — also known as a crisis communication plan — is a set of guidelines used to prepare a business for an emergency or unexpected event. These plans include steps to take when a crisis first emerges, how to communicate with the public, and how to prevent the issue from occurring again.</a:t>
            </a:r>
          </a:p>
          <a:p>
            <a:r>
              <a:rPr lang="en-GB" dirty="0">
                <a:solidFill>
                  <a:srgbClr val="213343"/>
                </a:solidFill>
                <a:latin typeface="Lexend Deca"/>
              </a:rPr>
              <a:t>A</a:t>
            </a:r>
            <a:r>
              <a:rPr lang="en-GB" b="0" i="0" dirty="0">
                <a:solidFill>
                  <a:srgbClr val="213343"/>
                </a:solidFill>
                <a:effectLst/>
                <a:latin typeface="Lexend Deca"/>
              </a:rPr>
              <a:t> crisis communication plan helps guarantee a quick release of information, as well as a consistent message on all company platforms during a time of crisis. </a:t>
            </a:r>
          </a:p>
          <a:p>
            <a:r>
              <a:rPr lang="en-GB" b="0" i="0" dirty="0">
                <a:effectLst/>
                <a:highlight>
                  <a:srgbClr val="FFFFFF"/>
                </a:highlight>
                <a:latin typeface="-apple-system"/>
              </a:rPr>
              <a:t>Five Rs – regret, responsibility, resolution, restitution and reform</a:t>
            </a:r>
            <a:endParaRPr lang="en-GB" dirty="0">
              <a:solidFill>
                <a:srgbClr val="213343"/>
              </a:solidFill>
              <a:highlight>
                <a:srgbClr val="FFFFFF"/>
              </a:highlight>
              <a:latin typeface="Lexend Deca"/>
            </a:endParaRPr>
          </a:p>
          <a:p>
            <a:r>
              <a:rPr lang="en-GB" b="0" i="0" dirty="0">
                <a:solidFill>
                  <a:srgbClr val="292933"/>
                </a:solidFill>
                <a:effectLst/>
                <a:highlight>
                  <a:srgbClr val="FFFFFF"/>
                </a:highlight>
                <a:latin typeface="Gilroy"/>
              </a:rPr>
              <a:t>5 Cs of crisis communications: Concern, Commitment, Competency, Clarity, and Confidence</a:t>
            </a:r>
            <a:endParaRPr lang="en-IN" dirty="0"/>
          </a:p>
        </p:txBody>
      </p:sp>
      <p:sp>
        <p:nvSpPr>
          <p:cNvPr id="4" name="Slide Number Placeholder 3">
            <a:extLst>
              <a:ext uri="{FF2B5EF4-FFF2-40B4-BE49-F238E27FC236}">
                <a16:creationId xmlns:a16="http://schemas.microsoft.com/office/drawing/2014/main" id="{D1C0700D-CA23-A9CA-220D-2B2EAFD46F20}"/>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544857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2A46-9F17-1277-D235-95E71BE3F034}"/>
              </a:ext>
            </a:extLst>
          </p:cNvPr>
          <p:cNvSpPr>
            <a:spLocks noGrp="1"/>
          </p:cNvSpPr>
          <p:nvPr>
            <p:ph type="title"/>
          </p:nvPr>
        </p:nvSpPr>
        <p:spPr/>
        <p:txBody>
          <a:bodyPr/>
          <a:lstStyle/>
          <a:p>
            <a:r>
              <a:rPr lang="en-GB" dirty="0"/>
              <a:t>Some examples</a:t>
            </a:r>
            <a:endParaRPr lang="en-IN" dirty="0"/>
          </a:p>
        </p:txBody>
      </p:sp>
      <p:sp>
        <p:nvSpPr>
          <p:cNvPr id="3" name="Content Placeholder 2">
            <a:extLst>
              <a:ext uri="{FF2B5EF4-FFF2-40B4-BE49-F238E27FC236}">
                <a16:creationId xmlns:a16="http://schemas.microsoft.com/office/drawing/2014/main" id="{37D822C8-47CC-ABCD-4574-4FE4DAD8B7F5}"/>
              </a:ext>
            </a:extLst>
          </p:cNvPr>
          <p:cNvSpPr>
            <a:spLocks noGrp="1"/>
          </p:cNvSpPr>
          <p:nvPr>
            <p:ph sz="half" idx="2"/>
          </p:nvPr>
        </p:nvSpPr>
        <p:spPr/>
        <p:txBody>
          <a:bodyPr>
            <a:normAutofit lnSpcReduction="10000"/>
          </a:bodyPr>
          <a:lstStyle/>
          <a:p>
            <a:pPr algn="l" fontAlgn="base"/>
            <a:r>
              <a:rPr lang="en-GB" b="0" i="0" dirty="0">
                <a:solidFill>
                  <a:srgbClr val="213343"/>
                </a:solidFill>
                <a:effectLst/>
                <a:latin typeface="Lexend Deca"/>
              </a:rPr>
              <a:t>Southwest has consistently been one of the </a:t>
            </a:r>
            <a:r>
              <a:rPr lang="en-GB" b="0" i="0" dirty="0">
                <a:solidFill>
                  <a:srgbClr val="213343"/>
                </a:solidFill>
                <a:effectLst/>
                <a:latin typeface="inherit"/>
                <a:hlinkClick r:id="rId2"/>
              </a:rPr>
              <a:t>safest airlines</a:t>
            </a:r>
            <a:r>
              <a:rPr lang="en-GB" b="0" i="0" dirty="0">
                <a:solidFill>
                  <a:srgbClr val="213343"/>
                </a:solidFill>
                <a:effectLst/>
                <a:latin typeface="Lexend Deca"/>
              </a:rPr>
              <a:t> in the world. However, that doesn't mean the company doesn't experience accidents.</a:t>
            </a:r>
          </a:p>
          <a:p>
            <a:pPr algn="l" fontAlgn="base"/>
            <a:r>
              <a:rPr lang="en-GB" b="0" i="0" dirty="0">
                <a:solidFill>
                  <a:srgbClr val="213343"/>
                </a:solidFill>
                <a:effectLst/>
                <a:latin typeface="Lexend Deca"/>
              </a:rPr>
              <a:t>On </a:t>
            </a:r>
            <a:r>
              <a:rPr lang="en-GB" b="0" i="0" dirty="0">
                <a:solidFill>
                  <a:srgbClr val="213343"/>
                </a:solidFill>
                <a:effectLst/>
                <a:latin typeface="inherit"/>
                <a:hlinkClick r:id="rId3"/>
              </a:rPr>
              <a:t>Flight 1380</a:t>
            </a:r>
            <a:r>
              <a:rPr lang="en-GB" b="0" i="0" dirty="0">
                <a:solidFill>
                  <a:srgbClr val="213343"/>
                </a:solidFill>
                <a:effectLst/>
                <a:latin typeface="Lexend Deca"/>
              </a:rPr>
              <a:t>, an engine malfunction resulted in the death of a passenger and was recorded as the company's first in-flight fatality. The company's CEO, Gary Kelly, immediately responded to the situation by offering a sincere, heartfelt apology to the victim's family. He then pulled all advertising from their social media channels and made personal phone calls to passengers offering support and </a:t>
            </a:r>
            <a:r>
              <a:rPr lang="en-GB" b="0" i="0" dirty="0" err="1">
                <a:solidFill>
                  <a:srgbClr val="213343"/>
                </a:solidFill>
                <a:effectLst/>
                <a:latin typeface="Lexend Deca"/>
              </a:rPr>
              <a:t>counseling</a:t>
            </a:r>
            <a:r>
              <a:rPr lang="en-GB" b="0" i="0" dirty="0">
                <a:solidFill>
                  <a:srgbClr val="213343"/>
                </a:solidFill>
                <a:effectLst/>
                <a:latin typeface="Lexend Deca"/>
              </a:rPr>
              <a:t> resources.</a:t>
            </a:r>
          </a:p>
          <a:p>
            <a:pPr algn="l" fontAlgn="base"/>
            <a:r>
              <a:rPr lang="en-GB" b="1" i="0" dirty="0">
                <a:solidFill>
                  <a:srgbClr val="213343"/>
                </a:solidFill>
                <a:effectLst/>
                <a:latin typeface="inherit"/>
              </a:rPr>
              <a:t>Why This Was Effective:</a:t>
            </a:r>
            <a:r>
              <a:rPr lang="en-GB" b="0" i="0" dirty="0">
                <a:solidFill>
                  <a:srgbClr val="213343"/>
                </a:solidFill>
                <a:effectLst/>
                <a:latin typeface="Lexend Deca"/>
              </a:rPr>
              <a:t> While it's hard to consider grim crises like these, they do occur and impact businesses. Even though Southwest had never encountered an accident like this before, the CEO was prepared for this situation and demonstrated genuine remorse both through his words and his company's actions.</a:t>
            </a:r>
          </a:p>
          <a:p>
            <a:endParaRPr lang="en-IN" dirty="0"/>
          </a:p>
        </p:txBody>
      </p:sp>
      <p:sp>
        <p:nvSpPr>
          <p:cNvPr id="4" name="Slide Number Placeholder 3">
            <a:extLst>
              <a:ext uri="{FF2B5EF4-FFF2-40B4-BE49-F238E27FC236}">
                <a16:creationId xmlns:a16="http://schemas.microsoft.com/office/drawing/2014/main" id="{7999EB3A-BB71-A422-49B9-D0FDE9AD814A}"/>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29008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112C49-F2B9-4BB0-04DC-FC8D81D9A521}"/>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Content Placeholder 2">
            <a:extLst>
              <a:ext uri="{FF2B5EF4-FFF2-40B4-BE49-F238E27FC236}">
                <a16:creationId xmlns:a16="http://schemas.microsoft.com/office/drawing/2014/main" id="{D195BD0E-B46E-F533-D998-5E7DF4E0325B}"/>
              </a:ext>
            </a:extLst>
          </p:cNvPr>
          <p:cNvSpPr>
            <a:spLocks noGrp="1"/>
          </p:cNvSpPr>
          <p:nvPr>
            <p:ph sz="half" idx="4294967295"/>
          </p:nvPr>
        </p:nvSpPr>
        <p:spPr>
          <a:xfrm>
            <a:off x="432620" y="1356852"/>
            <a:ext cx="10993408" cy="4443873"/>
          </a:xfrm>
        </p:spPr>
        <p:txBody>
          <a:bodyPr>
            <a:normAutofit fontScale="47500" lnSpcReduction="20000"/>
          </a:bodyPr>
          <a:lstStyle/>
          <a:p>
            <a:pPr algn="l" fontAlgn="base"/>
            <a:r>
              <a:rPr lang="en-GB" b="0" i="0" dirty="0">
                <a:solidFill>
                  <a:srgbClr val="213343"/>
                </a:solidFill>
                <a:effectLst/>
                <a:latin typeface="Lexend Deca"/>
              </a:rPr>
              <a:t>Amazon faced criticism in December 2021 after a tornado ravaged one of its warehouses in Edwardsville, Illinois. Six people died in the warehouse collapse in Illinois as a series of tornadoes ripped through parts of Tennessee, Kentucky, and Arkansas.</a:t>
            </a:r>
          </a:p>
          <a:p>
            <a:pPr algn="l" fontAlgn="base"/>
            <a:r>
              <a:rPr lang="en-GB" b="0" i="0" dirty="0">
                <a:solidFill>
                  <a:srgbClr val="213343"/>
                </a:solidFill>
                <a:effectLst/>
                <a:latin typeface="Lexend Deca"/>
              </a:rPr>
              <a:t>Once reports surfaced of Amazon warehouse workers allegedly being forced to </a:t>
            </a:r>
            <a:r>
              <a:rPr lang="en-GB" b="0" i="0" dirty="0">
                <a:solidFill>
                  <a:srgbClr val="213343"/>
                </a:solidFill>
                <a:effectLst/>
                <a:latin typeface="inherit"/>
                <a:hlinkClick r:id="rId2"/>
              </a:rPr>
              <a:t>continue working</a:t>
            </a:r>
            <a:r>
              <a:rPr lang="en-GB" b="0" i="0" dirty="0">
                <a:solidFill>
                  <a:srgbClr val="213343"/>
                </a:solidFill>
                <a:effectLst/>
                <a:latin typeface="Lexend Deca"/>
              </a:rPr>
              <a:t> through tornado warnings, the company's health and safety guidelines quickly </a:t>
            </a:r>
            <a:r>
              <a:rPr lang="en-GB" b="0" i="0" dirty="0">
                <a:solidFill>
                  <a:srgbClr val="213343"/>
                </a:solidFill>
                <a:effectLst/>
                <a:latin typeface="inherit"/>
                <a:hlinkClick r:id="rId3"/>
              </a:rPr>
              <a:t>came under scrutiny</a:t>
            </a:r>
            <a:r>
              <a:rPr lang="en-GB" b="0" i="0" dirty="0">
                <a:solidFill>
                  <a:srgbClr val="213343"/>
                </a:solidFill>
                <a:effectLst/>
                <a:latin typeface="Lexend Deca"/>
              </a:rPr>
              <a:t>.</a:t>
            </a:r>
          </a:p>
          <a:p>
            <a:pPr algn="l" fontAlgn="base"/>
            <a:r>
              <a:rPr lang="en-GB" b="0" i="0" dirty="0">
                <a:solidFill>
                  <a:srgbClr val="213343"/>
                </a:solidFill>
                <a:effectLst/>
                <a:latin typeface="Lexend Deca"/>
              </a:rPr>
              <a:t>Amazon's first misstep was a delayed public response. CEO Jeff Bezos took nearly </a:t>
            </a:r>
            <a:r>
              <a:rPr lang="en-GB" b="0" i="0" dirty="0">
                <a:solidFill>
                  <a:srgbClr val="213343"/>
                </a:solidFill>
                <a:effectLst/>
                <a:latin typeface="inherit"/>
                <a:hlinkClick r:id="rId4"/>
              </a:rPr>
              <a:t>24 hours to respond</a:t>
            </a:r>
            <a:r>
              <a:rPr lang="en-GB" b="0" i="0" dirty="0">
                <a:solidFill>
                  <a:srgbClr val="213343"/>
                </a:solidFill>
                <a:effectLst/>
                <a:latin typeface="Lexend Deca"/>
              </a:rPr>
              <a:t> to the warehouse collapse.</a:t>
            </a:r>
          </a:p>
          <a:p>
            <a:pPr algn="l" fontAlgn="base"/>
            <a:r>
              <a:rPr lang="en-GB" b="0" i="0" dirty="0">
                <a:solidFill>
                  <a:srgbClr val="213343"/>
                </a:solidFill>
                <a:effectLst/>
                <a:latin typeface="Lexend Deca"/>
              </a:rPr>
              <a:t>"The news from Edwardsville is tragic. We're heartbroken over the loss of our teammates there, and our thoughts and prayers are with their families and loved ones," </a:t>
            </a:r>
            <a:r>
              <a:rPr lang="en-GB" b="0" i="0" dirty="0">
                <a:solidFill>
                  <a:srgbClr val="213343"/>
                </a:solidFill>
                <a:effectLst/>
                <a:latin typeface="inherit"/>
                <a:hlinkClick r:id="rId5"/>
              </a:rPr>
              <a:t>Bezos tweeted</a:t>
            </a:r>
            <a:r>
              <a:rPr lang="en-GB" b="0" i="0" dirty="0">
                <a:solidFill>
                  <a:srgbClr val="213343"/>
                </a:solidFill>
                <a:effectLst/>
                <a:latin typeface="Lexend Deca"/>
              </a:rPr>
              <a:t>. "All of Edwardsville should know that the Amazon team is committed to supporting them and will be by their side through this crisis. We extend our fullest gratitude to all the incredible first responders who have worked so tirelessly at the site."</a:t>
            </a:r>
          </a:p>
          <a:p>
            <a:pPr algn="l" fontAlgn="base"/>
            <a:r>
              <a:rPr lang="en-GB" b="0" i="0" dirty="0">
                <a:solidFill>
                  <a:srgbClr val="213343"/>
                </a:solidFill>
                <a:effectLst/>
                <a:latin typeface="Lexend Deca"/>
              </a:rPr>
              <a:t>Bezos was quickly lambasted across social media, with many suggesting that his statement was insincere.</a:t>
            </a:r>
          </a:p>
          <a:p>
            <a:pPr algn="l" fontAlgn="base"/>
            <a:endParaRPr lang="en-GB" b="0" i="0" dirty="0">
              <a:solidFill>
                <a:srgbClr val="213343"/>
              </a:solidFill>
              <a:effectLst/>
              <a:latin typeface="Lexend Deca"/>
            </a:endParaRPr>
          </a:p>
          <a:p>
            <a:pPr algn="l" fontAlgn="base"/>
            <a:endParaRPr lang="en-GB" dirty="0">
              <a:solidFill>
                <a:srgbClr val="213343"/>
              </a:solidFill>
              <a:latin typeface="Lexend Deca"/>
            </a:endParaRPr>
          </a:p>
          <a:p>
            <a:pPr algn="l" fontAlgn="base"/>
            <a:endParaRPr lang="en-GB" b="0" i="0" dirty="0">
              <a:solidFill>
                <a:srgbClr val="213343"/>
              </a:solidFill>
              <a:effectLst/>
              <a:latin typeface="Lexend Deca"/>
            </a:endParaRPr>
          </a:p>
          <a:p>
            <a:pPr marL="0" indent="0" algn="l" fontAlgn="base">
              <a:buNone/>
            </a:pPr>
            <a:endParaRPr lang="en-GB" b="0" i="0" dirty="0">
              <a:solidFill>
                <a:srgbClr val="213343"/>
              </a:solidFill>
              <a:effectLst/>
              <a:latin typeface="Lexend Deca"/>
            </a:endParaRPr>
          </a:p>
          <a:p>
            <a:pPr algn="l" fontAlgn="base"/>
            <a:r>
              <a:rPr lang="en-GB" b="1" i="0" dirty="0">
                <a:solidFill>
                  <a:srgbClr val="213343"/>
                </a:solidFill>
                <a:effectLst/>
                <a:latin typeface="inherit"/>
              </a:rPr>
              <a:t>What Could've Been Better: </a:t>
            </a:r>
            <a:r>
              <a:rPr lang="en-GB" b="0" i="0" dirty="0">
                <a:solidFill>
                  <a:srgbClr val="213343"/>
                </a:solidFill>
                <a:effectLst/>
                <a:latin typeface="Lexend Deca"/>
              </a:rPr>
              <a:t>When such a tragic loss of life happens, it's best to come out with a statement that expresses empathy sooner rather than later. Bezos' reply came across as insincere in part because it was delayed. The CEO had been steadily tweeting and posting about the landing of </a:t>
            </a:r>
            <a:r>
              <a:rPr lang="en-GB" b="0" i="0" dirty="0">
                <a:solidFill>
                  <a:srgbClr val="213343"/>
                </a:solidFill>
                <a:effectLst/>
                <a:latin typeface="inherit"/>
                <a:hlinkClick r:id="rId6"/>
              </a:rPr>
              <a:t>Blue Origin</a:t>
            </a:r>
            <a:r>
              <a:rPr lang="en-GB" b="0" i="0" dirty="0">
                <a:solidFill>
                  <a:srgbClr val="213343"/>
                </a:solidFill>
                <a:effectLst/>
                <a:latin typeface="Lexend Deca"/>
              </a:rPr>
              <a:t> throughout the day, so by the time he commented on the tornado tragedy, it seemed like an afterthought.</a:t>
            </a:r>
          </a:p>
          <a:p>
            <a:pPr algn="l" fontAlgn="base"/>
            <a:endParaRPr lang="en-GB" dirty="0">
              <a:solidFill>
                <a:srgbClr val="213343"/>
              </a:solidFill>
              <a:latin typeface="Lexend Deca"/>
            </a:endParaRPr>
          </a:p>
          <a:p>
            <a:pPr algn="l" fontAlgn="base"/>
            <a:endParaRPr lang="en-GB" b="0" i="0" dirty="0">
              <a:solidFill>
                <a:srgbClr val="213343"/>
              </a:solidFill>
              <a:effectLst/>
              <a:latin typeface="Lexend Deca"/>
            </a:endParaRPr>
          </a:p>
          <a:p>
            <a:pPr algn="l" fontAlgn="base"/>
            <a:endParaRPr lang="en-GB" dirty="0">
              <a:solidFill>
                <a:srgbClr val="213343"/>
              </a:solidFill>
              <a:latin typeface="Lexend Deca"/>
            </a:endParaRPr>
          </a:p>
          <a:p>
            <a:pPr algn="l" fontAlgn="base"/>
            <a:endParaRPr lang="en-GB" b="0" i="0" dirty="0">
              <a:solidFill>
                <a:srgbClr val="213343"/>
              </a:solidFill>
              <a:effectLst/>
              <a:latin typeface="Lexend Deca"/>
            </a:endParaRPr>
          </a:p>
          <a:p>
            <a:pPr algn="l" fontAlgn="base"/>
            <a:r>
              <a:rPr lang="en-GB" b="0" i="0" dirty="0">
                <a:solidFill>
                  <a:srgbClr val="213343"/>
                </a:solidFill>
                <a:effectLst/>
                <a:latin typeface="Lexend Deca"/>
              </a:rPr>
              <a:t>https://blog.hubspot.com/service/crisis-communication-plan#:~:text=A%20crisis%20management%20plan%20%E2%80%94%20also,the%20issue%20from%20occurring%20again.</a:t>
            </a:r>
          </a:p>
          <a:p>
            <a:endParaRPr lang="en-IN" dirty="0"/>
          </a:p>
        </p:txBody>
      </p:sp>
    </p:spTree>
    <p:extLst>
      <p:ext uri="{BB962C8B-B14F-4D97-AF65-F5344CB8AC3E}">
        <p14:creationId xmlns:p14="http://schemas.microsoft.com/office/powerpoint/2010/main" val="3015107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E8B78C-E870-825F-4A5D-272EFD37FE31}"/>
              </a:ext>
            </a:extLst>
          </p:cNvPr>
          <p:cNvSpPr>
            <a:spLocks noGrp="1"/>
          </p:cNvSpPr>
          <p:nvPr>
            <p:ph type="title"/>
          </p:nvPr>
        </p:nvSpPr>
        <p:spPr/>
        <p:txBody>
          <a:bodyPr/>
          <a:lstStyle/>
          <a:p>
            <a:r>
              <a:rPr lang="en-IN" dirty="0"/>
              <a:t>Emotional intelligence and communication</a:t>
            </a:r>
          </a:p>
        </p:txBody>
      </p:sp>
      <p:sp>
        <p:nvSpPr>
          <p:cNvPr id="4" name="Content Placeholder 3">
            <a:extLst>
              <a:ext uri="{FF2B5EF4-FFF2-40B4-BE49-F238E27FC236}">
                <a16:creationId xmlns:a16="http://schemas.microsoft.com/office/drawing/2014/main" id="{F35F6535-65BE-14DD-A1C5-94348649720F}"/>
              </a:ext>
            </a:extLst>
          </p:cNvPr>
          <p:cNvSpPr>
            <a:spLocks noGrp="1"/>
          </p:cNvSpPr>
          <p:nvPr>
            <p:ph idx="1"/>
          </p:nvPr>
        </p:nvSpPr>
        <p:spPr/>
        <p:txBody>
          <a:bodyPr>
            <a:normAutofit fontScale="62500" lnSpcReduction="20000"/>
          </a:bodyPr>
          <a:lstStyle/>
          <a:p>
            <a:r>
              <a:rPr lang="en-GB" b="0" i="0" dirty="0">
                <a:solidFill>
                  <a:srgbClr val="363B48"/>
                </a:solidFill>
                <a:effectLst/>
                <a:highlight>
                  <a:srgbClr val="FDFDFD"/>
                </a:highlight>
                <a:latin typeface="-apple-system"/>
              </a:rPr>
              <a:t>Research shows </a:t>
            </a:r>
            <a:r>
              <a:rPr lang="en-GB" b="0" i="0" u="none" strike="noStrike" dirty="0">
                <a:solidFill>
                  <a:srgbClr val="4899F1"/>
                </a:solidFill>
                <a:effectLst/>
                <a:highlight>
                  <a:srgbClr val="FDFDFD"/>
                </a:highlight>
                <a:latin typeface="-apple-system"/>
                <a:hlinkClick r:id="rId2" tooltip="Opens in a new window"/>
              </a:rPr>
              <a:t>successful communication and negotiation are closely linked to high levels of EQ</a:t>
            </a:r>
            <a:r>
              <a:rPr lang="en-GB" b="0" i="0" dirty="0">
                <a:solidFill>
                  <a:srgbClr val="363B48"/>
                </a:solidFill>
                <a:effectLst/>
                <a:highlight>
                  <a:srgbClr val="FDFDFD"/>
                </a:highlight>
                <a:latin typeface="-apple-system"/>
              </a:rPr>
              <a:t>. </a:t>
            </a:r>
          </a:p>
          <a:p>
            <a:r>
              <a:rPr lang="en-GB" b="0" i="0" dirty="0">
                <a:solidFill>
                  <a:srgbClr val="363B48"/>
                </a:solidFill>
                <a:effectLst/>
                <a:highlight>
                  <a:srgbClr val="FDFDFD"/>
                </a:highlight>
                <a:latin typeface="-apple-system"/>
              </a:rPr>
              <a:t>People with low levels of EQ may react defensively in stressful situations and cause conflict. </a:t>
            </a:r>
          </a:p>
          <a:p>
            <a:r>
              <a:rPr lang="en-GB" b="0" i="0" dirty="0">
                <a:solidFill>
                  <a:srgbClr val="363B48"/>
                </a:solidFill>
                <a:effectLst/>
                <a:highlight>
                  <a:srgbClr val="FDFDFD"/>
                </a:highlight>
                <a:latin typeface="-apple-system"/>
              </a:rPr>
              <a:t>Individuals with higher EQ have refined the skills needed to be able to communicate effectively without confrontation or anger.</a:t>
            </a:r>
          </a:p>
          <a:p>
            <a:r>
              <a:rPr lang="en-GB" b="0" i="0" dirty="0">
                <a:solidFill>
                  <a:srgbClr val="363B48"/>
                </a:solidFill>
                <a:effectLst/>
                <a:highlight>
                  <a:srgbClr val="FDFDFD"/>
                </a:highlight>
                <a:latin typeface="-apple-system"/>
              </a:rPr>
              <a:t>Employees with higher EQ are more likely to approach conflict resolution collaboratively. </a:t>
            </a:r>
          </a:p>
          <a:p>
            <a:r>
              <a:rPr lang="en-GB" b="0" i="0" dirty="0">
                <a:solidFill>
                  <a:srgbClr val="363B48"/>
                </a:solidFill>
                <a:effectLst/>
                <a:highlight>
                  <a:srgbClr val="FDFDFD"/>
                </a:highlight>
                <a:latin typeface="-apple-system"/>
              </a:rPr>
              <a:t>They will work with other employees to reach a mutually acceptable outcome.</a:t>
            </a:r>
            <a:endParaRPr lang="en-IN" dirty="0"/>
          </a:p>
        </p:txBody>
      </p:sp>
      <p:sp>
        <p:nvSpPr>
          <p:cNvPr id="2" name="Slide Number Placeholder 1">
            <a:extLst>
              <a:ext uri="{FF2B5EF4-FFF2-40B4-BE49-F238E27FC236}">
                <a16:creationId xmlns:a16="http://schemas.microsoft.com/office/drawing/2014/main" id="{6F4A1142-419B-AE7E-19F1-98DBA7B4A968}"/>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343563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F32C-4730-CA7A-6C76-3B0C54B17805}"/>
              </a:ext>
            </a:extLst>
          </p:cNvPr>
          <p:cNvSpPr>
            <a:spLocks noGrp="1"/>
          </p:cNvSpPr>
          <p:nvPr>
            <p:ph type="title"/>
          </p:nvPr>
        </p:nvSpPr>
        <p:spPr>
          <a:xfrm>
            <a:off x="914400" y="1057275"/>
            <a:ext cx="6583680" cy="771526"/>
          </a:xfrm>
        </p:spPr>
        <p:txBody>
          <a:bodyPr/>
          <a:lstStyle/>
          <a:p>
            <a:r>
              <a:rPr lang="en-IN" dirty="0"/>
              <a:t>Models of EI</a:t>
            </a:r>
          </a:p>
        </p:txBody>
      </p:sp>
      <p:sp>
        <p:nvSpPr>
          <p:cNvPr id="3" name="Content Placeholder 2">
            <a:extLst>
              <a:ext uri="{FF2B5EF4-FFF2-40B4-BE49-F238E27FC236}">
                <a16:creationId xmlns:a16="http://schemas.microsoft.com/office/drawing/2014/main" id="{9EF3BC96-51D2-83FE-3B18-9BB537914EB0}"/>
              </a:ext>
            </a:extLst>
          </p:cNvPr>
          <p:cNvSpPr>
            <a:spLocks noGrp="1"/>
          </p:cNvSpPr>
          <p:nvPr>
            <p:ph idx="1"/>
          </p:nvPr>
        </p:nvSpPr>
        <p:spPr>
          <a:xfrm>
            <a:off x="914400" y="2231923"/>
            <a:ext cx="6583680" cy="3810061"/>
          </a:xfrm>
        </p:spPr>
        <p:txBody>
          <a:bodyPr>
            <a:normAutofit fontScale="70000" lnSpcReduction="20000"/>
          </a:bodyPr>
          <a:lstStyle/>
          <a:p>
            <a:r>
              <a:rPr lang="en-IN" dirty="0"/>
              <a:t>Ability Model</a:t>
            </a:r>
          </a:p>
          <a:p>
            <a:r>
              <a:rPr lang="en-GB" b="0" i="0" dirty="0">
                <a:solidFill>
                  <a:srgbClr val="000000"/>
                </a:solidFill>
                <a:effectLst/>
                <a:latin typeface="ui-sans-serif"/>
              </a:rPr>
              <a:t>developed by Peter </a:t>
            </a:r>
            <a:r>
              <a:rPr lang="en-GB" b="0" i="0" dirty="0" err="1">
                <a:solidFill>
                  <a:srgbClr val="000000"/>
                </a:solidFill>
                <a:effectLst/>
                <a:latin typeface="ui-sans-serif"/>
              </a:rPr>
              <a:t>Saloveyand</a:t>
            </a:r>
            <a:r>
              <a:rPr lang="en-GB" b="0" i="0" dirty="0">
                <a:solidFill>
                  <a:srgbClr val="000000"/>
                </a:solidFill>
                <a:effectLst/>
                <a:latin typeface="ui-sans-serif"/>
              </a:rPr>
              <a:t> John Mayer</a:t>
            </a:r>
          </a:p>
          <a:p>
            <a:r>
              <a:rPr lang="en-GB" b="0" i="0" dirty="0">
                <a:solidFill>
                  <a:srgbClr val="000000"/>
                </a:solidFill>
                <a:effectLst/>
                <a:latin typeface="ui-sans-serif"/>
              </a:rPr>
              <a:t>focuses on the individual's ability to process emotional information and use it to navigate the social environment.</a:t>
            </a:r>
            <a:endParaRPr lang="en-IN" dirty="0"/>
          </a:p>
          <a:p>
            <a:r>
              <a:rPr lang="en-IN" dirty="0"/>
              <a:t>Trait Model</a:t>
            </a:r>
          </a:p>
          <a:p>
            <a:r>
              <a:rPr lang="en-GB" b="0" i="0" dirty="0">
                <a:solidFill>
                  <a:srgbClr val="000000"/>
                </a:solidFill>
                <a:effectLst/>
                <a:latin typeface="ui-sans-serif"/>
              </a:rPr>
              <a:t>developed by Konstantin Vasily </a:t>
            </a:r>
            <a:r>
              <a:rPr lang="en-GB" b="0" i="0" dirty="0" err="1">
                <a:solidFill>
                  <a:srgbClr val="000000"/>
                </a:solidFill>
                <a:effectLst/>
                <a:latin typeface="ui-sans-serif"/>
              </a:rPr>
              <a:t>Petrides</a:t>
            </a:r>
            <a:endParaRPr lang="en-GB" dirty="0">
              <a:solidFill>
                <a:srgbClr val="000000"/>
              </a:solidFill>
              <a:latin typeface="ui-sans-serif"/>
            </a:endParaRPr>
          </a:p>
          <a:p>
            <a:r>
              <a:rPr lang="en-GB" b="0" i="0" dirty="0">
                <a:solidFill>
                  <a:srgbClr val="000000"/>
                </a:solidFill>
                <a:effectLst/>
                <a:latin typeface="ui-sans-serif"/>
              </a:rPr>
              <a:t>"encompasses behavioural dispositions and self-perceived abilities and is measured through self-report"</a:t>
            </a:r>
            <a:endParaRPr lang="en-IN" dirty="0"/>
          </a:p>
          <a:p>
            <a:r>
              <a:rPr lang="en-IN" dirty="0"/>
              <a:t>Mixed Model</a:t>
            </a:r>
          </a:p>
          <a:p>
            <a:r>
              <a:rPr lang="en-IN" b="0" i="0" dirty="0">
                <a:solidFill>
                  <a:srgbClr val="000000"/>
                </a:solidFill>
                <a:effectLst/>
                <a:latin typeface="ui-sans-serif"/>
              </a:rPr>
              <a:t>proposed by Daniel Goleman</a:t>
            </a:r>
          </a:p>
          <a:p>
            <a:r>
              <a:rPr lang="en-GB" b="0" i="0" dirty="0">
                <a:solidFill>
                  <a:srgbClr val="000000"/>
                </a:solidFill>
                <a:effectLst/>
                <a:latin typeface="ui-sans-serif"/>
              </a:rPr>
              <a:t>an array of skills and characteristics that drive leadership performance</a:t>
            </a:r>
            <a:endParaRPr lang="en-IN" dirty="0"/>
          </a:p>
        </p:txBody>
      </p:sp>
      <p:sp>
        <p:nvSpPr>
          <p:cNvPr id="4" name="Slide Number Placeholder 3">
            <a:extLst>
              <a:ext uri="{FF2B5EF4-FFF2-40B4-BE49-F238E27FC236}">
                <a16:creationId xmlns:a16="http://schemas.microsoft.com/office/drawing/2014/main" id="{9C139897-F025-2172-1E9B-DA70EEDE6C9F}"/>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327083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Outline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a:t>What is Interpersonal Communication?</a:t>
            </a:r>
          </a:p>
          <a:p>
            <a:r>
              <a:rPr lang="en-US" dirty="0"/>
              <a:t>Importance</a:t>
            </a:r>
          </a:p>
          <a:p>
            <a:r>
              <a:rPr lang="en-US" dirty="0"/>
              <a:t>Types</a:t>
            </a:r>
          </a:p>
          <a:p>
            <a:r>
              <a:rPr lang="en-US" dirty="0"/>
              <a:t>Problem Solving</a:t>
            </a:r>
          </a:p>
          <a:p>
            <a:r>
              <a:rPr lang="en-US" dirty="0"/>
              <a:t>Team work</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EAB8-A5F3-9CBB-1BD3-C8A1E2BB73A9}"/>
              </a:ext>
            </a:extLst>
          </p:cNvPr>
          <p:cNvSpPr>
            <a:spLocks noGrp="1"/>
          </p:cNvSpPr>
          <p:nvPr>
            <p:ph type="title"/>
          </p:nvPr>
        </p:nvSpPr>
        <p:spPr>
          <a:xfrm>
            <a:off x="914400" y="1057275"/>
            <a:ext cx="6583680" cy="702700"/>
          </a:xfrm>
        </p:spPr>
        <p:txBody>
          <a:bodyPr/>
          <a:lstStyle/>
          <a:p>
            <a:r>
              <a:rPr lang="en-IN" dirty="0"/>
              <a:t>Ability Model</a:t>
            </a:r>
          </a:p>
        </p:txBody>
      </p:sp>
      <p:sp>
        <p:nvSpPr>
          <p:cNvPr id="3" name="Content Placeholder 2">
            <a:extLst>
              <a:ext uri="{FF2B5EF4-FFF2-40B4-BE49-F238E27FC236}">
                <a16:creationId xmlns:a16="http://schemas.microsoft.com/office/drawing/2014/main" id="{22EF3A32-19AF-A1F6-2935-8547EEA59484}"/>
              </a:ext>
            </a:extLst>
          </p:cNvPr>
          <p:cNvSpPr>
            <a:spLocks noGrp="1"/>
          </p:cNvSpPr>
          <p:nvPr>
            <p:ph idx="1"/>
          </p:nvPr>
        </p:nvSpPr>
        <p:spPr>
          <a:xfrm>
            <a:off x="914400" y="2035277"/>
            <a:ext cx="6583680" cy="4006707"/>
          </a:xfrm>
        </p:spPr>
        <p:txBody>
          <a:bodyPr>
            <a:normAutofit fontScale="55000" lnSpcReduction="20000"/>
          </a:bodyPr>
          <a:lstStyle/>
          <a:p>
            <a:pPr algn="l"/>
            <a:r>
              <a:rPr lang="en-GB" b="0" i="0" dirty="0">
                <a:solidFill>
                  <a:srgbClr val="000000"/>
                </a:solidFill>
                <a:effectLst/>
                <a:latin typeface="ui-sans-serif"/>
              </a:rPr>
              <a:t>Perceiving emotions – the ability to detect and decipher emotions in faces, pictures, voices, and cultural artifacts—including the ability to identify one's own emotions. Perceiving emotions represents a basic aspect of emotional intelligence, as it makes all other processing of emotional information possible.</a:t>
            </a:r>
          </a:p>
          <a:p>
            <a:pPr algn="l"/>
            <a:r>
              <a:rPr lang="en-GB" b="0" i="0" dirty="0">
                <a:solidFill>
                  <a:srgbClr val="000000"/>
                </a:solidFill>
                <a:effectLst/>
                <a:latin typeface="ui-sans-serif"/>
              </a:rPr>
              <a:t>Using emotions – the ability to harness emotions to facilitate various cognitive activities, such as thinking and problem solving. The emotionally intelligent person can capitalize fully upon his or her changing moods in order to best fit the task at hand.</a:t>
            </a:r>
          </a:p>
          <a:p>
            <a:pPr algn="l"/>
            <a:r>
              <a:rPr lang="en-GB" b="0" i="0" dirty="0">
                <a:solidFill>
                  <a:srgbClr val="000000"/>
                </a:solidFill>
                <a:effectLst/>
                <a:latin typeface="ui-sans-serif"/>
              </a:rPr>
              <a:t>Understanding emotions – the ability to comprehend emotion language and to appreciate complicated relationships among emotions. For example, understanding emotions encompasses the ability to be sensitive to slight variations between emotions, and the ability to recognize and describe how emotions evolve over time.</a:t>
            </a:r>
          </a:p>
          <a:p>
            <a:pPr algn="l"/>
            <a:r>
              <a:rPr lang="en-GB" b="0" i="0" dirty="0">
                <a:solidFill>
                  <a:srgbClr val="000000"/>
                </a:solidFill>
                <a:effectLst/>
                <a:latin typeface="ui-sans-serif"/>
              </a:rPr>
              <a:t>Managing emotions – the ability to regulate emotions in both ourselves and in others. Therefore, the emotionally intelligent person can harness emotions, even negative ones, and manage them to achieve intended goals.</a:t>
            </a:r>
          </a:p>
          <a:p>
            <a:endParaRPr lang="en-IN" dirty="0"/>
          </a:p>
        </p:txBody>
      </p:sp>
      <p:sp>
        <p:nvSpPr>
          <p:cNvPr id="4" name="Slide Number Placeholder 3">
            <a:extLst>
              <a:ext uri="{FF2B5EF4-FFF2-40B4-BE49-F238E27FC236}">
                <a16:creationId xmlns:a16="http://schemas.microsoft.com/office/drawing/2014/main" id="{FB0B4030-5E6B-3073-0CE1-FD158160B90F}"/>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405726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E7EE-484D-4C0D-7FE0-90D915FBB4A7}"/>
              </a:ext>
            </a:extLst>
          </p:cNvPr>
          <p:cNvSpPr>
            <a:spLocks noGrp="1"/>
          </p:cNvSpPr>
          <p:nvPr>
            <p:ph type="title"/>
          </p:nvPr>
        </p:nvSpPr>
        <p:spPr/>
        <p:txBody>
          <a:bodyPr/>
          <a:lstStyle/>
          <a:p>
            <a:r>
              <a:rPr lang="en-IN" dirty="0"/>
              <a:t>Mixed Model</a:t>
            </a:r>
          </a:p>
        </p:txBody>
      </p:sp>
      <p:sp>
        <p:nvSpPr>
          <p:cNvPr id="3" name="Content Placeholder 2">
            <a:extLst>
              <a:ext uri="{FF2B5EF4-FFF2-40B4-BE49-F238E27FC236}">
                <a16:creationId xmlns:a16="http://schemas.microsoft.com/office/drawing/2014/main" id="{CE747B0F-C6F7-0FAB-7085-04384F993220}"/>
              </a:ext>
            </a:extLst>
          </p:cNvPr>
          <p:cNvSpPr>
            <a:spLocks noGrp="1"/>
          </p:cNvSpPr>
          <p:nvPr>
            <p:ph idx="1"/>
          </p:nvPr>
        </p:nvSpPr>
        <p:spPr/>
        <p:txBody>
          <a:bodyPr>
            <a:normAutofit fontScale="62500" lnSpcReduction="20000"/>
          </a:bodyPr>
          <a:lstStyle/>
          <a:p>
            <a:pPr algn="l">
              <a:buFont typeface="+mj-lt"/>
              <a:buAutoNum type="arabicPeriod"/>
            </a:pPr>
            <a:r>
              <a:rPr lang="en-GB" b="0" i="0" dirty="0">
                <a:solidFill>
                  <a:srgbClr val="000000"/>
                </a:solidFill>
                <a:effectLst/>
                <a:latin typeface="ui-sans-serif"/>
              </a:rPr>
              <a:t>Self-awareness – the ability to know one's emotions, strengths, weaknesses, drives, values and goals and recognize their impact on others while using gut feelings to guide decisions.</a:t>
            </a:r>
          </a:p>
          <a:p>
            <a:pPr algn="l">
              <a:buFont typeface="+mj-lt"/>
              <a:buAutoNum type="arabicPeriod"/>
            </a:pPr>
            <a:r>
              <a:rPr lang="en-GB" b="0" i="0" dirty="0">
                <a:solidFill>
                  <a:srgbClr val="000000"/>
                </a:solidFill>
                <a:effectLst/>
                <a:latin typeface="ui-sans-serif"/>
              </a:rPr>
              <a:t>Self-regulation – involves controlling or redirecting one's disruptive emotions and impulses and adapting to changing circumstances.</a:t>
            </a:r>
          </a:p>
          <a:p>
            <a:pPr algn="l">
              <a:buFont typeface="+mj-lt"/>
              <a:buAutoNum type="arabicPeriod"/>
            </a:pPr>
            <a:r>
              <a:rPr lang="en-GB" b="0" i="0" dirty="0">
                <a:solidFill>
                  <a:srgbClr val="000000"/>
                </a:solidFill>
                <a:effectLst/>
                <a:latin typeface="ui-sans-serif"/>
              </a:rPr>
              <a:t>Social skill – managing relationships to move people in the desired direction</a:t>
            </a:r>
          </a:p>
          <a:p>
            <a:pPr algn="l">
              <a:buFont typeface="+mj-lt"/>
              <a:buAutoNum type="arabicPeriod"/>
            </a:pPr>
            <a:r>
              <a:rPr lang="en-GB" b="0" i="0" dirty="0">
                <a:solidFill>
                  <a:srgbClr val="000000"/>
                </a:solidFill>
                <a:effectLst/>
                <a:latin typeface="ui-sans-serif"/>
              </a:rPr>
              <a:t>Empathy - considering other people's feelings especially when making decision</a:t>
            </a:r>
          </a:p>
          <a:p>
            <a:pPr algn="l">
              <a:buFont typeface="+mj-lt"/>
              <a:buAutoNum type="arabicPeriod"/>
            </a:pPr>
            <a:r>
              <a:rPr lang="en-GB" b="0" i="0" dirty="0">
                <a:solidFill>
                  <a:srgbClr val="000000"/>
                </a:solidFill>
                <a:effectLst/>
                <a:latin typeface="ui-sans-serif"/>
              </a:rPr>
              <a:t>Motivation - being driven to achieve for the sake of achievement.</a:t>
            </a:r>
          </a:p>
          <a:p>
            <a:endParaRPr lang="en-IN" dirty="0"/>
          </a:p>
        </p:txBody>
      </p:sp>
      <p:sp>
        <p:nvSpPr>
          <p:cNvPr id="4" name="Slide Number Placeholder 3">
            <a:extLst>
              <a:ext uri="{FF2B5EF4-FFF2-40B4-BE49-F238E27FC236}">
                <a16:creationId xmlns:a16="http://schemas.microsoft.com/office/drawing/2014/main" id="{1F7DD22E-2AF3-30CC-0B52-750951072832}"/>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3962026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8938-4433-B26B-B5A0-038159C3FF14}"/>
              </a:ext>
            </a:extLst>
          </p:cNvPr>
          <p:cNvSpPr>
            <a:spLocks noGrp="1"/>
          </p:cNvSpPr>
          <p:nvPr>
            <p:ph type="title"/>
          </p:nvPr>
        </p:nvSpPr>
        <p:spPr/>
        <p:txBody>
          <a:bodyPr/>
          <a:lstStyle/>
          <a:p>
            <a:r>
              <a:rPr lang="en-IN" dirty="0"/>
              <a:t>Communication and Effective leadership</a:t>
            </a:r>
          </a:p>
        </p:txBody>
      </p:sp>
      <p:sp>
        <p:nvSpPr>
          <p:cNvPr id="3" name="Content Placeholder 2">
            <a:extLst>
              <a:ext uri="{FF2B5EF4-FFF2-40B4-BE49-F238E27FC236}">
                <a16:creationId xmlns:a16="http://schemas.microsoft.com/office/drawing/2014/main" id="{DFBAE857-F9E7-DEFA-B875-7840831705A0}"/>
              </a:ext>
            </a:extLst>
          </p:cNvPr>
          <p:cNvSpPr>
            <a:spLocks noGrp="1"/>
          </p:cNvSpPr>
          <p:nvPr>
            <p:ph idx="1"/>
          </p:nvPr>
        </p:nvSpPr>
        <p:spPr/>
        <p:txBody>
          <a:bodyPr>
            <a:normAutofit lnSpcReduction="10000"/>
          </a:bodyPr>
          <a:lstStyle/>
          <a:p>
            <a:r>
              <a:rPr lang="en-GB" b="0" i="0" dirty="0">
                <a:solidFill>
                  <a:schemeClr val="tx1"/>
                </a:solidFill>
                <a:effectLst/>
                <a:latin typeface="arial" panose="020B0604020202020204" pitchFamily="34" charset="0"/>
              </a:rPr>
              <a:t>Communication style plays a crucial role in exhibiting leadership. </a:t>
            </a:r>
          </a:p>
          <a:p>
            <a:r>
              <a:rPr lang="en-GB" b="0" i="0" dirty="0">
                <a:solidFill>
                  <a:schemeClr val="tx1"/>
                </a:solidFill>
                <a:effectLst/>
                <a:latin typeface="arial" panose="020B0604020202020204" pitchFamily="34" charset="0"/>
              </a:rPr>
              <a:t>There are 9 common communication styles: Experiencing, Imagining, Reflecting, </a:t>
            </a:r>
            <a:r>
              <a:rPr lang="en-GB" b="0" i="0" dirty="0" err="1">
                <a:solidFill>
                  <a:schemeClr val="tx1"/>
                </a:solidFill>
                <a:effectLst/>
                <a:latin typeface="arial" panose="020B0604020202020204" pitchFamily="34" charset="0"/>
              </a:rPr>
              <a:t>Analyzing</a:t>
            </a:r>
            <a:r>
              <a:rPr lang="en-GB" b="0" i="0" dirty="0">
                <a:solidFill>
                  <a:schemeClr val="tx1"/>
                </a:solidFill>
                <a:effectLst/>
                <a:latin typeface="arial" panose="020B0604020202020204" pitchFamily="34" charset="0"/>
              </a:rPr>
              <a:t>, Thinking, Deciding, Acting, Initiating, and Balancing.</a:t>
            </a:r>
          </a:p>
          <a:p>
            <a:endParaRPr lang="en-IN" dirty="0"/>
          </a:p>
        </p:txBody>
      </p:sp>
      <p:sp>
        <p:nvSpPr>
          <p:cNvPr id="4" name="Slide Number Placeholder 3">
            <a:extLst>
              <a:ext uri="{FF2B5EF4-FFF2-40B4-BE49-F238E27FC236}">
                <a16:creationId xmlns:a16="http://schemas.microsoft.com/office/drawing/2014/main" id="{73333B77-9EA5-A894-F6AE-1CFF80B269A9}"/>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4194752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BB72-1CEE-ABFD-FD29-652F929ACE26}"/>
              </a:ext>
            </a:extLst>
          </p:cNvPr>
          <p:cNvSpPr>
            <a:spLocks noGrp="1"/>
          </p:cNvSpPr>
          <p:nvPr>
            <p:ph idx="1"/>
          </p:nvPr>
        </p:nvSpPr>
        <p:spPr>
          <a:xfrm>
            <a:off x="914400" y="1897626"/>
            <a:ext cx="6583680" cy="4144358"/>
          </a:xfrm>
        </p:spPr>
        <p:txBody>
          <a:bodyPr>
            <a:normAutofit fontScale="77500" lnSpcReduction="20000"/>
          </a:bodyPr>
          <a:lstStyle/>
          <a:p>
            <a:pPr algn="l"/>
            <a:r>
              <a:rPr lang="en-GB" b="0" i="1" dirty="0">
                <a:solidFill>
                  <a:srgbClr val="3D4853"/>
                </a:solidFill>
                <a:effectLst/>
                <a:highlight>
                  <a:srgbClr val="F2F2F2"/>
                </a:highlight>
                <a:latin typeface="Inter"/>
              </a:rPr>
              <a:t>“Leadership communication involves all of the ways the leaders of an organization deliver messages internally and externally that build and reinforce its culture/core values, vision, mission, and strategic priorities.</a:t>
            </a:r>
            <a:endParaRPr lang="en-GB" b="0" i="0" dirty="0">
              <a:solidFill>
                <a:srgbClr val="3D4853"/>
              </a:solidFill>
              <a:effectLst/>
              <a:highlight>
                <a:srgbClr val="F2F2F2"/>
              </a:highlight>
              <a:latin typeface="Inter"/>
            </a:endParaRPr>
          </a:p>
          <a:p>
            <a:pPr algn="l"/>
            <a:r>
              <a:rPr lang="en-GB" b="0" i="1" dirty="0">
                <a:solidFill>
                  <a:srgbClr val="3D4853"/>
                </a:solidFill>
                <a:effectLst/>
                <a:highlight>
                  <a:srgbClr val="F2F2F2"/>
                </a:highlight>
                <a:latin typeface="Inter"/>
              </a:rPr>
              <a:t>It includes both what they communicate and how they communicate it.</a:t>
            </a:r>
            <a:endParaRPr lang="en-GB" b="0" i="0" dirty="0">
              <a:solidFill>
                <a:srgbClr val="3D4853"/>
              </a:solidFill>
              <a:effectLst/>
              <a:highlight>
                <a:srgbClr val="F2F2F2"/>
              </a:highlight>
              <a:latin typeface="Inter"/>
            </a:endParaRPr>
          </a:p>
          <a:p>
            <a:pPr algn="l"/>
            <a:r>
              <a:rPr lang="en-GB" b="0" i="1" dirty="0">
                <a:solidFill>
                  <a:srgbClr val="3D4853"/>
                </a:solidFill>
                <a:effectLst/>
                <a:highlight>
                  <a:srgbClr val="F2F2F2"/>
                </a:highlight>
                <a:latin typeface="Inter"/>
              </a:rPr>
              <a:t>There is an inherent inspirational nature to it — largely because of the leader’s position of power and influence. This means a leader’s communication has the ability to inspire either positive or negative attitudes, </a:t>
            </a:r>
            <a:r>
              <a:rPr lang="en-GB" b="0" i="1" dirty="0" err="1">
                <a:solidFill>
                  <a:srgbClr val="3D4853"/>
                </a:solidFill>
                <a:effectLst/>
                <a:highlight>
                  <a:srgbClr val="F2F2F2"/>
                </a:highlight>
                <a:latin typeface="Inter"/>
              </a:rPr>
              <a:t>behavior</a:t>
            </a:r>
            <a:r>
              <a:rPr lang="en-GB" b="0" i="1" dirty="0">
                <a:solidFill>
                  <a:srgbClr val="3D4853"/>
                </a:solidFill>
                <a:effectLst/>
                <a:highlight>
                  <a:srgbClr val="F2F2F2"/>
                </a:highlight>
                <a:latin typeface="Inter"/>
              </a:rPr>
              <a:t>, and performance.” - Dawn Cone, Consulting Solutions</a:t>
            </a:r>
            <a:endParaRPr lang="en-GB" b="0" i="0" dirty="0">
              <a:solidFill>
                <a:srgbClr val="3D4853"/>
              </a:solidFill>
              <a:effectLst/>
              <a:highlight>
                <a:srgbClr val="F2F2F2"/>
              </a:highlight>
              <a:latin typeface="Inter"/>
            </a:endParaRPr>
          </a:p>
          <a:p>
            <a:endParaRPr lang="en-IN" dirty="0"/>
          </a:p>
        </p:txBody>
      </p:sp>
      <p:sp>
        <p:nvSpPr>
          <p:cNvPr id="4" name="Slide Number Placeholder 3">
            <a:extLst>
              <a:ext uri="{FF2B5EF4-FFF2-40B4-BE49-F238E27FC236}">
                <a16:creationId xmlns:a16="http://schemas.microsoft.com/office/drawing/2014/main" id="{2CD3541B-B2F0-5ED9-4F9A-59F2374BC1ED}"/>
              </a:ext>
            </a:extLst>
          </p:cNvPr>
          <p:cNvSpPr>
            <a:spLocks noGrp="1"/>
          </p:cNvSpPr>
          <p:nvPr>
            <p:ph type="sldNum" sz="quarter" idx="10"/>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1708469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14EF-AFDF-AA20-489F-841B63D7F86E}"/>
              </a:ext>
            </a:extLst>
          </p:cNvPr>
          <p:cNvSpPr>
            <a:spLocks noGrp="1"/>
          </p:cNvSpPr>
          <p:nvPr>
            <p:ph type="title"/>
          </p:nvPr>
        </p:nvSpPr>
        <p:spPr/>
        <p:txBody>
          <a:bodyPr/>
          <a:lstStyle/>
          <a:p>
            <a:r>
              <a:rPr lang="en-IN" dirty="0"/>
              <a:t>Leadership Styles</a:t>
            </a:r>
          </a:p>
        </p:txBody>
      </p:sp>
      <p:sp>
        <p:nvSpPr>
          <p:cNvPr id="4" name="Slide Number Placeholder 3">
            <a:extLst>
              <a:ext uri="{FF2B5EF4-FFF2-40B4-BE49-F238E27FC236}">
                <a16:creationId xmlns:a16="http://schemas.microsoft.com/office/drawing/2014/main" id="{3FD17213-BF05-9890-FF11-9C987178A455}"/>
              </a:ext>
            </a:extLst>
          </p:cNvPr>
          <p:cNvSpPr>
            <a:spLocks noGrp="1"/>
          </p:cNvSpPr>
          <p:nvPr>
            <p:ph type="sldNum" sz="quarter" idx="10"/>
          </p:nvPr>
        </p:nvSpPr>
        <p:spPr/>
        <p:txBody>
          <a:bodyPr/>
          <a:lstStyle/>
          <a:p>
            <a:fld id="{48F63A3B-78C7-47BE-AE5E-E10140E04643}" type="slidenum">
              <a:rPr lang="en-US" smtClean="0"/>
              <a:pPr/>
              <a:t>24</a:t>
            </a:fld>
            <a:endParaRPr lang="en-US" dirty="0"/>
          </a:p>
        </p:txBody>
      </p:sp>
      <p:sp>
        <p:nvSpPr>
          <p:cNvPr id="3" name="Content Placeholder 2">
            <a:extLst>
              <a:ext uri="{FF2B5EF4-FFF2-40B4-BE49-F238E27FC236}">
                <a16:creationId xmlns:a16="http://schemas.microsoft.com/office/drawing/2014/main" id="{429E11FC-84F1-A790-1BAF-EFAD3CF46182}"/>
              </a:ext>
            </a:extLst>
          </p:cNvPr>
          <p:cNvSpPr>
            <a:spLocks noGrp="1"/>
          </p:cNvSpPr>
          <p:nvPr>
            <p:ph sz="half" idx="2"/>
          </p:nvPr>
        </p:nvSpPr>
        <p:spPr/>
        <p:txBody>
          <a:bodyPr>
            <a:normAutofit fontScale="62500" lnSpcReduction="20000"/>
          </a:bodyPr>
          <a:lstStyle/>
          <a:p>
            <a:pPr algn="l" fontAlgn="base">
              <a:buFont typeface="Arial" panose="020B0604020202020204" pitchFamily="34" charset="0"/>
              <a:buChar char="•"/>
            </a:pPr>
            <a:r>
              <a:rPr lang="en-GB" b="1" i="0" dirty="0">
                <a:solidFill>
                  <a:srgbClr val="58595B"/>
                </a:solidFill>
                <a:effectLst/>
                <a:highlight>
                  <a:srgbClr val="FFFFFF"/>
                </a:highlight>
                <a:latin typeface="inherit"/>
              </a:rPr>
              <a:t>Pioneering</a:t>
            </a:r>
            <a:r>
              <a:rPr lang="en-GB" b="0" i="0" dirty="0">
                <a:solidFill>
                  <a:srgbClr val="58595B"/>
                </a:solidFill>
                <a:effectLst/>
                <a:highlight>
                  <a:srgbClr val="FFFFFF"/>
                </a:highlight>
                <a:latin typeface="arial" panose="020B0604020202020204" pitchFamily="34" charset="0"/>
              </a:rPr>
              <a:t>: Pioneering leaders tend to be charming, bold, and passionate. At times they may come across as overconfident or impulsive, but they’re great at encouraging others to try new things.</a:t>
            </a:r>
          </a:p>
          <a:p>
            <a:pPr algn="l" fontAlgn="base">
              <a:buFont typeface="Arial" panose="020B0604020202020204" pitchFamily="34" charset="0"/>
              <a:buChar char="•"/>
            </a:pPr>
            <a:r>
              <a:rPr lang="en-GB" b="1" i="0" dirty="0">
                <a:solidFill>
                  <a:srgbClr val="58595B"/>
                </a:solidFill>
                <a:effectLst/>
                <a:highlight>
                  <a:srgbClr val="FFFFFF"/>
                </a:highlight>
                <a:latin typeface="inherit"/>
              </a:rPr>
              <a:t>Energizing</a:t>
            </a:r>
            <a:r>
              <a:rPr lang="en-GB" b="0" i="0" dirty="0">
                <a:solidFill>
                  <a:srgbClr val="58595B"/>
                </a:solidFill>
                <a:effectLst/>
                <a:highlight>
                  <a:srgbClr val="FFFFFF"/>
                </a:highlight>
                <a:latin typeface="arial" panose="020B0604020202020204" pitchFamily="34" charset="0"/>
              </a:rPr>
              <a:t>: Energizing leaders use their popularity and energy to motivate those around them. They know that excitement around a shared goal can drive people to succeed. At times, they may seem unorganized or erratic because they move at such a fast pace.</a:t>
            </a:r>
          </a:p>
          <a:p>
            <a:pPr algn="l" fontAlgn="base">
              <a:buFont typeface="Arial" panose="020B0604020202020204" pitchFamily="34" charset="0"/>
              <a:buChar char="•"/>
            </a:pPr>
            <a:r>
              <a:rPr lang="en-GB" b="1" i="0" dirty="0">
                <a:solidFill>
                  <a:srgbClr val="58595B"/>
                </a:solidFill>
                <a:effectLst/>
                <a:highlight>
                  <a:srgbClr val="FFFFFF"/>
                </a:highlight>
                <a:latin typeface="inherit"/>
              </a:rPr>
              <a:t>Affirming</a:t>
            </a:r>
            <a:r>
              <a:rPr lang="en-GB" b="0" i="0" dirty="0">
                <a:solidFill>
                  <a:srgbClr val="58595B"/>
                </a:solidFill>
                <a:effectLst/>
                <a:highlight>
                  <a:srgbClr val="FFFFFF"/>
                </a:highlight>
                <a:latin typeface="arial" panose="020B0604020202020204" pitchFamily="34" charset="0"/>
              </a:rPr>
              <a:t>: Affirming leaders are very supportive and do their best to create a positive environment where everyone is happy. This </a:t>
            </a:r>
            <a:r>
              <a:rPr lang="en-GB" b="0" i="0" dirty="0" err="1">
                <a:solidFill>
                  <a:srgbClr val="58595B"/>
                </a:solidFill>
                <a:effectLst/>
                <a:highlight>
                  <a:srgbClr val="FFFFFF"/>
                </a:highlight>
                <a:latin typeface="arial" panose="020B0604020202020204" pitchFamily="34" charset="0"/>
              </a:rPr>
              <a:t>behavior</a:t>
            </a:r>
            <a:r>
              <a:rPr lang="en-GB" b="0" i="0" dirty="0">
                <a:solidFill>
                  <a:srgbClr val="58595B"/>
                </a:solidFill>
                <a:effectLst/>
                <a:highlight>
                  <a:srgbClr val="FFFFFF"/>
                </a:highlight>
                <a:latin typeface="arial" panose="020B0604020202020204" pitchFamily="34" charset="0"/>
              </a:rPr>
              <a:t> can also cause this leadership type to beat around the bush or avoid giving hard or constructive feedback.</a:t>
            </a:r>
          </a:p>
          <a:p>
            <a:pPr algn="l" fontAlgn="base">
              <a:buFont typeface="Arial" panose="020B0604020202020204" pitchFamily="34" charset="0"/>
              <a:buChar char="•"/>
            </a:pPr>
            <a:r>
              <a:rPr lang="en-GB" b="1" i="0" dirty="0">
                <a:solidFill>
                  <a:srgbClr val="58595B"/>
                </a:solidFill>
                <a:effectLst/>
                <a:highlight>
                  <a:srgbClr val="FFFFFF"/>
                </a:highlight>
                <a:latin typeface="inherit"/>
              </a:rPr>
              <a:t>Inclusive</a:t>
            </a:r>
            <a:r>
              <a:rPr lang="en-GB" b="0" i="0" dirty="0">
                <a:solidFill>
                  <a:srgbClr val="58595B"/>
                </a:solidFill>
                <a:effectLst/>
                <a:highlight>
                  <a:srgbClr val="FFFFFF"/>
                </a:highlight>
                <a:latin typeface="arial" panose="020B0604020202020204" pitchFamily="34" charset="0"/>
              </a:rPr>
              <a:t>: Inclusive leaders are big on collaboration and work hard to accommodate the needs of everyone around them. Sometimes their inclusive </a:t>
            </a:r>
            <a:r>
              <a:rPr lang="en-GB" b="0" i="0" dirty="0" err="1">
                <a:solidFill>
                  <a:srgbClr val="58595B"/>
                </a:solidFill>
                <a:effectLst/>
                <a:highlight>
                  <a:srgbClr val="FFFFFF"/>
                </a:highlight>
                <a:latin typeface="arial" panose="020B0604020202020204" pitchFamily="34" charset="0"/>
              </a:rPr>
              <a:t>behavior</a:t>
            </a:r>
            <a:r>
              <a:rPr lang="en-GB" b="0" i="0" dirty="0">
                <a:solidFill>
                  <a:srgbClr val="58595B"/>
                </a:solidFill>
                <a:effectLst/>
                <a:highlight>
                  <a:srgbClr val="FFFFFF"/>
                </a:highlight>
                <a:latin typeface="arial" panose="020B0604020202020204" pitchFamily="34" charset="0"/>
              </a:rPr>
              <a:t> can cause them to let others take advantage of how willing they are to support.</a:t>
            </a:r>
          </a:p>
          <a:p>
            <a:endParaRPr lang="en-IN" dirty="0"/>
          </a:p>
        </p:txBody>
      </p:sp>
      <p:sp>
        <p:nvSpPr>
          <p:cNvPr id="7" name="Content Placeholder 6">
            <a:extLst>
              <a:ext uri="{FF2B5EF4-FFF2-40B4-BE49-F238E27FC236}">
                <a16:creationId xmlns:a16="http://schemas.microsoft.com/office/drawing/2014/main" id="{0749BAE2-33E2-1343-D034-592DECC47C2E}"/>
              </a:ext>
            </a:extLst>
          </p:cNvPr>
          <p:cNvSpPr>
            <a:spLocks noGrp="1"/>
          </p:cNvSpPr>
          <p:nvPr>
            <p:ph sz="quarter" idx="4"/>
          </p:nvPr>
        </p:nvSpPr>
        <p:spPr/>
        <p:txBody>
          <a:bodyPr>
            <a:normAutofit fontScale="62500" lnSpcReduction="20000"/>
          </a:bodyPr>
          <a:lstStyle/>
          <a:p>
            <a:pPr algn="l" fontAlgn="base">
              <a:buFont typeface="Arial" panose="020B0604020202020204" pitchFamily="34" charset="0"/>
              <a:buChar char="•"/>
            </a:pPr>
            <a:r>
              <a:rPr lang="en-GB" b="1" i="0" dirty="0">
                <a:solidFill>
                  <a:srgbClr val="58595B"/>
                </a:solidFill>
                <a:effectLst/>
                <a:highlight>
                  <a:srgbClr val="FFFFFF"/>
                </a:highlight>
                <a:latin typeface="inherit"/>
              </a:rPr>
              <a:t>Humble</a:t>
            </a:r>
            <a:r>
              <a:rPr lang="en-GB" b="0" i="0" dirty="0">
                <a:solidFill>
                  <a:srgbClr val="58595B"/>
                </a:solidFill>
                <a:effectLst/>
                <a:highlight>
                  <a:srgbClr val="FFFFFF"/>
                </a:highlight>
                <a:latin typeface="arial" panose="020B0604020202020204" pitchFamily="34" charset="0"/>
              </a:rPr>
              <a:t>: Humble leaders are reliable, modest, and fair. They succeed with the mantra “slow and steady wins the race” but can also be overly cautious and afraid to take risks.</a:t>
            </a:r>
          </a:p>
          <a:p>
            <a:pPr algn="l" fontAlgn="base">
              <a:buFont typeface="Arial" panose="020B0604020202020204" pitchFamily="34" charset="0"/>
              <a:buChar char="•"/>
            </a:pPr>
            <a:r>
              <a:rPr lang="en-GB" b="1" i="0" dirty="0">
                <a:solidFill>
                  <a:srgbClr val="58595B"/>
                </a:solidFill>
                <a:effectLst/>
                <a:highlight>
                  <a:srgbClr val="FFFFFF"/>
                </a:highlight>
                <a:latin typeface="inherit"/>
              </a:rPr>
              <a:t>Deliberate</a:t>
            </a:r>
            <a:r>
              <a:rPr lang="en-GB" b="0" i="0" dirty="0">
                <a:solidFill>
                  <a:srgbClr val="58595B"/>
                </a:solidFill>
                <a:effectLst/>
                <a:highlight>
                  <a:srgbClr val="FFFFFF"/>
                </a:highlight>
                <a:latin typeface="arial" panose="020B0604020202020204" pitchFamily="34" charset="0"/>
              </a:rPr>
              <a:t>: Deliberate leaders are very analytic, disciplined, and organized. They often display perfectionist tendencies and can forget to be empathetic towards others in their effort to achieve high standards.</a:t>
            </a:r>
          </a:p>
          <a:p>
            <a:pPr algn="l" fontAlgn="base">
              <a:buFont typeface="Arial" panose="020B0604020202020204" pitchFamily="34" charset="0"/>
              <a:buChar char="•"/>
            </a:pPr>
            <a:r>
              <a:rPr lang="en-GB" b="1" i="0" dirty="0">
                <a:solidFill>
                  <a:srgbClr val="58595B"/>
                </a:solidFill>
                <a:effectLst/>
                <a:highlight>
                  <a:srgbClr val="FFFFFF"/>
                </a:highlight>
                <a:latin typeface="inherit"/>
              </a:rPr>
              <a:t>Resolute</a:t>
            </a:r>
            <a:r>
              <a:rPr lang="en-GB" b="0" i="0" dirty="0">
                <a:solidFill>
                  <a:srgbClr val="58595B"/>
                </a:solidFill>
                <a:effectLst/>
                <a:highlight>
                  <a:srgbClr val="FFFFFF"/>
                </a:highlight>
                <a:latin typeface="arial" panose="020B0604020202020204" pitchFamily="34" charset="0"/>
              </a:rPr>
              <a:t>: Resolute leaders aren’t afraid to question the norm or do things differently in order to achieve better results. Because they’re always open to questioning </a:t>
            </a:r>
            <a:r>
              <a:rPr lang="en-GB" b="0" i="0" dirty="0" err="1">
                <a:solidFill>
                  <a:srgbClr val="58595B"/>
                </a:solidFill>
                <a:effectLst/>
                <a:highlight>
                  <a:srgbClr val="FFFFFF"/>
                </a:highlight>
                <a:latin typeface="arial" panose="020B0604020202020204" pitchFamily="34" charset="0"/>
              </a:rPr>
              <a:t>questioning</a:t>
            </a:r>
            <a:r>
              <a:rPr lang="en-GB" b="0" i="0" dirty="0">
                <a:solidFill>
                  <a:srgbClr val="58595B"/>
                </a:solidFill>
                <a:effectLst/>
                <a:highlight>
                  <a:srgbClr val="FFFFFF"/>
                </a:highlight>
                <a:latin typeface="arial" panose="020B0604020202020204" pitchFamily="34" charset="0"/>
              </a:rPr>
              <a:t> how things are done, they can sometimes come across as negative or pessimistic.</a:t>
            </a:r>
          </a:p>
          <a:p>
            <a:pPr algn="l" fontAlgn="base">
              <a:buFont typeface="Arial" panose="020B0604020202020204" pitchFamily="34" charset="0"/>
              <a:buChar char="•"/>
            </a:pPr>
            <a:r>
              <a:rPr lang="en-GB" b="1" i="0" dirty="0">
                <a:solidFill>
                  <a:srgbClr val="58595B"/>
                </a:solidFill>
                <a:effectLst/>
                <a:highlight>
                  <a:srgbClr val="FFFFFF"/>
                </a:highlight>
                <a:latin typeface="inherit"/>
              </a:rPr>
              <a:t>Commanding</a:t>
            </a:r>
            <a:r>
              <a:rPr lang="en-GB" b="0" i="0" dirty="0">
                <a:solidFill>
                  <a:srgbClr val="58595B"/>
                </a:solidFill>
                <a:effectLst/>
                <a:highlight>
                  <a:srgbClr val="FFFFFF"/>
                </a:highlight>
                <a:latin typeface="arial" panose="020B0604020202020204" pitchFamily="34" charset="0"/>
              </a:rPr>
              <a:t>: Commanding leaders know what they want and how to get there. They’re great at sending a powerful message of action to motivate their teams, but can also come across as bossy or demanding if they don’t make a conscious effort to focus on team happiness.</a:t>
            </a:r>
          </a:p>
          <a:p>
            <a:endParaRPr lang="en-IN" dirty="0"/>
          </a:p>
        </p:txBody>
      </p:sp>
    </p:spTree>
    <p:extLst>
      <p:ext uri="{BB962C8B-B14F-4D97-AF65-F5344CB8AC3E}">
        <p14:creationId xmlns:p14="http://schemas.microsoft.com/office/powerpoint/2010/main" val="3015151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E4E1-ADC7-A358-8A0C-04C0831C7DB3}"/>
              </a:ext>
            </a:extLst>
          </p:cNvPr>
          <p:cNvSpPr>
            <a:spLocks noGrp="1"/>
          </p:cNvSpPr>
          <p:nvPr>
            <p:ph type="title"/>
          </p:nvPr>
        </p:nvSpPr>
        <p:spPr/>
        <p:txBody>
          <a:bodyPr/>
          <a:lstStyle/>
          <a:p>
            <a:r>
              <a:rPr lang="en-IN" dirty="0"/>
              <a:t>Team Building and Communication</a:t>
            </a:r>
          </a:p>
        </p:txBody>
      </p:sp>
      <p:sp>
        <p:nvSpPr>
          <p:cNvPr id="3" name="Slide Number Placeholder 2">
            <a:extLst>
              <a:ext uri="{FF2B5EF4-FFF2-40B4-BE49-F238E27FC236}">
                <a16:creationId xmlns:a16="http://schemas.microsoft.com/office/drawing/2014/main" id="{3A9CA653-C887-324C-0820-4AE997E55767}"/>
              </a:ext>
            </a:extLst>
          </p:cNvPr>
          <p:cNvSpPr>
            <a:spLocks noGrp="1"/>
          </p:cNvSpPr>
          <p:nvPr>
            <p:ph type="sldNum" sz="quarter" idx="10"/>
          </p:nvPr>
        </p:nvSpPr>
        <p:spPr/>
        <p:txBody>
          <a:bodyPr/>
          <a:lstStyle/>
          <a:p>
            <a:fld id="{48F63A3B-78C7-47BE-AE5E-E10140E04643}" type="slidenum">
              <a:rPr lang="en-US" smtClean="0"/>
              <a:pPr/>
              <a:t>25</a:t>
            </a:fld>
            <a:endParaRPr lang="en-US" dirty="0"/>
          </a:p>
        </p:txBody>
      </p:sp>
      <p:sp>
        <p:nvSpPr>
          <p:cNvPr id="4" name="Content Placeholder 3">
            <a:extLst>
              <a:ext uri="{FF2B5EF4-FFF2-40B4-BE49-F238E27FC236}">
                <a16:creationId xmlns:a16="http://schemas.microsoft.com/office/drawing/2014/main" id="{A6029914-EE75-4B80-6A2C-5C951F844290}"/>
              </a:ext>
            </a:extLst>
          </p:cNvPr>
          <p:cNvSpPr>
            <a:spLocks noGrp="1"/>
          </p:cNvSpPr>
          <p:nvPr>
            <p:ph sz="half" idx="2"/>
          </p:nvPr>
        </p:nvSpPr>
        <p:spPr/>
        <p:txBody>
          <a:bodyPr>
            <a:normAutofit lnSpcReduction="10000"/>
          </a:bodyPr>
          <a:lstStyle/>
          <a:p>
            <a:r>
              <a:rPr lang="en-GB" b="0" i="0" dirty="0">
                <a:effectLst/>
                <a:highlight>
                  <a:srgbClr val="FFFFFF"/>
                </a:highlight>
                <a:latin typeface="Lato" panose="020F0502020204030203" pitchFamily="34" charset="0"/>
              </a:rPr>
              <a:t>there is an increased risk of conflict, tension, and misunderstandings in the workplace without </a:t>
            </a:r>
            <a:r>
              <a:rPr lang="en-GB" dirty="0">
                <a:highlight>
                  <a:srgbClr val="FFFFFF"/>
                </a:highlight>
                <a:latin typeface="Lato" panose="020F0502020204030203" pitchFamily="34" charset="0"/>
              </a:rPr>
              <a:t>good communication.</a:t>
            </a:r>
          </a:p>
          <a:p>
            <a:r>
              <a:rPr lang="en-GB" b="0" i="0" dirty="0">
                <a:effectLst/>
                <a:highlight>
                  <a:srgbClr val="FFFFFF"/>
                </a:highlight>
                <a:latin typeface="Lato" panose="020F0502020204030203" pitchFamily="34" charset="0"/>
              </a:rPr>
              <a:t>Good Communication is the foundation of a healthy culture and properly functioning team.</a:t>
            </a:r>
          </a:p>
          <a:p>
            <a:r>
              <a:rPr lang="en-GB" b="0" i="0" dirty="0">
                <a:effectLst/>
                <a:highlight>
                  <a:srgbClr val="FFFFFF"/>
                </a:highlight>
                <a:latin typeface="Lato" panose="020F0502020204030203" pitchFamily="34" charset="0"/>
              </a:rPr>
              <a:t>Excellent team communication can lead to better work relationships and role clarity, increasing both employee satisfaction and engagement.</a:t>
            </a:r>
            <a:endParaRPr lang="en-IN" dirty="0"/>
          </a:p>
        </p:txBody>
      </p:sp>
      <p:sp>
        <p:nvSpPr>
          <p:cNvPr id="5" name="Content Placeholder 4">
            <a:extLst>
              <a:ext uri="{FF2B5EF4-FFF2-40B4-BE49-F238E27FC236}">
                <a16:creationId xmlns:a16="http://schemas.microsoft.com/office/drawing/2014/main" id="{74FCA036-2103-C197-0A7B-91B8D8BD59B5}"/>
              </a:ext>
            </a:extLst>
          </p:cNvPr>
          <p:cNvSpPr>
            <a:spLocks noGrp="1"/>
          </p:cNvSpPr>
          <p:nvPr>
            <p:ph sz="quarter" idx="4"/>
          </p:nvPr>
        </p:nvSpPr>
        <p:spPr/>
        <p:txBody>
          <a:bodyPr/>
          <a:lstStyle/>
          <a:p>
            <a:r>
              <a:rPr lang="en-IN" dirty="0"/>
              <a:t>Efficient</a:t>
            </a:r>
          </a:p>
          <a:p>
            <a:r>
              <a:rPr lang="en-IN" dirty="0"/>
              <a:t>Problem Solving</a:t>
            </a:r>
          </a:p>
          <a:p>
            <a:r>
              <a:rPr lang="en-IN" dirty="0"/>
              <a:t>Conflict Resolution</a:t>
            </a:r>
          </a:p>
        </p:txBody>
      </p:sp>
    </p:spTree>
    <p:extLst>
      <p:ext uri="{BB962C8B-B14F-4D97-AF65-F5344CB8AC3E}">
        <p14:creationId xmlns:p14="http://schemas.microsoft.com/office/powerpoint/2010/main" val="3321717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730BAD-9BFB-000A-6357-7C3FF05EA583}"/>
              </a:ext>
            </a:extLst>
          </p:cNvPr>
          <p:cNvSpPr>
            <a:spLocks noGrp="1"/>
          </p:cNvSpPr>
          <p:nvPr>
            <p:ph type="title"/>
          </p:nvPr>
        </p:nvSpPr>
        <p:spPr>
          <a:xfrm>
            <a:off x="914400" y="1057274"/>
            <a:ext cx="6583680" cy="584713"/>
          </a:xfrm>
        </p:spPr>
        <p:txBody>
          <a:bodyPr/>
          <a:lstStyle/>
          <a:p>
            <a:r>
              <a:rPr lang="en-IN" sz="1800" dirty="0" err="1"/>
              <a:t>TeamWork</a:t>
            </a:r>
            <a:r>
              <a:rPr lang="en-IN" sz="1800" dirty="0"/>
              <a:t> Communication Formats and Channels</a:t>
            </a:r>
          </a:p>
        </p:txBody>
      </p:sp>
      <p:graphicFrame>
        <p:nvGraphicFramePr>
          <p:cNvPr id="8" name="Content Placeholder 7">
            <a:extLst>
              <a:ext uri="{FF2B5EF4-FFF2-40B4-BE49-F238E27FC236}">
                <a16:creationId xmlns:a16="http://schemas.microsoft.com/office/drawing/2014/main" id="{EE935F64-C24D-D0EF-F246-B85FE7F3D4BC}"/>
              </a:ext>
            </a:extLst>
          </p:cNvPr>
          <p:cNvGraphicFramePr>
            <a:graphicFrameLocks noGrp="1"/>
          </p:cNvGraphicFramePr>
          <p:nvPr>
            <p:ph idx="1"/>
            <p:extLst>
              <p:ext uri="{D42A27DB-BD31-4B8C-83A1-F6EECF244321}">
                <p14:modId xmlns:p14="http://schemas.microsoft.com/office/powerpoint/2010/main" val="3194372576"/>
              </p:ext>
            </p:extLst>
          </p:nvPr>
        </p:nvGraphicFramePr>
        <p:xfrm>
          <a:off x="914400" y="2834640"/>
          <a:ext cx="6583680" cy="3207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BF99FA6F-4894-1826-B516-76B0E80F9AC6}"/>
              </a:ext>
            </a:extLst>
          </p:cNvPr>
          <p:cNvSpPr>
            <a:spLocks noGrp="1"/>
          </p:cNvSpPr>
          <p:nvPr>
            <p:ph type="sldNum" sz="quarter" idx="10"/>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1640222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030A-6BF5-18A6-9DC8-997E0BA2D712}"/>
              </a:ext>
            </a:extLst>
          </p:cNvPr>
          <p:cNvSpPr>
            <a:spLocks noGrp="1"/>
          </p:cNvSpPr>
          <p:nvPr>
            <p:ph type="title"/>
          </p:nvPr>
        </p:nvSpPr>
        <p:spPr>
          <a:xfrm>
            <a:off x="914400" y="1057274"/>
            <a:ext cx="10511627" cy="1012785"/>
          </a:xfrm>
        </p:spPr>
        <p:txBody>
          <a:bodyPr anchor="b">
            <a:normAutofit/>
          </a:bodyPr>
          <a:lstStyle/>
          <a:p>
            <a:r>
              <a:rPr lang="en-IN"/>
              <a:t>Teamwork communication styles</a:t>
            </a:r>
          </a:p>
        </p:txBody>
      </p:sp>
      <p:sp>
        <p:nvSpPr>
          <p:cNvPr id="4" name="Slide Number Placeholder 3">
            <a:extLst>
              <a:ext uri="{FF2B5EF4-FFF2-40B4-BE49-F238E27FC236}">
                <a16:creationId xmlns:a16="http://schemas.microsoft.com/office/drawing/2014/main" id="{D3905B12-70FA-0C20-C0A2-81F3285F0A1B}"/>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27</a:t>
            </a:fld>
            <a:endParaRPr lang="en-US"/>
          </a:p>
        </p:txBody>
      </p:sp>
      <p:graphicFrame>
        <p:nvGraphicFramePr>
          <p:cNvPr id="5" name="Content Placeholder 4">
            <a:extLst>
              <a:ext uri="{FF2B5EF4-FFF2-40B4-BE49-F238E27FC236}">
                <a16:creationId xmlns:a16="http://schemas.microsoft.com/office/drawing/2014/main" id="{549456A1-7D16-141D-2FE0-CAED6A2C587B}"/>
              </a:ext>
            </a:extLst>
          </p:cNvPr>
          <p:cNvGraphicFramePr>
            <a:graphicFrameLocks noGrp="1"/>
          </p:cNvGraphicFramePr>
          <p:nvPr>
            <p:ph sz="quarter" idx="4"/>
            <p:extLst>
              <p:ext uri="{D42A27DB-BD31-4B8C-83A1-F6EECF244321}">
                <p14:modId xmlns:p14="http://schemas.microsoft.com/office/powerpoint/2010/main" val="749881887"/>
              </p:ext>
            </p:extLst>
          </p:nvPr>
        </p:nvGraphicFramePr>
        <p:xfrm>
          <a:off x="914400" y="2316067"/>
          <a:ext cx="10511627" cy="3948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009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8340-F7E1-FD91-5E1A-0D98E4DD31D1}"/>
              </a:ext>
            </a:extLst>
          </p:cNvPr>
          <p:cNvSpPr>
            <a:spLocks noGrp="1"/>
          </p:cNvSpPr>
          <p:nvPr>
            <p:ph type="title"/>
          </p:nvPr>
        </p:nvSpPr>
        <p:spPr/>
        <p:txBody>
          <a:bodyPr/>
          <a:lstStyle/>
          <a:p>
            <a:r>
              <a:rPr lang="en-IN" dirty="0"/>
              <a:t>SMART goals</a:t>
            </a:r>
          </a:p>
        </p:txBody>
      </p:sp>
      <p:sp>
        <p:nvSpPr>
          <p:cNvPr id="3" name="Content Placeholder 2">
            <a:extLst>
              <a:ext uri="{FF2B5EF4-FFF2-40B4-BE49-F238E27FC236}">
                <a16:creationId xmlns:a16="http://schemas.microsoft.com/office/drawing/2014/main" id="{76DE3774-C219-4C5F-0CA4-8D382DF74B20}"/>
              </a:ext>
            </a:extLst>
          </p:cNvPr>
          <p:cNvSpPr>
            <a:spLocks noGrp="1"/>
          </p:cNvSpPr>
          <p:nvPr>
            <p:ph sz="quarter" idx="4"/>
          </p:nvPr>
        </p:nvSpPr>
        <p:spPr/>
        <p:txBody>
          <a:bodyPr/>
          <a:lstStyle/>
          <a:p>
            <a:r>
              <a:rPr lang="en-IN" dirty="0"/>
              <a:t>Efficient team – clear cut goals - SMART</a:t>
            </a:r>
          </a:p>
          <a:p>
            <a:pPr algn="l">
              <a:buFont typeface="Arial" panose="020B0604020202020204" pitchFamily="34" charset="0"/>
              <a:buChar char="•"/>
            </a:pPr>
            <a:r>
              <a:rPr lang="en-GB" b="0" i="0" dirty="0">
                <a:solidFill>
                  <a:srgbClr val="000000"/>
                </a:solidFill>
                <a:effectLst/>
                <a:highlight>
                  <a:srgbClr val="FFFFFF"/>
                </a:highlight>
                <a:latin typeface="Montserrat" panose="020F0502020204030204" pitchFamily="2" charset="0"/>
              </a:rPr>
              <a:t>If goals are </a:t>
            </a:r>
            <a:r>
              <a:rPr lang="en-GB" b="1" i="0" dirty="0">
                <a:solidFill>
                  <a:srgbClr val="000000"/>
                </a:solidFill>
                <a:effectLst/>
                <a:highlight>
                  <a:srgbClr val="FFFFFF"/>
                </a:highlight>
                <a:latin typeface="Montserrat" panose="020F0502020204030204" pitchFamily="2" charset="0"/>
              </a:rPr>
              <a:t>S</a:t>
            </a:r>
            <a:r>
              <a:rPr lang="en-GB" b="0" i="0" dirty="0">
                <a:solidFill>
                  <a:srgbClr val="000000"/>
                </a:solidFill>
                <a:effectLst/>
                <a:highlight>
                  <a:srgbClr val="FFFFFF"/>
                </a:highlight>
                <a:latin typeface="Montserrat" panose="020F0502020204030204" pitchFamily="2" charset="0"/>
              </a:rPr>
              <a:t>pecific, the team understands what they are pursuing, and why;</a:t>
            </a:r>
          </a:p>
          <a:p>
            <a:pPr algn="l">
              <a:buFont typeface="Arial" panose="020B0604020202020204" pitchFamily="34" charset="0"/>
              <a:buChar char="•"/>
            </a:pPr>
            <a:r>
              <a:rPr lang="en-GB" b="0" i="0" dirty="0">
                <a:solidFill>
                  <a:srgbClr val="000000"/>
                </a:solidFill>
                <a:effectLst/>
                <a:highlight>
                  <a:srgbClr val="FFFFFF"/>
                </a:highlight>
                <a:latin typeface="Montserrat" panose="020F0502020204030204" pitchFamily="2" charset="0"/>
              </a:rPr>
              <a:t>If goals are </a:t>
            </a:r>
            <a:r>
              <a:rPr lang="en-GB" b="1" i="0" dirty="0">
                <a:solidFill>
                  <a:srgbClr val="000000"/>
                </a:solidFill>
                <a:effectLst/>
                <a:highlight>
                  <a:srgbClr val="FFFFFF"/>
                </a:highlight>
                <a:latin typeface="Montserrat" panose="020F0502020204030204" pitchFamily="2" charset="0"/>
              </a:rPr>
              <a:t>M</a:t>
            </a:r>
            <a:r>
              <a:rPr lang="en-GB" b="0" i="0" dirty="0">
                <a:solidFill>
                  <a:srgbClr val="000000"/>
                </a:solidFill>
                <a:effectLst/>
                <a:highlight>
                  <a:srgbClr val="FFFFFF"/>
                </a:highlight>
                <a:latin typeface="Montserrat" panose="020F0502020204030204" pitchFamily="2" charset="0"/>
              </a:rPr>
              <a:t>easurable, the team is able to track progress;</a:t>
            </a:r>
          </a:p>
          <a:p>
            <a:pPr algn="l">
              <a:buFont typeface="Arial" panose="020B0604020202020204" pitchFamily="34" charset="0"/>
              <a:buChar char="•"/>
            </a:pPr>
            <a:r>
              <a:rPr lang="en-GB" b="0" i="0" dirty="0">
                <a:solidFill>
                  <a:srgbClr val="000000"/>
                </a:solidFill>
                <a:effectLst/>
                <a:highlight>
                  <a:srgbClr val="FFFFFF"/>
                </a:highlight>
                <a:latin typeface="Montserrat" panose="020F0502020204030204" pitchFamily="2" charset="0"/>
              </a:rPr>
              <a:t>If goals are </a:t>
            </a:r>
            <a:r>
              <a:rPr lang="en-GB" b="1" i="0" dirty="0">
                <a:solidFill>
                  <a:srgbClr val="000000"/>
                </a:solidFill>
                <a:effectLst/>
                <a:highlight>
                  <a:srgbClr val="FFFFFF"/>
                </a:highlight>
                <a:latin typeface="Montserrat" panose="020F0502020204030204" pitchFamily="2" charset="0"/>
              </a:rPr>
              <a:t>A</a:t>
            </a:r>
            <a:r>
              <a:rPr lang="en-GB" b="0" i="0" dirty="0">
                <a:solidFill>
                  <a:srgbClr val="000000"/>
                </a:solidFill>
                <a:effectLst/>
                <a:highlight>
                  <a:srgbClr val="FFFFFF"/>
                </a:highlight>
                <a:latin typeface="Montserrat" panose="020F0502020204030204" pitchFamily="2" charset="0"/>
              </a:rPr>
              <a:t>ttainable, the team pursues goals they have the power to reach;</a:t>
            </a:r>
          </a:p>
          <a:p>
            <a:pPr algn="l">
              <a:buFont typeface="Arial" panose="020B0604020202020204" pitchFamily="34" charset="0"/>
              <a:buChar char="•"/>
            </a:pPr>
            <a:r>
              <a:rPr lang="en-GB" b="0" i="0" dirty="0">
                <a:solidFill>
                  <a:srgbClr val="000000"/>
                </a:solidFill>
                <a:effectLst/>
                <a:highlight>
                  <a:srgbClr val="FFFFFF"/>
                </a:highlight>
                <a:latin typeface="Montserrat" panose="020F0502020204030204" pitchFamily="2" charset="0"/>
              </a:rPr>
              <a:t>If goals are </a:t>
            </a:r>
            <a:r>
              <a:rPr lang="en-GB" b="1" i="0" dirty="0">
                <a:solidFill>
                  <a:srgbClr val="000000"/>
                </a:solidFill>
                <a:effectLst/>
                <a:highlight>
                  <a:srgbClr val="FFFFFF"/>
                </a:highlight>
                <a:latin typeface="Montserrat" panose="020F0502020204030204" pitchFamily="2" charset="0"/>
              </a:rPr>
              <a:t>R</a:t>
            </a:r>
            <a:r>
              <a:rPr lang="en-GB" b="0" i="0" dirty="0">
                <a:solidFill>
                  <a:srgbClr val="000000"/>
                </a:solidFill>
                <a:effectLst/>
                <a:highlight>
                  <a:srgbClr val="FFFFFF"/>
                </a:highlight>
                <a:latin typeface="Montserrat" panose="020F0502020204030204" pitchFamily="2" charset="0"/>
              </a:rPr>
              <a:t>elevant, the team pursues an important cause;</a:t>
            </a:r>
          </a:p>
          <a:p>
            <a:pPr algn="l">
              <a:buFont typeface="Arial" panose="020B0604020202020204" pitchFamily="34" charset="0"/>
              <a:buChar char="•"/>
            </a:pPr>
            <a:r>
              <a:rPr lang="en-GB" b="0" i="0" dirty="0">
                <a:solidFill>
                  <a:srgbClr val="000000"/>
                </a:solidFill>
                <a:effectLst/>
                <a:highlight>
                  <a:srgbClr val="FFFFFF"/>
                </a:highlight>
                <a:latin typeface="Montserrat" panose="020F0502020204030204" pitchFamily="2" charset="0"/>
              </a:rPr>
              <a:t>If goals are </a:t>
            </a:r>
            <a:r>
              <a:rPr lang="en-GB" b="1" i="0" dirty="0">
                <a:solidFill>
                  <a:srgbClr val="000000"/>
                </a:solidFill>
                <a:effectLst/>
                <a:highlight>
                  <a:srgbClr val="FFFFFF"/>
                </a:highlight>
                <a:latin typeface="Montserrat" panose="020F0502020204030204" pitchFamily="2" charset="0"/>
              </a:rPr>
              <a:t>T</a:t>
            </a:r>
            <a:r>
              <a:rPr lang="en-GB" b="0" i="0" dirty="0">
                <a:solidFill>
                  <a:srgbClr val="000000"/>
                </a:solidFill>
                <a:effectLst/>
                <a:highlight>
                  <a:srgbClr val="FFFFFF"/>
                </a:highlight>
                <a:latin typeface="Montserrat" panose="020F0502020204030204" pitchFamily="2" charset="0"/>
              </a:rPr>
              <a:t>ime-bound, the team has a clear target date.</a:t>
            </a:r>
          </a:p>
          <a:p>
            <a:endParaRPr lang="en-IN" dirty="0"/>
          </a:p>
        </p:txBody>
      </p:sp>
      <p:sp>
        <p:nvSpPr>
          <p:cNvPr id="4" name="Slide Number Placeholder 3">
            <a:extLst>
              <a:ext uri="{FF2B5EF4-FFF2-40B4-BE49-F238E27FC236}">
                <a16:creationId xmlns:a16="http://schemas.microsoft.com/office/drawing/2014/main" id="{4991FFFD-B99D-3BFD-A9C0-525C9448A382}"/>
              </a:ext>
            </a:extLst>
          </p:cNvPr>
          <p:cNvSpPr>
            <a:spLocks noGrp="1"/>
          </p:cNvSpPr>
          <p:nvPr>
            <p:ph type="sldNum" sz="quarter" idx="10"/>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4173426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2A6F-5989-D70D-FC6B-E6DBBA1F7D57}"/>
              </a:ext>
            </a:extLst>
          </p:cNvPr>
          <p:cNvSpPr>
            <a:spLocks noGrp="1"/>
          </p:cNvSpPr>
          <p:nvPr>
            <p:ph type="title"/>
          </p:nvPr>
        </p:nvSpPr>
        <p:spPr/>
        <p:txBody>
          <a:bodyPr/>
          <a:lstStyle/>
          <a:p>
            <a:r>
              <a:rPr lang="en-IN" dirty="0"/>
              <a:t>Body Language and Interpersonal Communication Skills</a:t>
            </a:r>
          </a:p>
        </p:txBody>
      </p:sp>
      <p:sp>
        <p:nvSpPr>
          <p:cNvPr id="3" name="Content Placeholder 2">
            <a:extLst>
              <a:ext uri="{FF2B5EF4-FFF2-40B4-BE49-F238E27FC236}">
                <a16:creationId xmlns:a16="http://schemas.microsoft.com/office/drawing/2014/main" id="{C1F17A6D-EFE4-B186-547B-486AE17F0C84}"/>
              </a:ext>
            </a:extLst>
          </p:cNvPr>
          <p:cNvSpPr>
            <a:spLocks noGrp="1"/>
          </p:cNvSpPr>
          <p:nvPr>
            <p:ph sz="quarter" idx="4"/>
          </p:nvPr>
        </p:nvSpPr>
        <p:spPr/>
        <p:txBody>
          <a:bodyPr/>
          <a:lstStyle/>
          <a:p>
            <a:r>
              <a:rPr lang="en-GB" dirty="0"/>
              <a:t>Non verbal cues can be repeated and help in making verbal communication skills strong. </a:t>
            </a:r>
          </a:p>
          <a:p>
            <a:r>
              <a:rPr lang="en-GB" dirty="0"/>
              <a:t>The non-verbal cues add as substitutes to the spoken language as expressions are enough to communicate at times. </a:t>
            </a:r>
          </a:p>
          <a:p>
            <a:r>
              <a:rPr lang="en-GB" dirty="0"/>
              <a:t>Many a times non-verbal communication especially body language can compliment verbal communication and adds to the effectiveness of the communication. For example while saying thank you to someone if you fold your hands and smile it adds to the communication. </a:t>
            </a:r>
          </a:p>
          <a:p>
            <a:r>
              <a:rPr lang="en-GB" dirty="0"/>
              <a:t>Non verbal communication also helps in emphasizing upon what is being said. If someone is patted on the back while being appreciated it adds value to spoken words and the receiver feels that the appreciation is genuine. </a:t>
            </a:r>
          </a:p>
          <a:p>
            <a:r>
              <a:rPr lang="en-GB" dirty="0"/>
              <a:t>Body language never lies. If what you say is not what you mean, your body language may contradict your speech and the receiver may be doubtful of your words. </a:t>
            </a:r>
            <a:endParaRPr lang="en-IN" b="1" dirty="0"/>
          </a:p>
        </p:txBody>
      </p:sp>
      <p:sp>
        <p:nvSpPr>
          <p:cNvPr id="4" name="Slide Number Placeholder 3">
            <a:extLst>
              <a:ext uri="{FF2B5EF4-FFF2-40B4-BE49-F238E27FC236}">
                <a16:creationId xmlns:a16="http://schemas.microsoft.com/office/drawing/2014/main" id="{E86C9D55-5528-8E71-F3C5-473A9601404C}"/>
              </a:ext>
            </a:extLst>
          </p:cNvPr>
          <p:cNvSpPr>
            <a:spLocks noGrp="1"/>
          </p:cNvSpPr>
          <p:nvPr>
            <p:ph type="sldNum" sz="quarter" idx="10"/>
          </p:nvPr>
        </p:nvSpPr>
        <p:spPr/>
        <p:txBody>
          <a:bodyPr/>
          <a:lstStyle/>
          <a:p>
            <a:fld id="{48F63A3B-78C7-47BE-AE5E-E10140E04643}" type="slidenum">
              <a:rPr lang="en-US" smtClean="0"/>
              <a:pPr/>
              <a:t>29</a:t>
            </a:fld>
            <a:endParaRPr lang="en-US" dirty="0"/>
          </a:p>
        </p:txBody>
      </p:sp>
    </p:spTree>
    <p:extLst>
      <p:ext uri="{BB962C8B-B14F-4D97-AF65-F5344CB8AC3E}">
        <p14:creationId xmlns:p14="http://schemas.microsoft.com/office/powerpoint/2010/main" val="28748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What is interpersonal communication?</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1277-A311-4CEA-9F6F-1A489C7DFFC1}"/>
              </a:ext>
            </a:extLst>
          </p:cNvPr>
          <p:cNvSpPr>
            <a:spLocks noGrp="1"/>
          </p:cNvSpPr>
          <p:nvPr>
            <p:ph type="title"/>
          </p:nvPr>
        </p:nvSpPr>
        <p:spPr/>
        <p:txBody>
          <a:bodyPr/>
          <a:lstStyle/>
          <a:p>
            <a:r>
              <a:rPr lang="en-IN" dirty="0" err="1"/>
              <a:t>HandShakes</a:t>
            </a:r>
            <a:endParaRPr lang="en-IN" dirty="0"/>
          </a:p>
        </p:txBody>
      </p:sp>
      <p:sp>
        <p:nvSpPr>
          <p:cNvPr id="3" name="Content Placeholder 2">
            <a:extLst>
              <a:ext uri="{FF2B5EF4-FFF2-40B4-BE49-F238E27FC236}">
                <a16:creationId xmlns:a16="http://schemas.microsoft.com/office/drawing/2014/main" id="{FD63732A-5E23-A16F-4040-6C6F6331872C}"/>
              </a:ext>
            </a:extLst>
          </p:cNvPr>
          <p:cNvSpPr>
            <a:spLocks noGrp="1"/>
          </p:cNvSpPr>
          <p:nvPr>
            <p:ph sz="quarter" idx="4"/>
          </p:nvPr>
        </p:nvSpPr>
        <p:spPr/>
        <p:txBody>
          <a:bodyPr/>
          <a:lstStyle/>
          <a:p>
            <a:r>
              <a:rPr lang="en-IN" dirty="0"/>
              <a:t>Always use the right hand</a:t>
            </a:r>
          </a:p>
          <a:p>
            <a:r>
              <a:rPr lang="en-IN" dirty="0"/>
              <a:t>If you are carrying any object, transfer it to the left hand</a:t>
            </a:r>
          </a:p>
          <a:p>
            <a:r>
              <a:rPr lang="en-IN" dirty="0"/>
              <a:t>Do not squeeze the other person’s hand</a:t>
            </a:r>
          </a:p>
          <a:p>
            <a:r>
              <a:rPr lang="en-IN" dirty="0"/>
              <a:t>Appropriate time – neither too short nor too long</a:t>
            </a:r>
          </a:p>
          <a:p>
            <a:r>
              <a:rPr lang="en-GB" dirty="0"/>
              <a:t>It is recommend to greet by saying hello, welcome and to start the conversation before you let go of the hand.</a:t>
            </a:r>
            <a:endParaRPr lang="en-IN" dirty="0"/>
          </a:p>
        </p:txBody>
      </p:sp>
      <p:sp>
        <p:nvSpPr>
          <p:cNvPr id="4" name="Slide Number Placeholder 3">
            <a:extLst>
              <a:ext uri="{FF2B5EF4-FFF2-40B4-BE49-F238E27FC236}">
                <a16:creationId xmlns:a16="http://schemas.microsoft.com/office/drawing/2014/main" id="{4577A462-5B33-FF3D-E798-C5BBBB855D58}"/>
              </a:ext>
            </a:extLst>
          </p:cNvPr>
          <p:cNvSpPr>
            <a:spLocks noGrp="1"/>
          </p:cNvSpPr>
          <p:nvPr>
            <p:ph type="sldNum" sz="quarter" idx="10"/>
          </p:nvPr>
        </p:nvSpPr>
        <p:spPr/>
        <p:txBody>
          <a:bodyPr/>
          <a:lstStyle/>
          <a:p>
            <a:fld id="{48F63A3B-78C7-47BE-AE5E-E10140E04643}" type="slidenum">
              <a:rPr lang="en-US" smtClean="0"/>
              <a:pPr/>
              <a:t>30</a:t>
            </a:fld>
            <a:endParaRPr lang="en-US" dirty="0"/>
          </a:p>
        </p:txBody>
      </p:sp>
    </p:spTree>
    <p:extLst>
      <p:ext uri="{BB962C8B-B14F-4D97-AF65-F5344CB8AC3E}">
        <p14:creationId xmlns:p14="http://schemas.microsoft.com/office/powerpoint/2010/main" val="1827116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C9CE-4628-EA6E-6F96-10717E491BB4}"/>
              </a:ext>
            </a:extLst>
          </p:cNvPr>
          <p:cNvSpPr>
            <a:spLocks noGrp="1"/>
          </p:cNvSpPr>
          <p:nvPr>
            <p:ph type="title"/>
          </p:nvPr>
        </p:nvSpPr>
        <p:spPr/>
        <p:txBody>
          <a:bodyPr/>
          <a:lstStyle/>
          <a:p>
            <a:r>
              <a:rPr lang="en-IN" dirty="0"/>
              <a:t>Postures</a:t>
            </a:r>
          </a:p>
        </p:txBody>
      </p:sp>
      <p:sp>
        <p:nvSpPr>
          <p:cNvPr id="3" name="Content Placeholder 2">
            <a:extLst>
              <a:ext uri="{FF2B5EF4-FFF2-40B4-BE49-F238E27FC236}">
                <a16:creationId xmlns:a16="http://schemas.microsoft.com/office/drawing/2014/main" id="{CA9C9F6C-C947-2B5A-27EB-84103A68E45B}"/>
              </a:ext>
            </a:extLst>
          </p:cNvPr>
          <p:cNvSpPr>
            <a:spLocks noGrp="1"/>
          </p:cNvSpPr>
          <p:nvPr>
            <p:ph sz="quarter" idx="4"/>
          </p:nvPr>
        </p:nvSpPr>
        <p:spPr/>
        <p:txBody>
          <a:bodyPr/>
          <a:lstStyle/>
          <a:p>
            <a:r>
              <a:rPr lang="en-IN" dirty="0"/>
              <a:t>Different for men and women</a:t>
            </a:r>
          </a:p>
          <a:p>
            <a:r>
              <a:rPr lang="en-GB" b="1" i="0" dirty="0">
                <a:solidFill>
                  <a:srgbClr val="000000"/>
                </a:solidFill>
                <a:effectLst/>
                <a:latin typeface="__Roboto_Flex_e4fe54"/>
              </a:rPr>
              <a:t> Intelligent, Rational Thinkers, Punctual, Smart Workers, Cleanliness Lover, Honest but Reserved.</a:t>
            </a:r>
          </a:p>
          <a:p>
            <a:r>
              <a:rPr lang="en-GB" b="1" i="0" dirty="0">
                <a:solidFill>
                  <a:srgbClr val="000000"/>
                </a:solidFill>
                <a:effectLst/>
                <a:latin typeface="__Roboto_Flex_e4fe54"/>
              </a:rPr>
              <a:t>Self-</a:t>
            </a:r>
            <a:r>
              <a:rPr lang="en-GB" b="1" i="0" dirty="0" err="1">
                <a:solidFill>
                  <a:srgbClr val="000000"/>
                </a:solidFill>
                <a:effectLst/>
                <a:latin typeface="__Roboto_Flex_e4fe54"/>
              </a:rPr>
              <a:t>centered</a:t>
            </a:r>
            <a:r>
              <a:rPr lang="en-GB" b="1" i="0" dirty="0">
                <a:solidFill>
                  <a:srgbClr val="000000"/>
                </a:solidFill>
                <a:effectLst/>
                <a:latin typeface="__Roboto_Flex_e4fe54"/>
              </a:rPr>
              <a:t>, Arrogant, Judgmental, Short attention span, and quick to get bored</a:t>
            </a:r>
          </a:p>
          <a:p>
            <a:r>
              <a:rPr lang="en-GB" b="1" i="0" dirty="0">
                <a:solidFill>
                  <a:srgbClr val="000000"/>
                </a:solidFill>
                <a:effectLst/>
                <a:latin typeface="__Roboto_Flex_e4fe54"/>
              </a:rPr>
              <a:t>Artistic, Creative, Imaginative, Dreamer, Defensive or closed-off.</a:t>
            </a:r>
            <a:endParaRPr lang="en-GB" b="1" dirty="0">
              <a:solidFill>
                <a:srgbClr val="000000"/>
              </a:solidFill>
              <a:latin typeface="__Roboto_Flex_e4fe54"/>
            </a:endParaRPr>
          </a:p>
          <a:p>
            <a:r>
              <a:rPr lang="en-GB" b="1" i="0" dirty="0">
                <a:solidFill>
                  <a:srgbClr val="000000"/>
                </a:solidFill>
                <a:effectLst/>
                <a:latin typeface="__Roboto_Flex_e4fe54"/>
              </a:rPr>
              <a:t>Elegant, Refined, Down-to-earth, Confident, Regal, Ambitious, Defensive</a:t>
            </a:r>
          </a:p>
          <a:p>
            <a:r>
              <a:rPr lang="en-GB" b="1" i="0" dirty="0">
                <a:solidFill>
                  <a:srgbClr val="000000"/>
                </a:solidFill>
                <a:effectLst/>
                <a:latin typeface="__Roboto_Flex_e4fe54"/>
              </a:rPr>
              <a:t>Confident, Dominating, Youthful, Secure, Content, Argumentative, Competitive</a:t>
            </a:r>
            <a:endParaRPr lang="en-GB" b="1" dirty="0">
              <a:solidFill>
                <a:srgbClr val="000000"/>
              </a:solidFill>
              <a:latin typeface="__Roboto_Flex_e4fe54"/>
            </a:endParaRPr>
          </a:p>
          <a:p>
            <a:endParaRPr lang="en-IN" dirty="0"/>
          </a:p>
        </p:txBody>
      </p:sp>
      <p:sp>
        <p:nvSpPr>
          <p:cNvPr id="4" name="Slide Number Placeholder 3">
            <a:extLst>
              <a:ext uri="{FF2B5EF4-FFF2-40B4-BE49-F238E27FC236}">
                <a16:creationId xmlns:a16="http://schemas.microsoft.com/office/drawing/2014/main" id="{163FED67-3C2D-227B-E01C-85445782B098}"/>
              </a:ext>
            </a:extLst>
          </p:cNvPr>
          <p:cNvSpPr>
            <a:spLocks noGrp="1"/>
          </p:cNvSpPr>
          <p:nvPr>
            <p:ph type="sldNum" sz="quarter" idx="10"/>
          </p:nvPr>
        </p:nvSpPr>
        <p:spPr/>
        <p:txBody>
          <a:bodyPr/>
          <a:lstStyle/>
          <a:p>
            <a:fld id="{48F63A3B-78C7-47BE-AE5E-E10140E04643}" type="slidenum">
              <a:rPr lang="en-US" smtClean="0"/>
              <a:pPr/>
              <a:t>31</a:t>
            </a:fld>
            <a:endParaRPr lang="en-US" dirty="0"/>
          </a:p>
        </p:txBody>
      </p:sp>
      <p:pic>
        <p:nvPicPr>
          <p:cNvPr id="5" name="Picture 4">
            <a:extLst>
              <a:ext uri="{FF2B5EF4-FFF2-40B4-BE49-F238E27FC236}">
                <a16:creationId xmlns:a16="http://schemas.microsoft.com/office/drawing/2014/main" id="{1C44CA3D-5FF6-D0D0-98F6-7357239FBAD0}"/>
              </a:ext>
            </a:extLst>
          </p:cNvPr>
          <p:cNvPicPr>
            <a:picLocks noChangeAspect="1"/>
          </p:cNvPicPr>
          <p:nvPr/>
        </p:nvPicPr>
        <p:blipFill>
          <a:blip r:embed="rId2"/>
          <a:stretch>
            <a:fillRect/>
          </a:stretch>
        </p:blipFill>
        <p:spPr>
          <a:xfrm>
            <a:off x="3729356" y="4730509"/>
            <a:ext cx="4195958" cy="1780123"/>
          </a:xfrm>
          <a:prstGeom prst="rect">
            <a:avLst/>
          </a:prstGeom>
        </p:spPr>
      </p:pic>
      <p:pic>
        <p:nvPicPr>
          <p:cNvPr id="6" name="Picture 5">
            <a:extLst>
              <a:ext uri="{FF2B5EF4-FFF2-40B4-BE49-F238E27FC236}">
                <a16:creationId xmlns:a16="http://schemas.microsoft.com/office/drawing/2014/main" id="{3C5BEEE7-319E-EA89-53E8-132C184E8E18}"/>
              </a:ext>
            </a:extLst>
          </p:cNvPr>
          <p:cNvPicPr>
            <a:picLocks noChangeAspect="1"/>
          </p:cNvPicPr>
          <p:nvPr/>
        </p:nvPicPr>
        <p:blipFill>
          <a:blip r:embed="rId3"/>
          <a:stretch>
            <a:fillRect/>
          </a:stretch>
        </p:blipFill>
        <p:spPr>
          <a:xfrm>
            <a:off x="8740877" y="4945626"/>
            <a:ext cx="1999393" cy="1248634"/>
          </a:xfrm>
          <a:prstGeom prst="rect">
            <a:avLst/>
          </a:prstGeom>
        </p:spPr>
      </p:pic>
    </p:spTree>
    <p:extLst>
      <p:ext uri="{BB962C8B-B14F-4D97-AF65-F5344CB8AC3E}">
        <p14:creationId xmlns:p14="http://schemas.microsoft.com/office/powerpoint/2010/main" val="10822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B657-5EC5-F323-56B4-254A93853ACA}"/>
              </a:ext>
            </a:extLst>
          </p:cNvPr>
          <p:cNvSpPr>
            <a:spLocks noGrp="1"/>
          </p:cNvSpPr>
          <p:nvPr>
            <p:ph type="title"/>
          </p:nvPr>
        </p:nvSpPr>
        <p:spPr/>
        <p:txBody>
          <a:bodyPr/>
          <a:lstStyle/>
          <a:p>
            <a:r>
              <a:rPr lang="en-IN" dirty="0"/>
              <a:t>Career Progression and Communication</a:t>
            </a:r>
          </a:p>
        </p:txBody>
      </p:sp>
      <p:sp>
        <p:nvSpPr>
          <p:cNvPr id="3" name="Content Placeholder 2">
            <a:extLst>
              <a:ext uri="{FF2B5EF4-FFF2-40B4-BE49-F238E27FC236}">
                <a16:creationId xmlns:a16="http://schemas.microsoft.com/office/drawing/2014/main" id="{E6D63570-EB8B-7D2A-4425-41320304AA15}"/>
              </a:ext>
            </a:extLst>
          </p:cNvPr>
          <p:cNvSpPr>
            <a:spLocks noGrp="1"/>
          </p:cNvSpPr>
          <p:nvPr>
            <p:ph sz="half" idx="2"/>
          </p:nvPr>
        </p:nvSpPr>
        <p:spPr/>
        <p:txBody>
          <a:bodyPr>
            <a:normAutofit lnSpcReduction="10000"/>
          </a:bodyPr>
          <a:lstStyle/>
          <a:p>
            <a:r>
              <a:rPr lang="en-GB" b="0" i="0" dirty="0">
                <a:solidFill>
                  <a:srgbClr val="2B2B2B"/>
                </a:solidFill>
                <a:effectLst/>
                <a:latin typeface="Open Sans Regular"/>
              </a:rPr>
              <a:t>Effective communication is important to </a:t>
            </a:r>
            <a:r>
              <a:rPr lang="en-GB" b="0" i="0" u="sng" dirty="0">
                <a:solidFill>
                  <a:srgbClr val="990000"/>
                </a:solidFill>
                <a:effectLst/>
                <a:latin typeface="Open Sans Regular"/>
                <a:hlinkClick r:id="rId2"/>
              </a:rPr>
              <a:t>career success</a:t>
            </a:r>
            <a:r>
              <a:rPr lang="en-GB" b="0" i="0" dirty="0">
                <a:solidFill>
                  <a:srgbClr val="2B2B2B"/>
                </a:solidFill>
                <a:effectLst/>
                <a:latin typeface="Open Sans Regular"/>
              </a:rPr>
              <a:t> because leaders who build a culture of positive communication can help a business reach its goals with greater efficiency, produce satisfied workers and improve brand identity — all of which can translate to their own success.</a:t>
            </a:r>
          </a:p>
          <a:p>
            <a:r>
              <a:rPr lang="en-GB" dirty="0">
                <a:solidFill>
                  <a:srgbClr val="2B2B2B"/>
                </a:solidFill>
                <a:latin typeface="Open Sans Regular"/>
              </a:rPr>
              <a:t>Mitigating Conflict</a:t>
            </a:r>
          </a:p>
          <a:p>
            <a:r>
              <a:rPr lang="en-GB" dirty="0">
                <a:solidFill>
                  <a:srgbClr val="2B2B2B"/>
                </a:solidFill>
                <a:latin typeface="Open Sans Regular"/>
              </a:rPr>
              <a:t>Problem Solving</a:t>
            </a:r>
          </a:p>
          <a:p>
            <a:r>
              <a:rPr lang="en-GB" dirty="0">
                <a:solidFill>
                  <a:srgbClr val="2B2B2B"/>
                </a:solidFill>
                <a:latin typeface="Open Sans Regular"/>
              </a:rPr>
              <a:t>Self-Confidence and Respect</a:t>
            </a:r>
          </a:p>
          <a:p>
            <a:r>
              <a:rPr lang="en-GB" dirty="0">
                <a:solidFill>
                  <a:srgbClr val="2B2B2B"/>
                </a:solidFill>
                <a:latin typeface="Open Sans Regular"/>
              </a:rPr>
              <a:t>Collaboration</a:t>
            </a:r>
          </a:p>
          <a:p>
            <a:r>
              <a:rPr lang="en-GB" dirty="0">
                <a:solidFill>
                  <a:srgbClr val="2B2B2B"/>
                </a:solidFill>
                <a:latin typeface="Open Sans Regular"/>
              </a:rPr>
              <a:t>Persuasion</a:t>
            </a:r>
          </a:p>
          <a:p>
            <a:r>
              <a:rPr lang="en-GB" dirty="0">
                <a:solidFill>
                  <a:srgbClr val="2B2B2B"/>
                </a:solidFill>
                <a:latin typeface="Open Sans Regular"/>
              </a:rPr>
              <a:t>Diplomacy</a:t>
            </a:r>
            <a:endParaRPr lang="en-IN" dirty="0"/>
          </a:p>
        </p:txBody>
      </p:sp>
      <p:sp>
        <p:nvSpPr>
          <p:cNvPr id="4" name="Slide Number Placeholder 3">
            <a:extLst>
              <a:ext uri="{FF2B5EF4-FFF2-40B4-BE49-F238E27FC236}">
                <a16:creationId xmlns:a16="http://schemas.microsoft.com/office/drawing/2014/main" id="{86DD9EE0-4E2C-7F1C-9A55-99021207C0A1}"/>
              </a:ext>
            </a:extLst>
          </p:cNvPr>
          <p:cNvSpPr>
            <a:spLocks noGrp="1"/>
          </p:cNvSpPr>
          <p:nvPr>
            <p:ph type="sldNum" sz="quarter" idx="10"/>
          </p:nvPr>
        </p:nvSpPr>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874904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9CFB-B5CC-D9F3-50A8-7691984BDE60}"/>
              </a:ext>
            </a:extLst>
          </p:cNvPr>
          <p:cNvSpPr>
            <a:spLocks noGrp="1"/>
          </p:cNvSpPr>
          <p:nvPr>
            <p:ph type="title"/>
          </p:nvPr>
        </p:nvSpPr>
        <p:spPr/>
        <p:txBody>
          <a:bodyPr/>
          <a:lstStyle/>
          <a:p>
            <a:r>
              <a:rPr lang="en-IN" dirty="0"/>
              <a:t>Empathetic Communication</a:t>
            </a:r>
          </a:p>
        </p:txBody>
      </p:sp>
      <p:sp>
        <p:nvSpPr>
          <p:cNvPr id="3" name="Content Placeholder 2">
            <a:extLst>
              <a:ext uri="{FF2B5EF4-FFF2-40B4-BE49-F238E27FC236}">
                <a16:creationId xmlns:a16="http://schemas.microsoft.com/office/drawing/2014/main" id="{63974399-2037-6B86-10F0-2C0DC1C68C33}"/>
              </a:ext>
            </a:extLst>
          </p:cNvPr>
          <p:cNvSpPr>
            <a:spLocks noGrp="1"/>
          </p:cNvSpPr>
          <p:nvPr>
            <p:ph sz="quarter" idx="4"/>
          </p:nvPr>
        </p:nvSpPr>
        <p:spPr/>
        <p:txBody>
          <a:bodyPr/>
          <a:lstStyle/>
          <a:p>
            <a:r>
              <a:rPr lang="en-IN" dirty="0"/>
              <a:t>Understand and share the feelings of others</a:t>
            </a:r>
          </a:p>
          <a:p>
            <a:r>
              <a:rPr lang="en-IN" dirty="0"/>
              <a:t>Lack of empathy: conflict, misdirection, loss of trust, loss of sales, rash decisions, tarnished reputation</a:t>
            </a:r>
          </a:p>
          <a:p>
            <a:r>
              <a:rPr lang="en-IN" dirty="0"/>
              <a:t>Analyse your style </a:t>
            </a:r>
          </a:p>
          <a:p>
            <a:r>
              <a:rPr lang="en-IN" dirty="0"/>
              <a:t>Use of non-verbal cues</a:t>
            </a:r>
          </a:p>
          <a:p>
            <a:r>
              <a:rPr lang="en-IN" dirty="0"/>
              <a:t>Emotional Intelligence</a:t>
            </a:r>
          </a:p>
          <a:p>
            <a:r>
              <a:rPr lang="en-IN" dirty="0"/>
              <a:t>Clarification vs assumption</a:t>
            </a:r>
          </a:p>
          <a:p>
            <a:r>
              <a:rPr lang="en-IN" dirty="0"/>
              <a:t>Open mind vs judging</a:t>
            </a:r>
          </a:p>
          <a:p>
            <a:r>
              <a:rPr lang="en-IN" dirty="0"/>
              <a:t>Use assertive communication</a:t>
            </a:r>
          </a:p>
          <a:p>
            <a:r>
              <a:rPr lang="en-IN" dirty="0"/>
              <a:t>Practise active listening…..</a:t>
            </a:r>
          </a:p>
        </p:txBody>
      </p:sp>
      <p:sp>
        <p:nvSpPr>
          <p:cNvPr id="4" name="Slide Number Placeholder 3">
            <a:extLst>
              <a:ext uri="{FF2B5EF4-FFF2-40B4-BE49-F238E27FC236}">
                <a16:creationId xmlns:a16="http://schemas.microsoft.com/office/drawing/2014/main" id="{E9EB813F-8336-275C-E097-52AE7ACCAA22}"/>
              </a:ext>
            </a:extLst>
          </p:cNvPr>
          <p:cNvSpPr>
            <a:spLocks noGrp="1"/>
          </p:cNvSpPr>
          <p:nvPr>
            <p:ph type="sldNum" sz="quarter" idx="10"/>
          </p:nvPr>
        </p:nvSpPr>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2876983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Stay tuned for </a:t>
            </a:r>
            <a:r>
              <a:rPr lang="en-US"/>
              <a:t>Listening Skills……</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4"/>
            <a:ext cx="5259554" cy="2914958"/>
          </a:xfrm>
        </p:spPr>
        <p:txBody>
          <a:bodyPr/>
          <a:lstStyle/>
          <a:p>
            <a:r>
              <a:rPr lang="en-GB" sz="1400" b="0" i="0" dirty="0">
                <a:effectLst/>
                <a:highlight>
                  <a:srgbClr val="FFFFFF"/>
                </a:highlight>
                <a:latin typeface="Matter"/>
              </a:rPr>
              <a:t>Interpersonal communication is the process of </a:t>
            </a:r>
            <a:r>
              <a:rPr lang="en-GB" sz="1400" b="1" i="0" dirty="0">
                <a:effectLst/>
                <a:highlight>
                  <a:srgbClr val="FFFFFF"/>
                </a:highlight>
                <a:latin typeface="Matter"/>
              </a:rPr>
              <a:t>exchange of information</a:t>
            </a:r>
            <a:r>
              <a:rPr lang="en-GB" sz="1400" b="0" i="0" dirty="0">
                <a:effectLst/>
                <a:highlight>
                  <a:srgbClr val="FFFFFF"/>
                </a:highlight>
                <a:latin typeface="Matter"/>
              </a:rPr>
              <a:t>, ideas and feelings between two or more people through verbal or non-verbal methods.</a:t>
            </a:r>
            <a:br>
              <a:rPr lang="en-GB" sz="1400" b="0" i="0" dirty="0">
                <a:effectLst/>
                <a:highlight>
                  <a:srgbClr val="FFFFFF"/>
                </a:highlight>
                <a:latin typeface="Matter"/>
              </a:rPr>
            </a:br>
            <a:br>
              <a:rPr lang="en-GB" sz="1400" b="0" i="0" dirty="0">
                <a:effectLst/>
                <a:highlight>
                  <a:srgbClr val="FFFFFF"/>
                </a:highlight>
                <a:latin typeface="Matter"/>
              </a:rPr>
            </a:br>
            <a:r>
              <a:rPr lang="en-GB" sz="1400" b="0" i="0" dirty="0">
                <a:effectLst/>
                <a:highlight>
                  <a:srgbClr val="FFFFFF"/>
                </a:highlight>
                <a:latin typeface="Matter"/>
              </a:rPr>
              <a:t>It often includes face-to-face exchange of information, in a form of voice, facial expressions, body language and gestures.</a:t>
            </a:r>
            <a:br>
              <a:rPr lang="en-GB" sz="1400" b="0" i="0" dirty="0">
                <a:effectLst/>
                <a:highlight>
                  <a:srgbClr val="FFFFFF"/>
                </a:highlight>
                <a:latin typeface="Matter"/>
              </a:rPr>
            </a:br>
            <a:br>
              <a:rPr lang="en-GB" sz="1400" b="0" i="0" dirty="0">
                <a:effectLst/>
                <a:highlight>
                  <a:srgbClr val="FFFFFF"/>
                </a:highlight>
                <a:latin typeface="Matter"/>
              </a:rPr>
            </a:br>
            <a:r>
              <a:rPr lang="en-GB" sz="1400" b="0" i="0" dirty="0">
                <a:effectLst/>
                <a:highlight>
                  <a:srgbClr val="FFFFFF"/>
                </a:highlight>
                <a:latin typeface="Matter"/>
              </a:rPr>
              <a:t>The level of one’s interpersonal communication skills is measured through the </a:t>
            </a:r>
            <a:r>
              <a:rPr lang="en-GB" sz="1400" b="1" i="0" dirty="0">
                <a:effectLst/>
                <a:highlight>
                  <a:srgbClr val="FFFFFF"/>
                </a:highlight>
                <a:latin typeface="Matter"/>
              </a:rPr>
              <a:t>effectiveness of transferring messages</a:t>
            </a:r>
            <a:r>
              <a:rPr lang="en-GB" sz="1400" b="0" i="0" dirty="0">
                <a:effectLst/>
                <a:highlight>
                  <a:srgbClr val="FFFFFF"/>
                </a:highlight>
                <a:latin typeface="Matter"/>
              </a:rPr>
              <a:t> to others</a:t>
            </a:r>
            <a:br>
              <a:rPr lang="en-US" sz="1050" dirty="0"/>
            </a:br>
            <a:br>
              <a:rPr lang="en-GB" sz="1400" b="0" i="0" dirty="0">
                <a:effectLst/>
                <a:highlight>
                  <a:srgbClr val="FFFFFF"/>
                </a:highlight>
                <a:latin typeface="Matter"/>
              </a:rPr>
            </a:br>
            <a:endParaRPr lang="en-US" sz="1400"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normAutofit fontScale="85000" lnSpcReduction="10000"/>
          </a:bodyPr>
          <a:lstStyle/>
          <a:p>
            <a:r>
              <a:rPr lang="en-GB" b="0" i="0" dirty="0">
                <a:effectLst/>
                <a:highlight>
                  <a:srgbClr val="FFFFFF"/>
                </a:highlight>
                <a:latin typeface="Matter"/>
              </a:rPr>
              <a:t>Commonly used interpersonal communication within an organization include daily </a:t>
            </a:r>
            <a:r>
              <a:rPr lang="en-GB" b="0" i="0" u="sng" dirty="0">
                <a:solidFill>
                  <a:srgbClr val="165860"/>
                </a:solidFill>
                <a:effectLst/>
                <a:highlight>
                  <a:srgbClr val="FFFFFF"/>
                </a:highlight>
                <a:latin typeface="Matter"/>
                <a:hlinkClick r:id="rId3"/>
              </a:rPr>
              <a:t>internal employee communication</a:t>
            </a:r>
            <a:r>
              <a:rPr lang="en-GB" b="0" i="0" dirty="0">
                <a:effectLst/>
                <a:highlight>
                  <a:srgbClr val="FFFFFF"/>
                </a:highlight>
                <a:latin typeface="Matter"/>
              </a:rPr>
              <a:t>, client meetings, employee performance reviews and project discussions.</a:t>
            </a:r>
          </a:p>
          <a:p>
            <a:r>
              <a:rPr lang="en-GB" b="0" i="0" dirty="0">
                <a:effectLst/>
                <a:highlight>
                  <a:srgbClr val="FFFFFF"/>
                </a:highlight>
                <a:latin typeface="Matter"/>
              </a:rPr>
              <a:t> In addition, online conversations today make a large portion of employees’ interpersonal </a:t>
            </a:r>
            <a:r>
              <a:rPr lang="en-GB" b="0" i="0" u="sng" dirty="0">
                <a:solidFill>
                  <a:srgbClr val="165860"/>
                </a:solidFill>
                <a:effectLst/>
                <a:highlight>
                  <a:srgbClr val="FFFFFF"/>
                </a:highlight>
                <a:latin typeface="Matter"/>
                <a:hlinkClick r:id="rId4"/>
              </a:rPr>
              <a:t>communication in the workplace</a:t>
            </a:r>
            <a:r>
              <a:rPr lang="en-GB" b="0" i="0" dirty="0">
                <a:effectLst/>
                <a:highlight>
                  <a:srgbClr val="FFFFFF"/>
                </a:highlight>
                <a:latin typeface="Matter"/>
              </a:rPr>
              <a:t>.</a:t>
            </a:r>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5">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Importance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algn="l"/>
            <a:r>
              <a:rPr lang="en-GB" b="0" i="0" dirty="0">
                <a:effectLst/>
                <a:highlight>
                  <a:srgbClr val="FFFFFF"/>
                </a:highlight>
                <a:latin typeface="Matter"/>
              </a:rPr>
              <a:t>On a scale from 1 to 5, managers rate the importance of having good interpersonal skills at 4.37, just below the ‘ability to </a:t>
            </a:r>
            <a:r>
              <a:rPr lang="en-GB" b="0" i="0" u="sng" dirty="0">
                <a:solidFill>
                  <a:srgbClr val="165860"/>
                </a:solidFill>
                <a:effectLst/>
                <a:highlight>
                  <a:srgbClr val="FFFFFF"/>
                </a:highlight>
                <a:latin typeface="Matter"/>
                <a:hlinkClick r:id="rId3"/>
              </a:rPr>
              <a:t>work in teams</a:t>
            </a:r>
            <a:r>
              <a:rPr lang="en-GB" b="0" i="0" dirty="0">
                <a:effectLst/>
                <a:highlight>
                  <a:srgbClr val="FFFFFF"/>
                </a:highlight>
                <a:latin typeface="Matter"/>
              </a:rPr>
              <a:t>.</a:t>
            </a:r>
          </a:p>
          <a:p>
            <a:pPr algn="l"/>
            <a:r>
              <a:rPr lang="en-GB" b="0" i="0" dirty="0">
                <a:effectLst/>
                <a:highlight>
                  <a:srgbClr val="FFFFFF"/>
                </a:highlight>
                <a:latin typeface="Matter"/>
              </a:rPr>
              <a:t>There are many reasons why they are so valued; even though most workplace business is now conducted through </a:t>
            </a:r>
            <a:r>
              <a:rPr lang="en-GB" b="0" i="0" u="sng" dirty="0">
                <a:solidFill>
                  <a:srgbClr val="165860"/>
                </a:solidFill>
                <a:effectLst/>
                <a:highlight>
                  <a:srgbClr val="FFFFFF"/>
                </a:highlight>
                <a:latin typeface="Matter"/>
                <a:hlinkClick r:id="rId4"/>
              </a:rPr>
              <a:t>online communication channels</a:t>
            </a:r>
            <a:r>
              <a:rPr lang="en-GB" b="0" i="0" dirty="0">
                <a:effectLst/>
                <a:highlight>
                  <a:srgbClr val="FFFFFF"/>
                </a:highlight>
                <a:latin typeface="Matter"/>
              </a:rPr>
              <a:t>, it is still </a:t>
            </a:r>
            <a:r>
              <a:rPr lang="en-GB" b="1" i="0" dirty="0">
                <a:effectLst/>
                <a:highlight>
                  <a:srgbClr val="FFFFFF"/>
                </a:highlight>
                <a:latin typeface="Matter"/>
              </a:rPr>
              <a:t>necessary to possess verbal skills</a:t>
            </a:r>
            <a:r>
              <a:rPr lang="en-GB" b="0" i="0" dirty="0">
                <a:effectLst/>
                <a:highlight>
                  <a:srgbClr val="FFFFFF"/>
                </a:highlight>
                <a:latin typeface="Matter"/>
              </a:rPr>
              <a:t> in order to work effectively with your colleagues and bosses.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Problem Solving</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normAutofit fontScale="85000" lnSpcReduction="10000"/>
          </a:bodyPr>
          <a:lstStyle/>
          <a:p>
            <a:r>
              <a:rPr lang="en-GB" b="0" i="0" dirty="0">
                <a:effectLst/>
                <a:highlight>
                  <a:srgbClr val="FFFFFF"/>
                </a:highlight>
                <a:latin typeface="Matter"/>
              </a:rPr>
              <a:t>Ability to handle </a:t>
            </a:r>
            <a:r>
              <a:rPr lang="en-GB" dirty="0">
                <a:highlight>
                  <a:srgbClr val="FFFFFF"/>
                </a:highlight>
                <a:latin typeface="Matter"/>
              </a:rPr>
              <a:t>unexpected situations at the workplace, complex business challenges</a:t>
            </a:r>
          </a:p>
          <a:p>
            <a:r>
              <a:rPr lang="en-GB" b="0" i="0" dirty="0">
                <a:effectLst/>
                <a:highlight>
                  <a:srgbClr val="FFFFFF"/>
                </a:highlight>
                <a:latin typeface="Matter"/>
              </a:rPr>
              <a:t>Interpersonal communication skills are necessary because they </a:t>
            </a:r>
            <a:r>
              <a:rPr lang="en-GB" b="1" i="0" dirty="0">
                <a:effectLst/>
                <a:highlight>
                  <a:srgbClr val="FFFFFF"/>
                </a:highlight>
                <a:latin typeface="Matter"/>
              </a:rPr>
              <a:t>allow people to discuss problems</a:t>
            </a:r>
            <a:r>
              <a:rPr lang="en-GB" b="0" i="0" dirty="0">
                <a:effectLst/>
                <a:highlight>
                  <a:srgbClr val="FFFFFF"/>
                </a:highlight>
                <a:latin typeface="Matter"/>
              </a:rPr>
              <a:t> and weigh the pros and cons of alternatives before coming up with the final solution.</a:t>
            </a:r>
            <a:endParaRPr lang="en-US" b="0" i="0" dirty="0">
              <a:effectLst/>
              <a:highlight>
                <a:srgbClr val="FFFFFF"/>
              </a:highlight>
              <a:latin typeface="Matter"/>
            </a:endParaRPr>
          </a:p>
          <a:p>
            <a:r>
              <a:rPr lang="en-US" dirty="0">
                <a:highlight>
                  <a:srgbClr val="FFFFFF"/>
                </a:highlight>
                <a:latin typeface="Matter"/>
              </a:rPr>
              <a:t>Asking questions</a:t>
            </a:r>
          </a:p>
          <a:p>
            <a:r>
              <a:rPr lang="en-US" dirty="0">
                <a:highlight>
                  <a:srgbClr val="FFFFFF"/>
                </a:highlight>
                <a:latin typeface="Matter"/>
              </a:rPr>
              <a:t>Gathering Information</a:t>
            </a:r>
          </a:p>
          <a:p>
            <a:r>
              <a:rPr lang="en-US" dirty="0">
                <a:highlight>
                  <a:srgbClr val="FFFFFF"/>
                </a:highlight>
                <a:latin typeface="Matter"/>
              </a:rPr>
              <a:t>Brainstorming</a:t>
            </a:r>
            <a:endParaRPr lang="en-US"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Alignment with business Goals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GB" b="0" i="0" dirty="0">
                <a:effectLst/>
                <a:highlight>
                  <a:srgbClr val="FFFFFF"/>
                </a:highlight>
                <a:latin typeface="Matter"/>
              </a:rPr>
              <a:t>When managers and leaders are unable to clearly </a:t>
            </a:r>
            <a:r>
              <a:rPr lang="en-GB" b="0" i="0" u="sng" dirty="0">
                <a:solidFill>
                  <a:srgbClr val="165860"/>
                </a:solidFill>
                <a:effectLst/>
                <a:highlight>
                  <a:srgbClr val="FFFFFF"/>
                </a:highlight>
                <a:latin typeface="Matter"/>
                <a:hlinkClick r:id="rId3"/>
              </a:rPr>
              <a:t>communicate</a:t>
            </a:r>
            <a:r>
              <a:rPr lang="en-GB" b="0" i="0" dirty="0">
                <a:effectLst/>
                <a:highlight>
                  <a:srgbClr val="FFFFFF"/>
                </a:highlight>
                <a:latin typeface="Matter"/>
              </a:rPr>
              <a:t> tasks, workers can quickly become frustrated and disconnected with the business goals.</a:t>
            </a:r>
          </a:p>
          <a:p>
            <a:r>
              <a:rPr lang="en-GB" dirty="0">
                <a:highlight>
                  <a:srgbClr val="FFFFFF"/>
                </a:highlight>
                <a:latin typeface="Matter"/>
              </a:rPr>
              <a:t>Employees: Managers do not give clear directions and goals</a:t>
            </a:r>
          </a:p>
          <a:p>
            <a:r>
              <a:rPr lang="en-GB" dirty="0">
                <a:highlight>
                  <a:srgbClr val="FFFFFF"/>
                </a:highlight>
                <a:latin typeface="Matter"/>
              </a:rPr>
              <a:t>Proper online and offline communication</a:t>
            </a:r>
          </a:p>
          <a:p>
            <a:r>
              <a:rPr lang="en-GB" dirty="0">
                <a:highlight>
                  <a:srgbClr val="FFFFFF"/>
                </a:highlight>
                <a:latin typeface="Matter"/>
              </a:rPr>
              <a:t>Right internal communication tools</a:t>
            </a:r>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Printed word</a:t>
            </a:r>
          </a:p>
          <a:p>
            <a:r>
              <a:rPr lang="en-US" dirty="0"/>
              <a:t>Broadcast messages</a:t>
            </a:r>
          </a:p>
          <a:p>
            <a:r>
              <a:rPr lang="en-US" dirty="0"/>
              <a:t>Face-to-face meetings: briefing on tasks and situations</a:t>
            </a:r>
          </a:p>
          <a:p>
            <a:r>
              <a:rPr lang="en-US" dirty="0"/>
              <a:t>Resources- intranet, social media, internal phone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Trust at the workplace</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lnSpcReduction="10000"/>
          </a:bodyPr>
          <a:lstStyle/>
          <a:p>
            <a:pPr algn="l">
              <a:buFont typeface="Arial" panose="020B0604020202020204" pitchFamily="34" charset="0"/>
              <a:buChar char="•"/>
            </a:pPr>
            <a:r>
              <a:rPr lang="en-GB" b="0" i="0" dirty="0">
                <a:solidFill>
                  <a:srgbClr val="1F1F1F"/>
                </a:solidFill>
                <a:effectLst/>
                <a:highlight>
                  <a:srgbClr val="FFFFFF"/>
                </a:highlight>
                <a:latin typeface="Google Sans"/>
              </a:rPr>
              <a:t>Be ready to earn it. ...</a:t>
            </a:r>
          </a:p>
          <a:p>
            <a:pPr algn="l">
              <a:buFont typeface="Arial" panose="020B0604020202020204" pitchFamily="34" charset="0"/>
              <a:buChar char="•"/>
            </a:pPr>
            <a:r>
              <a:rPr lang="en-GB" b="0" i="0" dirty="0">
                <a:solidFill>
                  <a:srgbClr val="1F1F1F"/>
                </a:solidFill>
                <a:effectLst/>
                <a:highlight>
                  <a:srgbClr val="FFFFFF"/>
                </a:highlight>
                <a:latin typeface="Google Sans"/>
              </a:rPr>
              <a:t>Be honest and transparent. ...</a:t>
            </a:r>
          </a:p>
          <a:p>
            <a:pPr algn="l">
              <a:buFont typeface="Arial" panose="020B0604020202020204" pitchFamily="34" charset="0"/>
              <a:buChar char="•"/>
            </a:pPr>
            <a:r>
              <a:rPr lang="en-GB" b="0" i="0" dirty="0">
                <a:solidFill>
                  <a:srgbClr val="1F1F1F"/>
                </a:solidFill>
                <a:effectLst/>
                <a:highlight>
                  <a:srgbClr val="FFFFFF"/>
                </a:highlight>
                <a:latin typeface="Google Sans"/>
              </a:rPr>
              <a:t>Listen more intently and deliberately. ...</a:t>
            </a:r>
          </a:p>
          <a:p>
            <a:pPr algn="l">
              <a:buFont typeface="Arial" panose="020B0604020202020204" pitchFamily="34" charset="0"/>
              <a:buChar char="•"/>
            </a:pPr>
            <a:r>
              <a:rPr lang="en-GB" b="0" i="0" dirty="0">
                <a:solidFill>
                  <a:srgbClr val="1F1F1F"/>
                </a:solidFill>
                <a:effectLst/>
                <a:highlight>
                  <a:srgbClr val="FFFFFF"/>
                </a:highlight>
                <a:latin typeface="Google Sans"/>
              </a:rPr>
              <a:t>Consistently model trustworthy </a:t>
            </a:r>
            <a:r>
              <a:rPr lang="en-GB" b="0" i="0" dirty="0" err="1">
                <a:solidFill>
                  <a:srgbClr val="1F1F1F"/>
                </a:solidFill>
                <a:effectLst/>
                <a:highlight>
                  <a:srgbClr val="FFFFFF"/>
                </a:highlight>
                <a:latin typeface="Google Sans"/>
              </a:rPr>
              <a:t>behavior</a:t>
            </a:r>
            <a:r>
              <a:rPr lang="en-GB" b="0" i="0" dirty="0">
                <a:solidFill>
                  <a:srgbClr val="1F1F1F"/>
                </a:solidFill>
                <a:effectLst/>
                <a:highlight>
                  <a:srgbClr val="FFFFFF"/>
                </a:highlight>
                <a:latin typeface="Google Sans"/>
              </a:rPr>
              <a:t>. ...</a:t>
            </a:r>
          </a:p>
          <a:p>
            <a:pPr algn="l">
              <a:buFont typeface="Arial" panose="020B0604020202020204" pitchFamily="34" charset="0"/>
              <a:buChar char="•"/>
            </a:pPr>
            <a:r>
              <a:rPr lang="en-GB" b="0" i="0" dirty="0">
                <a:solidFill>
                  <a:srgbClr val="1F1F1F"/>
                </a:solidFill>
                <a:effectLst/>
                <a:highlight>
                  <a:srgbClr val="FFFFFF"/>
                </a:highlight>
                <a:latin typeface="Google Sans"/>
              </a:rPr>
              <a:t>Embrace company-wide accountability practices. ...</a:t>
            </a:r>
          </a:p>
          <a:p>
            <a:pPr algn="l">
              <a:buFont typeface="Arial" panose="020B0604020202020204" pitchFamily="34" charset="0"/>
              <a:buChar char="•"/>
            </a:pPr>
            <a:r>
              <a:rPr lang="en-GB" b="0" i="0" dirty="0">
                <a:solidFill>
                  <a:srgbClr val="1F1F1F"/>
                </a:solidFill>
                <a:effectLst/>
                <a:highlight>
                  <a:srgbClr val="FFFFFF"/>
                </a:highlight>
                <a:latin typeface="Google Sans"/>
              </a:rPr>
              <a:t>Extend empathy and humanity to employees. ...</a:t>
            </a:r>
          </a:p>
          <a:p>
            <a:pPr algn="l">
              <a:buFont typeface="Arial" panose="020B0604020202020204" pitchFamily="34" charset="0"/>
              <a:buChar char="•"/>
            </a:pPr>
            <a:r>
              <a:rPr lang="en-GB" b="0" i="0" dirty="0">
                <a:solidFill>
                  <a:srgbClr val="1F1F1F"/>
                </a:solidFill>
                <a:effectLst/>
                <a:highlight>
                  <a:srgbClr val="FFFFFF"/>
                </a:highlight>
                <a:latin typeface="Google Sans"/>
              </a:rPr>
              <a:t>Solicit feedback and take action on suggestions.</a:t>
            </a:r>
          </a:p>
          <a:p>
            <a:pPr marL="0" indent="0">
              <a:buNone/>
            </a:pP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GB" b="0" i="0" dirty="0">
                <a:solidFill>
                  <a:srgbClr val="555555"/>
                </a:solidFill>
                <a:effectLst/>
                <a:latin typeface="franklin-gothic-urw"/>
              </a:rPr>
              <a:t>Trust is crucial in the workplace for several reasons: </a:t>
            </a:r>
          </a:p>
          <a:p>
            <a:r>
              <a:rPr lang="en-GB" b="0" i="0" dirty="0">
                <a:solidFill>
                  <a:srgbClr val="555555"/>
                </a:solidFill>
                <a:effectLst/>
                <a:latin typeface="franklin-gothic-urw"/>
              </a:rPr>
              <a:t>it fosters ethical decision-making, promotes loyalty, and increases the willingness to remain with a company.</a:t>
            </a:r>
          </a:p>
          <a:p>
            <a:r>
              <a:rPr lang="en-GB" b="0" i="0" dirty="0">
                <a:solidFill>
                  <a:srgbClr val="555555"/>
                </a:solidFill>
                <a:effectLst/>
                <a:latin typeface="franklin-gothic-urw"/>
              </a:rPr>
              <a:t> plays a vital role in reducing stress levels and hostility in the work environment. </a:t>
            </a:r>
            <a:endParaRPr lang="en-GB" dirty="0">
              <a:solidFill>
                <a:srgbClr val="555555"/>
              </a:solidFill>
              <a:latin typeface="franklin-gothic-urw"/>
            </a:endParaRPr>
          </a:p>
          <a:p>
            <a:r>
              <a:rPr lang="en-GB" b="0" i="0" dirty="0">
                <a:solidFill>
                  <a:srgbClr val="555555"/>
                </a:solidFill>
                <a:effectLst/>
                <a:latin typeface="franklin-gothic-urw"/>
              </a:rPr>
              <a:t>helps overcome resistance to change.</a:t>
            </a:r>
          </a:p>
          <a:p>
            <a:r>
              <a:rPr lang="en-GB" b="0" i="0" dirty="0">
                <a:solidFill>
                  <a:srgbClr val="555555"/>
                </a:solidFill>
                <a:effectLst/>
                <a:latin typeface="franklin-gothic-urw"/>
              </a:rPr>
              <a:t> essential for a healthy and productive work environment.</a:t>
            </a:r>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Conflict Management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Conflict happens</a:t>
            </a:r>
          </a:p>
          <a:p>
            <a:endParaRPr lang="en-US" dirty="0"/>
          </a:p>
          <a:p>
            <a:r>
              <a:rPr lang="en-US" dirty="0"/>
              <a:t>Helps resolve conflict in a calm and timely manner</a:t>
            </a:r>
          </a:p>
          <a:p>
            <a:endParaRPr lang="en-US" dirty="0"/>
          </a:p>
          <a:p>
            <a:r>
              <a:rPr lang="en-GB" b="0" i="0" dirty="0">
                <a:solidFill>
                  <a:srgbClr val="000000"/>
                </a:solidFill>
                <a:effectLst/>
                <a:highlight>
                  <a:srgbClr val="FFFFFF"/>
                </a:highlight>
                <a:latin typeface="Arial" panose="020B0604020202020204" pitchFamily="34" charset="0"/>
              </a:rPr>
              <a:t>Misunderstandings result from mistranslated messages, or from gaps or extraneous noise in the message.</a:t>
            </a:r>
            <a:endParaRPr lang="en-US" b="0" i="0" dirty="0">
              <a:solidFill>
                <a:srgbClr val="000000"/>
              </a:solidFill>
              <a:effectLst/>
              <a:highlight>
                <a:srgbClr val="FFFFFF"/>
              </a:highlight>
              <a:latin typeface="Arial" panose="020B0604020202020204" pitchFamily="34" charset="0"/>
            </a:endParaRPr>
          </a:p>
          <a:p>
            <a:endParaRPr lang="en-US" dirty="0">
              <a:solidFill>
                <a:srgbClr val="000000"/>
              </a:solidFill>
              <a:highlight>
                <a:srgbClr val="FFFFFF"/>
              </a:highlight>
              <a:latin typeface="Arial" panose="020B0604020202020204" pitchFamily="34" charset="0"/>
            </a:endParaRPr>
          </a:p>
          <a:p>
            <a:r>
              <a:rPr lang="en-US" dirty="0">
                <a:solidFill>
                  <a:srgbClr val="000000"/>
                </a:solidFill>
                <a:highlight>
                  <a:srgbClr val="FFFFFF"/>
                </a:highlight>
                <a:latin typeface="Arial" panose="020B0604020202020204" pitchFamily="34" charset="0"/>
              </a:rPr>
              <a:t>Successful transmission requires clear channels of communication and shared codes</a:t>
            </a:r>
            <a:endParaRPr lang="en-US" dirty="0"/>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{5B94CD76-284D-44E6-B3D7-75F1E74F89BB}tf78438558_win32</Template>
  <TotalTime>333</TotalTime>
  <Words>3129</Words>
  <Application>Microsoft Office PowerPoint</Application>
  <PresentationFormat>Widescreen</PresentationFormat>
  <Paragraphs>274</Paragraphs>
  <Slides>34</Slides>
  <Notes>12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34</vt:i4>
      </vt:variant>
    </vt:vector>
  </HeadingPairs>
  <TitlesOfParts>
    <vt:vector size="54" baseType="lpstr">
      <vt:lpstr>__Roboto_Flex_e4fe54</vt:lpstr>
      <vt:lpstr>-apple-system</vt:lpstr>
      <vt:lpstr>Arial</vt:lpstr>
      <vt:lpstr>Arial</vt:lpstr>
      <vt:lpstr>Arial Black</vt:lpstr>
      <vt:lpstr>Calibri</vt:lpstr>
      <vt:lpstr>franklin-gothic-urw</vt:lpstr>
      <vt:lpstr>Gilroy</vt:lpstr>
      <vt:lpstr>Google Sans</vt:lpstr>
      <vt:lpstr>inherit</vt:lpstr>
      <vt:lpstr>Inter</vt:lpstr>
      <vt:lpstr>Lato</vt:lpstr>
      <vt:lpstr>Lexend Deca</vt:lpstr>
      <vt:lpstr>Matter</vt:lpstr>
      <vt:lpstr>Montserrat</vt:lpstr>
      <vt:lpstr>Open Sans Regular</vt:lpstr>
      <vt:lpstr>Roboto</vt:lpstr>
      <vt:lpstr>Sabon Next LT</vt:lpstr>
      <vt:lpstr>ui-sans-serif</vt:lpstr>
      <vt:lpstr>Custom</vt:lpstr>
      <vt:lpstr>Interpersonal Communication at the Workplace HS513</vt:lpstr>
      <vt:lpstr>Outline</vt:lpstr>
      <vt:lpstr>What is interpersonal communication?</vt:lpstr>
      <vt:lpstr>Interpersonal communication is the process of exchange of information, ideas and feelings between two or more people through verbal or non-verbal methods.  It often includes face-to-face exchange of information, in a form of voice, facial expressions, body language and gestures.  The level of one’s interpersonal communication skills is measured through the effectiveness of transferring messages to others  </vt:lpstr>
      <vt:lpstr>Importance</vt:lpstr>
      <vt:lpstr>Problem Solving</vt:lpstr>
      <vt:lpstr>Alignment with business Goals</vt:lpstr>
      <vt:lpstr>Trust at the workplace</vt:lpstr>
      <vt:lpstr>Conflict Management</vt:lpstr>
      <vt:lpstr>Responses</vt:lpstr>
      <vt:lpstr>Role of communication in Conflict Management</vt:lpstr>
      <vt:lpstr>Techniques for Conflict Resolution</vt:lpstr>
      <vt:lpstr>Communication Styles Counter-Productive to conflict resolution</vt:lpstr>
      <vt:lpstr>Some tips</vt:lpstr>
      <vt:lpstr>Crisis management and communication </vt:lpstr>
      <vt:lpstr>Some examples</vt:lpstr>
      <vt:lpstr>PowerPoint Presentation</vt:lpstr>
      <vt:lpstr>Emotional intelligence and communication</vt:lpstr>
      <vt:lpstr>Models of EI</vt:lpstr>
      <vt:lpstr>Ability Model</vt:lpstr>
      <vt:lpstr>Mixed Model</vt:lpstr>
      <vt:lpstr>Communication and Effective leadership</vt:lpstr>
      <vt:lpstr>PowerPoint Presentation</vt:lpstr>
      <vt:lpstr>Leadership Styles</vt:lpstr>
      <vt:lpstr>Team Building and Communication</vt:lpstr>
      <vt:lpstr>TeamWork Communication Formats and Channels</vt:lpstr>
      <vt:lpstr>Teamwork communication styles</vt:lpstr>
      <vt:lpstr>SMART goals</vt:lpstr>
      <vt:lpstr>Body Language and Interpersonal Communication Skills</vt:lpstr>
      <vt:lpstr>HandShakes</vt:lpstr>
      <vt:lpstr>Postures</vt:lpstr>
      <vt:lpstr>Career Progression and Communication</vt:lpstr>
      <vt:lpstr>Empathetic Communication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Interpersonal Communication at the Workplace</dc:title>
  <dc:subject/>
  <dc:creator>Smriti Singh</dc:creator>
  <cp:lastModifiedBy>Smriti Singh</cp:lastModifiedBy>
  <cp:revision>4</cp:revision>
  <dcterms:created xsi:type="dcterms:W3CDTF">2024-04-13T15:29:59Z</dcterms:created>
  <dcterms:modified xsi:type="dcterms:W3CDTF">2024-04-14T14:29:59Z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