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81" r:id="rId3"/>
    <p:sldId id="282" r:id="rId4"/>
    <p:sldId id="284" r:id="rId5"/>
    <p:sldId id="283" r:id="rId6"/>
    <p:sldId id="285" r:id="rId7"/>
    <p:sldId id="286" r:id="rId8"/>
    <p:sldId id="279" r:id="rId9"/>
    <p:sldId id="277" r:id="rId10"/>
    <p:sldId id="273" r:id="rId11"/>
    <p:sldId id="276" r:id="rId12"/>
    <p:sldId id="274" r:id="rId13"/>
    <p:sldId id="261" r:id="rId14"/>
    <p:sldId id="262" r:id="rId15"/>
    <p:sldId id="275" r:id="rId16"/>
    <p:sldId id="260" r:id="rId17"/>
    <p:sldId id="278" r:id="rId18"/>
    <p:sldId id="257" r:id="rId19"/>
    <p:sldId id="280" r:id="rId20"/>
    <p:sldId id="259" r:id="rId21"/>
    <p:sldId id="263" r:id="rId22"/>
    <p:sldId id="264" r:id="rId23"/>
    <p:sldId id="265" r:id="rId24"/>
    <p:sldId id="266" r:id="rId25"/>
    <p:sldId id="287" r:id="rId26"/>
    <p:sldId id="267" r:id="rId27"/>
    <p:sldId id="268" r:id="rId28"/>
    <p:sldId id="269" r:id="rId29"/>
    <p:sldId id="270" r:id="rId30"/>
    <p:sldId id="271" r:id="rId31"/>
    <p:sldId id="27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354F8-B7E5-4A4D-9394-B24A4BD4C4FF}"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8D3BF78-C6FA-48F9-8ADF-7CACDF16D817}" type="slidenum">
              <a:rPr lang="en-IN" smtClean="0"/>
              <a:t>‹#›</a:t>
            </a:fld>
            <a:endParaRPr lang="en-IN"/>
          </a:p>
        </p:txBody>
      </p:sp>
    </p:spTree>
    <p:extLst>
      <p:ext uri="{BB962C8B-B14F-4D97-AF65-F5344CB8AC3E}">
        <p14:creationId xmlns:p14="http://schemas.microsoft.com/office/powerpoint/2010/main" val="3116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354F8-B7E5-4A4D-9394-B24A4BD4C4FF}"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D3BF78-C6FA-48F9-8ADF-7CACDF16D817}" type="slidenum">
              <a:rPr lang="en-IN" smtClean="0"/>
              <a:t>‹#›</a:t>
            </a:fld>
            <a:endParaRPr lang="en-IN"/>
          </a:p>
        </p:txBody>
      </p:sp>
    </p:spTree>
    <p:extLst>
      <p:ext uri="{BB962C8B-B14F-4D97-AF65-F5344CB8AC3E}">
        <p14:creationId xmlns:p14="http://schemas.microsoft.com/office/powerpoint/2010/main" val="294424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354F8-B7E5-4A4D-9394-B24A4BD4C4FF}"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D3BF78-C6FA-48F9-8ADF-7CACDF16D817}" type="slidenum">
              <a:rPr lang="en-IN" smtClean="0"/>
              <a:t>‹#›</a:t>
            </a:fld>
            <a:endParaRPr lang="en-IN"/>
          </a:p>
        </p:txBody>
      </p:sp>
    </p:spTree>
    <p:extLst>
      <p:ext uri="{BB962C8B-B14F-4D97-AF65-F5344CB8AC3E}">
        <p14:creationId xmlns:p14="http://schemas.microsoft.com/office/powerpoint/2010/main" val="401097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354F8-B7E5-4A4D-9394-B24A4BD4C4FF}"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D3BF78-C6FA-48F9-8ADF-7CACDF16D817}" type="slidenum">
              <a:rPr lang="en-IN" smtClean="0"/>
              <a:t>‹#›</a:t>
            </a:fld>
            <a:endParaRPr lang="en-IN"/>
          </a:p>
        </p:txBody>
      </p:sp>
    </p:spTree>
    <p:extLst>
      <p:ext uri="{BB962C8B-B14F-4D97-AF65-F5344CB8AC3E}">
        <p14:creationId xmlns:p14="http://schemas.microsoft.com/office/powerpoint/2010/main" val="367697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5354F8-B7E5-4A4D-9394-B24A4BD4C4FF}" type="datetimeFigureOut">
              <a:rPr lang="en-IN" smtClean="0"/>
              <a:t>10-11-2023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8D3BF78-C6FA-48F9-8ADF-7CACDF16D817}" type="slidenum">
              <a:rPr lang="en-IN" smtClean="0"/>
              <a:t>‹#›</a:t>
            </a:fld>
            <a:endParaRPr lang="en-IN"/>
          </a:p>
        </p:txBody>
      </p:sp>
    </p:spTree>
    <p:extLst>
      <p:ext uri="{BB962C8B-B14F-4D97-AF65-F5344CB8AC3E}">
        <p14:creationId xmlns:p14="http://schemas.microsoft.com/office/powerpoint/2010/main" val="14672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354F8-B7E5-4A4D-9394-B24A4BD4C4FF}"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D3BF78-C6FA-48F9-8ADF-7CACDF16D817}" type="slidenum">
              <a:rPr lang="en-IN" smtClean="0"/>
              <a:t>‹#›</a:t>
            </a:fld>
            <a:endParaRPr lang="en-IN"/>
          </a:p>
        </p:txBody>
      </p:sp>
    </p:spTree>
    <p:extLst>
      <p:ext uri="{BB962C8B-B14F-4D97-AF65-F5344CB8AC3E}">
        <p14:creationId xmlns:p14="http://schemas.microsoft.com/office/powerpoint/2010/main" val="361253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354F8-B7E5-4A4D-9394-B24A4BD4C4FF}" type="datetimeFigureOut">
              <a:rPr lang="en-IN" smtClean="0"/>
              <a:t>10-11-2023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D3BF78-C6FA-48F9-8ADF-7CACDF16D817}" type="slidenum">
              <a:rPr lang="en-IN" smtClean="0"/>
              <a:t>‹#›</a:t>
            </a:fld>
            <a:endParaRPr lang="en-IN"/>
          </a:p>
        </p:txBody>
      </p:sp>
    </p:spTree>
    <p:extLst>
      <p:ext uri="{BB962C8B-B14F-4D97-AF65-F5344CB8AC3E}">
        <p14:creationId xmlns:p14="http://schemas.microsoft.com/office/powerpoint/2010/main" val="421284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354F8-B7E5-4A4D-9394-B24A4BD4C4FF}" type="datetimeFigureOut">
              <a:rPr lang="en-IN" smtClean="0"/>
              <a:t>10-11-2023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D3BF78-C6FA-48F9-8ADF-7CACDF16D817}" type="slidenum">
              <a:rPr lang="en-IN" smtClean="0"/>
              <a:t>‹#›</a:t>
            </a:fld>
            <a:endParaRPr lang="en-IN"/>
          </a:p>
        </p:txBody>
      </p:sp>
    </p:spTree>
    <p:extLst>
      <p:ext uri="{BB962C8B-B14F-4D97-AF65-F5344CB8AC3E}">
        <p14:creationId xmlns:p14="http://schemas.microsoft.com/office/powerpoint/2010/main" val="209517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354F8-B7E5-4A4D-9394-B24A4BD4C4FF}" type="datetimeFigureOut">
              <a:rPr lang="en-IN" smtClean="0"/>
              <a:t>10-11-2023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D3BF78-C6FA-48F9-8ADF-7CACDF16D817}" type="slidenum">
              <a:rPr lang="en-IN" smtClean="0"/>
              <a:t>‹#›</a:t>
            </a:fld>
            <a:endParaRPr lang="en-IN"/>
          </a:p>
        </p:txBody>
      </p:sp>
    </p:spTree>
    <p:extLst>
      <p:ext uri="{BB962C8B-B14F-4D97-AF65-F5344CB8AC3E}">
        <p14:creationId xmlns:p14="http://schemas.microsoft.com/office/powerpoint/2010/main" val="2304063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354F8-B7E5-4A4D-9394-B24A4BD4C4FF}"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8D3BF78-C6FA-48F9-8ADF-7CACDF16D817}" type="slidenum">
              <a:rPr lang="en-IN" smtClean="0"/>
              <a:t>‹#›</a:t>
            </a:fld>
            <a:endParaRPr lang="en-IN"/>
          </a:p>
        </p:txBody>
      </p:sp>
    </p:spTree>
    <p:extLst>
      <p:ext uri="{BB962C8B-B14F-4D97-AF65-F5344CB8AC3E}">
        <p14:creationId xmlns:p14="http://schemas.microsoft.com/office/powerpoint/2010/main" val="322548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354F8-B7E5-4A4D-9394-B24A4BD4C4FF}" type="datetimeFigureOut">
              <a:rPr lang="en-IN" smtClean="0"/>
              <a:t>10-11-2023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8D3BF78-C6FA-48F9-8ADF-7CACDF16D817}" type="slidenum">
              <a:rPr lang="en-IN" smtClean="0"/>
              <a:t>‹#›</a:t>
            </a:fld>
            <a:endParaRPr lang="en-IN"/>
          </a:p>
        </p:txBody>
      </p:sp>
    </p:spTree>
    <p:extLst>
      <p:ext uri="{BB962C8B-B14F-4D97-AF65-F5344CB8AC3E}">
        <p14:creationId xmlns:p14="http://schemas.microsoft.com/office/powerpoint/2010/main" val="253192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5354F8-B7E5-4A4D-9394-B24A4BD4C4FF}" type="datetimeFigureOut">
              <a:rPr lang="en-IN" smtClean="0"/>
              <a:t>10-11-2023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8D3BF78-C6FA-48F9-8ADF-7CACDF16D817}" type="slidenum">
              <a:rPr lang="en-IN" smtClean="0"/>
              <a:t>‹#›</a:t>
            </a:fld>
            <a:endParaRPr lang="en-IN"/>
          </a:p>
        </p:txBody>
      </p:sp>
    </p:spTree>
    <p:extLst>
      <p:ext uri="{BB962C8B-B14F-4D97-AF65-F5344CB8AC3E}">
        <p14:creationId xmlns:p14="http://schemas.microsoft.com/office/powerpoint/2010/main" val="418040290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FF32-45F9-DE01-9B21-A3B7D19799E9}"/>
              </a:ext>
            </a:extLst>
          </p:cNvPr>
          <p:cNvSpPr>
            <a:spLocks noGrp="1"/>
          </p:cNvSpPr>
          <p:nvPr>
            <p:ph type="ctrTitle"/>
          </p:nvPr>
        </p:nvSpPr>
        <p:spPr/>
        <p:txBody>
          <a:bodyPr/>
          <a:lstStyle/>
          <a:p>
            <a:r>
              <a:rPr lang="en-IN" sz="6600" dirty="0">
                <a:latin typeface="+mn-lt"/>
              </a:rPr>
              <a:t>Reading</a:t>
            </a:r>
          </a:p>
        </p:txBody>
      </p:sp>
    </p:spTree>
    <p:extLst>
      <p:ext uri="{BB962C8B-B14F-4D97-AF65-F5344CB8AC3E}">
        <p14:creationId xmlns:p14="http://schemas.microsoft.com/office/powerpoint/2010/main" val="96805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0F02-6375-8E7B-0343-1976AE940527}"/>
              </a:ext>
            </a:extLst>
          </p:cNvPr>
          <p:cNvSpPr>
            <a:spLocks noGrp="1"/>
          </p:cNvSpPr>
          <p:nvPr>
            <p:ph type="title"/>
          </p:nvPr>
        </p:nvSpPr>
        <p:spPr>
          <a:xfrm>
            <a:off x="354563" y="625152"/>
            <a:ext cx="9696271" cy="1228096"/>
          </a:xfrm>
        </p:spPr>
        <p:txBody>
          <a:bodyPr>
            <a:normAutofit/>
          </a:bodyPr>
          <a:lstStyle/>
          <a:p>
            <a:r>
              <a:rPr lang="en-IN" dirty="0"/>
              <a:t>Active Reading       Passive Reading</a:t>
            </a:r>
          </a:p>
        </p:txBody>
      </p:sp>
      <p:sp>
        <p:nvSpPr>
          <p:cNvPr id="5" name="Content Placeholder 4">
            <a:extLst>
              <a:ext uri="{FF2B5EF4-FFF2-40B4-BE49-F238E27FC236}">
                <a16:creationId xmlns:a16="http://schemas.microsoft.com/office/drawing/2014/main" id="{F2B99DB3-8B42-6202-7E82-82DA118AAC53}"/>
              </a:ext>
            </a:extLst>
          </p:cNvPr>
          <p:cNvSpPr>
            <a:spLocks noGrp="1"/>
          </p:cNvSpPr>
          <p:nvPr>
            <p:ph idx="1"/>
          </p:nvPr>
        </p:nvSpPr>
        <p:spPr>
          <a:xfrm>
            <a:off x="5673011" y="1853248"/>
            <a:ext cx="5253136" cy="467818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nSpc>
                <a:spcPct val="150000"/>
              </a:lnSpc>
              <a:buFont typeface="Wingdings" panose="05000000000000000000" pitchFamily="2" charset="2"/>
              <a:buChar char="v"/>
            </a:pPr>
            <a:r>
              <a:rPr lang="en-IN" dirty="0"/>
              <a:t>Obedient Purposelessness</a:t>
            </a:r>
          </a:p>
          <a:p>
            <a:pPr>
              <a:lnSpc>
                <a:spcPct val="150000"/>
              </a:lnSpc>
              <a:buFont typeface="Wingdings" panose="05000000000000000000" pitchFamily="2" charset="2"/>
              <a:buChar char="v"/>
            </a:pPr>
            <a:r>
              <a:rPr lang="en-IN" dirty="0"/>
              <a:t>Uncritical; blind trust in authorities</a:t>
            </a:r>
          </a:p>
          <a:p>
            <a:pPr>
              <a:lnSpc>
                <a:spcPct val="150000"/>
              </a:lnSpc>
              <a:buFont typeface="Wingdings" panose="05000000000000000000" pitchFamily="2" charset="2"/>
              <a:buChar char="v"/>
            </a:pPr>
            <a:r>
              <a:rPr lang="en-IN" dirty="0"/>
              <a:t>‘Finish a job’ mentality</a:t>
            </a:r>
          </a:p>
          <a:p>
            <a:pPr>
              <a:lnSpc>
                <a:spcPct val="150000"/>
              </a:lnSpc>
              <a:buFont typeface="Wingdings" panose="05000000000000000000" pitchFamily="2" charset="2"/>
              <a:buChar char="v"/>
            </a:pPr>
            <a:r>
              <a:rPr lang="en-IN" dirty="0"/>
              <a:t>Unengaged; boring and tiresome</a:t>
            </a:r>
          </a:p>
          <a:p>
            <a:pPr>
              <a:lnSpc>
                <a:spcPct val="150000"/>
              </a:lnSpc>
              <a:buFont typeface="Wingdings" panose="05000000000000000000" pitchFamily="2" charset="2"/>
              <a:buChar char="v"/>
            </a:pPr>
            <a:r>
              <a:rPr lang="en-IN" dirty="0"/>
              <a:t>Little understanding of the rationale</a:t>
            </a:r>
          </a:p>
          <a:p>
            <a:pPr>
              <a:lnSpc>
                <a:spcPct val="150000"/>
              </a:lnSpc>
              <a:buFont typeface="Wingdings" panose="05000000000000000000" pitchFamily="2" charset="2"/>
              <a:buChar char="v"/>
            </a:pPr>
            <a:r>
              <a:rPr lang="en-IN" dirty="0"/>
              <a:t>Shallow impression</a:t>
            </a:r>
          </a:p>
          <a:p>
            <a:pPr>
              <a:lnSpc>
                <a:spcPct val="150000"/>
              </a:lnSpc>
              <a:buFont typeface="Wingdings" panose="05000000000000000000" pitchFamily="2" charset="2"/>
              <a:buChar char="v"/>
            </a:pPr>
            <a:r>
              <a:rPr lang="en-IN" dirty="0"/>
              <a:t>Only concerned with literal meaning</a:t>
            </a:r>
          </a:p>
        </p:txBody>
      </p:sp>
      <p:sp>
        <p:nvSpPr>
          <p:cNvPr id="4" name="Flowchart: Alternate Process 3">
            <a:extLst>
              <a:ext uri="{FF2B5EF4-FFF2-40B4-BE49-F238E27FC236}">
                <a16:creationId xmlns:a16="http://schemas.microsoft.com/office/drawing/2014/main" id="{C783D177-66B5-EB31-F8B1-C7343F98015B}"/>
              </a:ext>
            </a:extLst>
          </p:cNvPr>
          <p:cNvSpPr/>
          <p:nvPr/>
        </p:nvSpPr>
        <p:spPr>
          <a:xfrm>
            <a:off x="419878" y="2015412"/>
            <a:ext cx="4861249" cy="451601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v"/>
            </a:pPr>
            <a:r>
              <a:rPr lang="en-IN" dirty="0"/>
              <a:t>Reading with questions in mind</a:t>
            </a:r>
          </a:p>
          <a:p>
            <a:pPr marL="285750" indent="-285750">
              <a:lnSpc>
                <a:spcPct val="150000"/>
              </a:lnSpc>
              <a:buFont typeface="Wingdings" panose="05000000000000000000" pitchFamily="2" charset="2"/>
              <a:buChar char="v"/>
            </a:pPr>
            <a:r>
              <a:rPr lang="en-IN" dirty="0"/>
              <a:t>Regard authors as respected but not infallible source of information</a:t>
            </a:r>
          </a:p>
          <a:p>
            <a:pPr marL="285750" indent="-285750">
              <a:lnSpc>
                <a:spcPct val="150000"/>
              </a:lnSpc>
              <a:buFont typeface="Wingdings" panose="05000000000000000000" pitchFamily="2" charset="2"/>
              <a:buChar char="v"/>
            </a:pPr>
            <a:r>
              <a:rPr lang="en-IN" dirty="0"/>
              <a:t>Intellectually interested and engaged</a:t>
            </a:r>
          </a:p>
          <a:p>
            <a:pPr marL="285750" indent="-285750">
              <a:lnSpc>
                <a:spcPct val="150000"/>
              </a:lnSpc>
              <a:buFont typeface="Wingdings" panose="05000000000000000000" pitchFamily="2" charset="2"/>
              <a:buChar char="v"/>
            </a:pPr>
            <a:r>
              <a:rPr lang="en-IN" dirty="0"/>
              <a:t>Critical evaluation via prediction and comparison</a:t>
            </a:r>
          </a:p>
          <a:p>
            <a:pPr marL="285750" indent="-285750">
              <a:lnSpc>
                <a:spcPct val="150000"/>
              </a:lnSpc>
              <a:buFont typeface="Wingdings" panose="05000000000000000000" pitchFamily="2" charset="2"/>
              <a:buChar char="v"/>
            </a:pPr>
            <a:r>
              <a:rPr lang="en-IN" dirty="0"/>
              <a:t>Deep understanding of the rationale</a:t>
            </a:r>
          </a:p>
          <a:p>
            <a:pPr marL="285750" indent="-285750">
              <a:lnSpc>
                <a:spcPct val="150000"/>
              </a:lnSpc>
              <a:buFont typeface="Wingdings" panose="05000000000000000000" pitchFamily="2" charset="2"/>
              <a:buChar char="v"/>
            </a:pPr>
            <a:r>
              <a:rPr lang="en-IN" dirty="0"/>
              <a:t>Deep impression</a:t>
            </a:r>
          </a:p>
          <a:p>
            <a:pPr marL="285750" indent="-285750">
              <a:lnSpc>
                <a:spcPct val="150000"/>
              </a:lnSpc>
              <a:buFont typeface="Wingdings" panose="05000000000000000000" pitchFamily="2" charset="2"/>
              <a:buChar char="v"/>
            </a:pPr>
            <a:r>
              <a:rPr lang="en-IN" dirty="0"/>
              <a:t>Draws inference and conclusion</a:t>
            </a:r>
          </a:p>
        </p:txBody>
      </p:sp>
    </p:spTree>
    <p:extLst>
      <p:ext uri="{BB962C8B-B14F-4D97-AF65-F5344CB8AC3E}">
        <p14:creationId xmlns:p14="http://schemas.microsoft.com/office/powerpoint/2010/main" val="3749264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6448-BA60-75E3-FAF1-CCD4C3CB0C3D}"/>
              </a:ext>
            </a:extLst>
          </p:cNvPr>
          <p:cNvSpPr>
            <a:spLocks noGrp="1"/>
          </p:cNvSpPr>
          <p:nvPr>
            <p:ph type="title"/>
          </p:nvPr>
        </p:nvSpPr>
        <p:spPr>
          <a:xfrm>
            <a:off x="646111" y="811762"/>
            <a:ext cx="9404723" cy="1041485"/>
          </a:xfrm>
        </p:spPr>
        <p:txBody>
          <a:bodyPr/>
          <a:lstStyle/>
          <a:p>
            <a:r>
              <a:rPr lang="en-IN" dirty="0"/>
              <a:t>Active Reading Strategies</a:t>
            </a:r>
          </a:p>
        </p:txBody>
      </p:sp>
      <p:sp>
        <p:nvSpPr>
          <p:cNvPr id="3" name="Content Placeholder 2">
            <a:extLst>
              <a:ext uri="{FF2B5EF4-FFF2-40B4-BE49-F238E27FC236}">
                <a16:creationId xmlns:a16="http://schemas.microsoft.com/office/drawing/2014/main" id="{8508D81B-15FC-4635-101D-2CCAF31A2BB9}"/>
              </a:ext>
            </a:extLst>
          </p:cNvPr>
          <p:cNvSpPr>
            <a:spLocks noGrp="1"/>
          </p:cNvSpPr>
          <p:nvPr>
            <p:ph idx="1"/>
          </p:nvPr>
        </p:nvSpPr>
        <p:spPr/>
        <p:txBody>
          <a:bodyPr/>
          <a:lstStyle/>
          <a:p>
            <a:r>
              <a:rPr lang="en-US" b="1" i="0" dirty="0">
                <a:effectLst/>
                <a:latin typeface="+mn-lt"/>
              </a:rPr>
              <a:t>Set a purpose for reading</a:t>
            </a:r>
          </a:p>
          <a:p>
            <a:r>
              <a:rPr lang="en-IN" b="1" i="0" dirty="0">
                <a:effectLst/>
                <a:latin typeface="+mn-lt"/>
              </a:rPr>
              <a:t>Preview</a:t>
            </a:r>
            <a:endParaRPr lang="en-US" b="1" dirty="0">
              <a:latin typeface="+mn-lt"/>
            </a:endParaRPr>
          </a:p>
          <a:p>
            <a:r>
              <a:rPr lang="en-IN" b="1" i="0" dirty="0">
                <a:effectLst/>
                <a:latin typeface="+mn-lt"/>
              </a:rPr>
              <a:t>Make a prediction</a:t>
            </a:r>
            <a:endParaRPr lang="en-US" b="1" i="0" dirty="0">
              <a:effectLst/>
              <a:latin typeface="+mn-lt"/>
            </a:endParaRPr>
          </a:p>
          <a:p>
            <a:r>
              <a:rPr lang="en-IN" b="1" i="0" dirty="0">
                <a:effectLst/>
                <a:latin typeface="+mn-lt"/>
              </a:rPr>
              <a:t>Activate prior knowledge</a:t>
            </a:r>
            <a:endParaRPr lang="en-US" b="1" dirty="0">
              <a:latin typeface="+mn-lt"/>
            </a:endParaRPr>
          </a:p>
          <a:p>
            <a:r>
              <a:rPr lang="en-IN" b="1" i="0" dirty="0">
                <a:effectLst/>
                <a:latin typeface="+mn-lt"/>
              </a:rPr>
              <a:t>Annotate</a:t>
            </a:r>
            <a:endParaRPr lang="en-US" b="1" i="0" dirty="0">
              <a:effectLst/>
              <a:latin typeface="+mn-lt"/>
            </a:endParaRPr>
          </a:p>
          <a:p>
            <a:r>
              <a:rPr lang="en-IN" b="1" i="0" dirty="0">
                <a:effectLst/>
                <a:latin typeface="+mn-lt"/>
              </a:rPr>
              <a:t>Summarize the main ideas</a:t>
            </a:r>
            <a:endParaRPr lang="en-US" b="1" dirty="0">
              <a:latin typeface="+mn-lt"/>
            </a:endParaRPr>
          </a:p>
          <a:p>
            <a:r>
              <a:rPr lang="en-IN" b="1" i="0" dirty="0">
                <a:effectLst/>
                <a:latin typeface="+mn-lt"/>
              </a:rPr>
              <a:t>Generate questions</a:t>
            </a:r>
            <a:endParaRPr lang="en-IN" dirty="0">
              <a:latin typeface="+mn-lt"/>
            </a:endParaRPr>
          </a:p>
        </p:txBody>
      </p:sp>
    </p:spTree>
    <p:extLst>
      <p:ext uri="{BB962C8B-B14F-4D97-AF65-F5344CB8AC3E}">
        <p14:creationId xmlns:p14="http://schemas.microsoft.com/office/powerpoint/2010/main" val="45093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4128-3415-55D8-F749-48DB7C4024FE}"/>
              </a:ext>
            </a:extLst>
          </p:cNvPr>
          <p:cNvSpPr>
            <a:spLocks noGrp="1"/>
          </p:cNvSpPr>
          <p:nvPr>
            <p:ph type="title"/>
          </p:nvPr>
        </p:nvSpPr>
        <p:spPr>
          <a:xfrm>
            <a:off x="646111" y="609600"/>
            <a:ext cx="9404723" cy="1243647"/>
          </a:xfrm>
        </p:spPr>
        <p:txBody>
          <a:bodyPr/>
          <a:lstStyle/>
          <a:p>
            <a:r>
              <a:rPr lang="en-IN" dirty="0"/>
              <a:t>Scanning</a:t>
            </a:r>
          </a:p>
        </p:txBody>
      </p:sp>
      <p:sp>
        <p:nvSpPr>
          <p:cNvPr id="3" name="Content Placeholder 2">
            <a:extLst>
              <a:ext uri="{FF2B5EF4-FFF2-40B4-BE49-F238E27FC236}">
                <a16:creationId xmlns:a16="http://schemas.microsoft.com/office/drawing/2014/main" id="{6B1103B9-09E1-795D-A24E-244CDBF63BF0}"/>
              </a:ext>
            </a:extLst>
          </p:cNvPr>
          <p:cNvSpPr>
            <a:spLocks noGrp="1"/>
          </p:cNvSpPr>
          <p:nvPr>
            <p:ph idx="1"/>
          </p:nvPr>
        </p:nvSpPr>
        <p:spPr>
          <a:xfrm>
            <a:off x="438539" y="2052918"/>
            <a:ext cx="11028783" cy="4195481"/>
          </a:xfrm>
        </p:spPr>
        <p:txBody>
          <a:bodyPr>
            <a:normAutofit/>
          </a:bodyPr>
          <a:lstStyle/>
          <a:p>
            <a:pPr algn="just"/>
            <a:r>
              <a:rPr lang="en-US" b="0" i="0" dirty="0">
                <a:effectLst/>
                <a:latin typeface="+mn-lt"/>
              </a:rPr>
              <a:t>the process of rapidly looking through a certain text</a:t>
            </a:r>
          </a:p>
          <a:p>
            <a:pPr algn="just"/>
            <a:r>
              <a:rPr lang="en-US" b="0" i="0" dirty="0">
                <a:effectLst/>
                <a:latin typeface="+mn-lt"/>
              </a:rPr>
              <a:t>identify particular keywords or passages you know you will need to extract important information from</a:t>
            </a:r>
            <a:endParaRPr lang="en-US" dirty="0">
              <a:latin typeface="+mn-lt"/>
            </a:endParaRPr>
          </a:p>
          <a:p>
            <a:pPr algn="just"/>
            <a:r>
              <a:rPr lang="en-US" dirty="0"/>
              <a:t>Ability to locate specific information or fact as quickly as possible</a:t>
            </a:r>
          </a:p>
          <a:p>
            <a:pPr lvl="1" algn="just"/>
            <a:r>
              <a:rPr lang="en-US" sz="2000" dirty="0"/>
              <a:t>Looking for meaning in a dictionary or a telephone number</a:t>
            </a:r>
          </a:p>
          <a:p>
            <a:pPr lvl="1" algn="just"/>
            <a:r>
              <a:rPr lang="en-US" sz="2000" dirty="0"/>
              <a:t>Train or television schedules</a:t>
            </a:r>
          </a:p>
          <a:p>
            <a:pPr algn="just"/>
            <a:r>
              <a:rPr lang="en-US" dirty="0"/>
              <a:t>Do not read everything</a:t>
            </a:r>
          </a:p>
          <a:p>
            <a:pPr algn="just"/>
            <a:endParaRPr lang="en-US" b="0" i="0" dirty="0">
              <a:effectLst/>
              <a:latin typeface="+mn-lt"/>
            </a:endParaRPr>
          </a:p>
          <a:p>
            <a:pPr algn="just"/>
            <a:endParaRPr lang="en-IN" dirty="0"/>
          </a:p>
        </p:txBody>
      </p:sp>
    </p:spTree>
    <p:extLst>
      <p:ext uri="{BB962C8B-B14F-4D97-AF65-F5344CB8AC3E}">
        <p14:creationId xmlns:p14="http://schemas.microsoft.com/office/powerpoint/2010/main" val="233835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0B12-4E69-19B6-42AB-AAA03E19FA15}"/>
              </a:ext>
            </a:extLst>
          </p:cNvPr>
          <p:cNvSpPr>
            <a:spLocks noGrp="1"/>
          </p:cNvSpPr>
          <p:nvPr>
            <p:ph type="title"/>
          </p:nvPr>
        </p:nvSpPr>
        <p:spPr>
          <a:xfrm>
            <a:off x="485192" y="699796"/>
            <a:ext cx="9565642" cy="1153452"/>
          </a:xfrm>
        </p:spPr>
        <p:txBody>
          <a:bodyPr>
            <a:normAutofit/>
          </a:bodyPr>
          <a:lstStyle/>
          <a:p>
            <a:r>
              <a:rPr lang="en-IN" dirty="0"/>
              <a:t>How to use scanning while reading</a:t>
            </a:r>
          </a:p>
        </p:txBody>
      </p:sp>
      <p:sp>
        <p:nvSpPr>
          <p:cNvPr id="3" name="Content Placeholder 2">
            <a:extLst>
              <a:ext uri="{FF2B5EF4-FFF2-40B4-BE49-F238E27FC236}">
                <a16:creationId xmlns:a16="http://schemas.microsoft.com/office/drawing/2014/main" id="{F92B676C-0A14-424F-2782-14289DC7E1A2}"/>
              </a:ext>
            </a:extLst>
          </p:cNvPr>
          <p:cNvSpPr>
            <a:spLocks noGrp="1"/>
          </p:cNvSpPr>
          <p:nvPr>
            <p:ph idx="1"/>
          </p:nvPr>
        </p:nvSpPr>
        <p:spPr>
          <a:xfrm>
            <a:off x="485192" y="2052918"/>
            <a:ext cx="11252718" cy="4195481"/>
          </a:xfrm>
        </p:spPr>
        <p:txBody>
          <a:bodyPr>
            <a:normAutofit/>
          </a:bodyPr>
          <a:lstStyle/>
          <a:p>
            <a:pPr algn="just" fontAlgn="base">
              <a:buFont typeface="+mj-lt"/>
              <a:buAutoNum type="arabicPeriod"/>
            </a:pPr>
            <a:r>
              <a:rPr lang="en-US" b="0" i="0" dirty="0">
                <a:effectLst/>
                <a:latin typeface="+mn-lt"/>
              </a:rPr>
              <a:t>Since you need to do some scanning, it is implied that you already know what you should be looking for. That being said, you should first decide on a couple of keywords or phrases to search for within the text.</a:t>
            </a:r>
          </a:p>
          <a:p>
            <a:pPr algn="just" fontAlgn="base">
              <a:buFont typeface="+mj-lt"/>
              <a:buAutoNum type="arabicPeriod"/>
            </a:pPr>
            <a:r>
              <a:rPr lang="en-US" b="0" i="0" dirty="0">
                <a:effectLst/>
                <a:latin typeface="+mn-lt"/>
              </a:rPr>
              <a:t>Try to look after each keyword separately in order to not get overwhelmed. If your goal is to identify more than one keyword, you should scan the reading material separately for each keyword.</a:t>
            </a:r>
          </a:p>
          <a:p>
            <a:pPr algn="just" fontAlgn="base">
              <a:buFont typeface="+mj-lt"/>
              <a:buAutoNum type="arabicPeriod"/>
            </a:pPr>
            <a:r>
              <a:rPr lang="en-US" b="0" i="0" dirty="0">
                <a:effectLst/>
                <a:latin typeface="+mn-lt"/>
              </a:rPr>
              <a:t>Use your eyes to quickly scan the content and look for the desired keyword.</a:t>
            </a:r>
          </a:p>
          <a:p>
            <a:pPr algn="just" fontAlgn="base">
              <a:buFont typeface="+mj-lt"/>
              <a:buAutoNum type="arabicPeriod"/>
            </a:pPr>
            <a:r>
              <a:rPr lang="en-US" b="0" i="0" dirty="0">
                <a:effectLst/>
                <a:latin typeface="+mn-lt"/>
              </a:rPr>
              <a:t>Whenever you encounter one of the words or phrases you are looking for, you should carefully read the sentences or paragraphs surrounding them.</a:t>
            </a:r>
          </a:p>
          <a:p>
            <a:pPr algn="just"/>
            <a:endParaRPr lang="en-IN" dirty="0">
              <a:latin typeface="+mn-lt"/>
            </a:endParaRPr>
          </a:p>
        </p:txBody>
      </p:sp>
    </p:spTree>
    <p:extLst>
      <p:ext uri="{BB962C8B-B14F-4D97-AF65-F5344CB8AC3E}">
        <p14:creationId xmlns:p14="http://schemas.microsoft.com/office/powerpoint/2010/main" val="4269074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F343-E4BC-0014-C3B1-56487759881A}"/>
              </a:ext>
            </a:extLst>
          </p:cNvPr>
          <p:cNvSpPr>
            <a:spLocks noGrp="1"/>
          </p:cNvSpPr>
          <p:nvPr>
            <p:ph type="title"/>
          </p:nvPr>
        </p:nvSpPr>
        <p:spPr>
          <a:xfrm>
            <a:off x="646111" y="1352939"/>
            <a:ext cx="9404723" cy="500308"/>
          </a:xfrm>
        </p:spPr>
        <p:txBody>
          <a:bodyPr>
            <a:normAutofit fontScale="90000"/>
          </a:bodyPr>
          <a:lstStyle/>
          <a:p>
            <a:r>
              <a:rPr lang="en-IN" sz="4400" i="0" dirty="0">
                <a:solidFill>
                  <a:schemeClr val="tx1"/>
                </a:solidFill>
                <a:effectLst/>
                <a:latin typeface="+mn-lt"/>
              </a:rPr>
              <a:t>Scanning to answer questions</a:t>
            </a:r>
            <a:br>
              <a:rPr lang="en-IN" b="1" i="0" dirty="0">
                <a:solidFill>
                  <a:srgbClr val="3A3A3A"/>
                </a:solidFill>
                <a:effectLst/>
                <a:latin typeface="Palanquin" panose="020B0502040204020203" pitchFamily="34" charset="0"/>
              </a:rPr>
            </a:br>
            <a:endParaRPr lang="en-IN" dirty="0"/>
          </a:p>
        </p:txBody>
      </p:sp>
      <p:sp>
        <p:nvSpPr>
          <p:cNvPr id="3" name="Content Placeholder 2">
            <a:extLst>
              <a:ext uri="{FF2B5EF4-FFF2-40B4-BE49-F238E27FC236}">
                <a16:creationId xmlns:a16="http://schemas.microsoft.com/office/drawing/2014/main" id="{E17A64A4-1291-C316-7EEA-8BD1BB5014FB}"/>
              </a:ext>
            </a:extLst>
          </p:cNvPr>
          <p:cNvSpPr>
            <a:spLocks noGrp="1"/>
          </p:cNvSpPr>
          <p:nvPr>
            <p:ph idx="1"/>
          </p:nvPr>
        </p:nvSpPr>
        <p:spPr>
          <a:xfrm>
            <a:off x="503853" y="2323322"/>
            <a:ext cx="11224727" cy="3925078"/>
          </a:xfrm>
        </p:spPr>
        <p:txBody>
          <a:bodyPr/>
          <a:lstStyle/>
          <a:p>
            <a:pPr algn="just" fontAlgn="base">
              <a:buFont typeface="+mj-lt"/>
              <a:buAutoNum type="arabicPeriod"/>
            </a:pPr>
            <a:r>
              <a:rPr lang="en-US" b="0" i="0" dirty="0">
                <a:effectLst/>
                <a:latin typeface="+mn-lt"/>
              </a:rPr>
              <a:t>Figure out the questions you want to find answers for</a:t>
            </a:r>
          </a:p>
          <a:p>
            <a:pPr algn="just" fontAlgn="base">
              <a:buFont typeface="+mj-lt"/>
              <a:buAutoNum type="arabicPeriod"/>
            </a:pPr>
            <a:r>
              <a:rPr lang="en-US" b="0" i="0" dirty="0">
                <a:effectLst/>
                <a:latin typeface="+mn-lt"/>
              </a:rPr>
              <a:t>Read the questions and identify the most relevant keywords you should be looking for in order to find the answers</a:t>
            </a:r>
          </a:p>
          <a:p>
            <a:pPr algn="just" fontAlgn="base">
              <a:buFont typeface="+mj-lt"/>
              <a:buAutoNum type="arabicPeriod"/>
            </a:pPr>
            <a:r>
              <a:rPr lang="en-US" b="0" i="0" dirty="0">
                <a:effectLst/>
                <a:latin typeface="+mn-lt"/>
              </a:rPr>
              <a:t>Only try to answer one question at a time. If you want answers to multiple questions, you should scan the reading material separately for each question.</a:t>
            </a:r>
          </a:p>
          <a:p>
            <a:pPr algn="just" fontAlgn="base">
              <a:buFont typeface="+mj-lt"/>
              <a:buAutoNum type="arabicPeriod"/>
            </a:pPr>
            <a:r>
              <a:rPr lang="en-US" b="0" i="0" dirty="0">
                <a:effectLst/>
                <a:latin typeface="+mn-lt"/>
              </a:rPr>
              <a:t>When you find a keyword that indicates the answer to your question could be nearby, read the surrounding content carefully</a:t>
            </a:r>
          </a:p>
          <a:p>
            <a:pPr algn="just" fontAlgn="base">
              <a:buFont typeface="+mj-lt"/>
              <a:buAutoNum type="arabicPeriod"/>
            </a:pPr>
            <a:r>
              <a:rPr lang="en-US" b="0" i="0" dirty="0">
                <a:effectLst/>
                <a:latin typeface="+mn-lt"/>
              </a:rPr>
              <a:t>Read the question again and try to figure out whether the content you just went through actually answers that particular question correctly and accurately.</a:t>
            </a:r>
          </a:p>
          <a:p>
            <a:pPr marL="0" indent="0" algn="just">
              <a:buNone/>
            </a:pPr>
            <a:endParaRPr lang="en-IN" dirty="0">
              <a:latin typeface="+mn-lt"/>
            </a:endParaRPr>
          </a:p>
        </p:txBody>
      </p:sp>
    </p:spTree>
    <p:extLst>
      <p:ext uri="{BB962C8B-B14F-4D97-AF65-F5344CB8AC3E}">
        <p14:creationId xmlns:p14="http://schemas.microsoft.com/office/powerpoint/2010/main" val="2537159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D506-9229-C97F-2031-26EEF0742D2F}"/>
              </a:ext>
            </a:extLst>
          </p:cNvPr>
          <p:cNvSpPr>
            <a:spLocks noGrp="1"/>
          </p:cNvSpPr>
          <p:nvPr>
            <p:ph type="title"/>
          </p:nvPr>
        </p:nvSpPr>
        <p:spPr>
          <a:xfrm>
            <a:off x="646111" y="746448"/>
            <a:ext cx="9404723" cy="1106799"/>
          </a:xfrm>
        </p:spPr>
        <p:txBody>
          <a:bodyPr/>
          <a:lstStyle/>
          <a:p>
            <a:r>
              <a:rPr lang="en-IN" dirty="0"/>
              <a:t>Skimming</a:t>
            </a:r>
          </a:p>
        </p:txBody>
      </p:sp>
      <p:sp>
        <p:nvSpPr>
          <p:cNvPr id="3" name="Content Placeholder 2">
            <a:extLst>
              <a:ext uri="{FF2B5EF4-FFF2-40B4-BE49-F238E27FC236}">
                <a16:creationId xmlns:a16="http://schemas.microsoft.com/office/drawing/2014/main" id="{12B204B4-8254-49D1-6B8C-D28F5F1C5C09}"/>
              </a:ext>
            </a:extLst>
          </p:cNvPr>
          <p:cNvSpPr>
            <a:spLocks noGrp="1"/>
          </p:cNvSpPr>
          <p:nvPr>
            <p:ph idx="1"/>
          </p:nvPr>
        </p:nvSpPr>
        <p:spPr>
          <a:xfrm>
            <a:off x="531845" y="2052918"/>
            <a:ext cx="10991461" cy="4195481"/>
          </a:xfrm>
        </p:spPr>
        <p:txBody>
          <a:bodyPr>
            <a:normAutofit/>
          </a:bodyPr>
          <a:lstStyle/>
          <a:p>
            <a:pPr algn="just"/>
            <a:r>
              <a:rPr lang="en-US" dirty="0">
                <a:latin typeface="+mn-lt"/>
              </a:rPr>
              <a:t>More sophisticated than scanning</a:t>
            </a:r>
          </a:p>
          <a:p>
            <a:pPr algn="just"/>
            <a:r>
              <a:rPr lang="en-US" b="0" i="0" dirty="0">
                <a:effectLst/>
                <a:latin typeface="+mn-lt"/>
              </a:rPr>
              <a:t>A strategic, selective reading method in which you focus on the main ideas of a text</a:t>
            </a:r>
            <a:endParaRPr lang="en-US" dirty="0">
              <a:latin typeface="+mn-lt"/>
            </a:endParaRPr>
          </a:p>
          <a:p>
            <a:pPr algn="just"/>
            <a:r>
              <a:rPr lang="en-US" dirty="0">
                <a:latin typeface="+mn-lt"/>
              </a:rPr>
              <a:t>getting an overview of the text that is to check its relevance, grasp its central theme and the main points</a:t>
            </a:r>
          </a:p>
          <a:p>
            <a:pPr algn="just"/>
            <a:r>
              <a:rPr lang="en-US" b="0" i="0" dirty="0">
                <a:effectLst/>
                <a:latin typeface="+mn-lt"/>
              </a:rPr>
              <a:t>Instead of closely reading every word, focus on the introduction, chapter summaries, first and last sentences of paragraphs, bold words, and text features</a:t>
            </a:r>
          </a:p>
          <a:p>
            <a:pPr algn="just"/>
            <a:r>
              <a:rPr lang="en-US" b="0" i="0" dirty="0">
                <a:effectLst/>
                <a:latin typeface="+mn-lt"/>
              </a:rPr>
              <a:t>extracting the essence of the author’s main messages rather than the finer points</a:t>
            </a:r>
          </a:p>
          <a:p>
            <a:pPr algn="just"/>
            <a:r>
              <a:rPr lang="en-US" b="0" i="0" dirty="0">
                <a:effectLst/>
                <a:latin typeface="+mn-lt"/>
              </a:rPr>
              <a:t>With skimming, you’ll be able to cover vast amounts of material more quickly and save time for everything else that you have on your plate</a:t>
            </a:r>
            <a:endParaRPr lang="en-US" dirty="0">
              <a:latin typeface="+mn-lt"/>
            </a:endParaRPr>
          </a:p>
          <a:p>
            <a:pPr algn="just"/>
            <a:r>
              <a:rPr lang="en-US" b="0" i="0" dirty="0">
                <a:effectLst/>
                <a:latin typeface="+mn-lt"/>
              </a:rPr>
              <a:t>is also an efficient way to refresh your memory of large amounts of material before an exam</a:t>
            </a:r>
          </a:p>
          <a:p>
            <a:pPr algn="just"/>
            <a:endParaRPr lang="en-IN" dirty="0">
              <a:latin typeface="+mn-lt"/>
            </a:endParaRPr>
          </a:p>
        </p:txBody>
      </p:sp>
    </p:spTree>
    <p:extLst>
      <p:ext uri="{BB962C8B-B14F-4D97-AF65-F5344CB8AC3E}">
        <p14:creationId xmlns:p14="http://schemas.microsoft.com/office/powerpoint/2010/main" val="77316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6AFC-C158-275B-EE60-9C7004B987C5}"/>
              </a:ext>
            </a:extLst>
          </p:cNvPr>
          <p:cNvSpPr>
            <a:spLocks noGrp="1"/>
          </p:cNvSpPr>
          <p:nvPr>
            <p:ph type="title"/>
          </p:nvPr>
        </p:nvSpPr>
        <p:spPr>
          <a:xfrm>
            <a:off x="391887" y="727788"/>
            <a:ext cx="9658948" cy="1125460"/>
          </a:xfrm>
        </p:spPr>
        <p:txBody>
          <a:bodyPr>
            <a:normAutofit/>
          </a:bodyPr>
          <a:lstStyle/>
          <a:p>
            <a:r>
              <a:rPr lang="en-IN" dirty="0"/>
              <a:t>How to properly skim when reading</a:t>
            </a:r>
          </a:p>
        </p:txBody>
      </p:sp>
      <p:sp>
        <p:nvSpPr>
          <p:cNvPr id="3" name="Content Placeholder 2">
            <a:extLst>
              <a:ext uri="{FF2B5EF4-FFF2-40B4-BE49-F238E27FC236}">
                <a16:creationId xmlns:a16="http://schemas.microsoft.com/office/drawing/2014/main" id="{77EBD031-8A7B-11CA-4FD5-9D91E506BBDD}"/>
              </a:ext>
            </a:extLst>
          </p:cNvPr>
          <p:cNvSpPr>
            <a:spLocks noGrp="1"/>
          </p:cNvSpPr>
          <p:nvPr>
            <p:ph idx="1"/>
          </p:nvPr>
        </p:nvSpPr>
        <p:spPr>
          <a:xfrm>
            <a:off x="513184" y="2052918"/>
            <a:ext cx="11271379" cy="4195481"/>
          </a:xfrm>
        </p:spPr>
        <p:txBody>
          <a:bodyPr/>
          <a:lstStyle/>
          <a:p>
            <a:pPr algn="just" fontAlgn="base">
              <a:buFont typeface="+mj-lt"/>
              <a:buAutoNum type="arabicPeriod"/>
            </a:pPr>
            <a:r>
              <a:rPr lang="en-US" b="0" i="0" dirty="0">
                <a:effectLst/>
                <a:latin typeface="+mn-lt"/>
              </a:rPr>
              <a:t>Check the title, table of contents, and the name of the chapters to understand how the content is structured and where certain ideas and concepts are being explained.</a:t>
            </a:r>
          </a:p>
          <a:p>
            <a:pPr algn="just" fontAlgn="base">
              <a:buFont typeface="+mj-lt"/>
              <a:buAutoNum type="arabicPeriod"/>
            </a:pPr>
            <a:r>
              <a:rPr lang="en-US" b="0" i="0" dirty="0">
                <a:effectLst/>
                <a:latin typeface="+mn-lt"/>
              </a:rPr>
              <a:t>Look at the headings in each chapter to better understand how the information is structured and where you can actually find all the relevant data.</a:t>
            </a:r>
          </a:p>
          <a:p>
            <a:pPr algn="just" fontAlgn="base">
              <a:buFont typeface="+mj-lt"/>
              <a:buAutoNum type="arabicPeriod"/>
            </a:pPr>
            <a:r>
              <a:rPr lang="en-US" b="0" i="0" dirty="0">
                <a:effectLst/>
                <a:latin typeface="+mn-lt"/>
              </a:rPr>
              <a:t>Read the first paragraph and the first and last sentences of the next couple of paragraphs. </a:t>
            </a:r>
          </a:p>
          <a:p>
            <a:pPr algn="just" fontAlgn="base">
              <a:buFont typeface="+mj-lt"/>
              <a:buAutoNum type="arabicPeriod"/>
            </a:pPr>
            <a:r>
              <a:rPr lang="en-US" b="0" i="0" dirty="0">
                <a:effectLst/>
                <a:latin typeface="+mn-lt"/>
              </a:rPr>
              <a:t>While leafing through the content, stop to read the bolded or italicized text.</a:t>
            </a:r>
          </a:p>
          <a:p>
            <a:pPr algn="just" fontAlgn="base">
              <a:buFont typeface="+mj-lt"/>
              <a:buAutoNum type="arabicPeriod"/>
            </a:pPr>
            <a:r>
              <a:rPr lang="en-US" b="0" i="0" dirty="0">
                <a:effectLst/>
                <a:latin typeface="+mn-lt"/>
              </a:rPr>
              <a:t>Only when a particular piece of information pops up while leafing through the book, stop and read the entire sentence containing particular keywords.  </a:t>
            </a:r>
          </a:p>
          <a:p>
            <a:pPr algn="just" fontAlgn="base">
              <a:buFont typeface="+mj-lt"/>
              <a:buAutoNum type="arabicPeriod"/>
            </a:pPr>
            <a:r>
              <a:rPr lang="en-US" b="0" i="0" dirty="0">
                <a:effectLst/>
                <a:latin typeface="+mn-lt"/>
              </a:rPr>
              <a:t>If available, read individual chapter summaries.</a:t>
            </a:r>
          </a:p>
          <a:p>
            <a:pPr marL="0" indent="0">
              <a:buNone/>
            </a:pPr>
            <a:endParaRPr lang="en-IN" dirty="0"/>
          </a:p>
        </p:txBody>
      </p:sp>
    </p:spTree>
    <p:extLst>
      <p:ext uri="{BB962C8B-B14F-4D97-AF65-F5344CB8AC3E}">
        <p14:creationId xmlns:p14="http://schemas.microsoft.com/office/powerpoint/2010/main" val="400527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39B6-52A1-BF66-B0EB-DDF87560BF9C}"/>
              </a:ext>
            </a:extLst>
          </p:cNvPr>
          <p:cNvSpPr>
            <a:spLocks noGrp="1"/>
          </p:cNvSpPr>
          <p:nvPr>
            <p:ph type="title"/>
          </p:nvPr>
        </p:nvSpPr>
        <p:spPr/>
        <p:txBody>
          <a:bodyPr/>
          <a:lstStyle/>
          <a:p>
            <a:r>
              <a:rPr lang="en-IN" dirty="0"/>
              <a:t>Intensive Reading</a:t>
            </a:r>
          </a:p>
        </p:txBody>
      </p:sp>
      <p:sp>
        <p:nvSpPr>
          <p:cNvPr id="3" name="Content Placeholder 2">
            <a:extLst>
              <a:ext uri="{FF2B5EF4-FFF2-40B4-BE49-F238E27FC236}">
                <a16:creationId xmlns:a16="http://schemas.microsoft.com/office/drawing/2014/main" id="{9F5CAF17-94FC-D283-C986-75A31509C2B1}"/>
              </a:ext>
            </a:extLst>
          </p:cNvPr>
          <p:cNvSpPr>
            <a:spLocks noGrp="1"/>
          </p:cNvSpPr>
          <p:nvPr>
            <p:ph idx="1"/>
          </p:nvPr>
        </p:nvSpPr>
        <p:spPr/>
        <p:txBody>
          <a:bodyPr/>
          <a:lstStyle/>
          <a:p>
            <a:r>
              <a:rPr lang="en-US" dirty="0"/>
              <a:t>Reading for detailed information when the aim is to understand the material in-depth</a:t>
            </a:r>
          </a:p>
          <a:p>
            <a:r>
              <a:rPr lang="en-US" b="0" i="0" dirty="0">
                <a:solidFill>
                  <a:srgbClr val="121212"/>
                </a:solidFill>
                <a:effectLst/>
              </a:rPr>
              <a:t>most labor-intensive and time-consuming reading technique</a:t>
            </a:r>
          </a:p>
          <a:p>
            <a:r>
              <a:rPr lang="en-US" b="0" i="0" dirty="0">
                <a:solidFill>
                  <a:srgbClr val="121212"/>
                </a:solidFill>
                <a:effectLst/>
              </a:rPr>
              <a:t>Readers carefully read, consume, and analyze each word for meaning</a:t>
            </a:r>
            <a:endParaRPr lang="en-US" dirty="0">
              <a:solidFill>
                <a:srgbClr val="121212"/>
              </a:solidFill>
            </a:endParaRPr>
          </a:p>
          <a:p>
            <a:pPr algn="l"/>
            <a:r>
              <a:rPr lang="en-US" b="0" i="0" dirty="0">
                <a:solidFill>
                  <a:srgbClr val="121212"/>
                </a:solidFill>
                <a:effectLst/>
              </a:rPr>
              <a:t>Use this method with:</a:t>
            </a:r>
          </a:p>
          <a:p>
            <a:pPr algn="l">
              <a:buFont typeface="Arial" panose="020B0604020202020204" pitchFamily="34" charset="0"/>
              <a:buChar char="•"/>
            </a:pPr>
            <a:r>
              <a:rPr lang="en-US" b="0" i="0" dirty="0">
                <a:solidFill>
                  <a:srgbClr val="121212"/>
                </a:solidFill>
                <a:effectLst/>
              </a:rPr>
              <a:t>scholarly research articles</a:t>
            </a:r>
          </a:p>
          <a:p>
            <a:pPr algn="l">
              <a:buFont typeface="Arial" panose="020B0604020202020204" pitchFamily="34" charset="0"/>
              <a:buChar char="•"/>
            </a:pPr>
            <a:r>
              <a:rPr lang="en-US" b="0" i="0" dirty="0">
                <a:solidFill>
                  <a:srgbClr val="121212"/>
                </a:solidFill>
                <a:effectLst/>
              </a:rPr>
              <a:t>medical reports</a:t>
            </a:r>
          </a:p>
          <a:p>
            <a:pPr algn="l">
              <a:buFont typeface="Arial" panose="020B0604020202020204" pitchFamily="34" charset="0"/>
              <a:buChar char="•"/>
            </a:pPr>
            <a:r>
              <a:rPr lang="en-US" b="0" i="0" dirty="0">
                <a:solidFill>
                  <a:srgbClr val="121212"/>
                </a:solidFill>
                <a:effectLst/>
              </a:rPr>
              <a:t>poetic literature</a:t>
            </a:r>
          </a:p>
          <a:p>
            <a:endParaRPr lang="en-IN" dirty="0"/>
          </a:p>
        </p:txBody>
      </p:sp>
    </p:spTree>
    <p:extLst>
      <p:ext uri="{BB962C8B-B14F-4D97-AF65-F5344CB8AC3E}">
        <p14:creationId xmlns:p14="http://schemas.microsoft.com/office/powerpoint/2010/main" val="2740949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F1EA-4F90-78A0-F308-2355150C05A3}"/>
              </a:ext>
            </a:extLst>
          </p:cNvPr>
          <p:cNvSpPr>
            <a:spLocks noGrp="1"/>
          </p:cNvSpPr>
          <p:nvPr>
            <p:ph type="title"/>
          </p:nvPr>
        </p:nvSpPr>
        <p:spPr>
          <a:xfrm>
            <a:off x="646111" y="699796"/>
            <a:ext cx="9404723" cy="1153452"/>
          </a:xfrm>
        </p:spPr>
        <p:txBody>
          <a:bodyPr/>
          <a:lstStyle/>
          <a:p>
            <a:r>
              <a:rPr lang="en-IN" dirty="0"/>
              <a:t>Other Types of Reading Skills</a:t>
            </a:r>
          </a:p>
        </p:txBody>
      </p:sp>
      <p:sp>
        <p:nvSpPr>
          <p:cNvPr id="3" name="Content Placeholder 2">
            <a:extLst>
              <a:ext uri="{FF2B5EF4-FFF2-40B4-BE49-F238E27FC236}">
                <a16:creationId xmlns:a16="http://schemas.microsoft.com/office/drawing/2014/main" id="{192849B4-2EC4-783C-4E77-4051206BC592}"/>
              </a:ext>
            </a:extLst>
          </p:cNvPr>
          <p:cNvSpPr>
            <a:spLocks noGrp="1"/>
          </p:cNvSpPr>
          <p:nvPr>
            <p:ph idx="1"/>
          </p:nvPr>
        </p:nvSpPr>
        <p:spPr>
          <a:xfrm>
            <a:off x="494522" y="2052918"/>
            <a:ext cx="11532637" cy="4195481"/>
          </a:xfrm>
        </p:spPr>
        <p:txBody>
          <a:bodyPr/>
          <a:lstStyle/>
          <a:p>
            <a:r>
              <a:rPr lang="en-IN" dirty="0"/>
              <a:t>Extensive Reading- used when we read for pleasure with emphasis on understanding the overall meaning. It may involve a lot of skimming like skipping irrelevant passages.</a:t>
            </a:r>
          </a:p>
          <a:p>
            <a:r>
              <a:rPr lang="en-IN" dirty="0"/>
              <a:t>Word for Word Reading- It requires slow, careful and analytical reading. People use this type of reading to understand unfamiliar words and concepts.</a:t>
            </a:r>
          </a:p>
          <a:p>
            <a:r>
              <a:rPr lang="en-IN" dirty="0"/>
              <a:t>Speed Reading- A skill that is acquired after much reading practice. The more you read, the more your mind adapts itself to this sort.</a:t>
            </a:r>
          </a:p>
          <a:p>
            <a:pPr algn="just"/>
            <a:endParaRPr lang="en-IN" dirty="0">
              <a:latin typeface="+mn-lt"/>
            </a:endParaRPr>
          </a:p>
        </p:txBody>
      </p:sp>
    </p:spTree>
    <p:extLst>
      <p:ext uri="{BB962C8B-B14F-4D97-AF65-F5344CB8AC3E}">
        <p14:creationId xmlns:p14="http://schemas.microsoft.com/office/powerpoint/2010/main" val="3505425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2BD3-9549-5FDD-B46F-C2F5CC644256}"/>
              </a:ext>
            </a:extLst>
          </p:cNvPr>
          <p:cNvSpPr>
            <a:spLocks noGrp="1"/>
          </p:cNvSpPr>
          <p:nvPr>
            <p:ph type="title"/>
          </p:nvPr>
        </p:nvSpPr>
        <p:spPr>
          <a:xfrm>
            <a:off x="559837" y="484632"/>
            <a:ext cx="10568411" cy="1609344"/>
          </a:xfrm>
        </p:spPr>
        <p:txBody>
          <a:bodyPr/>
          <a:lstStyle/>
          <a:p>
            <a:r>
              <a:rPr lang="en-IN" dirty="0"/>
              <a:t>5 Ways to read faster and smarter</a:t>
            </a:r>
          </a:p>
        </p:txBody>
      </p:sp>
      <p:sp>
        <p:nvSpPr>
          <p:cNvPr id="3" name="Content Placeholder 2">
            <a:extLst>
              <a:ext uri="{FF2B5EF4-FFF2-40B4-BE49-F238E27FC236}">
                <a16:creationId xmlns:a16="http://schemas.microsoft.com/office/drawing/2014/main" id="{63C3A196-9EBC-1EE4-94C7-F3DAFE132698}"/>
              </a:ext>
            </a:extLst>
          </p:cNvPr>
          <p:cNvSpPr>
            <a:spLocks noGrp="1"/>
          </p:cNvSpPr>
          <p:nvPr>
            <p:ph idx="1"/>
          </p:nvPr>
        </p:nvSpPr>
        <p:spPr>
          <a:xfrm>
            <a:off x="559837" y="2121408"/>
            <a:ext cx="10568411" cy="4050792"/>
          </a:xfrm>
        </p:spPr>
        <p:txBody>
          <a:bodyPr/>
          <a:lstStyle/>
          <a:p>
            <a:r>
              <a:rPr lang="en-IN" dirty="0"/>
              <a:t>Know what you are reading and why</a:t>
            </a:r>
          </a:p>
          <a:p>
            <a:pPr algn="l">
              <a:buFont typeface="Arial" panose="020B0604020202020204" pitchFamily="34" charset="0"/>
              <a:buChar char="•"/>
            </a:pPr>
            <a:r>
              <a:rPr lang="en-US" b="0" i="0" dirty="0">
                <a:effectLst/>
              </a:rPr>
              <a:t>Identify key information</a:t>
            </a:r>
          </a:p>
          <a:p>
            <a:pPr algn="l">
              <a:buFont typeface="Arial" panose="020B0604020202020204" pitchFamily="34" charset="0"/>
              <a:buChar char="•"/>
            </a:pPr>
            <a:r>
              <a:rPr lang="en-US" b="0" i="0" dirty="0">
                <a:effectLst/>
              </a:rPr>
              <a:t>Increase your understanding</a:t>
            </a:r>
          </a:p>
          <a:p>
            <a:pPr algn="l">
              <a:buFont typeface="Arial" panose="020B0604020202020204" pitchFamily="34" charset="0"/>
              <a:buChar char="•"/>
            </a:pPr>
            <a:r>
              <a:rPr lang="en-US" b="0" i="0" dirty="0">
                <a:effectLst/>
              </a:rPr>
              <a:t>Recall and review the text</a:t>
            </a:r>
          </a:p>
          <a:p>
            <a:pPr algn="l">
              <a:buFont typeface="Arial" panose="020B0604020202020204" pitchFamily="34" charset="0"/>
              <a:buChar char="•"/>
            </a:pPr>
            <a:r>
              <a:rPr lang="en-US" b="0" i="0" dirty="0">
                <a:effectLst/>
              </a:rPr>
              <a:t>Control your reading environment</a:t>
            </a:r>
          </a:p>
          <a:p>
            <a:endParaRPr lang="en-IN" dirty="0"/>
          </a:p>
        </p:txBody>
      </p:sp>
    </p:spTree>
    <p:extLst>
      <p:ext uri="{BB962C8B-B14F-4D97-AF65-F5344CB8AC3E}">
        <p14:creationId xmlns:p14="http://schemas.microsoft.com/office/powerpoint/2010/main" val="370659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D560-0D1C-051B-773E-0CDFD32014FD}"/>
              </a:ext>
            </a:extLst>
          </p:cNvPr>
          <p:cNvSpPr>
            <a:spLocks noGrp="1"/>
          </p:cNvSpPr>
          <p:nvPr>
            <p:ph type="title"/>
          </p:nvPr>
        </p:nvSpPr>
        <p:spPr/>
        <p:txBody>
          <a:bodyPr/>
          <a:lstStyle/>
          <a:p>
            <a:r>
              <a:rPr lang="en-IN" dirty="0"/>
              <a:t>Different types of reading models</a:t>
            </a:r>
          </a:p>
        </p:txBody>
      </p:sp>
      <p:sp>
        <p:nvSpPr>
          <p:cNvPr id="3" name="Content Placeholder 2">
            <a:extLst>
              <a:ext uri="{FF2B5EF4-FFF2-40B4-BE49-F238E27FC236}">
                <a16:creationId xmlns:a16="http://schemas.microsoft.com/office/drawing/2014/main" id="{F1919B04-8586-0069-1B7D-B9ABEBBD6AAA}"/>
              </a:ext>
            </a:extLst>
          </p:cNvPr>
          <p:cNvSpPr>
            <a:spLocks noGrp="1"/>
          </p:cNvSpPr>
          <p:nvPr>
            <p:ph idx="1"/>
          </p:nvPr>
        </p:nvSpPr>
        <p:spPr/>
        <p:txBody>
          <a:bodyPr/>
          <a:lstStyle/>
          <a:p>
            <a:r>
              <a:rPr lang="en-IN" dirty="0"/>
              <a:t>Top-down</a:t>
            </a:r>
          </a:p>
          <a:p>
            <a:r>
              <a:rPr lang="en-IN" dirty="0"/>
              <a:t>Bottom-up</a:t>
            </a:r>
          </a:p>
          <a:p>
            <a:r>
              <a:rPr lang="en-IN" dirty="0"/>
              <a:t>Interactive</a:t>
            </a:r>
          </a:p>
        </p:txBody>
      </p:sp>
    </p:spTree>
    <p:extLst>
      <p:ext uri="{BB962C8B-B14F-4D97-AF65-F5344CB8AC3E}">
        <p14:creationId xmlns:p14="http://schemas.microsoft.com/office/powerpoint/2010/main" val="2001828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5E15-26DE-1D04-466C-50DB067E7F2F}"/>
              </a:ext>
            </a:extLst>
          </p:cNvPr>
          <p:cNvSpPr>
            <a:spLocks noGrp="1"/>
          </p:cNvSpPr>
          <p:nvPr>
            <p:ph type="title"/>
          </p:nvPr>
        </p:nvSpPr>
        <p:spPr>
          <a:xfrm>
            <a:off x="646111" y="942392"/>
            <a:ext cx="9404723" cy="910856"/>
          </a:xfrm>
        </p:spPr>
        <p:txBody>
          <a:bodyPr/>
          <a:lstStyle/>
          <a:p>
            <a:r>
              <a:rPr lang="en-IN" dirty="0"/>
              <a:t>Reading Comprehension Skills</a:t>
            </a:r>
          </a:p>
        </p:txBody>
      </p:sp>
      <p:sp>
        <p:nvSpPr>
          <p:cNvPr id="3" name="Content Placeholder 2">
            <a:extLst>
              <a:ext uri="{FF2B5EF4-FFF2-40B4-BE49-F238E27FC236}">
                <a16:creationId xmlns:a16="http://schemas.microsoft.com/office/drawing/2014/main" id="{AE88976F-66A3-6296-D05E-83E1D7AB4265}"/>
              </a:ext>
            </a:extLst>
          </p:cNvPr>
          <p:cNvSpPr>
            <a:spLocks noGrp="1"/>
          </p:cNvSpPr>
          <p:nvPr>
            <p:ph idx="1"/>
          </p:nvPr>
        </p:nvSpPr>
        <p:spPr>
          <a:xfrm>
            <a:off x="438539" y="1922106"/>
            <a:ext cx="11122089" cy="4326293"/>
          </a:xfrm>
        </p:spPr>
        <p:txBody>
          <a:bodyPr/>
          <a:lstStyle/>
          <a:p>
            <a:r>
              <a:rPr lang="en-IN" dirty="0"/>
              <a:t>Skim the passage cautiously for overall understanding and to grasp the main idea</a:t>
            </a:r>
          </a:p>
          <a:p>
            <a:r>
              <a:rPr lang="en-IN" dirty="0"/>
              <a:t>Read it for the second time for intensive reading to get the contextual meaning of words, phrases, sentences and writer’s thought process</a:t>
            </a:r>
          </a:p>
          <a:p>
            <a:r>
              <a:rPr lang="en-IN" dirty="0"/>
              <a:t>Increase the study reading speed and it comes with practice</a:t>
            </a:r>
          </a:p>
          <a:p>
            <a:r>
              <a:rPr lang="en-IN" dirty="0"/>
              <a:t>Go through the questions carefully</a:t>
            </a:r>
          </a:p>
          <a:p>
            <a:r>
              <a:rPr lang="en-IN" dirty="0"/>
              <a:t>Read the passage for the third time looking for the answers of the given questions</a:t>
            </a:r>
          </a:p>
          <a:p>
            <a:r>
              <a:rPr lang="en-IN" dirty="0"/>
              <a:t>Answer the questions in the given order. Come back to the unanswered questions later on</a:t>
            </a:r>
          </a:p>
          <a:p>
            <a:r>
              <a:rPr lang="en-IN" dirty="0"/>
              <a:t>Answer to the point. Follow the given word limit.</a:t>
            </a:r>
          </a:p>
          <a:p>
            <a:r>
              <a:rPr lang="en-IN" dirty="0"/>
              <a:t>Check your answers for correctness, grammar, spelling and relevance</a:t>
            </a:r>
          </a:p>
        </p:txBody>
      </p:sp>
    </p:spTree>
    <p:extLst>
      <p:ext uri="{BB962C8B-B14F-4D97-AF65-F5344CB8AC3E}">
        <p14:creationId xmlns:p14="http://schemas.microsoft.com/office/powerpoint/2010/main" val="4188302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7154-CC1B-8541-CE13-64C21B5DDDFD}"/>
              </a:ext>
            </a:extLst>
          </p:cNvPr>
          <p:cNvSpPr>
            <a:spLocks noGrp="1"/>
          </p:cNvSpPr>
          <p:nvPr>
            <p:ph type="title"/>
          </p:nvPr>
        </p:nvSpPr>
        <p:spPr>
          <a:xfrm>
            <a:off x="646111" y="765110"/>
            <a:ext cx="9404723" cy="1088138"/>
          </a:xfrm>
        </p:spPr>
        <p:txBody>
          <a:bodyPr>
            <a:normAutofit/>
          </a:bodyPr>
          <a:lstStyle/>
          <a:p>
            <a:r>
              <a:rPr lang="en-IN" dirty="0"/>
              <a:t>Strategies in Good Comprehension</a:t>
            </a:r>
          </a:p>
        </p:txBody>
      </p:sp>
      <p:sp>
        <p:nvSpPr>
          <p:cNvPr id="3" name="Content Placeholder 2">
            <a:extLst>
              <a:ext uri="{FF2B5EF4-FFF2-40B4-BE49-F238E27FC236}">
                <a16:creationId xmlns:a16="http://schemas.microsoft.com/office/drawing/2014/main" id="{46537EAD-8C9F-287A-C43B-B969F564C03C}"/>
              </a:ext>
            </a:extLst>
          </p:cNvPr>
          <p:cNvSpPr>
            <a:spLocks noGrp="1"/>
          </p:cNvSpPr>
          <p:nvPr>
            <p:ph idx="1"/>
          </p:nvPr>
        </p:nvSpPr>
        <p:spPr>
          <a:xfrm>
            <a:off x="447869" y="2052918"/>
            <a:ext cx="11187403" cy="4195481"/>
          </a:xfrm>
        </p:spPr>
        <p:txBody>
          <a:bodyPr>
            <a:normAutofit/>
          </a:bodyPr>
          <a:lstStyle/>
          <a:p>
            <a:pPr algn="just"/>
            <a:r>
              <a:rPr lang="en-US" sz="2400" b="0" i="1" u="none" strike="noStrike" baseline="0" dirty="0">
                <a:latin typeface="+mn-lt"/>
              </a:rPr>
              <a:t>Previewing the text </a:t>
            </a:r>
            <a:r>
              <a:rPr lang="en-US" sz="2400" b="0" i="0" u="none" strike="noStrike" baseline="0" dirty="0">
                <a:latin typeface="+mn-lt"/>
              </a:rPr>
              <a:t>by looking at the title, the pictures, the graphics, and other relevant items (chapter headings, summaries, etc.), to evoke ideas, thoughts, and relevant memories and experiences. This starts to activate what a reader already knows; it “primes the pump.”</a:t>
            </a:r>
          </a:p>
          <a:p>
            <a:pPr algn="just"/>
            <a:r>
              <a:rPr lang="en-US" sz="2400" b="0" i="1" u="none" strike="noStrike" baseline="0" dirty="0">
                <a:latin typeface="+mn-lt"/>
              </a:rPr>
              <a:t>Predicting from the preview </a:t>
            </a:r>
            <a:r>
              <a:rPr lang="en-US" sz="2400" b="0" i="0" u="none" strike="noStrike" baseline="0" dirty="0">
                <a:latin typeface="+mn-lt"/>
              </a:rPr>
              <a:t>what is already known about the topic, content, and/or genre that can help the reader understand, as well as what is known about the form of the reading material. </a:t>
            </a:r>
            <a:endParaRPr lang="en-IN" sz="2400" dirty="0">
              <a:latin typeface="+mn-lt"/>
            </a:endParaRPr>
          </a:p>
        </p:txBody>
      </p:sp>
    </p:spTree>
    <p:extLst>
      <p:ext uri="{BB962C8B-B14F-4D97-AF65-F5344CB8AC3E}">
        <p14:creationId xmlns:p14="http://schemas.microsoft.com/office/powerpoint/2010/main" val="842910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91D6-CD00-9F58-A743-2F7C136AD556}"/>
              </a:ext>
            </a:extLst>
          </p:cNvPr>
          <p:cNvSpPr>
            <a:spLocks noGrp="1"/>
          </p:cNvSpPr>
          <p:nvPr>
            <p:ph type="title"/>
          </p:nvPr>
        </p:nvSpPr>
        <p:spPr>
          <a:xfrm>
            <a:off x="646111" y="830424"/>
            <a:ext cx="9404723" cy="1022824"/>
          </a:xfrm>
        </p:spPr>
        <p:txBody>
          <a:bodyPr/>
          <a:lstStyle/>
          <a:p>
            <a:r>
              <a:rPr lang="en-IN" dirty="0"/>
              <a:t>Continued</a:t>
            </a:r>
          </a:p>
        </p:txBody>
      </p:sp>
      <p:sp>
        <p:nvSpPr>
          <p:cNvPr id="3" name="Content Placeholder 2">
            <a:extLst>
              <a:ext uri="{FF2B5EF4-FFF2-40B4-BE49-F238E27FC236}">
                <a16:creationId xmlns:a16="http://schemas.microsoft.com/office/drawing/2014/main" id="{788DCF45-3900-D3B9-61B9-0E9ACEFE463A}"/>
              </a:ext>
            </a:extLst>
          </p:cNvPr>
          <p:cNvSpPr>
            <a:spLocks noGrp="1"/>
          </p:cNvSpPr>
          <p:nvPr>
            <p:ph idx="1"/>
          </p:nvPr>
        </p:nvSpPr>
        <p:spPr>
          <a:xfrm>
            <a:off x="363894" y="2183363"/>
            <a:ext cx="11181995" cy="4065036"/>
          </a:xfrm>
        </p:spPr>
        <p:txBody>
          <a:bodyPr>
            <a:noAutofit/>
          </a:bodyPr>
          <a:lstStyle/>
          <a:p>
            <a:pPr algn="just"/>
            <a:r>
              <a:rPr lang="en-US" sz="2400" b="0" i="1" u="none" strike="noStrike" baseline="0" dirty="0">
                <a:latin typeface="+mn-lt"/>
              </a:rPr>
              <a:t>Setting purposes for reading by asking questions </a:t>
            </a:r>
            <a:r>
              <a:rPr lang="en-US" sz="2400" b="0" i="0" u="none" strike="noStrike" baseline="0" dirty="0">
                <a:latin typeface="+mn-lt"/>
              </a:rPr>
              <a:t>that need to be answered.</a:t>
            </a:r>
          </a:p>
          <a:p>
            <a:pPr algn="just"/>
            <a:r>
              <a:rPr lang="en-US" sz="2400" b="0" i="0" u="none" strike="noStrike" baseline="0" dirty="0">
                <a:latin typeface="+mn-lt"/>
              </a:rPr>
              <a:t> </a:t>
            </a:r>
            <a:r>
              <a:rPr lang="en-US" sz="2400" b="0" i="1" u="none" strike="noStrike" baseline="0" dirty="0">
                <a:latin typeface="+mn-lt"/>
              </a:rPr>
              <a:t>Choosing an appropriate strategy </a:t>
            </a:r>
            <a:r>
              <a:rPr lang="en-US" sz="2400" b="0" i="0" u="none" strike="noStrike" baseline="0" dirty="0">
                <a:latin typeface="+mn-lt"/>
              </a:rPr>
              <a:t>based on predictions and questions (“I’m going to skim this quickly to find out where he is,” or “I am going to read the summary of this physics chapter first to get the overall gist”).</a:t>
            </a:r>
          </a:p>
          <a:p>
            <a:pPr algn="just"/>
            <a:r>
              <a:rPr lang="en-US" sz="2400" b="0" i="1" u="none" strike="noStrike" baseline="0" dirty="0">
                <a:latin typeface="+mn-lt"/>
              </a:rPr>
              <a:t>Checking understanding </a:t>
            </a:r>
            <a:r>
              <a:rPr lang="en-US" sz="2400" b="0" i="0" u="none" strike="noStrike" baseline="0" dirty="0">
                <a:latin typeface="+mn-lt"/>
              </a:rPr>
              <a:t>by keeping track of the gist of the material. This can be done by paraphrasing, by imaging, or by asking, “Does this make </a:t>
            </a:r>
            <a:r>
              <a:rPr lang="en-IN" sz="2400" b="0" i="0" u="none" strike="noStrike" baseline="0" dirty="0">
                <a:latin typeface="+mn-lt"/>
              </a:rPr>
              <a:t>sense?”</a:t>
            </a:r>
          </a:p>
          <a:p>
            <a:pPr algn="just"/>
            <a:r>
              <a:rPr lang="en-IN" sz="2400" dirty="0"/>
              <a:t>Looking for any contradictions or inconsistencies</a:t>
            </a:r>
          </a:p>
          <a:p>
            <a:pPr algn="just"/>
            <a:r>
              <a:rPr lang="en-IN" sz="2400" b="0" i="0" u="none" strike="noStrike" baseline="0" dirty="0">
                <a:latin typeface="+mn-lt"/>
              </a:rPr>
              <a:t>Pay special attention to transition words</a:t>
            </a:r>
          </a:p>
          <a:p>
            <a:pPr marL="0" indent="0" algn="just">
              <a:buNone/>
            </a:pPr>
            <a:r>
              <a:rPr lang="en-US" sz="2400" b="0" i="0" u="none" strike="noStrike" baseline="0" dirty="0">
                <a:latin typeface="+mn-lt"/>
              </a:rPr>
              <a:t> </a:t>
            </a:r>
            <a:endParaRPr lang="en-IN" sz="2400" dirty="0">
              <a:latin typeface="+mn-lt"/>
            </a:endParaRPr>
          </a:p>
        </p:txBody>
      </p:sp>
    </p:spTree>
    <p:extLst>
      <p:ext uri="{BB962C8B-B14F-4D97-AF65-F5344CB8AC3E}">
        <p14:creationId xmlns:p14="http://schemas.microsoft.com/office/powerpoint/2010/main" val="445559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7D44-5528-26CF-A558-CAA7811931A9}"/>
              </a:ext>
            </a:extLst>
          </p:cNvPr>
          <p:cNvSpPr>
            <a:spLocks noGrp="1"/>
          </p:cNvSpPr>
          <p:nvPr>
            <p:ph type="title"/>
          </p:nvPr>
        </p:nvSpPr>
        <p:spPr>
          <a:xfrm>
            <a:off x="646111" y="681134"/>
            <a:ext cx="9404723" cy="1172113"/>
          </a:xfrm>
        </p:spPr>
        <p:txBody>
          <a:bodyPr/>
          <a:lstStyle/>
          <a:p>
            <a:r>
              <a:rPr lang="en-IN" dirty="0"/>
              <a:t>Continued</a:t>
            </a:r>
          </a:p>
        </p:txBody>
      </p:sp>
      <p:sp>
        <p:nvSpPr>
          <p:cNvPr id="3" name="Content Placeholder 2">
            <a:extLst>
              <a:ext uri="{FF2B5EF4-FFF2-40B4-BE49-F238E27FC236}">
                <a16:creationId xmlns:a16="http://schemas.microsoft.com/office/drawing/2014/main" id="{C2E52326-730B-3682-9220-5BEBCD5671DC}"/>
              </a:ext>
            </a:extLst>
          </p:cNvPr>
          <p:cNvSpPr>
            <a:spLocks noGrp="1"/>
          </p:cNvSpPr>
          <p:nvPr>
            <p:ph idx="1"/>
          </p:nvPr>
        </p:nvSpPr>
        <p:spPr>
          <a:xfrm>
            <a:off x="410547" y="2052918"/>
            <a:ext cx="11084767" cy="4195481"/>
          </a:xfrm>
        </p:spPr>
        <p:txBody>
          <a:bodyPr>
            <a:normAutofit/>
          </a:bodyPr>
          <a:lstStyle/>
          <a:p>
            <a:pPr algn="just"/>
            <a:r>
              <a:rPr lang="en-US" sz="2400" b="0" i="1" u="none" strike="noStrike" baseline="0" dirty="0">
                <a:latin typeface="+mn-lt"/>
              </a:rPr>
              <a:t>Integrating the new information with what is already known </a:t>
            </a:r>
            <a:r>
              <a:rPr lang="en-US" sz="2400" b="0" i="0" u="none" strike="noStrike" baseline="0" dirty="0">
                <a:latin typeface="+mn-lt"/>
              </a:rPr>
              <a:t>by making connections, making inferences, creating images, or adding elaborations to </a:t>
            </a:r>
            <a:r>
              <a:rPr lang="en-IN" sz="2400" b="0" i="0" u="none" strike="noStrike" baseline="0" dirty="0">
                <a:latin typeface="+mn-lt"/>
              </a:rPr>
              <a:t>what the author says.</a:t>
            </a:r>
          </a:p>
          <a:p>
            <a:pPr algn="just"/>
            <a:r>
              <a:rPr lang="en-US" sz="2400" b="0" i="1" u="none" strike="noStrike" baseline="0" dirty="0">
                <a:latin typeface="+mn-lt"/>
              </a:rPr>
              <a:t>Monitoring comprehension </a:t>
            </a:r>
            <a:r>
              <a:rPr lang="en-US" sz="2400" b="0" i="0" u="none" strike="noStrike" baseline="0" dirty="0">
                <a:latin typeface="+mn-lt"/>
              </a:rPr>
              <a:t>by using all cueing systems to figure out unknown words, by determining what is important in the reading material, and by using “fix-up” strategies (such as rereading and reading ahead) </a:t>
            </a:r>
            <a:r>
              <a:rPr lang="en-IN" sz="2400" b="0" i="0" u="none" strike="noStrike" baseline="0" dirty="0">
                <a:latin typeface="+mn-lt"/>
              </a:rPr>
              <a:t>when difficulties are encountered.</a:t>
            </a:r>
          </a:p>
          <a:p>
            <a:pPr algn="just"/>
            <a:r>
              <a:rPr lang="en-IN" sz="2400" dirty="0"/>
              <a:t>Make a note of unfamiliar vocabulary words</a:t>
            </a:r>
            <a:endParaRPr lang="en-IN" sz="2400" b="0" i="0" u="none" strike="noStrike" baseline="0" dirty="0">
              <a:latin typeface="+mn-lt"/>
            </a:endParaRPr>
          </a:p>
          <a:p>
            <a:pPr algn="just"/>
            <a:r>
              <a:rPr lang="en-US" sz="2400" b="0" i="1" u="none" strike="noStrike" baseline="0" dirty="0">
                <a:latin typeface="+mn-lt"/>
              </a:rPr>
              <a:t>Continuing to predict/question</a:t>
            </a:r>
            <a:r>
              <a:rPr lang="en-US" sz="2400" b="0" i="0" u="none" strike="noStrike" baseline="0" dirty="0">
                <a:latin typeface="+mn-lt"/>
              </a:rPr>
              <a:t>, to refine those predictions and answer or reformulate the questions, and to ask new questions.</a:t>
            </a:r>
            <a:endParaRPr lang="en-IN" sz="2400" dirty="0">
              <a:latin typeface="+mn-lt"/>
            </a:endParaRPr>
          </a:p>
          <a:p>
            <a:endParaRPr lang="en-IN" sz="2400" dirty="0"/>
          </a:p>
        </p:txBody>
      </p:sp>
    </p:spTree>
    <p:extLst>
      <p:ext uri="{BB962C8B-B14F-4D97-AF65-F5344CB8AC3E}">
        <p14:creationId xmlns:p14="http://schemas.microsoft.com/office/powerpoint/2010/main" val="3135742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D222-53EC-E44B-0F78-DE99D067EDEC}"/>
              </a:ext>
            </a:extLst>
          </p:cNvPr>
          <p:cNvSpPr>
            <a:spLocks noGrp="1"/>
          </p:cNvSpPr>
          <p:nvPr>
            <p:ph type="title"/>
          </p:nvPr>
        </p:nvSpPr>
        <p:spPr>
          <a:xfrm>
            <a:off x="279919" y="186612"/>
            <a:ext cx="9770916" cy="1666635"/>
          </a:xfrm>
        </p:spPr>
        <p:txBody>
          <a:bodyPr>
            <a:normAutofit/>
          </a:bodyPr>
          <a:lstStyle/>
          <a:p>
            <a:r>
              <a:rPr lang="en-IN" dirty="0"/>
              <a:t>Strategies employed after reading</a:t>
            </a:r>
          </a:p>
        </p:txBody>
      </p:sp>
      <p:sp>
        <p:nvSpPr>
          <p:cNvPr id="3" name="Content Placeholder 2">
            <a:extLst>
              <a:ext uri="{FF2B5EF4-FFF2-40B4-BE49-F238E27FC236}">
                <a16:creationId xmlns:a16="http://schemas.microsoft.com/office/drawing/2014/main" id="{7E492800-EC75-AF19-F04A-B81D30004745}"/>
              </a:ext>
            </a:extLst>
          </p:cNvPr>
          <p:cNvSpPr>
            <a:spLocks noGrp="1"/>
          </p:cNvSpPr>
          <p:nvPr>
            <p:ph idx="1"/>
          </p:nvPr>
        </p:nvSpPr>
        <p:spPr>
          <a:xfrm>
            <a:off x="541176" y="1959428"/>
            <a:ext cx="11028783" cy="4288971"/>
          </a:xfrm>
        </p:spPr>
        <p:txBody>
          <a:bodyPr>
            <a:noAutofit/>
          </a:bodyPr>
          <a:lstStyle/>
          <a:p>
            <a:pPr algn="just"/>
            <a:r>
              <a:rPr lang="en-US" sz="2400" b="0" i="1" u="none" strike="noStrike" baseline="0" dirty="0">
                <a:latin typeface="+mn-lt"/>
              </a:rPr>
              <a:t>Summarizing and synthesizing what has been read </a:t>
            </a:r>
            <a:r>
              <a:rPr lang="en-US" sz="2400" b="0" i="0" u="none" strike="noStrike" baseline="0" dirty="0">
                <a:latin typeface="+mn-lt"/>
              </a:rPr>
              <a:t>by dealing with the plot and/or central ideas, as well as the author’s purpose and perspective. </a:t>
            </a:r>
            <a:endParaRPr lang="en-IN" sz="2400" b="0" i="0" u="none" strike="noStrike" baseline="0" dirty="0">
              <a:latin typeface="+mn-lt"/>
            </a:endParaRPr>
          </a:p>
          <a:p>
            <a:pPr algn="just"/>
            <a:r>
              <a:rPr lang="en-US" sz="2400" b="0" i="1" u="none" strike="noStrike" baseline="0" dirty="0">
                <a:latin typeface="+mn-lt"/>
              </a:rPr>
              <a:t>Responding appropriately: </a:t>
            </a:r>
            <a:r>
              <a:rPr lang="en-US" sz="2400" b="0" i="0" u="none" strike="noStrike" baseline="0" dirty="0">
                <a:latin typeface="+mn-lt"/>
              </a:rPr>
              <a:t>personally, critically/evaluatively, and/or creatively.</a:t>
            </a:r>
            <a:endParaRPr lang="en-IN" sz="2400" dirty="0">
              <a:latin typeface="+mn-lt"/>
            </a:endParaRPr>
          </a:p>
          <a:p>
            <a:pPr algn="just"/>
            <a:r>
              <a:rPr lang="en-US" sz="2400" b="0" i="1" u="none" strike="noStrike" baseline="0" dirty="0">
                <a:latin typeface="+mn-lt"/>
              </a:rPr>
              <a:t>Reading multiple sources and cross-checking information </a:t>
            </a:r>
            <a:r>
              <a:rPr lang="en-US" sz="2400" b="0" i="0" u="none" strike="noStrike" baseline="0" dirty="0">
                <a:latin typeface="+mn-lt"/>
              </a:rPr>
              <a:t>when appropriate, or making other connections across texts and knowledge types.</a:t>
            </a:r>
          </a:p>
          <a:p>
            <a:pPr algn="just"/>
            <a:r>
              <a:rPr lang="en-US" sz="2400" b="0" i="1" u="none" strike="noStrike" baseline="0" dirty="0">
                <a:latin typeface="+mn-lt"/>
              </a:rPr>
              <a:t>Checking for fulfillment of the purpose of reading</a:t>
            </a:r>
            <a:r>
              <a:rPr lang="en-US" sz="2400" b="0" i="0" u="none" strike="noStrike" baseline="0" dirty="0">
                <a:latin typeface="+mn-lt"/>
              </a:rPr>
              <a:t>. Were questions answered? Was the author’s presentation adequate? Does the reader need or desire to read or learn more or search further for information?</a:t>
            </a:r>
          </a:p>
          <a:p>
            <a:pPr algn="just"/>
            <a:r>
              <a:rPr lang="en-US" sz="2400" b="0" i="1" u="none" strike="noStrike" baseline="0" dirty="0">
                <a:latin typeface="+mn-lt"/>
              </a:rPr>
              <a:t>Using what is read </a:t>
            </a:r>
            <a:r>
              <a:rPr lang="en-US" sz="2400" b="0" i="0" u="none" strike="noStrike" baseline="0" dirty="0">
                <a:latin typeface="+mn-lt"/>
              </a:rPr>
              <a:t>in some application.</a:t>
            </a:r>
            <a:endParaRPr lang="en-IN" sz="2400" dirty="0">
              <a:latin typeface="+mn-lt"/>
            </a:endParaRPr>
          </a:p>
        </p:txBody>
      </p:sp>
    </p:spTree>
    <p:extLst>
      <p:ext uri="{BB962C8B-B14F-4D97-AF65-F5344CB8AC3E}">
        <p14:creationId xmlns:p14="http://schemas.microsoft.com/office/powerpoint/2010/main" val="2041979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81B2B-75DA-B864-9DE4-3E22A011E9D9}"/>
              </a:ext>
            </a:extLst>
          </p:cNvPr>
          <p:cNvSpPr>
            <a:spLocks noGrp="1"/>
          </p:cNvSpPr>
          <p:nvPr>
            <p:ph idx="1"/>
          </p:nvPr>
        </p:nvSpPr>
        <p:spPr>
          <a:xfrm>
            <a:off x="1069848" y="2603240"/>
            <a:ext cx="10058400" cy="3568959"/>
          </a:xfrm>
        </p:spPr>
        <p:txBody>
          <a:bodyPr>
            <a:normAutofit/>
          </a:bodyPr>
          <a:lstStyle/>
          <a:p>
            <a:pPr marL="0" indent="0" algn="ctr">
              <a:buNone/>
            </a:pPr>
            <a:r>
              <a:rPr lang="en-IN" sz="6000" b="1" i="1" dirty="0"/>
              <a:t>Let’s Practice</a:t>
            </a:r>
          </a:p>
          <a:p>
            <a:pPr marL="0" indent="0" algn="ctr">
              <a:buNone/>
            </a:pPr>
            <a:endParaRPr lang="en-IN" sz="6000" b="1" i="1" dirty="0"/>
          </a:p>
        </p:txBody>
      </p:sp>
    </p:spTree>
    <p:extLst>
      <p:ext uri="{BB962C8B-B14F-4D97-AF65-F5344CB8AC3E}">
        <p14:creationId xmlns:p14="http://schemas.microsoft.com/office/powerpoint/2010/main" val="2477893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8F64-424F-957C-E643-11C4BC64A912}"/>
              </a:ext>
            </a:extLst>
          </p:cNvPr>
          <p:cNvSpPr>
            <a:spLocks noGrp="1"/>
          </p:cNvSpPr>
          <p:nvPr>
            <p:ph type="title"/>
          </p:nvPr>
        </p:nvSpPr>
        <p:spPr>
          <a:xfrm>
            <a:off x="646111" y="0"/>
            <a:ext cx="9404723" cy="1853248"/>
          </a:xfrm>
        </p:spPr>
        <p:txBody>
          <a:bodyPr/>
          <a:lstStyle/>
          <a:p>
            <a:r>
              <a:rPr lang="en-IN" dirty="0"/>
              <a:t>First Passage</a:t>
            </a:r>
          </a:p>
        </p:txBody>
      </p:sp>
      <p:sp>
        <p:nvSpPr>
          <p:cNvPr id="3" name="Content Placeholder 2">
            <a:extLst>
              <a:ext uri="{FF2B5EF4-FFF2-40B4-BE49-F238E27FC236}">
                <a16:creationId xmlns:a16="http://schemas.microsoft.com/office/drawing/2014/main" id="{7EB18684-6A15-A33C-BB77-DA01D667822B}"/>
              </a:ext>
            </a:extLst>
          </p:cNvPr>
          <p:cNvSpPr>
            <a:spLocks noGrp="1"/>
          </p:cNvSpPr>
          <p:nvPr>
            <p:ph idx="1"/>
          </p:nvPr>
        </p:nvSpPr>
        <p:spPr>
          <a:xfrm>
            <a:off x="550506" y="1250302"/>
            <a:ext cx="11140751" cy="4998098"/>
          </a:xfrm>
        </p:spPr>
        <p:txBody>
          <a:bodyPr>
            <a:noAutofit/>
          </a:bodyPr>
          <a:lstStyle/>
          <a:p>
            <a:pPr marL="0" indent="0" algn="just">
              <a:buNone/>
            </a:pPr>
            <a:br>
              <a:rPr lang="en-US" sz="2400" dirty="0">
                <a:latin typeface="+mn-lt"/>
              </a:rPr>
            </a:br>
            <a:r>
              <a:rPr lang="en-US" sz="2400" b="0" i="0" dirty="0">
                <a:effectLst/>
                <a:latin typeface="+mn-lt"/>
              </a:rPr>
              <a:t>I tend, as a reader, to prize and admire clarity, precision, plainness, lucidity, and the sort of magical compression that enriches instead of vitiates. Someone's ability to write this way, especially in nonfiction, fills me with envy, and awe. That might help explain why a fair number of Best American Essay pieces tend to be short, terse, and informal in usage/syntax. Readers who enjoy noodling about genre might welcome the news that several of this year's Best Essays are arguably more like causeries or </a:t>
            </a:r>
            <a:r>
              <a:rPr lang="en-US" sz="2400" b="0" i="0" dirty="0" err="1">
                <a:effectLst/>
                <a:latin typeface="+mn-lt"/>
              </a:rPr>
              <a:t>propos</a:t>
            </a:r>
            <a:r>
              <a:rPr lang="en-US" sz="2400" b="0" i="0" dirty="0">
                <a:effectLst/>
                <a:latin typeface="+mn-lt"/>
              </a:rPr>
              <a:t> than like essays per se, although one could counterargue that these pieces tend, in their essential pithiness, to be closer to what's historically been meant by 'essay.' Personally, I find taxonomic arguments like this dull and irrelevant. What does seem relevant is to assure you that none of the shorter essays in the collection were included merely because they were short. Limpidity, compactness, and an absence of verbal methane were simply part of what made these pieces valuable; and I think I tried, as the Decider, to use overall value as the prime triage - and filtering mechanism in selecting this year's top essays.</a:t>
            </a:r>
            <a:endParaRPr lang="en-IN" sz="2400" dirty="0">
              <a:latin typeface="+mn-lt"/>
            </a:endParaRPr>
          </a:p>
        </p:txBody>
      </p:sp>
    </p:spTree>
    <p:extLst>
      <p:ext uri="{BB962C8B-B14F-4D97-AF65-F5344CB8AC3E}">
        <p14:creationId xmlns:p14="http://schemas.microsoft.com/office/powerpoint/2010/main" val="2594264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9AA3-4B23-331B-B053-4338058E0AC6}"/>
              </a:ext>
            </a:extLst>
          </p:cNvPr>
          <p:cNvSpPr>
            <a:spLocks noGrp="1"/>
          </p:cNvSpPr>
          <p:nvPr>
            <p:ph type="title"/>
          </p:nvPr>
        </p:nvSpPr>
        <p:spPr>
          <a:xfrm>
            <a:off x="646111" y="609600"/>
            <a:ext cx="9404723" cy="1243647"/>
          </a:xfrm>
        </p:spPr>
        <p:txBody>
          <a:bodyPr/>
          <a:lstStyle/>
          <a:p>
            <a:r>
              <a:rPr lang="en-IN" dirty="0"/>
              <a:t>Questions</a:t>
            </a:r>
          </a:p>
        </p:txBody>
      </p:sp>
      <p:sp>
        <p:nvSpPr>
          <p:cNvPr id="3" name="Content Placeholder 2">
            <a:extLst>
              <a:ext uri="{FF2B5EF4-FFF2-40B4-BE49-F238E27FC236}">
                <a16:creationId xmlns:a16="http://schemas.microsoft.com/office/drawing/2014/main" id="{3EEE6EA9-3DFF-5787-54A8-7D3D290884FA}"/>
              </a:ext>
            </a:extLst>
          </p:cNvPr>
          <p:cNvSpPr>
            <a:spLocks noGrp="1"/>
          </p:cNvSpPr>
          <p:nvPr>
            <p:ph idx="1"/>
          </p:nvPr>
        </p:nvSpPr>
        <p:spPr>
          <a:xfrm>
            <a:off x="494522" y="1735494"/>
            <a:ext cx="10720874" cy="4512905"/>
          </a:xfrm>
        </p:spPr>
        <p:txBody>
          <a:bodyPr>
            <a:noAutofit/>
          </a:bodyPr>
          <a:lstStyle/>
          <a:p>
            <a:pPr marL="457200" indent="-457200">
              <a:buAutoNum type="arabicPeriod"/>
            </a:pPr>
            <a:r>
              <a:rPr lang="en-US" b="1" i="0" dirty="0">
                <a:effectLst/>
                <a:latin typeface="+mn-lt"/>
              </a:rPr>
              <a:t>The author of the passage is primarily concerned with:</a:t>
            </a:r>
          </a:p>
          <a:p>
            <a:pPr marL="0" indent="0">
              <a:buNone/>
            </a:pPr>
            <a:r>
              <a:rPr lang="en-US" b="0" i="0" dirty="0">
                <a:effectLst/>
                <a:latin typeface="+mn-lt"/>
              </a:rPr>
              <a:t>A)Cataloguing the formal qualities of writing that coincide with traditional essays.</a:t>
            </a:r>
            <a:br>
              <a:rPr lang="en-US" dirty="0">
                <a:latin typeface="+mn-lt"/>
              </a:rPr>
            </a:br>
            <a:r>
              <a:rPr lang="en-US" b="0" i="0" dirty="0">
                <a:effectLst/>
                <a:latin typeface="+mn-lt"/>
              </a:rPr>
              <a:t>B) Educating readers about literary genres.</a:t>
            </a:r>
            <a:br>
              <a:rPr lang="en-US" dirty="0">
                <a:latin typeface="+mn-lt"/>
              </a:rPr>
            </a:br>
            <a:r>
              <a:rPr lang="en-US" b="0" i="0" dirty="0">
                <a:effectLst/>
                <a:latin typeface="+mn-lt"/>
              </a:rPr>
              <a:t>C) Explaining what characteristics of writing interest him most.</a:t>
            </a:r>
            <a:br>
              <a:rPr lang="en-US" dirty="0">
                <a:latin typeface="+mn-lt"/>
              </a:rPr>
            </a:br>
            <a:r>
              <a:rPr lang="en-US" b="0" i="0" dirty="0">
                <a:effectLst/>
                <a:latin typeface="+mn-lt"/>
              </a:rPr>
              <a:t>D) Defending the criteria by which he chose the essays that appear in the collection.</a:t>
            </a:r>
            <a:br>
              <a:rPr lang="en-US" dirty="0">
                <a:latin typeface="+mn-lt"/>
              </a:rPr>
            </a:br>
            <a:r>
              <a:rPr lang="en-US" b="0" i="0" dirty="0">
                <a:effectLst/>
                <a:latin typeface="+mn-lt"/>
              </a:rPr>
              <a:t>E) Criticizing essays that do not conform to a prescribed format.</a:t>
            </a:r>
          </a:p>
          <a:p>
            <a:pPr marL="0" indent="0">
              <a:buNone/>
            </a:pPr>
            <a:r>
              <a:rPr lang="en-US" b="0" i="0" dirty="0">
                <a:effectLst/>
                <a:latin typeface="+mn-lt"/>
              </a:rPr>
              <a:t>2. </a:t>
            </a:r>
            <a:r>
              <a:rPr lang="en-US" b="1" i="0" dirty="0">
                <a:effectLst/>
                <a:latin typeface="+mn-lt"/>
              </a:rPr>
              <a:t>The passage supports all of the following EXCEPT:</a:t>
            </a:r>
            <a:endParaRPr lang="en-US" b="0" i="0" dirty="0">
              <a:effectLst/>
              <a:latin typeface="+mn-lt"/>
            </a:endParaRPr>
          </a:p>
          <a:p>
            <a:pPr marL="0" indent="0">
              <a:buNone/>
            </a:pPr>
            <a:r>
              <a:rPr lang="en-US" b="0" i="0" dirty="0">
                <a:effectLst/>
                <a:latin typeface="+mn-lt"/>
              </a:rPr>
              <a:t>A) Conciseness and language use are only one aspect of what gives an essay worth.</a:t>
            </a:r>
            <a:br>
              <a:rPr lang="en-US" dirty="0">
                <a:latin typeface="+mn-lt"/>
              </a:rPr>
            </a:br>
            <a:r>
              <a:rPr lang="en-US" b="0" i="0" dirty="0">
                <a:effectLst/>
                <a:latin typeface="+mn-lt"/>
              </a:rPr>
              <a:t>B) Essays that vary in length, style, and formality are inferior to those that follow strict rules.</a:t>
            </a:r>
            <a:br>
              <a:rPr lang="en-US" dirty="0">
                <a:latin typeface="+mn-lt"/>
              </a:rPr>
            </a:br>
            <a:r>
              <a:rPr lang="en-US" b="0" i="0" dirty="0">
                <a:effectLst/>
                <a:latin typeface="+mn-lt"/>
              </a:rPr>
              <a:t>C) Taxonomy cannot always apply to writing in the same way it does to scientific concepts.</a:t>
            </a:r>
            <a:br>
              <a:rPr lang="en-US" dirty="0">
                <a:latin typeface="+mn-lt"/>
              </a:rPr>
            </a:br>
            <a:r>
              <a:rPr lang="en-US" b="0" i="0" dirty="0">
                <a:effectLst/>
                <a:latin typeface="+mn-lt"/>
              </a:rPr>
              <a:t>D) The length of a piece cannot be considered in evaluating the merit of its ideas.</a:t>
            </a:r>
            <a:br>
              <a:rPr lang="en-US" dirty="0">
                <a:latin typeface="+mn-lt"/>
              </a:rPr>
            </a:br>
            <a:r>
              <a:rPr lang="en-US" b="0" i="0" dirty="0">
                <a:effectLst/>
                <a:latin typeface="+mn-lt"/>
              </a:rPr>
              <a:t>E) Economy of language can give life to an essay rather than destroy it</a:t>
            </a:r>
            <a:endParaRPr lang="en-US" b="1" dirty="0">
              <a:latin typeface="+mn-lt"/>
            </a:endParaRPr>
          </a:p>
          <a:p>
            <a:pPr marL="0" indent="0">
              <a:buNone/>
            </a:pPr>
            <a:endParaRPr lang="en-US" b="1" i="0" dirty="0">
              <a:effectLst/>
              <a:latin typeface="+mn-lt"/>
            </a:endParaRPr>
          </a:p>
          <a:p>
            <a:endParaRPr lang="en-IN" dirty="0">
              <a:latin typeface="+mn-lt"/>
            </a:endParaRPr>
          </a:p>
        </p:txBody>
      </p:sp>
    </p:spTree>
    <p:extLst>
      <p:ext uri="{BB962C8B-B14F-4D97-AF65-F5344CB8AC3E}">
        <p14:creationId xmlns:p14="http://schemas.microsoft.com/office/powerpoint/2010/main" val="353633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5AA9-72F9-F5EF-CC2D-B7E744240247}"/>
              </a:ext>
            </a:extLst>
          </p:cNvPr>
          <p:cNvSpPr>
            <a:spLocks noGrp="1"/>
          </p:cNvSpPr>
          <p:nvPr>
            <p:ph type="title"/>
          </p:nvPr>
        </p:nvSpPr>
        <p:spPr>
          <a:xfrm>
            <a:off x="317241" y="849086"/>
            <a:ext cx="9733593" cy="1004162"/>
          </a:xfrm>
        </p:spPr>
        <p:txBody>
          <a:bodyPr/>
          <a:lstStyle/>
          <a:p>
            <a:r>
              <a:rPr lang="en-IN" dirty="0"/>
              <a:t>Continued</a:t>
            </a:r>
          </a:p>
        </p:txBody>
      </p:sp>
      <p:sp>
        <p:nvSpPr>
          <p:cNvPr id="3" name="Content Placeholder 2">
            <a:extLst>
              <a:ext uri="{FF2B5EF4-FFF2-40B4-BE49-F238E27FC236}">
                <a16:creationId xmlns:a16="http://schemas.microsoft.com/office/drawing/2014/main" id="{DDC15911-BC6A-308F-D3BC-6BF1D635D99D}"/>
              </a:ext>
            </a:extLst>
          </p:cNvPr>
          <p:cNvSpPr>
            <a:spLocks noGrp="1"/>
          </p:cNvSpPr>
          <p:nvPr>
            <p:ph idx="1"/>
          </p:nvPr>
        </p:nvSpPr>
        <p:spPr>
          <a:xfrm>
            <a:off x="475862" y="2052918"/>
            <a:ext cx="10926146" cy="4195481"/>
          </a:xfrm>
        </p:spPr>
        <p:txBody>
          <a:bodyPr/>
          <a:lstStyle/>
          <a:p>
            <a:pPr marL="0" indent="0">
              <a:buNone/>
            </a:pPr>
            <a:r>
              <a:rPr lang="en-US" sz="2400" b="1" i="0" dirty="0">
                <a:effectLst/>
                <a:latin typeface="system-ui"/>
              </a:rPr>
              <a:t>3. </a:t>
            </a:r>
            <a:r>
              <a:rPr lang="en-US" sz="2400" b="1" i="0" dirty="0">
                <a:effectLst/>
                <a:latin typeface="+mn-lt"/>
              </a:rPr>
              <a:t>In context, the author refers to causeries (informal writing or conversation) and </a:t>
            </a:r>
            <a:r>
              <a:rPr lang="en-US" sz="2400" b="1" i="0" dirty="0" err="1">
                <a:effectLst/>
                <a:latin typeface="+mn-lt"/>
              </a:rPr>
              <a:t>propos</a:t>
            </a:r>
            <a:r>
              <a:rPr lang="en-US" sz="2400" b="1" i="0" dirty="0">
                <a:effectLst/>
                <a:latin typeface="+mn-lt"/>
              </a:rPr>
              <a:t> (exchange of spoken words) primarily in order to</a:t>
            </a:r>
            <a:br>
              <a:rPr lang="en-US" dirty="0">
                <a:latin typeface="+mn-lt"/>
              </a:rPr>
            </a:br>
            <a:endParaRPr lang="en-US" dirty="0">
              <a:latin typeface="+mn-lt"/>
            </a:endParaRPr>
          </a:p>
          <a:p>
            <a:pPr marL="0" indent="0">
              <a:buNone/>
            </a:pPr>
            <a:r>
              <a:rPr lang="en-US" b="0" i="0" dirty="0">
                <a:effectLst/>
                <a:latin typeface="+mn-lt"/>
              </a:rPr>
              <a:t>A) Demonstrate that all nonfiction essays are informal in their very nature.</a:t>
            </a:r>
            <a:br>
              <a:rPr lang="en-US" dirty="0">
                <a:latin typeface="+mn-lt"/>
              </a:rPr>
            </a:br>
            <a:r>
              <a:rPr lang="en-US" b="0" i="0" dirty="0">
                <a:effectLst/>
                <a:latin typeface="+mn-lt"/>
              </a:rPr>
              <a:t>B) Argue that spoken language is superior to written language.</a:t>
            </a:r>
            <a:br>
              <a:rPr lang="en-US" dirty="0">
                <a:latin typeface="+mn-lt"/>
              </a:rPr>
            </a:br>
            <a:r>
              <a:rPr lang="en-US" b="0" i="0" dirty="0">
                <a:effectLst/>
                <a:latin typeface="+mn-lt"/>
              </a:rPr>
              <a:t>C) Prove that essays, like conversation, are best when pithy and exact.</a:t>
            </a:r>
            <a:br>
              <a:rPr lang="en-US" dirty="0">
                <a:latin typeface="+mn-lt"/>
              </a:rPr>
            </a:br>
            <a:r>
              <a:rPr lang="en-US" b="0" i="0" dirty="0">
                <a:effectLst/>
                <a:latin typeface="+mn-lt"/>
              </a:rPr>
              <a:t>D) Essays must differ considerably from speech in order to fit the nonfiction essay genre.</a:t>
            </a:r>
            <a:br>
              <a:rPr lang="en-US" dirty="0">
                <a:latin typeface="+mn-lt"/>
              </a:rPr>
            </a:br>
            <a:r>
              <a:rPr lang="en-US" b="0" i="0" dirty="0">
                <a:effectLst/>
                <a:latin typeface="+mn-lt"/>
              </a:rPr>
              <a:t>E) Explain that an effective essay can have casual elements and need not always follow strict guidelines exactly</a:t>
            </a:r>
            <a:endParaRPr lang="en-IN" dirty="0">
              <a:latin typeface="+mn-lt"/>
            </a:endParaRPr>
          </a:p>
        </p:txBody>
      </p:sp>
    </p:spTree>
    <p:extLst>
      <p:ext uri="{BB962C8B-B14F-4D97-AF65-F5344CB8AC3E}">
        <p14:creationId xmlns:p14="http://schemas.microsoft.com/office/powerpoint/2010/main" val="1205017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8DB8-A8E9-88D1-44D1-244A0B66D757}"/>
              </a:ext>
            </a:extLst>
          </p:cNvPr>
          <p:cNvSpPr>
            <a:spLocks noGrp="1"/>
          </p:cNvSpPr>
          <p:nvPr>
            <p:ph type="title"/>
          </p:nvPr>
        </p:nvSpPr>
        <p:spPr>
          <a:xfrm>
            <a:off x="158620" y="-886408"/>
            <a:ext cx="10969628" cy="2980384"/>
          </a:xfrm>
        </p:spPr>
        <p:txBody>
          <a:bodyPr/>
          <a:lstStyle/>
          <a:p>
            <a:r>
              <a:rPr lang="en-IN" dirty="0"/>
              <a:t>Second Passage</a:t>
            </a:r>
          </a:p>
        </p:txBody>
      </p:sp>
      <p:sp>
        <p:nvSpPr>
          <p:cNvPr id="3" name="Content Placeholder 2">
            <a:extLst>
              <a:ext uri="{FF2B5EF4-FFF2-40B4-BE49-F238E27FC236}">
                <a16:creationId xmlns:a16="http://schemas.microsoft.com/office/drawing/2014/main" id="{818C635A-8C26-B368-34C6-37AB8A5F5C18}"/>
              </a:ext>
            </a:extLst>
          </p:cNvPr>
          <p:cNvSpPr>
            <a:spLocks noGrp="1"/>
          </p:cNvSpPr>
          <p:nvPr>
            <p:ph idx="1"/>
          </p:nvPr>
        </p:nvSpPr>
        <p:spPr>
          <a:xfrm>
            <a:off x="298580" y="989046"/>
            <a:ext cx="11457992" cy="5259354"/>
          </a:xfrm>
        </p:spPr>
        <p:txBody>
          <a:bodyPr>
            <a:noAutofit/>
          </a:bodyPr>
          <a:lstStyle/>
          <a:p>
            <a:pPr marL="0" indent="0" algn="just">
              <a:buNone/>
            </a:pPr>
            <a:r>
              <a:rPr lang="en-US" sz="2400" b="0" i="0" dirty="0">
                <a:effectLst/>
              </a:rPr>
              <a:t>Werner </a:t>
            </a:r>
            <a:r>
              <a:rPr lang="en-US" sz="2400" b="0" i="0" dirty="0" err="1">
                <a:effectLst/>
              </a:rPr>
              <a:t>Hoeflich</a:t>
            </a:r>
            <a:r>
              <a:rPr lang="en-US" sz="2400" b="0" i="0" dirty="0">
                <a:effectLst/>
              </a:rPr>
              <a:t> spent the evening at his catering job, making white-wine spritzers and mixing vodka with Tab in a spacious apartment overlooking Central Park. There were orchids, thick rugs, a dog with long blond hair. He walked home late from the subway afterward, along the gated and padlocked streets of the Upper East Side. The trees on his block were scrawny and impervious, like invalid aunts.</a:t>
            </a:r>
            <a:br>
              <a:rPr lang="en-US" sz="2400" dirty="0"/>
            </a:br>
            <a:endParaRPr lang="en-US" sz="2400" dirty="0"/>
          </a:p>
          <a:p>
            <a:pPr marL="0" indent="0" algn="just">
              <a:buNone/>
            </a:pPr>
            <a:r>
              <a:rPr lang="en-US" sz="2400" b="0" i="0" dirty="0">
                <a:effectLst/>
              </a:rPr>
              <a:t>Once he had seen a parakeet in one of those trees, staring down at him, shifting from foot to foot. The bird had sharpened both sides of its beak on the branch and then made a veering, panicky flight to a windowsill far above. Most of Werner's metaphorical moments were painterly - the juxtaposing of the wild bird and the tame tree, the shimmer of the periwinkle, the </a:t>
            </a:r>
            <a:r>
              <a:rPr lang="en-US" sz="2400" b="0" i="0" dirty="0" err="1">
                <a:effectLst/>
              </a:rPr>
              <a:t>splurt</a:t>
            </a:r>
            <a:r>
              <a:rPr lang="en-US" sz="2400" b="0" i="0" dirty="0">
                <a:effectLst/>
              </a:rPr>
              <a:t> of titanium white that fell from it onto the pavement. He loved New York for its simple surprises, although in truth, Oregon and Iowa and Arizona and everywhere else had simple surprises as well. Cantaloupe-colored sunrises, banded cows, Dairy Queens, all kinds of things that didn't include black plastic mountains of trash and the smell of dog urine.</a:t>
            </a:r>
            <a:endParaRPr lang="en-IN" sz="2400" dirty="0"/>
          </a:p>
        </p:txBody>
      </p:sp>
    </p:spTree>
    <p:extLst>
      <p:ext uri="{BB962C8B-B14F-4D97-AF65-F5344CB8AC3E}">
        <p14:creationId xmlns:p14="http://schemas.microsoft.com/office/powerpoint/2010/main" val="41211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7A91-607D-F222-32DA-180B797C0891}"/>
              </a:ext>
            </a:extLst>
          </p:cNvPr>
          <p:cNvSpPr>
            <a:spLocks noGrp="1"/>
          </p:cNvSpPr>
          <p:nvPr>
            <p:ph type="title"/>
          </p:nvPr>
        </p:nvSpPr>
        <p:spPr/>
        <p:txBody>
          <a:bodyPr/>
          <a:lstStyle/>
          <a:p>
            <a:r>
              <a:rPr lang="en-IN" dirty="0"/>
              <a:t>Top-down approach</a:t>
            </a:r>
          </a:p>
        </p:txBody>
      </p:sp>
      <p:sp>
        <p:nvSpPr>
          <p:cNvPr id="3" name="Content Placeholder 2">
            <a:extLst>
              <a:ext uri="{FF2B5EF4-FFF2-40B4-BE49-F238E27FC236}">
                <a16:creationId xmlns:a16="http://schemas.microsoft.com/office/drawing/2014/main" id="{DADE9B2C-E0D8-9E05-A6E3-FBA811EAFA3B}"/>
              </a:ext>
            </a:extLst>
          </p:cNvPr>
          <p:cNvSpPr>
            <a:spLocks noGrp="1"/>
          </p:cNvSpPr>
          <p:nvPr>
            <p:ph idx="1"/>
          </p:nvPr>
        </p:nvSpPr>
        <p:spPr/>
        <p:txBody>
          <a:bodyPr/>
          <a:lstStyle/>
          <a:p>
            <a:r>
              <a:rPr lang="en-IN" dirty="0"/>
              <a:t>The goal is to get students to become active readers</a:t>
            </a:r>
          </a:p>
          <a:p>
            <a:r>
              <a:rPr lang="en-US" dirty="0">
                <a:solidFill>
                  <a:srgbClr val="4D4D4D"/>
                </a:solidFill>
              </a:rPr>
              <a:t>E</a:t>
            </a:r>
            <a:r>
              <a:rPr lang="en-US" b="0" i="0" dirty="0">
                <a:solidFill>
                  <a:srgbClr val="4D4D4D"/>
                </a:solidFill>
                <a:effectLst/>
              </a:rPr>
              <a:t>mphasis is placed on a student's engagement with the text</a:t>
            </a:r>
          </a:p>
          <a:p>
            <a:r>
              <a:rPr lang="en-IN" dirty="0"/>
              <a:t>The experiences a reader has help him or her to read, decode, and make sense of the text</a:t>
            </a:r>
          </a:p>
          <a:p>
            <a:r>
              <a:rPr lang="en-IN" dirty="0"/>
              <a:t>Whole to part</a:t>
            </a:r>
          </a:p>
        </p:txBody>
      </p:sp>
    </p:spTree>
    <p:extLst>
      <p:ext uri="{BB962C8B-B14F-4D97-AF65-F5344CB8AC3E}">
        <p14:creationId xmlns:p14="http://schemas.microsoft.com/office/powerpoint/2010/main" val="3823041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E1E4-0A1D-DD7A-EF19-A7B9260068E0}"/>
              </a:ext>
            </a:extLst>
          </p:cNvPr>
          <p:cNvSpPr>
            <a:spLocks noGrp="1"/>
          </p:cNvSpPr>
          <p:nvPr>
            <p:ph type="title"/>
          </p:nvPr>
        </p:nvSpPr>
        <p:spPr>
          <a:xfrm>
            <a:off x="1069848" y="-93306"/>
            <a:ext cx="10058400" cy="2187282"/>
          </a:xfrm>
        </p:spPr>
        <p:txBody>
          <a:bodyPr/>
          <a:lstStyle/>
          <a:p>
            <a:r>
              <a:rPr lang="en-IN" dirty="0"/>
              <a:t>Questions</a:t>
            </a:r>
          </a:p>
        </p:txBody>
      </p:sp>
      <p:sp>
        <p:nvSpPr>
          <p:cNvPr id="3" name="Content Placeholder 2">
            <a:extLst>
              <a:ext uri="{FF2B5EF4-FFF2-40B4-BE49-F238E27FC236}">
                <a16:creationId xmlns:a16="http://schemas.microsoft.com/office/drawing/2014/main" id="{A7EF9AC6-CAAA-A7AF-289A-D4013749C400}"/>
              </a:ext>
            </a:extLst>
          </p:cNvPr>
          <p:cNvSpPr>
            <a:spLocks noGrp="1"/>
          </p:cNvSpPr>
          <p:nvPr>
            <p:ph idx="1"/>
          </p:nvPr>
        </p:nvSpPr>
        <p:spPr>
          <a:xfrm>
            <a:off x="373223" y="1548882"/>
            <a:ext cx="11262049" cy="4699518"/>
          </a:xfrm>
        </p:spPr>
        <p:txBody>
          <a:bodyPr>
            <a:noAutofit/>
          </a:bodyPr>
          <a:lstStyle/>
          <a:p>
            <a:pPr algn="l"/>
            <a:r>
              <a:rPr lang="en-US" sz="1800" b="1" i="0" dirty="0">
                <a:effectLst/>
              </a:rPr>
              <a:t>The author takes multiple perspectives when describing New York. What two tones are primarily utilized?</a:t>
            </a:r>
            <a:br>
              <a:rPr lang="en-US" sz="1800" dirty="0"/>
            </a:br>
            <a:r>
              <a:rPr lang="en-US" sz="1800" b="0" i="0" dirty="0">
                <a:effectLst/>
              </a:rPr>
              <a:t>A) Impressed and critical</a:t>
            </a:r>
            <a:br>
              <a:rPr lang="en-US" sz="1800" dirty="0"/>
            </a:br>
            <a:r>
              <a:rPr lang="en-US" sz="1800" b="0" i="0" dirty="0">
                <a:effectLst/>
              </a:rPr>
              <a:t>B) Sardonic and optimistic</a:t>
            </a:r>
            <a:br>
              <a:rPr lang="en-US" sz="1800" dirty="0"/>
            </a:br>
            <a:r>
              <a:rPr lang="en-US" sz="1800" b="0" i="0" dirty="0">
                <a:effectLst/>
              </a:rPr>
              <a:t>C) Detached and Jovial</a:t>
            </a:r>
            <a:br>
              <a:rPr lang="en-US" sz="1800" dirty="0"/>
            </a:br>
            <a:r>
              <a:rPr lang="en-US" sz="1800" b="0" i="0" dirty="0">
                <a:effectLst/>
              </a:rPr>
              <a:t>D) Ominous and fanciful</a:t>
            </a:r>
            <a:br>
              <a:rPr lang="en-US" sz="1800" dirty="0"/>
            </a:br>
            <a:r>
              <a:rPr lang="en-US" sz="1800" b="0" i="0" dirty="0">
                <a:effectLst/>
              </a:rPr>
              <a:t>E) Pompous and loving</a:t>
            </a:r>
          </a:p>
          <a:p>
            <a:pPr algn="l"/>
            <a:r>
              <a:rPr lang="en-US" sz="1800" b="1" i="0" dirty="0">
                <a:effectLst/>
              </a:rPr>
              <a:t>With which of the following statements would the author of the passage most likely agree?</a:t>
            </a:r>
            <a:br>
              <a:rPr lang="en-US" sz="1800" dirty="0"/>
            </a:br>
            <a:r>
              <a:rPr lang="en-US" sz="1800" b="0" i="0" dirty="0">
                <a:effectLst/>
              </a:rPr>
              <a:t>A) Every aspect of New York is unique and admirable.</a:t>
            </a:r>
            <a:br>
              <a:rPr lang="en-US" sz="1800" dirty="0"/>
            </a:br>
            <a:r>
              <a:rPr lang="en-US" sz="1800" b="0" i="0" dirty="0">
                <a:effectLst/>
              </a:rPr>
              <a:t>B) Oregon, Iowa, and Arizona do not have any geographical merit.</a:t>
            </a:r>
            <a:br>
              <a:rPr lang="en-US" sz="1800" dirty="0"/>
            </a:br>
            <a:r>
              <a:rPr lang="en-US" sz="1800" b="0" i="0" dirty="0">
                <a:effectLst/>
              </a:rPr>
              <a:t>C) A single location can have many facets, both positive and negative.</a:t>
            </a:r>
            <a:br>
              <a:rPr lang="en-US" sz="1800" dirty="0"/>
            </a:br>
            <a:r>
              <a:rPr lang="en-US" sz="1800" b="0" i="0" dirty="0">
                <a:effectLst/>
              </a:rPr>
              <a:t>D) Large cities tend to lack whimsical and artistic sights.</a:t>
            </a:r>
            <a:br>
              <a:rPr lang="en-US" sz="1800" dirty="0"/>
            </a:br>
            <a:r>
              <a:rPr lang="en-US" sz="1800" b="0" i="0" dirty="0">
                <a:effectLst/>
              </a:rPr>
              <a:t>E) Smaller, Midwest locations are superior to large, urban spaces.</a:t>
            </a:r>
          </a:p>
          <a:p>
            <a:pPr algn="l"/>
            <a:r>
              <a:rPr lang="en-US" sz="1800" b="1" i="0" dirty="0">
                <a:effectLst/>
              </a:rPr>
              <a:t> Which of the following CANNOT be inferred about Werner from the passage?</a:t>
            </a:r>
            <a:br>
              <a:rPr lang="en-US" sz="1800" dirty="0"/>
            </a:br>
            <a:r>
              <a:rPr lang="en-US" sz="1800" b="0" i="0" dirty="0">
                <a:effectLst/>
              </a:rPr>
              <a:t>A) He is a creative and imagistic thinker.</a:t>
            </a:r>
            <a:br>
              <a:rPr lang="en-US" sz="1800" dirty="0"/>
            </a:br>
            <a:r>
              <a:rPr lang="en-US" sz="1800" b="0" i="0" dirty="0">
                <a:effectLst/>
              </a:rPr>
              <a:t>B) He is very biased in favor toward the Upper East Side of New York.</a:t>
            </a:r>
            <a:br>
              <a:rPr lang="en-US" sz="1800" dirty="0"/>
            </a:br>
            <a:r>
              <a:rPr lang="en-US" sz="1800" b="0" i="0" dirty="0">
                <a:effectLst/>
              </a:rPr>
              <a:t>C) He does not live at the same level of luxury as those he works for.</a:t>
            </a:r>
            <a:br>
              <a:rPr lang="en-US" sz="1800" dirty="0"/>
            </a:br>
            <a:r>
              <a:rPr lang="en-US" sz="1800" b="0" i="0" dirty="0">
                <a:effectLst/>
              </a:rPr>
              <a:t>D) He is observant, noticing both the affluent aspects of the city as well as its grimier ones.</a:t>
            </a:r>
            <a:br>
              <a:rPr lang="en-US" sz="1800" dirty="0"/>
            </a:br>
            <a:r>
              <a:rPr lang="en-US" sz="1800" b="0" i="0" dirty="0">
                <a:effectLst/>
              </a:rPr>
              <a:t>E) He is fascinated and intrigued by colors.</a:t>
            </a:r>
            <a:endParaRPr lang="en-IN" sz="1800" dirty="0"/>
          </a:p>
        </p:txBody>
      </p:sp>
    </p:spTree>
    <p:extLst>
      <p:ext uri="{BB962C8B-B14F-4D97-AF65-F5344CB8AC3E}">
        <p14:creationId xmlns:p14="http://schemas.microsoft.com/office/powerpoint/2010/main" val="211782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0CBA1-B4C7-1F9E-8862-7BCAB3EF3C83}"/>
              </a:ext>
            </a:extLst>
          </p:cNvPr>
          <p:cNvSpPr>
            <a:spLocks noGrp="1"/>
          </p:cNvSpPr>
          <p:nvPr>
            <p:ph idx="1"/>
          </p:nvPr>
        </p:nvSpPr>
        <p:spPr/>
        <p:txBody>
          <a:bodyPr>
            <a:normAutofit/>
          </a:bodyPr>
          <a:lstStyle/>
          <a:p>
            <a:pPr marL="0" indent="0" algn="ctr">
              <a:buNone/>
            </a:pPr>
            <a:r>
              <a:rPr lang="en-IN" sz="6000" dirty="0"/>
              <a:t>THANK YOU</a:t>
            </a:r>
          </a:p>
        </p:txBody>
      </p:sp>
    </p:spTree>
    <p:extLst>
      <p:ext uri="{BB962C8B-B14F-4D97-AF65-F5344CB8AC3E}">
        <p14:creationId xmlns:p14="http://schemas.microsoft.com/office/powerpoint/2010/main" val="169103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p-down:reading theory - Ourboox">
            <a:extLst>
              <a:ext uri="{FF2B5EF4-FFF2-40B4-BE49-F238E27FC236}">
                <a16:creationId xmlns:a16="http://schemas.microsoft.com/office/drawing/2014/main" id="{1A03A5B5-077A-EB77-FD44-ADCD493390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13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D1CAC-853B-B827-8682-884F8C3D685E}"/>
              </a:ext>
            </a:extLst>
          </p:cNvPr>
          <p:cNvSpPr>
            <a:spLocks noGrp="1"/>
          </p:cNvSpPr>
          <p:nvPr>
            <p:ph type="title"/>
          </p:nvPr>
        </p:nvSpPr>
        <p:spPr/>
        <p:txBody>
          <a:bodyPr/>
          <a:lstStyle/>
          <a:p>
            <a:r>
              <a:rPr lang="en-IN" dirty="0"/>
              <a:t>Bottom-up Approach</a:t>
            </a:r>
          </a:p>
        </p:txBody>
      </p:sp>
      <p:sp>
        <p:nvSpPr>
          <p:cNvPr id="3" name="Content Placeholder 2">
            <a:extLst>
              <a:ext uri="{FF2B5EF4-FFF2-40B4-BE49-F238E27FC236}">
                <a16:creationId xmlns:a16="http://schemas.microsoft.com/office/drawing/2014/main" id="{117295FA-F7ED-A071-947C-965AC02FCC3B}"/>
              </a:ext>
            </a:extLst>
          </p:cNvPr>
          <p:cNvSpPr>
            <a:spLocks noGrp="1"/>
          </p:cNvSpPr>
          <p:nvPr>
            <p:ph idx="1"/>
          </p:nvPr>
        </p:nvSpPr>
        <p:spPr>
          <a:xfrm>
            <a:off x="559837" y="2121408"/>
            <a:ext cx="10776857" cy="4736592"/>
          </a:xfrm>
        </p:spPr>
        <p:txBody>
          <a:bodyPr/>
          <a:lstStyle/>
          <a:p>
            <a:pPr algn="just"/>
            <a:r>
              <a:rPr lang="en-US" b="0" i="0" dirty="0">
                <a:solidFill>
                  <a:srgbClr val="4D4D4D"/>
                </a:solidFill>
                <a:effectLst/>
              </a:rPr>
              <a:t>learning the basics in order to fully understand the more complex components, such as comprehension and inferences</a:t>
            </a:r>
          </a:p>
          <a:p>
            <a:pPr algn="just"/>
            <a:r>
              <a:rPr lang="en-US" dirty="0">
                <a:solidFill>
                  <a:srgbClr val="4D4D4D"/>
                </a:solidFill>
              </a:rPr>
              <a:t>U</a:t>
            </a:r>
            <a:r>
              <a:rPr lang="en-US" b="0" i="0" dirty="0">
                <a:solidFill>
                  <a:srgbClr val="4D4D4D"/>
                </a:solidFill>
                <a:effectLst/>
              </a:rPr>
              <a:t>tilizes a building-block approach starting with the foundation of phonics and phonemic awareness</a:t>
            </a:r>
          </a:p>
          <a:p>
            <a:pPr algn="just"/>
            <a:r>
              <a:rPr lang="en-US" dirty="0">
                <a:solidFill>
                  <a:srgbClr val="4D4D4D"/>
                </a:solidFill>
              </a:rPr>
              <a:t>Part to whole</a:t>
            </a:r>
            <a:endParaRPr lang="en-IN" dirty="0"/>
          </a:p>
        </p:txBody>
      </p:sp>
    </p:spTree>
    <p:extLst>
      <p:ext uri="{BB962C8B-B14F-4D97-AF65-F5344CB8AC3E}">
        <p14:creationId xmlns:p14="http://schemas.microsoft.com/office/powerpoint/2010/main" val="197488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4532-380F-223B-3769-B5E1265A0C44}"/>
              </a:ext>
            </a:extLst>
          </p:cNvPr>
          <p:cNvSpPr>
            <a:spLocks noGrp="1"/>
          </p:cNvSpPr>
          <p:nvPr>
            <p:ph type="title"/>
          </p:nvPr>
        </p:nvSpPr>
        <p:spPr>
          <a:xfrm>
            <a:off x="382555" y="484632"/>
            <a:ext cx="10745693" cy="1609344"/>
          </a:xfrm>
        </p:spPr>
        <p:txBody>
          <a:bodyPr/>
          <a:lstStyle/>
          <a:p>
            <a:r>
              <a:rPr lang="en-IN" dirty="0"/>
              <a:t>Bottom-up reading model</a:t>
            </a:r>
          </a:p>
        </p:txBody>
      </p:sp>
      <p:pic>
        <p:nvPicPr>
          <p:cNvPr id="2050" name="Picture 2" descr="Chiến lược top-down bottom-up để cải thiện Reading IELTS">
            <a:extLst>
              <a:ext uri="{FF2B5EF4-FFF2-40B4-BE49-F238E27FC236}">
                <a16:creationId xmlns:a16="http://schemas.microsoft.com/office/drawing/2014/main" id="{BF3D61F8-EDFA-FDD4-88A1-D558D2489F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31437"/>
            <a:ext cx="12192000" cy="492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8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92F6-BF22-5870-C57D-B0D7490190D2}"/>
              </a:ext>
            </a:extLst>
          </p:cNvPr>
          <p:cNvSpPr>
            <a:spLocks noGrp="1"/>
          </p:cNvSpPr>
          <p:nvPr>
            <p:ph type="title"/>
          </p:nvPr>
        </p:nvSpPr>
        <p:spPr>
          <a:xfrm>
            <a:off x="335902" y="484632"/>
            <a:ext cx="10792346" cy="1609344"/>
          </a:xfrm>
        </p:spPr>
        <p:txBody>
          <a:bodyPr/>
          <a:lstStyle/>
          <a:p>
            <a:r>
              <a:rPr lang="en-IN" dirty="0"/>
              <a:t>Interactive Reading Model</a:t>
            </a:r>
          </a:p>
        </p:txBody>
      </p:sp>
      <p:sp>
        <p:nvSpPr>
          <p:cNvPr id="4" name="Content Placeholder 3">
            <a:extLst>
              <a:ext uri="{FF2B5EF4-FFF2-40B4-BE49-F238E27FC236}">
                <a16:creationId xmlns:a16="http://schemas.microsoft.com/office/drawing/2014/main" id="{257D1DFB-E1F5-8A8D-226F-BF54BCA2FBBE}"/>
              </a:ext>
            </a:extLst>
          </p:cNvPr>
          <p:cNvSpPr>
            <a:spLocks noGrp="1"/>
          </p:cNvSpPr>
          <p:nvPr>
            <p:ph idx="1"/>
          </p:nvPr>
        </p:nvSpPr>
        <p:spPr>
          <a:xfrm>
            <a:off x="335902" y="2121408"/>
            <a:ext cx="10792346" cy="4050792"/>
          </a:xfrm>
        </p:spPr>
        <p:txBody>
          <a:bodyPr/>
          <a:lstStyle/>
          <a:p>
            <a:pPr algn="just"/>
            <a:r>
              <a:rPr lang="en-IN" dirty="0"/>
              <a:t>Recognizes the interaction of bottom-up and top-down approaches simultaneously throughout the reading process</a:t>
            </a:r>
          </a:p>
          <a:p>
            <a:pPr algn="just"/>
            <a:r>
              <a:rPr lang="en-US" b="0" i="0" dirty="0">
                <a:solidFill>
                  <a:srgbClr val="202124"/>
                </a:solidFill>
                <a:effectLst/>
              </a:rPr>
              <a:t>Teachers use both instruction methods relying on phonics and a student's experiences with text, believing that each is necessary for understanding</a:t>
            </a:r>
            <a:endParaRPr lang="en-IN" dirty="0"/>
          </a:p>
        </p:txBody>
      </p:sp>
    </p:spTree>
    <p:extLst>
      <p:ext uri="{BB962C8B-B14F-4D97-AF65-F5344CB8AC3E}">
        <p14:creationId xmlns:p14="http://schemas.microsoft.com/office/powerpoint/2010/main" val="183736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2403-D1C0-7D75-B1E8-000531057BA6}"/>
              </a:ext>
            </a:extLst>
          </p:cNvPr>
          <p:cNvSpPr>
            <a:spLocks noGrp="1"/>
          </p:cNvSpPr>
          <p:nvPr>
            <p:ph type="title"/>
          </p:nvPr>
        </p:nvSpPr>
        <p:spPr/>
        <p:txBody>
          <a:bodyPr/>
          <a:lstStyle/>
          <a:p>
            <a:r>
              <a:rPr lang="en-IN" dirty="0"/>
              <a:t>Effective Reading Techniques</a:t>
            </a:r>
          </a:p>
        </p:txBody>
      </p:sp>
      <p:sp>
        <p:nvSpPr>
          <p:cNvPr id="3" name="Content Placeholder 2">
            <a:extLst>
              <a:ext uri="{FF2B5EF4-FFF2-40B4-BE49-F238E27FC236}">
                <a16:creationId xmlns:a16="http://schemas.microsoft.com/office/drawing/2014/main" id="{2C3BD469-3E4E-D4DD-30DB-CBC84B8494C0}"/>
              </a:ext>
            </a:extLst>
          </p:cNvPr>
          <p:cNvSpPr>
            <a:spLocks noGrp="1"/>
          </p:cNvSpPr>
          <p:nvPr>
            <p:ph idx="1"/>
          </p:nvPr>
        </p:nvSpPr>
        <p:spPr/>
        <p:txBody>
          <a:bodyPr>
            <a:normAutofit/>
          </a:bodyPr>
          <a:lstStyle/>
          <a:p>
            <a:r>
              <a:rPr lang="en-IN" sz="2400" dirty="0"/>
              <a:t>SQ3R reading technique</a:t>
            </a:r>
          </a:p>
          <a:p>
            <a:r>
              <a:rPr lang="en-IN" sz="2400" dirty="0"/>
              <a:t>Active Reading or Critical Reading</a:t>
            </a:r>
          </a:p>
          <a:p>
            <a:r>
              <a:rPr lang="en-IN" sz="2400" dirty="0"/>
              <a:t>Skimming</a:t>
            </a:r>
          </a:p>
          <a:p>
            <a:r>
              <a:rPr lang="en-IN" sz="2400" dirty="0"/>
              <a:t>Scanning</a:t>
            </a:r>
          </a:p>
          <a:p>
            <a:r>
              <a:rPr lang="en-IN" sz="2400" dirty="0"/>
              <a:t>Intensive or detailed reading</a:t>
            </a:r>
          </a:p>
          <a:p>
            <a:endParaRPr lang="en-IN" sz="2400" dirty="0"/>
          </a:p>
          <a:p>
            <a:endParaRPr lang="en-IN" sz="2400" dirty="0"/>
          </a:p>
          <a:p>
            <a:endParaRPr lang="en-IN" sz="2400" dirty="0"/>
          </a:p>
        </p:txBody>
      </p:sp>
    </p:spTree>
    <p:extLst>
      <p:ext uri="{BB962C8B-B14F-4D97-AF65-F5344CB8AC3E}">
        <p14:creationId xmlns:p14="http://schemas.microsoft.com/office/powerpoint/2010/main" val="239623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C019-DD02-2712-E51A-B12C871C68E0}"/>
              </a:ext>
            </a:extLst>
          </p:cNvPr>
          <p:cNvSpPr>
            <a:spLocks noGrp="1"/>
          </p:cNvSpPr>
          <p:nvPr>
            <p:ph type="title"/>
          </p:nvPr>
        </p:nvSpPr>
        <p:spPr>
          <a:xfrm>
            <a:off x="646111" y="765110"/>
            <a:ext cx="9404723" cy="1088138"/>
          </a:xfrm>
        </p:spPr>
        <p:txBody>
          <a:bodyPr/>
          <a:lstStyle/>
          <a:p>
            <a:r>
              <a:rPr lang="en-IN" dirty="0"/>
              <a:t>SQ3R Reading Technique</a:t>
            </a:r>
          </a:p>
        </p:txBody>
      </p:sp>
      <p:sp>
        <p:nvSpPr>
          <p:cNvPr id="3" name="Content Placeholder 2">
            <a:extLst>
              <a:ext uri="{FF2B5EF4-FFF2-40B4-BE49-F238E27FC236}">
                <a16:creationId xmlns:a16="http://schemas.microsoft.com/office/drawing/2014/main" id="{D903535D-0DB8-77C8-2BBC-77B70ED70FAE}"/>
              </a:ext>
            </a:extLst>
          </p:cNvPr>
          <p:cNvSpPr>
            <a:spLocks noGrp="1"/>
          </p:cNvSpPr>
          <p:nvPr>
            <p:ph idx="1"/>
          </p:nvPr>
        </p:nvSpPr>
        <p:spPr>
          <a:xfrm>
            <a:off x="485192" y="2332652"/>
            <a:ext cx="11262049" cy="4161453"/>
          </a:xfrm>
        </p:spPr>
        <p:txBody>
          <a:bodyPr>
            <a:normAutofit/>
          </a:bodyPr>
          <a:lstStyle/>
          <a:p>
            <a:pPr algn="just"/>
            <a:r>
              <a:rPr lang="en-IN" dirty="0">
                <a:latin typeface="+mn-lt"/>
              </a:rPr>
              <a:t>Survey -</a:t>
            </a:r>
            <a:r>
              <a:rPr lang="en-US" b="0" i="0" dirty="0">
                <a:effectLst/>
                <a:latin typeface="+mn-lt"/>
              </a:rPr>
              <a:t>First survey the piece to get a quick idea of the content and structure of the reading. By doing this, you are preparing your mind</a:t>
            </a:r>
            <a:endParaRPr lang="en-IN" dirty="0">
              <a:latin typeface="+mn-lt"/>
            </a:endParaRPr>
          </a:p>
          <a:p>
            <a:pPr algn="just"/>
            <a:r>
              <a:rPr lang="en-IN" dirty="0">
                <a:latin typeface="+mn-lt"/>
              </a:rPr>
              <a:t>Question-</a:t>
            </a:r>
            <a:r>
              <a:rPr lang="en-US" b="0" i="0" dirty="0">
                <a:effectLst/>
                <a:latin typeface="+mn-lt"/>
              </a:rPr>
              <a:t>Prepare questions for yourself to go over as you read the material</a:t>
            </a:r>
            <a:endParaRPr lang="en-IN" dirty="0">
              <a:latin typeface="+mn-lt"/>
            </a:endParaRPr>
          </a:p>
          <a:p>
            <a:pPr algn="just"/>
            <a:r>
              <a:rPr lang="en-IN" dirty="0">
                <a:latin typeface="+mn-lt"/>
              </a:rPr>
              <a:t>Read- </a:t>
            </a:r>
            <a:r>
              <a:rPr lang="en-US" b="0" i="0" dirty="0">
                <a:effectLst/>
                <a:latin typeface="+mn-lt"/>
              </a:rPr>
              <a:t>Read with your questions in mind. In this step, you can combine other reading techniques that may work for you such as scanning or active reading</a:t>
            </a:r>
            <a:endParaRPr lang="en-IN" dirty="0">
              <a:latin typeface="+mn-lt"/>
            </a:endParaRPr>
          </a:p>
          <a:p>
            <a:pPr algn="just"/>
            <a:r>
              <a:rPr lang="en-IN" dirty="0">
                <a:latin typeface="+mn-lt"/>
              </a:rPr>
              <a:t>Recite- </a:t>
            </a:r>
            <a:r>
              <a:rPr lang="en-US" b="0" i="0" dirty="0">
                <a:effectLst/>
                <a:latin typeface="+mn-lt"/>
              </a:rPr>
              <a:t>Now it is time to go back and answer those questions you created. Make sure what you read makes sense, and that you understand how it answers your questions</a:t>
            </a:r>
            <a:endParaRPr lang="en-IN" dirty="0">
              <a:latin typeface="+mn-lt"/>
            </a:endParaRPr>
          </a:p>
          <a:p>
            <a:pPr algn="just"/>
            <a:r>
              <a:rPr lang="en-IN" dirty="0">
                <a:latin typeface="+mn-lt"/>
              </a:rPr>
              <a:t>Review- </a:t>
            </a:r>
            <a:r>
              <a:rPr lang="en-US" b="0" i="0" dirty="0">
                <a:effectLst/>
                <a:latin typeface="+mn-lt"/>
              </a:rPr>
              <a:t>Make mental notes or say aloud what you have learned. Try doing so without looking at your notes or the text to check what you have or have not retained</a:t>
            </a:r>
            <a:endParaRPr lang="en-IN" dirty="0">
              <a:latin typeface="+mn-lt"/>
            </a:endParaRPr>
          </a:p>
        </p:txBody>
      </p:sp>
    </p:spTree>
    <p:extLst>
      <p:ext uri="{BB962C8B-B14F-4D97-AF65-F5344CB8AC3E}">
        <p14:creationId xmlns:p14="http://schemas.microsoft.com/office/powerpoint/2010/main" val="122456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365</TotalTime>
  <Words>2574</Words>
  <Application>Microsoft Office PowerPoint</Application>
  <PresentationFormat>Widescreen</PresentationFormat>
  <Paragraphs>154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Palanquin</vt:lpstr>
      <vt:lpstr>Rockwell</vt:lpstr>
      <vt:lpstr>Rockwell Condensed</vt:lpstr>
      <vt:lpstr>system-ui</vt:lpstr>
      <vt:lpstr>Wingdings</vt:lpstr>
      <vt:lpstr>Wood Type</vt:lpstr>
      <vt:lpstr>Reading</vt:lpstr>
      <vt:lpstr>Different types of reading models</vt:lpstr>
      <vt:lpstr>Top-down approach</vt:lpstr>
      <vt:lpstr>PowerPoint Presentation</vt:lpstr>
      <vt:lpstr>Bottom-up Approach</vt:lpstr>
      <vt:lpstr>Bottom-up reading model</vt:lpstr>
      <vt:lpstr>Interactive Reading Model</vt:lpstr>
      <vt:lpstr>Effective Reading Techniques</vt:lpstr>
      <vt:lpstr>SQ3R Reading Technique</vt:lpstr>
      <vt:lpstr>Active Reading       Passive Reading</vt:lpstr>
      <vt:lpstr>Active Reading Strategies</vt:lpstr>
      <vt:lpstr>Scanning</vt:lpstr>
      <vt:lpstr>How to use scanning while reading</vt:lpstr>
      <vt:lpstr>Scanning to answer questions </vt:lpstr>
      <vt:lpstr>Skimming</vt:lpstr>
      <vt:lpstr>How to properly skim when reading</vt:lpstr>
      <vt:lpstr>Intensive Reading</vt:lpstr>
      <vt:lpstr>Other Types of Reading Skills</vt:lpstr>
      <vt:lpstr>5 Ways to read faster and smarter</vt:lpstr>
      <vt:lpstr>Reading Comprehension Skills</vt:lpstr>
      <vt:lpstr>Strategies in Good Comprehension</vt:lpstr>
      <vt:lpstr>Continued</vt:lpstr>
      <vt:lpstr>Continued</vt:lpstr>
      <vt:lpstr>Strategies employed after reading</vt:lpstr>
      <vt:lpstr>PowerPoint Presentation</vt:lpstr>
      <vt:lpstr>First Passage</vt:lpstr>
      <vt:lpstr>Questions</vt:lpstr>
      <vt:lpstr>Continued</vt:lpstr>
      <vt:lpstr>Second Passage</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Comprehension</dc:title>
  <dc:creator>MOUMITA BALA</dc:creator>
  <cp:lastModifiedBy>MOUMITA BALA</cp:lastModifiedBy>
  <cp:revision>74</cp:revision>
  <dcterms:created xsi:type="dcterms:W3CDTF">2023-11-07T11:39:30Z</dcterms:created>
  <dcterms:modified xsi:type="dcterms:W3CDTF">2023-11-10T07:18:33Z</dcterms:modified>
</cp:coreProperties>
</file>