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86" r:id="rId4"/>
  </p:sldMasterIdLst>
  <p:notesMasterIdLst>
    <p:notesMasterId r:id="rId27"/>
  </p:notesMasterIdLst>
  <p:sldIdLst>
    <p:sldId id="256" r:id="rId5"/>
    <p:sldId id="257" r:id="rId6"/>
    <p:sldId id="276" r:id="rId7"/>
    <p:sldId id="258" r:id="rId8"/>
    <p:sldId id="277" r:id="rId9"/>
    <p:sldId id="259" r:id="rId10"/>
    <p:sldId id="275" r:id="rId11"/>
    <p:sldId id="260" r:id="rId12"/>
    <p:sldId id="272" r:id="rId13"/>
    <p:sldId id="261" r:id="rId14"/>
    <p:sldId id="270" r:id="rId15"/>
    <p:sldId id="271" r:id="rId16"/>
    <p:sldId id="278" r:id="rId17"/>
    <p:sldId id="263" r:id="rId18"/>
    <p:sldId id="264" r:id="rId19"/>
    <p:sldId id="265" r:id="rId20"/>
    <p:sldId id="266" r:id="rId21"/>
    <p:sldId id="267" r:id="rId22"/>
    <p:sldId id="268" r:id="rId23"/>
    <p:sldId id="273" r:id="rId24"/>
    <p:sldId id="274" r:id="rId25"/>
    <p:sldId id="269" r:id="rId26"/>
  </p:sldIdLst>
  <p:sldSz cx="9144000" cy="6858000" type="screen4x3"/>
  <p:notesSz cx="6858000" cy="9144000"/>
  <p:embeddedFontLst>
    <p:embeddedFont>
      <p:font typeface="Baskerville Old Face" panose="02020602080505020303" pitchFamily="18" charset="0"/>
      <p:regular r:id="rId28"/>
    </p:embeddedFont>
    <p:embeddedFont>
      <p:font typeface="Cantarell" panose="020B060402020202020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</p:embeddedFont>
    <p:embeddedFont>
      <p:font typeface="Wingdings 3" panose="05040102010807070707" pitchFamily="18" charset="2"/>
      <p:regular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F0835-03EC-4879-9527-CBCBB9260A5D}" v="2" dt="2021-09-21T03:04:41.305"/>
    <p1510:client id="{ED60B988-338E-461A-813F-C8655D46B199}" v="6" dt="2021-09-20T18:39:13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2.fntdata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2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56909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348520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346443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185064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82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218350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952723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3826117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3886077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361000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148743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369459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34317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28300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228397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334209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397427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149188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2495464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261516" y="1474074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9144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Consolas"/>
              <a:buNone/>
            </a:pPr>
            <a:r>
              <a:rPr lang="en-US" sz="4000" b="1" i="0" u="none" strike="noStrike" cap="none" dirty="0">
                <a:solidFill>
                  <a:schemeClr val="lt2"/>
                </a:solidFill>
                <a:latin typeface="Baskerville Old Face" panose="02020602080505020303" pitchFamily="18" charset="0"/>
                <a:ea typeface="Consolas"/>
                <a:cs typeface="Consolas"/>
                <a:sym typeface="Consolas"/>
              </a:rPr>
              <a:t>LISTENING SKILLS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261516" y="4803655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lIns="10057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“If speaking is silver, then listening is gold.” -- Turkish Proverb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918882"/>
          </a:xfrm>
          <a:prstGeom prst="rect">
            <a:avLst/>
          </a:prstGeom>
          <a:gradFill>
            <a:gsLst>
              <a:gs pos="0">
                <a:srgbClr val="FEF6E1"/>
              </a:gs>
              <a:gs pos="40000">
                <a:srgbClr val="FFE9B3"/>
              </a:gs>
              <a:gs pos="50000">
                <a:srgbClr val="FFE7AD"/>
              </a:gs>
              <a:gs pos="65000">
                <a:srgbClr val="FFE9B3"/>
              </a:gs>
              <a:gs pos="100000">
                <a:srgbClr val="FFF8E7"/>
              </a:gs>
            </a:gsLst>
            <a:lin ang="5400000" scaled="0"/>
          </a:gradFill>
          <a:ln w="120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Baskerville Old Face" panose="02020602080505020303" pitchFamily="18" charset="0"/>
                <a:ea typeface="Consolas"/>
                <a:cs typeface="Consolas"/>
                <a:sym typeface="Consolas"/>
              </a:rPr>
              <a:t>Process of Listening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Receiving/ Hearing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Attending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Understanding/Comprehending/interpreting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Analyzing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Responding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Remembering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None/>
            </a:pPr>
            <a:endParaRPr lang="en-US" sz="1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algn="just"/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457200" y="1143000"/>
            <a:ext cx="8229600" cy="49831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9999" y="0"/>
                </a:moveTo>
                <a:close/>
                <a:lnTo>
                  <a:pt x="-9999" y="120000"/>
                </a:lnTo>
              </a:path>
              <a:path w="120000" h="120000" fill="none" extrusionOk="0">
                <a:moveTo>
                  <a:pt x="-9999" y="22500"/>
                </a:moveTo>
                <a:lnTo>
                  <a:pt x="-45999" y="134999"/>
                </a:lnTo>
              </a:path>
            </a:pathLst>
          </a:cu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Font typeface="Cantarell"/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94570F-D79C-4A41-80B9-D7BDA4B6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10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42682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TYPES/ MODES of LISTENING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447800"/>
            <a:ext cx="3298112" cy="4572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685800" y="2057400"/>
            <a:ext cx="3440013" cy="419893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Baskerville Old Face" panose="02020602080505020303" pitchFamily="18" charset="0"/>
              </a:rPr>
              <a:t>Superficial</a:t>
            </a:r>
          </a:p>
          <a:p>
            <a:endParaRPr lang="en-US" sz="1800" dirty="0">
              <a:latin typeface="Baskerville Old Face" panose="02020602080505020303" pitchFamily="18" charset="0"/>
            </a:endParaRPr>
          </a:p>
          <a:p>
            <a:r>
              <a:rPr lang="en-US" sz="1800" dirty="0">
                <a:latin typeface="Baskerville Old Face" panose="02020602080505020303" pitchFamily="18" charset="0"/>
              </a:rPr>
              <a:t>Appreciative</a:t>
            </a:r>
          </a:p>
          <a:p>
            <a:endParaRPr lang="en-US" sz="1800" dirty="0">
              <a:latin typeface="Baskerville Old Face" panose="02020602080505020303" pitchFamily="18" charset="0"/>
            </a:endParaRPr>
          </a:p>
          <a:p>
            <a:r>
              <a:rPr lang="en-US" sz="1800" dirty="0">
                <a:latin typeface="Baskerville Old Face" panose="02020602080505020303" pitchFamily="18" charset="0"/>
              </a:rPr>
              <a:t>Focused</a:t>
            </a:r>
          </a:p>
          <a:p>
            <a:endParaRPr lang="en-US" sz="1800" dirty="0">
              <a:latin typeface="Baskerville Old Face" panose="02020602080505020303" pitchFamily="18" charset="0"/>
            </a:endParaRPr>
          </a:p>
          <a:p>
            <a:r>
              <a:rPr lang="en-US" sz="1800" dirty="0">
                <a:latin typeface="Baskerville Old Face" panose="02020602080505020303" pitchFamily="18" charset="0"/>
              </a:rPr>
              <a:t>Evaluative</a:t>
            </a:r>
          </a:p>
          <a:p>
            <a:endParaRPr lang="en-US" sz="1800" dirty="0">
              <a:latin typeface="Baskerville Old Face" panose="02020602080505020303" pitchFamily="18" charset="0"/>
            </a:endParaRPr>
          </a:p>
          <a:p>
            <a:endParaRPr lang="en-US" sz="1800" dirty="0">
              <a:latin typeface="Baskerville Old Face" panose="02020602080505020303" pitchFamily="18" charset="0"/>
            </a:endParaRPr>
          </a:p>
          <a:p>
            <a:r>
              <a:rPr lang="en-US" sz="1800" dirty="0">
                <a:latin typeface="Baskerville Old Face" panose="02020602080505020303" pitchFamily="18" charset="0"/>
              </a:rPr>
              <a:t>Attentive</a:t>
            </a:r>
          </a:p>
          <a:p>
            <a:endParaRPr lang="en-US" sz="1800" dirty="0">
              <a:latin typeface="Baskerville Old Face" panose="02020602080505020303" pitchFamily="18" charset="0"/>
            </a:endParaRPr>
          </a:p>
          <a:p>
            <a:r>
              <a:rPr lang="en-US" sz="1800" dirty="0">
                <a:latin typeface="Baskerville Old Face" panose="02020602080505020303" pitchFamily="18" charset="0"/>
              </a:rPr>
              <a:t>Empathetic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241976" y="1447800"/>
            <a:ext cx="3298113" cy="457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Characteristics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quarter" idx="4"/>
          </p:nvPr>
        </p:nvSpPr>
        <p:spPr>
          <a:xfrm>
            <a:off x="4125812" y="2057400"/>
            <a:ext cx="4027588" cy="419893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Baskerville Old Face" panose="02020602080505020303" pitchFamily="18" charset="0"/>
              </a:rPr>
              <a:t>Listener has little/no awareness</a:t>
            </a:r>
          </a:p>
          <a:p>
            <a:endParaRPr lang="en-US" sz="1800" dirty="0">
              <a:latin typeface="Baskerville Old Face" panose="02020602080505020303" pitchFamily="18" charset="0"/>
            </a:endParaRPr>
          </a:p>
          <a:p>
            <a:r>
              <a:rPr lang="en-US" sz="1800" dirty="0">
                <a:latin typeface="Baskerville Old Face" panose="02020602080505020303" pitchFamily="18" charset="0"/>
              </a:rPr>
              <a:t>Purpose is to derive pleasure</a:t>
            </a:r>
          </a:p>
          <a:p>
            <a:endParaRPr lang="en-US" sz="1800" dirty="0">
              <a:latin typeface="Baskerville Old Face" panose="02020602080505020303" pitchFamily="18" charset="0"/>
            </a:endParaRPr>
          </a:p>
          <a:p>
            <a:r>
              <a:rPr lang="en-US" sz="1800" dirty="0">
                <a:latin typeface="Baskerville Old Face" panose="02020602080505020303" pitchFamily="18" charset="0"/>
              </a:rPr>
              <a:t>To get some specific information</a:t>
            </a:r>
          </a:p>
          <a:p>
            <a:endParaRPr lang="en-US" sz="1800" dirty="0">
              <a:latin typeface="Baskerville Old Face" panose="02020602080505020303" pitchFamily="18" charset="0"/>
            </a:endParaRPr>
          </a:p>
          <a:p>
            <a:r>
              <a:rPr lang="en-US" sz="1800" dirty="0">
                <a:latin typeface="Baskerville Old Face" panose="02020602080505020303" pitchFamily="18" charset="0"/>
              </a:rPr>
              <a:t>Evaluate the message/commentary and develop a line of thought</a:t>
            </a:r>
          </a:p>
          <a:p>
            <a:endParaRPr lang="en-US" sz="1800" dirty="0">
              <a:latin typeface="Baskerville Old Face" panose="02020602080505020303" pitchFamily="18" charset="0"/>
            </a:endParaRPr>
          </a:p>
          <a:p>
            <a:r>
              <a:rPr lang="en-US" sz="1800" dirty="0">
                <a:latin typeface="Baskerville Old Face" panose="02020602080505020303" pitchFamily="18" charset="0"/>
              </a:rPr>
              <a:t>Interactive and productive</a:t>
            </a:r>
          </a:p>
          <a:p>
            <a:endParaRPr lang="en-US" sz="1800" dirty="0">
              <a:latin typeface="Baskerville Old Face" panose="02020602080505020303" pitchFamily="18" charset="0"/>
            </a:endParaRPr>
          </a:p>
          <a:p>
            <a:r>
              <a:rPr lang="en-US" sz="1800" dirty="0">
                <a:latin typeface="Baskerville Old Face" panose="02020602080505020303" pitchFamily="18" charset="0"/>
              </a:rPr>
              <a:t>Listening to speaker’s feelings, emotions and state of mind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243A-F3AE-E068-0488-BD86167B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11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b="1" dirty="0">
                <a:latin typeface="Baskerville Old Face" panose="02020602080505020303" pitchFamily="18" charset="0"/>
              </a:rPr>
              <a:t>Types- Andrew </a:t>
            </a:r>
            <a:r>
              <a:rPr b="1" dirty="0" err="1">
                <a:latin typeface="Baskerville Old Face" panose="02020602080505020303" pitchFamily="18" charset="0"/>
              </a:rPr>
              <a:t>Wolvin</a:t>
            </a:r>
            <a:r>
              <a:rPr b="1" dirty="0">
                <a:latin typeface="Baskerville Old Face" panose="02020602080505020303" pitchFamily="18" charset="0"/>
              </a:rPr>
              <a:t> and Carolyn Coakley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Baskerville Old Face" panose="02020602080505020303" pitchFamily="18" charset="0"/>
              </a:rPr>
              <a:t>Discriminative Listening: distinguish between the verbal and non-verbal message</a:t>
            </a:r>
          </a:p>
          <a:p>
            <a:pPr algn="just"/>
            <a:r>
              <a:rPr lang="en-US" sz="2400" dirty="0">
                <a:latin typeface="Baskerville Old Face" panose="02020602080505020303" pitchFamily="18" charset="0"/>
              </a:rPr>
              <a:t>Comprehensive Listening : Listening to understand, for knowledge</a:t>
            </a:r>
          </a:p>
          <a:p>
            <a:pPr algn="just"/>
            <a:r>
              <a:rPr lang="en-US" sz="2400" dirty="0">
                <a:latin typeface="Baskerville Old Face" panose="02020602080505020303" pitchFamily="18" charset="0"/>
              </a:rPr>
              <a:t>Appreciative Listening: entertainment, appreciation  -music,  shows, informative and persuasive speeches</a:t>
            </a:r>
          </a:p>
          <a:p>
            <a:pPr algn="just"/>
            <a:r>
              <a:rPr lang="en-US" sz="2400" dirty="0">
                <a:latin typeface="Baskerville Old Face" panose="02020602080505020303" pitchFamily="18" charset="0"/>
              </a:rPr>
              <a:t>Empathetic: Listen and feel for others – Eulogy</a:t>
            </a:r>
          </a:p>
          <a:p>
            <a:pPr algn="just"/>
            <a:r>
              <a:rPr lang="en-US" sz="2400" dirty="0">
                <a:latin typeface="Baskerville Old Face" panose="02020602080505020303" pitchFamily="18" charset="0"/>
              </a:rPr>
              <a:t>Critical Listening: evaluate the message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2CF972-2998-A111-716E-B14F2909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12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DFE9-DB0D-4547-75D3-7CA32927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D891-497F-EFF3-FEB3-426B7B8B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Discriminative listening: born with it – rely on tone of voice –verbal cues </a:t>
            </a:r>
          </a:p>
          <a:p>
            <a:r>
              <a:rPr lang="en-GB" dirty="0"/>
              <a:t>Informational – to get information</a:t>
            </a:r>
          </a:p>
          <a:p>
            <a:r>
              <a:rPr lang="en-GB" dirty="0"/>
              <a:t>Biased – selective listening</a:t>
            </a:r>
          </a:p>
          <a:p>
            <a:r>
              <a:rPr lang="en-GB" dirty="0"/>
              <a:t>Sympathetic – listen to feelings and emotions – crucial to build deeper relations</a:t>
            </a:r>
          </a:p>
          <a:p>
            <a:r>
              <a:rPr lang="en-GB" dirty="0"/>
              <a:t>Comprehensive – understand what is being said and to provide feedback</a:t>
            </a:r>
          </a:p>
          <a:p>
            <a:r>
              <a:rPr lang="en-GB" dirty="0"/>
              <a:t>Empathetic or therapeutic – understand others’ pain</a:t>
            </a:r>
          </a:p>
          <a:p>
            <a:r>
              <a:rPr lang="en-GB" dirty="0"/>
              <a:t>Critical – analyse complex information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C8AF6-1F83-C147-DAB1-11FDF657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13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180798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7664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onsolas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onsolas"/>
                <a:cs typeface="Consolas"/>
                <a:sym typeface="Consolas"/>
              </a:rPr>
              <a:t>Important Situations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4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Conversations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None/>
            </a:pPr>
            <a:endParaRPr lang="en-US" sz="24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4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Interviews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None/>
            </a:pPr>
            <a:endParaRPr lang="en-US" sz="24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4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Organizational activities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None/>
            </a:pPr>
            <a:endParaRPr lang="en-US" sz="24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4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Negotiation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None/>
            </a:pPr>
            <a:endParaRPr lang="en-US" sz="24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4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Group Discussion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None/>
            </a:pPr>
            <a:endParaRPr lang="en-US" sz="24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4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Meetings</a:t>
            </a:r>
          </a:p>
          <a:p>
            <a:pPr algn="just"/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914400" y="1784350"/>
            <a:ext cx="7772400" cy="457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9999" y="0"/>
                </a:moveTo>
                <a:close/>
                <a:lnTo>
                  <a:pt x="-9999" y="120000"/>
                </a:lnTo>
              </a:path>
              <a:path w="120000" h="120000" fill="none" extrusionOk="0">
                <a:moveTo>
                  <a:pt x="-9999" y="22500"/>
                </a:moveTo>
                <a:lnTo>
                  <a:pt x="-45999" y="135000"/>
                </a:lnTo>
              </a:path>
            </a:pathLst>
          </a:cu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AB0DC7-B0BF-8A81-F350-9489B9A7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14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Consolas"/>
              <a:buNone/>
            </a:pPr>
            <a:r>
              <a:rPr lang="en-US" sz="4000" b="1" i="0" u="none" strike="noStrike" cap="none" dirty="0">
                <a:solidFill>
                  <a:schemeClr val="lt2"/>
                </a:solidFill>
                <a:latin typeface="Baskerville Old Face" panose="02020602080505020303" pitchFamily="18" charset="0"/>
                <a:ea typeface="Consolas"/>
                <a:cs typeface="Consolas"/>
                <a:sym typeface="Consolas"/>
              </a:rPr>
              <a:t>Factors Affecting Listening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32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32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Noise 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32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Venue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32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Time 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32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Status 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32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Culture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32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State of mind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32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Ego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32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Pre-judgement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32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Language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32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algn="just"/>
            <a:endParaRPr lang="en-US" sz="3200" dirty="0">
              <a:latin typeface="Baskerville Old Face" panose="02020602080505020303" pitchFamily="18" charset="0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914400" y="1784350"/>
            <a:ext cx="7772400" cy="457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9999" y="0"/>
                </a:moveTo>
                <a:close/>
                <a:lnTo>
                  <a:pt x="-9999" y="120000"/>
                </a:lnTo>
              </a:path>
              <a:path w="120000" h="120000" fill="none" extrusionOk="0">
                <a:moveTo>
                  <a:pt x="-9999" y="22500"/>
                </a:moveTo>
                <a:lnTo>
                  <a:pt x="-45999" y="135000"/>
                </a:lnTo>
              </a:path>
            </a:pathLst>
          </a:cu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2C470-0FA4-B439-1FF3-E157DE1E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15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655837" y="452718"/>
            <a:ext cx="7055380" cy="995082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BA870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onsolas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onsolas"/>
                <a:cs typeface="Consolas"/>
                <a:sym typeface="Consolas"/>
              </a:rPr>
              <a:t>Barriers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gradFill>
            <a:gsLst>
              <a:gs pos="0">
                <a:srgbClr val="FFEDBF"/>
              </a:gs>
              <a:gs pos="25000">
                <a:srgbClr val="FED671"/>
              </a:gs>
              <a:gs pos="40000">
                <a:srgbClr val="FECE58"/>
              </a:gs>
              <a:gs pos="50000">
                <a:srgbClr val="FECD53"/>
              </a:gs>
              <a:gs pos="60000">
                <a:srgbClr val="FECE58"/>
              </a:gs>
              <a:gs pos="75000">
                <a:srgbClr val="FFD777"/>
              </a:gs>
              <a:gs pos="100000">
                <a:srgbClr val="FFEDBF"/>
              </a:gs>
            </a:gsLst>
            <a:lin ang="5400000" scaled="0"/>
          </a:gradFill>
          <a:ln w="12000" cap="flat" cmpd="sng">
            <a:solidFill>
              <a:srgbClr val="3F6C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411480" marR="0" lvl="0" indent="-347980" algn="l" rtl="0">
              <a:spcBef>
                <a:spcPts val="0"/>
              </a:spcBef>
              <a:buClr>
                <a:schemeClr val="lt2"/>
              </a:buClr>
              <a:buSzPct val="95000"/>
              <a:buFont typeface="Noto Symbol"/>
              <a:buChar char="▪"/>
            </a:pPr>
            <a:r>
              <a:rPr lang="en-US" sz="3000" b="0" i="0" u="none" strike="noStrike" cap="none" dirty="0">
                <a:solidFill>
                  <a:srgbClr val="003300"/>
                </a:solidFill>
                <a:latin typeface="Baskerville Old Face" panose="02020602080505020303" pitchFamily="18" charset="0"/>
                <a:ea typeface="Georgia"/>
                <a:cs typeface="Georgia"/>
                <a:sym typeface="Georgia"/>
              </a:rPr>
              <a:t>Environmental barriers</a:t>
            </a:r>
          </a:p>
          <a:p>
            <a:pPr marL="411480" marR="0" lvl="0" indent="-347980" algn="l" rtl="0">
              <a:spcBef>
                <a:spcPts val="700"/>
              </a:spcBef>
              <a:buClr>
                <a:schemeClr val="lt2"/>
              </a:buClr>
              <a:buSzPct val="95000"/>
              <a:buFont typeface="Noto Symbol"/>
              <a:buChar char="▪"/>
            </a:pPr>
            <a:r>
              <a:rPr lang="en-US" sz="3000" b="0" i="0" u="none" strike="noStrike" cap="none" dirty="0">
                <a:solidFill>
                  <a:srgbClr val="003300"/>
                </a:solidFill>
                <a:latin typeface="Baskerville Old Face" panose="02020602080505020303" pitchFamily="18" charset="0"/>
                <a:ea typeface="Georgia"/>
                <a:cs typeface="Georgia"/>
                <a:sym typeface="Georgia"/>
              </a:rPr>
              <a:t> Physiological barriers</a:t>
            </a:r>
          </a:p>
          <a:p>
            <a:pPr marL="411480" marR="0" lvl="0" indent="-347980" algn="l" rtl="0">
              <a:spcBef>
                <a:spcPts val="700"/>
              </a:spcBef>
              <a:buClr>
                <a:schemeClr val="lt2"/>
              </a:buClr>
              <a:buSzPct val="95000"/>
              <a:buFont typeface="Noto Symbol"/>
              <a:buChar char="▪"/>
            </a:pPr>
            <a:r>
              <a:rPr lang="en-US" sz="3000" b="0" i="0" u="none" strike="noStrike" cap="none" dirty="0">
                <a:solidFill>
                  <a:srgbClr val="003300"/>
                </a:solidFill>
                <a:latin typeface="Baskerville Old Face" panose="02020602080505020303" pitchFamily="18" charset="0"/>
                <a:ea typeface="Georgia"/>
                <a:cs typeface="Georgia"/>
                <a:sym typeface="Georgia"/>
              </a:rPr>
              <a:t> Psychological barriers</a:t>
            </a:r>
          </a:p>
          <a:p>
            <a:pPr marL="411480" marR="0" lvl="0" indent="-347980" algn="l" rtl="0">
              <a:spcBef>
                <a:spcPts val="700"/>
              </a:spcBef>
              <a:buClr>
                <a:schemeClr val="lt2"/>
              </a:buClr>
              <a:buSzPct val="75000"/>
              <a:buFont typeface="Noto Symbol"/>
              <a:buChar char="▪"/>
            </a:pPr>
            <a:r>
              <a:rPr lang="en-US" sz="3000" b="0" i="0" u="none" strike="noStrike" cap="none" dirty="0">
                <a:solidFill>
                  <a:srgbClr val="003300"/>
                </a:solidFill>
                <a:latin typeface="Baskerville Old Face" panose="02020602080505020303" pitchFamily="18" charset="0"/>
                <a:ea typeface="Georgia"/>
                <a:cs typeface="Georgia"/>
                <a:sym typeface="Georgia"/>
              </a:rPr>
              <a:t> 	Selective Listening</a:t>
            </a:r>
          </a:p>
          <a:p>
            <a:pPr marL="411480" marR="0" lvl="0" indent="-347980" algn="l" rtl="0">
              <a:spcBef>
                <a:spcPts val="700"/>
              </a:spcBef>
              <a:buClr>
                <a:schemeClr val="lt2"/>
              </a:buClr>
              <a:buSzPct val="75000"/>
              <a:buFont typeface="Noto Symbol"/>
              <a:buChar char="▪"/>
            </a:pPr>
            <a:r>
              <a:rPr lang="en-US" sz="3000" b="0" i="0" u="none" strike="noStrike" cap="none" dirty="0">
                <a:solidFill>
                  <a:srgbClr val="003300"/>
                </a:solidFill>
                <a:latin typeface="Baskerville Old Face" panose="02020602080505020303" pitchFamily="18" charset="0"/>
                <a:ea typeface="Georgia"/>
                <a:cs typeface="Georgia"/>
                <a:sym typeface="Georgia"/>
              </a:rPr>
              <a:t> 	Negative Listening Attitudes</a:t>
            </a:r>
          </a:p>
          <a:p>
            <a:pPr marL="411480" marR="0" lvl="0" indent="-347980" algn="l" rtl="0">
              <a:spcBef>
                <a:spcPts val="700"/>
              </a:spcBef>
              <a:buClr>
                <a:schemeClr val="lt2"/>
              </a:buClr>
              <a:buSzPct val="75000"/>
              <a:buFont typeface="Noto Symbol"/>
              <a:buChar char="▪"/>
            </a:pPr>
            <a:r>
              <a:rPr lang="en-US" sz="3000" b="0" i="0" u="none" strike="noStrike" cap="none" dirty="0">
                <a:solidFill>
                  <a:srgbClr val="003300"/>
                </a:solidFill>
                <a:latin typeface="Baskerville Old Face" panose="02020602080505020303" pitchFamily="18" charset="0"/>
                <a:ea typeface="Georgia"/>
                <a:cs typeface="Georgia"/>
                <a:sym typeface="Georgia"/>
              </a:rPr>
              <a:t> 	Personal Reactions</a:t>
            </a:r>
          </a:p>
          <a:p>
            <a:pPr marL="411480" marR="0" lvl="0" indent="-347980" algn="l" rtl="0">
              <a:spcBef>
                <a:spcPts val="700"/>
              </a:spcBef>
              <a:buClr>
                <a:schemeClr val="lt2"/>
              </a:buClr>
              <a:buSzPct val="75000"/>
              <a:buFont typeface="Noto Symbol"/>
              <a:buChar char="▪"/>
            </a:pPr>
            <a:r>
              <a:rPr lang="en-US" sz="3000" b="0" i="0" u="none" strike="noStrike" cap="none" dirty="0">
                <a:solidFill>
                  <a:srgbClr val="003300"/>
                </a:solidFill>
                <a:latin typeface="Baskerville Old Face" panose="02020602080505020303" pitchFamily="18" charset="0"/>
                <a:ea typeface="Georgia"/>
                <a:cs typeface="Georgia"/>
                <a:sym typeface="Georgia"/>
              </a:rPr>
              <a:t> 	Poor Motivation </a:t>
            </a:r>
          </a:p>
          <a:p>
            <a:pPr marL="411480" lvl="0" indent="-347980">
              <a:spcBef>
                <a:spcPts val="700"/>
              </a:spcBef>
              <a:buClr>
                <a:schemeClr val="lt2"/>
              </a:buClr>
              <a:buSzPct val="75000"/>
              <a:buFont typeface="Noto Symbol"/>
              <a:buChar char="▪"/>
            </a:pPr>
            <a:endParaRPr lang="en-US" sz="3000" dirty="0">
              <a:solidFill>
                <a:srgbClr val="003300"/>
              </a:solidFill>
              <a:latin typeface="Baskerville Old Face" panose="02020602080505020303" pitchFamily="18" charset="0"/>
              <a:ea typeface="Georgia"/>
              <a:cs typeface="Georgia"/>
              <a:sym typeface="Georgia"/>
            </a:endParaRPr>
          </a:p>
          <a:p>
            <a:pPr marL="411480" lvl="0" indent="-347980">
              <a:spcBef>
                <a:spcPts val="700"/>
              </a:spcBef>
              <a:buClr>
                <a:schemeClr val="lt2"/>
              </a:buClr>
              <a:buSzPct val="75000"/>
              <a:buFont typeface="Noto Symbol"/>
              <a:buChar char="▪"/>
            </a:pPr>
            <a:endParaRPr lang="en-US" sz="3000" b="0" i="0" u="none" strike="noStrike" cap="none" dirty="0">
              <a:solidFill>
                <a:srgbClr val="003300"/>
              </a:solidFill>
              <a:latin typeface="Baskerville Old Face" panose="02020602080505020303" pitchFamily="18" charset="0"/>
              <a:ea typeface="Georgia"/>
              <a:cs typeface="Georgia"/>
              <a:sym typeface="Georgia"/>
            </a:endParaRPr>
          </a:p>
          <a:p>
            <a:pPr marL="411480" marR="0" lvl="0" indent="-347980" algn="l" rtl="0">
              <a:spcBef>
                <a:spcPts val="700"/>
              </a:spcBef>
              <a:buClr>
                <a:schemeClr val="lt2"/>
              </a:buClr>
              <a:buSzPct val="95000"/>
              <a:buFont typeface="Noto Symbol"/>
              <a:buNone/>
            </a:pPr>
            <a:endParaRPr sz="3000" b="0" i="0" u="none" strike="noStrike" cap="none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4B23B6-9B4C-20D4-1553-081FD97B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16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131673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AB0F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onsolas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onsolas"/>
                <a:cs typeface="Consolas"/>
                <a:sym typeface="Consolas"/>
              </a:rPr>
              <a:t>Barriers to Effective Listening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914400" y="2133600"/>
            <a:ext cx="7772400" cy="4221958"/>
          </a:xfrm>
        </p:spPr>
        <p:txBody>
          <a:bodyPr/>
          <a:lstStyle/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Day dreaming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Mentally arguing with the speaker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Desire to talk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Lack of Interest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Negative reaction to the speaker’s appearance or delivery style</a:t>
            </a:r>
          </a:p>
          <a:p>
            <a:pPr algn="just"/>
            <a:endParaRPr lang="en-US" sz="2800" dirty="0">
              <a:latin typeface="Baskerville Old Face" panose="02020602080505020303" pitchFamily="18" charset="0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914400" y="1784350"/>
            <a:ext cx="7772400" cy="457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9999" y="0"/>
                </a:moveTo>
                <a:close/>
                <a:lnTo>
                  <a:pt x="-9999" y="120000"/>
                </a:lnTo>
              </a:path>
              <a:path w="120000" h="120000" fill="none" extrusionOk="0">
                <a:moveTo>
                  <a:pt x="-9999" y="22500"/>
                </a:moveTo>
                <a:lnTo>
                  <a:pt x="-45999" y="135000"/>
                </a:lnTo>
              </a:path>
            </a:pathLst>
          </a:cu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BBD5AC-71F1-003F-1D5E-AFFA95EC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17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1164336"/>
          </a:xfrm>
          <a:prstGeom prst="rect">
            <a:avLst/>
          </a:prstGeom>
          <a:gradFill>
            <a:gsLst>
              <a:gs pos="0">
                <a:srgbClr val="D6DFF5"/>
              </a:gs>
              <a:gs pos="25000">
                <a:srgbClr val="AEBBDF"/>
              </a:gs>
              <a:gs pos="40000">
                <a:srgbClr val="9FAFD9"/>
              </a:gs>
              <a:gs pos="50000">
                <a:srgbClr val="9CADD8"/>
              </a:gs>
              <a:gs pos="60000">
                <a:srgbClr val="9FAFD9"/>
              </a:gs>
              <a:gs pos="75000">
                <a:srgbClr val="AFBDE1"/>
              </a:gs>
              <a:gs pos="100000">
                <a:srgbClr val="D5DEF6"/>
              </a:gs>
            </a:gsLst>
            <a:lin ang="5400000" scaled="0"/>
          </a:gradFill>
          <a:ln w="120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reflection stA="50000" endA="300" endPos="55000" sy="-100000" algn="bl" rotWithShape="0"/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onsolas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onsolas"/>
                <a:cs typeface="Consolas"/>
                <a:sym typeface="Consolas"/>
              </a:rPr>
              <a:t>Developing Effective Listening</a:t>
            </a:r>
          </a:p>
        </p:txBody>
      </p:sp>
      <p:sp>
        <p:nvSpPr>
          <p:cNvPr id="214" name="Shape 214"/>
          <p:cNvSpPr/>
          <p:nvPr/>
        </p:nvSpPr>
        <p:spPr>
          <a:xfrm>
            <a:off x="914400" y="1784350"/>
            <a:ext cx="3006387" cy="525516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640"/>
              </a:spcAft>
              <a:buSzPct val="25000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Stop Talking</a:t>
            </a:r>
          </a:p>
        </p:txBody>
      </p:sp>
      <p:sp>
        <p:nvSpPr>
          <p:cNvPr id="215" name="Shape 215"/>
          <p:cNvSpPr/>
          <p:nvPr/>
        </p:nvSpPr>
        <p:spPr>
          <a:xfrm>
            <a:off x="914400" y="2388693"/>
            <a:ext cx="3124200" cy="5255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560"/>
              </a:spcAft>
              <a:buSzPct val="25000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Take notes</a:t>
            </a:r>
          </a:p>
        </p:txBody>
      </p:sp>
      <p:sp>
        <p:nvSpPr>
          <p:cNvPr id="216" name="Shape 216"/>
          <p:cNvSpPr/>
          <p:nvPr/>
        </p:nvSpPr>
        <p:spPr>
          <a:xfrm>
            <a:off x="914400" y="2993038"/>
            <a:ext cx="3048000" cy="5255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36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Identify with the speaker</a:t>
            </a:r>
          </a:p>
        </p:txBody>
      </p:sp>
      <p:sp>
        <p:nvSpPr>
          <p:cNvPr id="217" name="Shape 217"/>
          <p:cNvSpPr/>
          <p:nvPr/>
        </p:nvSpPr>
        <p:spPr>
          <a:xfrm>
            <a:off x="914400" y="3597382"/>
            <a:ext cx="3124200" cy="5255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360"/>
              </a:spcAft>
              <a:buSzPct val="25000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Ask questions</a:t>
            </a:r>
          </a:p>
        </p:txBody>
      </p:sp>
      <p:sp>
        <p:nvSpPr>
          <p:cNvPr id="218" name="Shape 218"/>
          <p:cNvSpPr/>
          <p:nvPr/>
        </p:nvSpPr>
        <p:spPr>
          <a:xfrm>
            <a:off x="914400" y="4201725"/>
            <a:ext cx="3048000" cy="5255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480"/>
              </a:spcAft>
              <a:buSzPct val="25000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Concentrate</a:t>
            </a:r>
          </a:p>
        </p:txBody>
      </p:sp>
      <p:sp>
        <p:nvSpPr>
          <p:cNvPr id="219" name="Shape 219"/>
          <p:cNvSpPr/>
          <p:nvPr/>
        </p:nvSpPr>
        <p:spPr>
          <a:xfrm>
            <a:off x="914400" y="4806069"/>
            <a:ext cx="3124200" cy="5255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560"/>
              </a:spcAft>
              <a:buSzPct val="25000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Look interested</a:t>
            </a:r>
          </a:p>
        </p:txBody>
      </p:sp>
      <p:sp>
        <p:nvSpPr>
          <p:cNvPr id="220" name="Shape 220"/>
          <p:cNvSpPr/>
          <p:nvPr/>
        </p:nvSpPr>
        <p:spPr>
          <a:xfrm>
            <a:off x="914400" y="5410414"/>
            <a:ext cx="5029200" cy="5255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320"/>
              </a:spcAft>
              <a:buSzPct val="25000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Control your emotions and temper</a:t>
            </a:r>
          </a:p>
        </p:txBody>
      </p:sp>
      <p:sp>
        <p:nvSpPr>
          <p:cNvPr id="221" name="Shape 221"/>
          <p:cNvSpPr/>
          <p:nvPr/>
        </p:nvSpPr>
        <p:spPr>
          <a:xfrm>
            <a:off x="914400" y="6014757"/>
            <a:ext cx="5105400" cy="5255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360"/>
              </a:spcAft>
              <a:buSzPct val="25000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Avoid jumping to conclusions/ evaluations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29E19B-0CD5-370B-57C8-D4C694EB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18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5"/>
          </a:solidFill>
          <a:ln w="19050" cap="flat" cmpd="sng">
            <a:solidFill>
              <a:srgbClr val="54659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onsolas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onsolas"/>
                <a:cs typeface="Consolas"/>
                <a:sym typeface="Consolas"/>
              </a:rPr>
              <a:t>Simple Listening Technique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Listen</a:t>
            </a:r>
          </a:p>
          <a:p>
            <a:pPr marL="800100" marR="0" lvl="1" indent="-342900" algn="l" rtl="0">
              <a:spcBef>
                <a:spcPts val="280"/>
              </a:spcBef>
              <a:buClr>
                <a:schemeClr val="accent2"/>
              </a:buClr>
              <a:buSzPct val="90000"/>
              <a:buFont typeface="Noto Symbol"/>
              <a:buChar char="▫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Don’t interrupt</a:t>
            </a:r>
          </a:p>
          <a:p>
            <a:pPr marL="800100" marR="0" lvl="1" indent="-342900" algn="l" rtl="0">
              <a:spcBef>
                <a:spcPts val="280"/>
              </a:spcBef>
              <a:buClr>
                <a:schemeClr val="accent2"/>
              </a:buClr>
              <a:buSzPct val="90000"/>
              <a:buFont typeface="Noto Symbol"/>
              <a:buChar char="▫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Let the speaker finish</a:t>
            </a:r>
          </a:p>
          <a:p>
            <a:pPr marL="800100" marR="0" lvl="1" indent="-342900" algn="l" rtl="0">
              <a:spcBef>
                <a:spcPts val="280"/>
              </a:spcBef>
              <a:buClr>
                <a:schemeClr val="accent2"/>
              </a:buClr>
              <a:buSzPct val="90000"/>
              <a:buFont typeface="Noto Symbol"/>
              <a:buChar char="▫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Concentrate on what is being said and how it is being said</a:t>
            </a:r>
          </a:p>
          <a:p>
            <a:pPr marL="800100" marR="0" lvl="1" indent="-342900" algn="l" rtl="0">
              <a:spcBef>
                <a:spcPts val="280"/>
              </a:spcBef>
              <a:buClr>
                <a:schemeClr val="accent2"/>
              </a:buClr>
              <a:buSzPct val="90000"/>
              <a:buFont typeface="Noto Symbol"/>
              <a:buChar char="▫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Make notes if this helps</a:t>
            </a:r>
          </a:p>
          <a:p>
            <a:pPr marL="800100" marR="0" lvl="1" indent="-342900" algn="l" rtl="0">
              <a:spcBef>
                <a:spcPts val="280"/>
              </a:spcBef>
              <a:buClr>
                <a:schemeClr val="accent2"/>
              </a:buClr>
              <a:buSzPct val="90000"/>
              <a:buFont typeface="Noto Symbol"/>
              <a:buChar char="▫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Show the speaker that you are listening</a:t>
            </a:r>
          </a:p>
          <a:p>
            <a:pPr marL="457200" marR="0" lvl="0" indent="-457200" algn="l" rtl="0">
              <a:spcBef>
                <a:spcPts val="7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Question</a:t>
            </a:r>
          </a:p>
          <a:p>
            <a:pPr marL="800100" marR="0" lvl="1" indent="-342900" algn="l" rtl="0">
              <a:spcBef>
                <a:spcPts val="280"/>
              </a:spcBef>
              <a:buClr>
                <a:schemeClr val="accent2"/>
              </a:buClr>
              <a:buSzPct val="90000"/>
              <a:buFont typeface="Noto Symbol"/>
              <a:buChar char="▫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Check understanding</a:t>
            </a:r>
          </a:p>
          <a:p>
            <a:pPr marL="457200" marR="0" lvl="0" indent="-457200" algn="l" rtl="0">
              <a:spcBef>
                <a:spcPts val="7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US" sz="3000" b="0" i="0" u="none" strike="noStrike" cap="none" dirty="0" err="1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Summarise</a:t>
            </a:r>
            <a:endParaRPr lang="en-US" sz="3000" b="0" i="0" u="none" strike="noStrike" cap="none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800100" marR="0" lvl="1" indent="-342900" algn="l" rtl="0">
              <a:spcBef>
                <a:spcPts val="280"/>
              </a:spcBef>
              <a:buClr>
                <a:schemeClr val="accent2"/>
              </a:buClr>
              <a:buSzPct val="90000"/>
              <a:buFont typeface="Noto Symbol"/>
              <a:buChar char="▫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Paraphrase what the speaker has just told you</a:t>
            </a:r>
          </a:p>
          <a:p>
            <a:pPr marL="411480" marR="0" lvl="0" indent="-347980" algn="l" rtl="0">
              <a:spcBef>
                <a:spcPts val="700"/>
              </a:spcBef>
              <a:buClr>
                <a:schemeClr val="lt2"/>
              </a:buClr>
              <a:buSzPct val="95000"/>
              <a:buFont typeface="Noto Symbol"/>
              <a:buNone/>
            </a:pPr>
            <a:endParaRPr sz="3000" b="0" i="0" u="none" strike="noStrike" cap="none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C37FE-11B4-76FD-C44E-CA06372D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19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Consolas"/>
              <a:buNone/>
            </a:pPr>
            <a:r>
              <a:rPr lang="en-US" sz="4000" b="0" i="0" u="none" strike="noStrike" cap="none" dirty="0">
                <a:solidFill>
                  <a:schemeClr val="lt2"/>
                </a:solidFill>
                <a:latin typeface="Baskerville Old Face" panose="02020602080505020303" pitchFamily="18" charset="0"/>
                <a:ea typeface="Consolas"/>
                <a:cs typeface="Consolas"/>
                <a:sym typeface="Consolas"/>
              </a:rPr>
              <a:t>Objectives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11480" marR="0" lvl="0" indent="-347980" algn="just" rtl="0">
              <a:spcBef>
                <a:spcPts val="0"/>
              </a:spcBef>
              <a:buClr>
                <a:schemeClr val="lt2"/>
              </a:buClr>
              <a:buSzPct val="95000"/>
              <a:buFont typeface="Wingdings" pitchFamily="2" charset="2"/>
              <a:buChar char="Ø"/>
            </a:pPr>
            <a:endParaRPr lang="en-US" sz="3000" b="0" i="0" u="none" strike="noStrike" cap="none" dirty="0"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411480" marR="0" lvl="0" indent="-347980" algn="just" rtl="0">
              <a:spcBef>
                <a:spcPts val="0"/>
              </a:spcBef>
              <a:buClr>
                <a:schemeClr val="lt2"/>
              </a:buClr>
              <a:buSzPct val="95000"/>
              <a:buFont typeface="Wingdings" pitchFamily="2" charset="2"/>
              <a:buChar char="Ø"/>
            </a:pPr>
            <a:r>
              <a:rPr lang="en-US" sz="3000" dirty="0"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Importance</a:t>
            </a:r>
          </a:p>
          <a:p>
            <a:pPr marL="411480" marR="0" lvl="0" indent="-347980" algn="just" rtl="0">
              <a:spcBef>
                <a:spcPts val="0"/>
              </a:spcBef>
              <a:buClr>
                <a:schemeClr val="lt2"/>
              </a:buClr>
              <a:buSzPct val="95000"/>
              <a:buFont typeface="Wingdings" pitchFamily="2" charset="2"/>
              <a:buChar char="Ø"/>
            </a:pPr>
            <a:r>
              <a:rPr lang="en-US" sz="3000" b="0" i="0" u="none" strike="noStrike" cap="none" dirty="0"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Define the process of listening </a:t>
            </a:r>
          </a:p>
          <a:p>
            <a:pPr marL="411480" marR="0" lvl="0" indent="-347980" algn="just" rtl="0">
              <a:spcBef>
                <a:spcPts val="700"/>
              </a:spcBef>
              <a:buClr>
                <a:schemeClr val="lt2"/>
              </a:buClr>
              <a:buSzPct val="95000"/>
              <a:buFont typeface="Wingdings" pitchFamily="2" charset="2"/>
              <a:buChar char="Ø"/>
            </a:pPr>
            <a:r>
              <a:rPr lang="en-US" sz="3000" b="0" i="0" u="none" strike="noStrike" cap="none" dirty="0"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Explain methods for improving listening skills</a:t>
            </a:r>
          </a:p>
          <a:p>
            <a:pPr indent="-347980" algn="just">
              <a:buSzPct val="95000"/>
              <a:buFont typeface="Wingdings" pitchFamily="2" charset="2"/>
              <a:buChar char="Ø"/>
            </a:pPr>
            <a:r>
              <a:rPr lang="en-US" sz="3000" dirty="0"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Explain barriers to effective listening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EE57F9-66E3-11F5-9027-0C951110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83A5-4215-6FF1-28C5-AA8D8F6D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askerville Old Face" panose="02020602080505020303" pitchFamily="18" charset="0"/>
              </a:rPr>
              <a:t>Listening Skills -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74CD70-A427-9A70-DE91-4D90CA2C13BE}"/>
              </a:ext>
            </a:extLst>
          </p:cNvPr>
          <p:cNvSpPr txBox="1"/>
          <p:nvPr/>
        </p:nvSpPr>
        <p:spPr>
          <a:xfrm>
            <a:off x="612742" y="2271860"/>
            <a:ext cx="70041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askerville Old Face" panose="02020602080505020303" pitchFamily="18" charset="0"/>
              </a:rPr>
              <a:t>The </a:t>
            </a:r>
            <a:r>
              <a:rPr lang="en-US" sz="2800" b="1" dirty="0">
                <a:latin typeface="Baskerville Old Face" panose="02020602080505020303" pitchFamily="18" charset="0"/>
              </a:rPr>
              <a:t>SOLER</a:t>
            </a:r>
            <a:r>
              <a:rPr lang="en-US" sz="2800" dirty="0">
                <a:latin typeface="Baskerville Old Face" panose="02020602080505020303" pitchFamily="18" charset="0"/>
              </a:rPr>
              <a:t> approach ( Egan, 2002)</a:t>
            </a:r>
          </a:p>
          <a:p>
            <a:pPr algn="just"/>
            <a:endParaRPr lang="en-US" sz="2800" dirty="0">
              <a:latin typeface="Baskerville Old Face" panose="02020602080505020303" pitchFamily="18" charset="0"/>
            </a:endParaRPr>
          </a:p>
          <a:p>
            <a:pPr algn="just"/>
            <a:r>
              <a:rPr lang="en-US" sz="2800" b="1" dirty="0">
                <a:latin typeface="Baskerville Old Face" panose="02020602080505020303" pitchFamily="18" charset="0"/>
              </a:rPr>
              <a:t>S</a:t>
            </a:r>
            <a:r>
              <a:rPr lang="en-US" sz="2800" dirty="0">
                <a:latin typeface="Baskerville Old Face" panose="02020602080505020303" pitchFamily="18" charset="0"/>
              </a:rPr>
              <a:t>quarely face the person</a:t>
            </a:r>
          </a:p>
          <a:p>
            <a:pPr algn="just"/>
            <a:r>
              <a:rPr lang="en-US" sz="2800" b="1" dirty="0">
                <a:latin typeface="Baskerville Old Face" panose="02020602080505020303" pitchFamily="18" charset="0"/>
              </a:rPr>
              <a:t>O</a:t>
            </a:r>
            <a:r>
              <a:rPr lang="en-US" sz="2800" dirty="0">
                <a:latin typeface="Baskerville Old Face" panose="02020602080505020303" pitchFamily="18" charset="0"/>
              </a:rPr>
              <a:t>pen posture</a:t>
            </a:r>
          </a:p>
          <a:p>
            <a:pPr algn="just"/>
            <a:r>
              <a:rPr lang="en-US" sz="2800" b="1" dirty="0">
                <a:latin typeface="Baskerville Old Face" panose="02020602080505020303" pitchFamily="18" charset="0"/>
              </a:rPr>
              <a:t>L</a:t>
            </a:r>
            <a:r>
              <a:rPr lang="en-US" sz="2800" dirty="0">
                <a:latin typeface="Baskerville Old Face" panose="02020602080505020303" pitchFamily="18" charset="0"/>
              </a:rPr>
              <a:t>ean towards the person</a:t>
            </a:r>
          </a:p>
          <a:p>
            <a:pPr algn="just"/>
            <a:r>
              <a:rPr lang="en-US" sz="2800" b="1" dirty="0">
                <a:latin typeface="Baskerville Old Face" panose="02020602080505020303" pitchFamily="18" charset="0"/>
              </a:rPr>
              <a:t>E</a:t>
            </a:r>
            <a:r>
              <a:rPr lang="en-US" sz="2800" dirty="0">
                <a:latin typeface="Baskerville Old Face" panose="02020602080505020303" pitchFamily="18" charset="0"/>
              </a:rPr>
              <a:t>ye contact</a:t>
            </a:r>
          </a:p>
          <a:p>
            <a:pPr algn="just"/>
            <a:r>
              <a:rPr lang="en-US" sz="2800" b="1" dirty="0">
                <a:latin typeface="Baskerville Old Face" panose="02020602080505020303" pitchFamily="18" charset="0"/>
              </a:rPr>
              <a:t>R</a:t>
            </a:r>
            <a:r>
              <a:rPr lang="en-US" sz="2800" dirty="0">
                <a:latin typeface="Baskerville Old Face" panose="02020602080505020303" pitchFamily="18" charset="0"/>
              </a:rPr>
              <a:t>elax</a:t>
            </a:r>
          </a:p>
          <a:p>
            <a:pPr algn="just"/>
            <a:endParaRPr lang="en-IN" sz="2800" dirty="0">
              <a:latin typeface="Baskerville Old Face" panose="020206020805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6918F-AE74-D76A-8E61-D9216C75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20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934396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CFE9-769F-EF1B-D32A-BCBDCE39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Some useful phrases for active listening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460E9-1B3F-60FB-35C3-7E60C08C1039}"/>
              </a:ext>
            </a:extLst>
          </p:cNvPr>
          <p:cNvSpPr txBox="1"/>
          <p:nvPr/>
        </p:nvSpPr>
        <p:spPr>
          <a:xfrm>
            <a:off x="641022" y="1964353"/>
            <a:ext cx="76922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skerville Old Face" panose="02020602080505020303" pitchFamily="18" charset="0"/>
              </a:rPr>
              <a:t>Confirming</a:t>
            </a:r>
            <a:r>
              <a:rPr lang="en-US" sz="2400" dirty="0">
                <a:latin typeface="Baskerville Old Face" panose="02020602080505020303" pitchFamily="18" charset="0"/>
              </a:rPr>
              <a:t>: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    Let me confirm...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    Can I make sure I understand what you’ve said..?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    Can I just check?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  <a:p>
            <a:r>
              <a:rPr lang="en-US" sz="2400" b="1" dirty="0" err="1">
                <a:latin typeface="Baskerville Old Face" panose="02020602080505020303" pitchFamily="18" charset="0"/>
              </a:rPr>
              <a:t>Summarising</a:t>
            </a:r>
            <a:r>
              <a:rPr lang="en-US" sz="2400" dirty="0">
                <a:latin typeface="Baskerville Old Face" panose="02020602080505020303" pitchFamily="18" charset="0"/>
              </a:rPr>
              <a:t>: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     Can I </a:t>
            </a:r>
            <a:r>
              <a:rPr lang="en-US" sz="2400" dirty="0" err="1">
                <a:latin typeface="Baskerville Old Face" panose="02020602080505020303" pitchFamily="18" charset="0"/>
              </a:rPr>
              <a:t>summarise</a:t>
            </a:r>
            <a:r>
              <a:rPr lang="en-US" sz="2400" dirty="0">
                <a:latin typeface="Baskerville Old Face" panose="02020602080505020303" pitchFamily="18" charset="0"/>
              </a:rPr>
              <a:t> what you’ve said please?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      I think you said...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  <a:p>
            <a:r>
              <a:rPr lang="en-US" sz="2400" b="1" dirty="0">
                <a:latin typeface="Baskerville Old Face" panose="02020602080505020303" pitchFamily="18" charset="0"/>
              </a:rPr>
              <a:t>Checking</a:t>
            </a:r>
            <a:r>
              <a:rPr lang="en-US" sz="2400" dirty="0">
                <a:latin typeface="Baskerville Old Face" panose="02020602080505020303" pitchFamily="18" charset="0"/>
              </a:rPr>
              <a:t>: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      Is that right?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       Have I understood you correctly?</a:t>
            </a:r>
          </a:p>
          <a:p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AB16-13A9-E72F-A476-0D8D9798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21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243919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0" y="1524000"/>
            <a:ext cx="8229600" cy="4572000"/>
          </a:xfrm>
        </p:spPr>
        <p:txBody>
          <a:bodyPr/>
          <a:lstStyle/>
          <a:p>
            <a:pPr algn="ctr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pPr algn="ctr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pPr algn="ctr">
              <a:buNone/>
            </a:pPr>
            <a:r>
              <a:rPr lang="en-US" sz="3200" dirty="0">
                <a:latin typeface="Baskerville Old Face" panose="02020602080505020303" pitchFamily="18" charset="0"/>
              </a:rPr>
              <a:t>Thank you for LISTENING!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12169C-7A07-736A-9A39-389D352D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22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2A8E-393F-E103-77A3-329ADEE4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78498"/>
          </a:xfrm>
        </p:spPr>
        <p:txBody>
          <a:bodyPr/>
          <a:lstStyle/>
          <a:p>
            <a:r>
              <a:rPr lang="en-GB" sz="1200" b="0" i="0" dirty="0">
                <a:solidFill>
                  <a:srgbClr val="2A2A2A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Based on the research of:</a:t>
            </a:r>
            <a:r>
              <a:rPr lang="en-GB" sz="1200" b="0" i="1" dirty="0">
                <a:solidFill>
                  <a:srgbClr val="2A2A2A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 Adler, R., Rosenfeld, L. and Proctor, R. (2001)</a:t>
            </a:r>
            <a:br>
              <a:rPr lang="en-GB" sz="1200" dirty="0"/>
            </a:br>
            <a:r>
              <a:rPr lang="en-GB" sz="1200" b="0" i="1" dirty="0">
                <a:solidFill>
                  <a:srgbClr val="2A2A2A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Interplay: the process of interpersonal communicating (8th </a:t>
            </a:r>
            <a:r>
              <a:rPr lang="en-GB" sz="1200" b="0" i="1" dirty="0" err="1">
                <a:solidFill>
                  <a:srgbClr val="2A2A2A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edn</a:t>
            </a:r>
            <a:r>
              <a:rPr lang="en-GB" sz="1200" b="0" i="1" dirty="0">
                <a:solidFill>
                  <a:srgbClr val="2A2A2A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), Fort Worth, TX: Harcourt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57235-E3B9-DCB3-CA8F-49E1900EA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481" y="1659118"/>
            <a:ext cx="6711950" cy="4473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0C6B6-B6A1-9203-CEE1-AFA1AA00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3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93917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001666" y="42443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onsolas"/>
              <a:buNone/>
            </a:pPr>
            <a:r>
              <a:rPr lang="en-US" sz="4000" b="0" i="0" u="none" strike="noStrike" cap="none" dirty="0">
                <a:solidFill>
                  <a:schemeClr val="lt2"/>
                </a:solidFill>
                <a:latin typeface="Baskerville Old Face" panose="02020602080505020303" pitchFamily="18" charset="0"/>
                <a:ea typeface="Consolas"/>
                <a:cs typeface="Consolas"/>
                <a:sym typeface="Consolas"/>
              </a:rPr>
              <a:t>What is it?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idx="1"/>
          </p:nvPr>
        </p:nvSpPr>
        <p:spPr>
          <a:xfrm>
            <a:off x="686298" y="2032262"/>
            <a:ext cx="8033496" cy="51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11480" marR="0" lvl="0" indent="-347980" algn="just" rtl="0">
              <a:spcBef>
                <a:spcPts val="0"/>
              </a:spcBef>
              <a:buClr>
                <a:schemeClr val="lt2"/>
              </a:buClr>
              <a:buSzPct val="95000"/>
              <a:buFont typeface="Noto Symbol"/>
              <a:buChar char="▪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“The principle of listening, someone has said, is to develop a big ear rather than a big mouth” -- Howard G. Hendricks</a:t>
            </a:r>
          </a:p>
          <a:p>
            <a:pPr marL="411480" marR="0" lvl="0" indent="-347980" algn="just" rtl="0">
              <a:spcBef>
                <a:spcPts val="700"/>
              </a:spcBef>
              <a:buClr>
                <a:schemeClr val="lt2"/>
              </a:buClr>
              <a:buSzPct val="95000"/>
              <a:buFont typeface="Noto Symbol"/>
              <a:buChar char="▪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Listening - the process of receiving, constructing meaning from, and responding to spoken and/or nonverbal messages.</a:t>
            </a:r>
          </a:p>
          <a:p>
            <a:pPr marL="411480" marR="0" lvl="0" indent="-347980" algn="just" rtl="0">
              <a:spcBef>
                <a:spcPts val="700"/>
              </a:spcBef>
              <a:buClr>
                <a:schemeClr val="lt2"/>
              </a:buClr>
              <a:buSzPct val="95000"/>
              <a:buFont typeface="Noto Symbol"/>
              <a:buChar char="▪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Without proper listening skills it is difficult to communicate effectively with others.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42CF8D-677E-8A32-069E-98326337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4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DF61-B7A5-3313-6039-6870320D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4B88-CC56-AEA1-F6ED-56F042F2D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dirty="0"/>
              <a:t>To specifically focus on the messages being communicated, avoiding distractions and preconceptions.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To gain a full and accurate understanding into the speakers point of view and ideas.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To critically assess what is being said. 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To observe the non-verbal signals accompanying what is being said to enhance understanding.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To show interest, concern and concentration.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To encourage the speaker to communicate fully, openly and honestly.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To develop an selflessness approach, putting the speaker first.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To arrive at a shared and agreed understanding and acceptance of both sides views.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85041-1D39-F8DA-E250-5740BABB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5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213421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Consolas"/>
              <a:buNone/>
            </a:pPr>
            <a:r>
              <a:rPr lang="en-US" sz="4000" b="0" u="none" strike="noStrike" cap="none" dirty="0">
                <a:solidFill>
                  <a:schemeClr val="lt2"/>
                </a:solidFill>
                <a:latin typeface="Baskerville Old Face" panose="02020602080505020303" pitchFamily="18" charset="0"/>
                <a:ea typeface="Consolas"/>
                <a:cs typeface="Consolas"/>
                <a:sym typeface="Consolas"/>
              </a:rPr>
              <a:t>Importance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27700" y="1784351"/>
            <a:ext cx="6711654" cy="4464056"/>
          </a:xfrm>
        </p:spPr>
        <p:txBody>
          <a:bodyPr>
            <a:normAutofit fontScale="85000" lnSpcReduction="20000"/>
          </a:bodyPr>
          <a:lstStyle/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IN" sz="2800" dirty="0">
                <a:latin typeface="Baskerville Old Face" panose="02020602080505020303" pitchFamily="18" charset="0"/>
              </a:rPr>
              <a:t>Indicates a person’s ability to receive and interpret information in the communication process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latin typeface="Baskerville Old Face" panose="02020602080505020303" pitchFamily="18" charset="0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Improves relationships – reduces misunderstanding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Improves our knowledge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Builds empathy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Prevents problems escalating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Saves time and energy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Can save money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Enhances leadership skills</a:t>
            </a: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endParaRPr lang="en-US" sz="2800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  <a:p>
            <a:pPr marL="114300" lvl="1" indent="-114300" algn="just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SzPct val="100000"/>
              <a:buFont typeface="Cantarell"/>
              <a:buChar char="•"/>
            </a:pPr>
            <a:r>
              <a:rPr lang="en-US" sz="28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Leads to better results</a:t>
            </a:r>
          </a:p>
          <a:p>
            <a:pPr algn="just"/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914400" y="1784350"/>
            <a:ext cx="7772400" cy="457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9999" y="0"/>
                </a:moveTo>
                <a:close/>
                <a:lnTo>
                  <a:pt x="-9999" y="120000"/>
                </a:lnTo>
              </a:path>
              <a:path w="120000" h="120000" fill="none" extrusionOk="0">
                <a:moveTo>
                  <a:pt x="-9999" y="22500"/>
                </a:moveTo>
                <a:lnTo>
                  <a:pt x="-45999" y="135000"/>
                </a:lnTo>
              </a:path>
            </a:pathLst>
          </a:cu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lt1"/>
              </a:buClr>
              <a:buFont typeface="Cantarell"/>
              <a:buNone/>
            </a:pPr>
            <a:endParaRPr sz="1800" b="0" i="0" u="none" strike="noStrike" cap="non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4F5773-6DD4-5E97-AB26-F248E6E8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6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that require good 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Sales</a:t>
            </a:r>
          </a:p>
          <a:p>
            <a:r>
              <a:rPr lang="en-IN" dirty="0"/>
              <a:t>Negotiation</a:t>
            </a:r>
          </a:p>
          <a:p>
            <a:r>
              <a:rPr lang="en-IN" dirty="0"/>
              <a:t>Coaching</a:t>
            </a:r>
          </a:p>
          <a:p>
            <a:r>
              <a:rPr lang="en-IN" dirty="0"/>
              <a:t>Mentoring</a:t>
            </a:r>
          </a:p>
          <a:p>
            <a:r>
              <a:rPr lang="en-IN" dirty="0"/>
              <a:t>Interviewing</a:t>
            </a:r>
          </a:p>
          <a:p>
            <a:r>
              <a:rPr lang="en-IN" dirty="0"/>
              <a:t>Managing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7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270085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2"/>
              </a:buClr>
              <a:buSzPct val="25000"/>
              <a:buFont typeface="Consolas"/>
              <a:buNone/>
            </a:pPr>
            <a:r>
              <a:rPr lang="en-US" sz="4000" b="0" i="0" u="none" strike="noStrike" cap="none" dirty="0">
                <a:solidFill>
                  <a:schemeClr val="lt2"/>
                </a:solidFill>
                <a:latin typeface="Baskerville Old Face" panose="02020602080505020303" pitchFamily="18" charset="0"/>
                <a:ea typeface="Consolas"/>
                <a:cs typeface="Consolas"/>
                <a:sym typeface="Consolas"/>
              </a:rPr>
              <a:t>Fallacies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11480" marR="0" lvl="0" indent="-347980" algn="just" rtl="0">
              <a:spcBef>
                <a:spcPts val="0"/>
              </a:spcBef>
              <a:buClr>
                <a:schemeClr val="lt2"/>
              </a:buClr>
              <a:buSzPct val="95000"/>
              <a:buFont typeface="Noto Symbol"/>
              <a:buChar char="▪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Listening is not my problem</a:t>
            </a:r>
          </a:p>
          <a:p>
            <a:pPr marL="411480" marR="0" lvl="0" indent="-347980" algn="just" rtl="0">
              <a:spcBef>
                <a:spcPts val="700"/>
              </a:spcBef>
              <a:buClr>
                <a:schemeClr val="lt2"/>
              </a:buClr>
              <a:buSzPct val="95000"/>
              <a:buFont typeface="Noto Symbol"/>
              <a:buChar char="▪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Listening and hearing are the same</a:t>
            </a:r>
            <a:endParaRPr lang="en-US" sz="3000" b="0" i="0" u="none" strike="noStrike" cap="none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</a:endParaRPr>
          </a:p>
          <a:p>
            <a:pPr marL="411480" marR="0" lvl="0" indent="-347980" algn="just" rtl="0">
              <a:spcBef>
                <a:spcPts val="700"/>
              </a:spcBef>
              <a:buClr>
                <a:schemeClr val="lt2"/>
              </a:buClr>
              <a:buSzPct val="95000"/>
              <a:buFont typeface="Noto Symbol"/>
              <a:buChar char="▪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Good readers are good listeners</a:t>
            </a:r>
            <a:endParaRPr lang="en-US" sz="3000" b="0" i="0" u="none" strike="noStrike" cap="none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</a:endParaRPr>
          </a:p>
          <a:p>
            <a:pPr marL="411480" marR="0" lvl="0" indent="-347980" algn="just" rtl="0">
              <a:spcBef>
                <a:spcPts val="700"/>
              </a:spcBef>
              <a:buClr>
                <a:schemeClr val="lt2"/>
              </a:buClr>
              <a:buSzPct val="95000"/>
              <a:buFont typeface="Noto Symbol"/>
              <a:buChar char="▪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Listening skills are difficult </a:t>
            </a:r>
            <a:r>
              <a:rPr lang="en-US" sz="3000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to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Baskerville Old Face" panose="02020602080505020303" pitchFamily="18" charset="0"/>
                <a:ea typeface="Cantarell"/>
                <a:cs typeface="Cantarell"/>
                <a:sym typeface="Cantarell"/>
              </a:rPr>
              <a:t> learn</a:t>
            </a:r>
            <a:endParaRPr lang="en-US" sz="3000" b="0" i="0" u="none" strike="noStrike" cap="none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</a:endParaRPr>
          </a:p>
          <a:p>
            <a:pPr marL="411480" marR="0" lvl="0" indent="-347980" algn="just" rtl="0">
              <a:spcBef>
                <a:spcPts val="700"/>
              </a:spcBef>
              <a:buClr>
                <a:schemeClr val="lt2"/>
              </a:buClr>
              <a:buSzPct val="25000"/>
              <a:buFont typeface="Noto Symbol"/>
              <a:buNone/>
            </a:pPr>
            <a:endParaRPr sz="3000" b="0" i="0" u="none" strike="noStrike" cap="none" dirty="0">
              <a:solidFill>
                <a:schemeClr val="lt1"/>
              </a:solidFill>
              <a:latin typeface="Baskerville Old Face" panose="02020602080505020303" pitchFamily="18" charset="0"/>
              <a:ea typeface="Cantarell"/>
              <a:cs typeface="Cantarell"/>
              <a:sym typeface="Cantarel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801DA1-1BEC-3EB3-706B-35D3C721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8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C3F9-3B90-A810-631D-91D6EA35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askerville Old Face" panose="02020602080505020303" pitchFamily="18" charset="0"/>
              </a:rPr>
              <a:t>Types of Listening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6F256-7AD0-9EF9-9C03-319837A3BA3D}"/>
              </a:ext>
            </a:extLst>
          </p:cNvPr>
          <p:cNvSpPr txBox="1"/>
          <p:nvPr/>
        </p:nvSpPr>
        <p:spPr>
          <a:xfrm>
            <a:off x="1668544" y="2324588"/>
            <a:ext cx="64573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Active listening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Empathetic listening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Critical listening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Appreciative listening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4000" dirty="0">
              <a:latin typeface="Baskerville Old Face" panose="020206020805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1012-8EA2-B196-7CCA-B0195224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9</a:t>
            </a:fld>
            <a:endParaRPr lang="en-US" sz="1200" b="0" i="0" u="none" strike="noStrike" cap="none">
              <a:solidFill>
                <a:schemeClr val="lt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2997007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2A076BA28FE48B90DFCEAE95ED521" ma:contentTypeVersion="2" ma:contentTypeDescription="Create a new document." ma:contentTypeScope="" ma:versionID="8c2fb6b4110c235e8cfbf9a3c4989463">
  <xsd:schema xmlns:xsd="http://www.w3.org/2001/XMLSchema" xmlns:xs="http://www.w3.org/2001/XMLSchema" xmlns:p="http://schemas.microsoft.com/office/2006/metadata/properties" xmlns:ns2="fccd5f01-7da3-4474-bc21-daac61fb69b6" targetNamespace="http://schemas.microsoft.com/office/2006/metadata/properties" ma:root="true" ma:fieldsID="4c48d1c83790a9cda10b6ac40ab587d2" ns2:_="">
    <xsd:import namespace="fccd5f01-7da3-4474-bc21-daac61fb69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d5f01-7da3-4474-bc21-daac61fb69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4E93CD-AAEB-449F-9DFC-78FAC1D210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1D35DF-811A-49C7-9D59-E5154CF48D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A70243-1318-4785-8FA3-0F1454B56A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d5f01-7da3-4474-bc21-daac61fb6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770</Words>
  <Application>Microsoft Office PowerPoint</Application>
  <PresentationFormat>On-screen Show (4:3)</PresentationFormat>
  <Paragraphs>217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Century Gothic</vt:lpstr>
      <vt:lpstr>Noto Symbol</vt:lpstr>
      <vt:lpstr>Baskerville Old Face</vt:lpstr>
      <vt:lpstr>Wingdings</vt:lpstr>
      <vt:lpstr>Consolas</vt:lpstr>
      <vt:lpstr>Wingdings 3</vt:lpstr>
      <vt:lpstr>Open Sans</vt:lpstr>
      <vt:lpstr>Cantarell</vt:lpstr>
      <vt:lpstr>Ion</vt:lpstr>
      <vt:lpstr>LISTENING SKILLS</vt:lpstr>
      <vt:lpstr>Objectives</vt:lpstr>
      <vt:lpstr>Based on the research of: Adler, R., Rosenfeld, L. and Proctor, R. (2001) Interplay: the process of interpersonal communicating (8th edn), Fort Worth, TX: Harcourt</vt:lpstr>
      <vt:lpstr>What is it?</vt:lpstr>
      <vt:lpstr>Importance</vt:lpstr>
      <vt:lpstr>Importance</vt:lpstr>
      <vt:lpstr>Jobs that require good LS</vt:lpstr>
      <vt:lpstr>Fallacies</vt:lpstr>
      <vt:lpstr>Types of Listening</vt:lpstr>
      <vt:lpstr>Process of Listening</vt:lpstr>
      <vt:lpstr>TYPES/ MODES of LISTENING</vt:lpstr>
      <vt:lpstr>Types- Andrew Wolvin and Carolyn Coakley</vt:lpstr>
      <vt:lpstr>Types</vt:lpstr>
      <vt:lpstr>Important Situations </vt:lpstr>
      <vt:lpstr>Factors Affecting Listening</vt:lpstr>
      <vt:lpstr>Barriers</vt:lpstr>
      <vt:lpstr>Barriers to Effective Listening</vt:lpstr>
      <vt:lpstr>Developing Effective Listening</vt:lpstr>
      <vt:lpstr>Simple Listening Technique</vt:lpstr>
      <vt:lpstr>Listening Skills - Tips</vt:lpstr>
      <vt:lpstr>Some useful phrases for active listening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LISTENING SKILLS</dc:title>
  <dc:creator>BIPASHA MANDAL</dc:creator>
  <cp:lastModifiedBy>Smriti Singh</cp:lastModifiedBy>
  <cp:revision>15</cp:revision>
  <dcterms:modified xsi:type="dcterms:W3CDTF">2024-04-26T14:44:13Z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0x010100E552A076BA28FE48B90DFCEAE95ED521</vt:lpwstr>
  </property>
</Properties>
</file>