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7" r:id="rId10"/>
    <p:sldId id="268" r:id="rId11"/>
    <p:sldId id="269" r:id="rId12"/>
    <p:sldId id="270" r:id="rId13"/>
    <p:sldId id="271" r:id="rId14"/>
    <p:sldId id="272" r:id="rId15"/>
    <p:sldId id="273" r:id="rId16"/>
    <p:sldId id="286" r:id="rId17"/>
    <p:sldId id="275" r:id="rId18"/>
    <p:sldId id="276" r:id="rId19"/>
    <p:sldId id="277" r:id="rId20"/>
    <p:sldId id="280" r:id="rId21"/>
    <p:sldId id="281" r:id="rId22"/>
    <p:sldId id="278" r:id="rId23"/>
    <p:sldId id="279" r:id="rId24"/>
    <p:sldId id="282" r:id="rId25"/>
    <p:sldId id="283" r:id="rId26"/>
    <p:sldId id="284" r:id="rId27"/>
    <p:sldId id="285" r:id="rId28"/>
    <p:sldId id="26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3" r:id="rId43"/>
    <p:sldId id="304" r:id="rId44"/>
    <p:sldId id="300" r:id="rId45"/>
    <p:sldId id="301" r:id="rId46"/>
    <p:sldId id="302" r:id="rId47"/>
    <p:sldId id="305" r:id="rId48"/>
    <p:sldId id="306" r:id="rId49"/>
    <p:sldId id="307" r:id="rId50"/>
    <p:sldId id="308" r:id="rId51"/>
    <p:sldId id="309" r:id="rId52"/>
    <p:sldId id="310" r:id="rId53"/>
    <p:sldId id="31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human.libretexts.org/Courses/Harrisburg_Area_Community_College/Technical_Writing:_An_Open_Educational_Resource/01:_Chapters/1.04:_Ethical_Considerations_in_Technical_Writ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oregon.pressbooks.pub/lbcctechwriting/part/ch-3-design-visuals/" TargetMode="External"/><Relationship Id="rId2" Type="http://schemas.openxmlformats.org/officeDocument/2006/relationships/hyperlink" Target="https://openoregon.pressbooks.pub/lbcctechwriting/chapter/8-6-active-vs-passive-voic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scribbr.com/category/methodology/#examples-of-data-analysis-methods" TargetMode="External"/><Relationship Id="rId2" Type="http://schemas.openxmlformats.org/officeDocument/2006/relationships/hyperlink" Target="https://www.scribbr.com/methodology/types-of-research/" TargetMode="External"/><Relationship Id="rId1" Type="http://schemas.openxmlformats.org/officeDocument/2006/relationships/slideLayout" Target="../slideLayouts/slideLayout4.xml"/><Relationship Id="rId4" Type="http://schemas.openxmlformats.org/officeDocument/2006/relationships/hyperlink" Target="https://www.scribbr.com/faq-category/research-bia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scribbr.com/methodology/structured-interview/" TargetMode="External"/><Relationship Id="rId2" Type="http://schemas.openxmlformats.org/officeDocument/2006/relationships/hyperlink" Target="https://www.scribbr.com/methodology/how-do-you-incorporate-an-interview-into-a-dissertation/" TargetMode="External"/><Relationship Id="rId1" Type="http://schemas.openxmlformats.org/officeDocument/2006/relationships/slideLayout" Target="../slideLayouts/slideLayout2.xml"/><Relationship Id="rId5" Type="http://schemas.openxmlformats.org/officeDocument/2006/relationships/hyperlink" Target="https://www.scribbr.com/methodology/unstructured-interview/" TargetMode="External"/><Relationship Id="rId4" Type="http://schemas.openxmlformats.org/officeDocument/2006/relationships/hyperlink" Target="https://www.scribbr.com/methodology/semi-structured-interview/"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www.scribbr.com/methodology/ethnograph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scribbr.com/methodology/questionnaire/" TargetMode="External"/><Relationship Id="rId2" Type="http://schemas.openxmlformats.org/officeDocument/2006/relationships/hyperlink" Target="https://www.scribbr.com/methodology/survey-research/" TargetMode="External"/><Relationship Id="rId1" Type="http://schemas.openxmlformats.org/officeDocument/2006/relationships/slideLayout" Target="../slideLayouts/slideLayout2.xml"/><Relationship Id="rId5" Type="http://schemas.openxmlformats.org/officeDocument/2006/relationships/hyperlink" Target="https://www.scribbr.com/methodology/sampling-methods/" TargetMode="External"/><Relationship Id="rId4" Type="http://schemas.openxmlformats.org/officeDocument/2006/relationships/hyperlink" Target="https://www.scribbr.com/methodology/likert-scal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scribbr.com/methodology/mixed-methods-research/"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scribbr.com/dissertation/methodology/" TargetMode="External"/><Relationship Id="rId3" Type="http://schemas.openxmlformats.org/officeDocument/2006/relationships/hyperlink" Target="https://www.scribbr.com/category/methodology/" TargetMode="External"/><Relationship Id="rId7" Type="http://schemas.openxmlformats.org/officeDocument/2006/relationships/hyperlink" Target="https://www.scribbr.com/category/dissertation/" TargetMode="External"/><Relationship Id="rId2" Type="http://schemas.openxmlformats.org/officeDocument/2006/relationships/hyperlink" Target="https://www.scribbr.com/category/research-process/" TargetMode="External"/><Relationship Id="rId1" Type="http://schemas.openxmlformats.org/officeDocument/2006/relationships/slideLayout" Target="../slideLayouts/slideLayout2.xml"/><Relationship Id="rId6" Type="http://schemas.openxmlformats.org/officeDocument/2006/relationships/hyperlink" Target="https://www.scribbr.com/statistics/hypothesis-testing/" TargetMode="External"/><Relationship Id="rId5" Type="http://schemas.openxmlformats.org/officeDocument/2006/relationships/hyperlink" Target="https://www.scribbr.com/methodology/survey-research/" TargetMode="External"/><Relationship Id="rId10" Type="http://schemas.openxmlformats.org/officeDocument/2006/relationships/hyperlink" Target="https://www.scribbr.com/citing-sources/citation-styles/" TargetMode="External"/><Relationship Id="rId4" Type="http://schemas.openxmlformats.org/officeDocument/2006/relationships/hyperlink" Target="https://www.scribbr.com/dissertation/theoretical-framework/" TargetMode="External"/><Relationship Id="rId9" Type="http://schemas.openxmlformats.org/officeDocument/2006/relationships/hyperlink" Target="https://www.scribbr.com/research-process/research-question-example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Ethics in Technical Communication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127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Legality</a:t>
            </a:r>
          </a:p>
        </p:txBody>
      </p:sp>
      <p:sp>
        <p:nvSpPr>
          <p:cNvPr id="3" name="Content Placeholder 2"/>
          <p:cNvSpPr>
            <a:spLocks noGrp="1"/>
          </p:cNvSpPr>
          <p:nvPr>
            <p:ph idx="1"/>
          </p:nvPr>
        </p:nvSpPr>
        <p:spPr/>
        <p:txBody>
          <a:bodyPr/>
          <a:lstStyle/>
          <a:p>
            <a:r>
              <a:rPr lang="en-US" dirty="0"/>
              <a:t>Be aware of law and regulations in your discipline/institute/ workplace</a:t>
            </a:r>
          </a:p>
          <a:p>
            <a:r>
              <a:rPr lang="en-IN" dirty="0"/>
              <a:t>In 2014, it was discovered that Volkswagen had been violating U.S. emissions laws with their diesel cars for years. The company’s engineers did this by installing “defeat device” software that activated emission-control devices only when two wheels were running, rather than four—a sign that the car was being tested in a lab. As a result, the lab reports detailing the cars’ emission levels contained deliberately falsified results.</a:t>
            </a:r>
            <a:endParaRPr lang="en-US" dirty="0"/>
          </a:p>
        </p:txBody>
      </p:sp>
    </p:spTree>
    <p:extLst>
      <p:ext uri="{BB962C8B-B14F-4D97-AF65-F5344CB8AC3E}">
        <p14:creationId xmlns:p14="http://schemas.microsoft.com/office/powerpoint/2010/main" val="280866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Honesty</a:t>
            </a:r>
          </a:p>
        </p:txBody>
      </p:sp>
      <p:sp>
        <p:nvSpPr>
          <p:cNvPr id="3" name="Content Placeholder 2"/>
          <p:cNvSpPr>
            <a:spLocks noGrp="1"/>
          </p:cNvSpPr>
          <p:nvPr>
            <p:ph idx="1"/>
          </p:nvPr>
        </p:nvSpPr>
        <p:spPr/>
        <p:txBody>
          <a:bodyPr>
            <a:normAutofit fontScale="92500" lnSpcReduction="10000"/>
          </a:bodyPr>
          <a:lstStyle/>
          <a:p>
            <a:r>
              <a:rPr lang="en-IN" dirty="0"/>
              <a:t>Required in speech and writing</a:t>
            </a:r>
          </a:p>
          <a:p>
            <a:r>
              <a:rPr lang="en-IN" dirty="0"/>
              <a:t>In 2015, former chemistry professor Brian McNaughton of Colorado State University committed forgery. Feeling that he was underpaid, he wrote a fake offer letter from the University of Minnesota’s interim dean to seem like a more desirable scholar. Based on this forged document, CSU made him a counteroffer that included a raise and increased access to lab equipment and other university resources. McNaughton was caught two years later and charged with a felony</a:t>
            </a:r>
            <a:r>
              <a:rPr lang="en-IN" dirty="0" smtClean="0"/>
              <a:t>.</a:t>
            </a:r>
            <a:r>
              <a:rPr lang="en-IN" dirty="0"/>
              <a:t> Not only did McNaughton ruin his own reputation by forging the letter, he effectively stole money and resources from a state-funded institution (i.e., taxpayers). He also appropriated and misrepresented the professional ethos of the dean from U. Minnesota to deceive his employer.</a:t>
            </a:r>
            <a:endParaRPr lang="en-US" dirty="0"/>
          </a:p>
        </p:txBody>
      </p:sp>
    </p:spTree>
    <p:extLst>
      <p:ext uri="{BB962C8B-B14F-4D97-AF65-F5344CB8AC3E}">
        <p14:creationId xmlns:p14="http://schemas.microsoft.com/office/powerpoint/2010/main" val="412489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a:t>
            </a:r>
          </a:p>
        </p:txBody>
      </p:sp>
      <p:sp>
        <p:nvSpPr>
          <p:cNvPr id="3" name="Content Placeholder 2"/>
          <p:cNvSpPr>
            <a:spLocks noGrp="1"/>
          </p:cNvSpPr>
          <p:nvPr>
            <p:ph idx="1"/>
          </p:nvPr>
        </p:nvSpPr>
        <p:spPr/>
        <p:txBody>
          <a:bodyPr/>
          <a:lstStyle/>
          <a:p>
            <a:r>
              <a:rPr lang="en-US" dirty="0"/>
              <a:t>Respect the privacy of students, clients, colleagues, </a:t>
            </a:r>
          </a:p>
          <a:p>
            <a:r>
              <a:rPr lang="en-IN" dirty="0"/>
              <a:t>Psychiatrists not discussing their patients’ medical histories; professors not posting identifying and/or pejorative information about students on social media; employees password-protecting their computers and keeping confidential documents onsite and secured.</a:t>
            </a:r>
            <a:endParaRPr lang="en-US" dirty="0"/>
          </a:p>
        </p:txBody>
      </p:sp>
    </p:spTree>
    <p:extLst>
      <p:ext uri="{BB962C8B-B14F-4D97-AF65-F5344CB8AC3E}">
        <p14:creationId xmlns:p14="http://schemas.microsoft.com/office/powerpoint/2010/main" val="335996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a:t>
            </a:r>
          </a:p>
        </p:txBody>
      </p:sp>
      <p:sp>
        <p:nvSpPr>
          <p:cNvPr id="3" name="Content Placeholder 2"/>
          <p:cNvSpPr>
            <a:spLocks noGrp="1"/>
          </p:cNvSpPr>
          <p:nvPr>
            <p:ph idx="1"/>
          </p:nvPr>
        </p:nvSpPr>
        <p:spPr/>
        <p:txBody>
          <a:bodyPr/>
          <a:lstStyle/>
          <a:p>
            <a:r>
              <a:rPr lang="en-US" dirty="0"/>
              <a:t>Written document and oral work should reflect you as a good communicator</a:t>
            </a:r>
          </a:p>
          <a:p>
            <a:r>
              <a:rPr lang="en-US" dirty="0"/>
              <a:t>Promote transparency and realistic expectations</a:t>
            </a:r>
          </a:p>
        </p:txBody>
      </p:sp>
    </p:spTree>
    <p:extLst>
      <p:ext uri="{BB962C8B-B14F-4D97-AF65-F5344CB8AC3E}">
        <p14:creationId xmlns:p14="http://schemas.microsoft.com/office/powerpoint/2010/main" val="396715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a:t>
            </a:r>
          </a:p>
        </p:txBody>
      </p:sp>
      <p:sp>
        <p:nvSpPr>
          <p:cNvPr id="3" name="Content Placeholder 2"/>
          <p:cNvSpPr>
            <a:spLocks noGrp="1"/>
          </p:cNvSpPr>
          <p:nvPr>
            <p:ph idx="1"/>
          </p:nvPr>
        </p:nvSpPr>
        <p:spPr/>
        <p:txBody>
          <a:bodyPr>
            <a:normAutofit fontScale="92500" lnSpcReduction="20000"/>
          </a:bodyPr>
          <a:lstStyle/>
          <a:p>
            <a:r>
              <a:rPr lang="en-US" dirty="0"/>
              <a:t>Recognize and </a:t>
            </a:r>
            <a:r>
              <a:rPr lang="en-US" dirty="0" err="1"/>
              <a:t>honour</a:t>
            </a:r>
            <a:r>
              <a:rPr lang="en-US" dirty="0"/>
              <a:t> diversity in your organization</a:t>
            </a:r>
          </a:p>
          <a:p>
            <a:r>
              <a:rPr lang="en-IN" dirty="0"/>
              <a:t>Examples of Serving Clients and </a:t>
            </a:r>
            <a:r>
              <a:rPr lang="en-IN" dirty="0" err="1"/>
              <a:t>Honoring</a:t>
            </a:r>
            <a:r>
              <a:rPr lang="en-IN" dirty="0"/>
              <a:t> the Public Good</a:t>
            </a:r>
          </a:p>
          <a:p>
            <a:r>
              <a:rPr lang="en-IN" dirty="0"/>
              <a:t>An architect designing a building that is wheelchair-accessible and uses sustainable materials; a professor who consults with community leaders before assigning a community-based learning project, so that the project is helpful to the community while also teaching students course concepts.</a:t>
            </a:r>
          </a:p>
          <a:p>
            <a:r>
              <a:rPr lang="en-IN" dirty="0"/>
              <a:t>Examples of Avoiding/Disclosing Potential Conflicts of Interest</a:t>
            </a:r>
          </a:p>
          <a:p>
            <a:r>
              <a:rPr lang="en-IN" dirty="0" err="1"/>
              <a:t>Coworkers</a:t>
            </a:r>
            <a:r>
              <a:rPr lang="en-IN" dirty="0"/>
              <a:t> reporting their office romance to human resources; a company recruiter recusing </a:t>
            </a:r>
            <a:r>
              <a:rPr lang="en-IN" dirty="0" err="1"/>
              <a:t>themself</a:t>
            </a:r>
            <a:r>
              <a:rPr lang="en-IN" dirty="0"/>
              <a:t> from interviewing a close friend or relative.</a:t>
            </a:r>
          </a:p>
          <a:p>
            <a:endParaRPr lang="en-US" dirty="0"/>
          </a:p>
        </p:txBody>
      </p:sp>
    </p:spTree>
    <p:extLst>
      <p:ext uri="{BB962C8B-B14F-4D97-AF65-F5344CB8AC3E}">
        <p14:creationId xmlns:p14="http://schemas.microsoft.com/office/powerpoint/2010/main" val="216177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a:t>
            </a:r>
          </a:p>
        </p:txBody>
      </p:sp>
      <p:sp>
        <p:nvSpPr>
          <p:cNvPr id="3" name="Content Placeholder 2"/>
          <p:cNvSpPr>
            <a:spLocks noGrp="1"/>
          </p:cNvSpPr>
          <p:nvPr>
            <p:ph idx="1"/>
          </p:nvPr>
        </p:nvSpPr>
        <p:spPr/>
        <p:txBody>
          <a:bodyPr>
            <a:normAutofit/>
          </a:bodyPr>
          <a:lstStyle/>
          <a:p>
            <a:r>
              <a:rPr lang="en-IN" dirty="0"/>
              <a:t>Plagiarizing is misrepresenting the source or facts, most commonly when you claim the ideas you are writing about are yours. </a:t>
            </a:r>
          </a:p>
          <a:p>
            <a:r>
              <a:rPr lang="en-IN" dirty="0"/>
              <a:t>Plagiarism involves presenting someone else's work, ideas, or words as your own without proper acknowledgment. It's a serious ethical violation and can result in damaging consequences for both the writer and their reputation.</a:t>
            </a:r>
          </a:p>
        </p:txBody>
      </p:sp>
    </p:spTree>
    <p:extLst>
      <p:ext uri="{BB962C8B-B14F-4D97-AF65-F5344CB8AC3E}">
        <p14:creationId xmlns:p14="http://schemas.microsoft.com/office/powerpoint/2010/main" val="153486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a:t>
            </a:r>
            <a:r>
              <a:rPr lang="en-US" dirty="0" err="1"/>
              <a:t>propoerty</a:t>
            </a:r>
            <a:endParaRPr lang="en-US" dirty="0"/>
          </a:p>
        </p:txBody>
      </p:sp>
      <p:sp>
        <p:nvSpPr>
          <p:cNvPr id="3" name="Content Placeholder 2"/>
          <p:cNvSpPr>
            <a:spLocks noGrp="1"/>
          </p:cNvSpPr>
          <p:nvPr>
            <p:ph idx="1"/>
          </p:nvPr>
        </p:nvSpPr>
        <p:spPr/>
        <p:txBody>
          <a:bodyPr/>
          <a:lstStyle/>
          <a:p>
            <a:endParaRPr lang="en-IN" dirty="0"/>
          </a:p>
          <a:p>
            <a:pPr lvl="4"/>
            <a:r>
              <a:rPr lang="en-IN" b="1" dirty="0"/>
              <a:t>Patents</a:t>
            </a:r>
            <a:r>
              <a:rPr lang="en-IN" dirty="0"/>
              <a:t> – Items whose credit for creation is protected</a:t>
            </a:r>
          </a:p>
          <a:p>
            <a:pPr lvl="4"/>
            <a:r>
              <a:rPr lang="en-IN" b="1" dirty="0"/>
              <a:t>Trademarks</a:t>
            </a:r>
            <a:r>
              <a:rPr lang="en-IN" dirty="0"/>
              <a:t> – Company names (</a:t>
            </a:r>
            <a:r>
              <a:rPr lang="en-IN" dirty="0" err="1"/>
              <a:t>WalMart</a:t>
            </a:r>
            <a:r>
              <a:rPr lang="en-IN" dirty="0"/>
              <a:t>), logos (the McDonald’s </a:t>
            </a:r>
            <a:r>
              <a:rPr lang="en-IN" i="1" dirty="0"/>
              <a:t>M</a:t>
            </a:r>
            <a:r>
              <a:rPr lang="en-IN" dirty="0"/>
              <a:t>), or slogans (“Melts in your mouth, not in your hands”)</a:t>
            </a:r>
          </a:p>
          <a:p>
            <a:pPr lvl="4"/>
            <a:r>
              <a:rPr lang="en-IN" b="1" dirty="0"/>
              <a:t>Copyright law</a:t>
            </a:r>
            <a:r>
              <a:rPr lang="en-IN" dirty="0"/>
              <a:t> – Items whose distribution is protected by law (books, movies, or software)</a:t>
            </a:r>
          </a:p>
          <a:p>
            <a:r>
              <a:rPr lang="en-IN" dirty="0"/>
              <a:t>None of the above items can be used without proper recognition of or approval from the appropriate company or individual involved.</a:t>
            </a:r>
          </a:p>
          <a:p>
            <a:pPr marL="0" indent="0">
              <a:buNone/>
            </a:pPr>
            <a:endParaRPr lang="en-US" dirty="0"/>
          </a:p>
        </p:txBody>
      </p:sp>
    </p:spTree>
    <p:extLst>
      <p:ext uri="{BB962C8B-B14F-4D97-AF65-F5344CB8AC3E}">
        <p14:creationId xmlns:p14="http://schemas.microsoft.com/office/powerpoint/2010/main" val="375539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Cite sources</a:t>
            </a:r>
          </a:p>
        </p:txBody>
      </p:sp>
      <p:sp>
        <p:nvSpPr>
          <p:cNvPr id="3" name="Content Placeholder 2"/>
          <p:cNvSpPr>
            <a:spLocks noGrp="1"/>
          </p:cNvSpPr>
          <p:nvPr>
            <p:ph idx="1"/>
          </p:nvPr>
        </p:nvSpPr>
        <p:spPr/>
        <p:txBody>
          <a:bodyPr/>
          <a:lstStyle/>
          <a:p>
            <a:r>
              <a:rPr lang="en-IN" dirty="0"/>
              <a:t>When you are writing and performing research, make sure you are citing the sources of your information and giving credit to all the necessary researchers. </a:t>
            </a:r>
          </a:p>
          <a:p>
            <a:r>
              <a:rPr lang="en-IN" dirty="0"/>
              <a:t>At no time is it acceptable to rearrange information in order to attempt to indicate that the writer is the source of someone else’s idea or to indicate that the writer read a report that included information he/she cited, when the primary source of the information was cited in another report.  </a:t>
            </a:r>
          </a:p>
          <a:p>
            <a:r>
              <a:rPr lang="en-IN" dirty="0"/>
              <a:t>All sources must be referenced accurately in the text and cited on a reference page.</a:t>
            </a:r>
            <a:endParaRPr lang="en-US" dirty="0"/>
          </a:p>
          <a:p>
            <a:pPr marL="0" indent="0">
              <a:buNone/>
            </a:pPr>
            <a:endParaRPr lang="en-US" dirty="0"/>
          </a:p>
        </p:txBody>
      </p:sp>
    </p:spTree>
    <p:extLst>
      <p:ext uri="{BB962C8B-B14F-4D97-AF65-F5344CB8AC3E}">
        <p14:creationId xmlns:p14="http://schemas.microsoft.com/office/powerpoint/2010/main" val="193745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 styles</a:t>
            </a:r>
          </a:p>
        </p:txBody>
      </p:sp>
      <p:sp>
        <p:nvSpPr>
          <p:cNvPr id="3" name="Content Placeholder 2"/>
          <p:cNvSpPr>
            <a:spLocks noGrp="1"/>
          </p:cNvSpPr>
          <p:nvPr>
            <p:ph idx="1"/>
          </p:nvPr>
        </p:nvSpPr>
        <p:spPr/>
        <p:txBody>
          <a:bodyPr/>
          <a:lstStyle/>
          <a:p>
            <a:r>
              <a:rPr lang="en-US" dirty="0"/>
              <a:t>APA</a:t>
            </a:r>
          </a:p>
          <a:p>
            <a:r>
              <a:rPr lang="en-US" dirty="0"/>
              <a:t>MLA</a:t>
            </a:r>
          </a:p>
          <a:p>
            <a:r>
              <a:rPr lang="en-US" dirty="0"/>
              <a:t>Harvard</a:t>
            </a:r>
          </a:p>
          <a:p>
            <a:r>
              <a:rPr lang="en-US" dirty="0"/>
              <a:t>Chicago</a:t>
            </a:r>
          </a:p>
        </p:txBody>
      </p:sp>
    </p:spTree>
    <p:extLst>
      <p:ext uri="{BB962C8B-B14F-4D97-AF65-F5344CB8AC3E}">
        <p14:creationId xmlns:p14="http://schemas.microsoft.com/office/powerpoint/2010/main" val="3299370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Paraphrasing and Summarizing</a:t>
            </a:r>
          </a:p>
        </p:txBody>
      </p:sp>
      <p:sp>
        <p:nvSpPr>
          <p:cNvPr id="3" name="Content Placeholder 2"/>
          <p:cNvSpPr>
            <a:spLocks noGrp="1"/>
          </p:cNvSpPr>
          <p:nvPr>
            <p:ph idx="1"/>
          </p:nvPr>
        </p:nvSpPr>
        <p:spPr/>
        <p:txBody>
          <a:bodyPr>
            <a:normAutofit fontScale="55000" lnSpcReduction="20000"/>
          </a:bodyPr>
          <a:lstStyle/>
          <a:p>
            <a:pPr fontAlgn="base"/>
            <a:r>
              <a:rPr lang="en-IN" dirty="0"/>
              <a:t>Step-by-step paraphrasing</a:t>
            </a:r>
          </a:p>
          <a:p>
            <a:pPr fontAlgn="base"/>
            <a:r>
              <a:rPr lang="en-IN" dirty="0"/>
              <a:t>Decide what the key information is, for the purposes of your discussion.</a:t>
            </a:r>
          </a:p>
          <a:p>
            <a:pPr fontAlgn="base"/>
            <a:r>
              <a:rPr lang="en-IN" dirty="0"/>
              <a:t>Change the order of the ideas and the words. This can help you to emphasise your interpretation of the original text.</a:t>
            </a:r>
          </a:p>
          <a:p>
            <a:pPr fontAlgn="base"/>
            <a:r>
              <a:rPr lang="en-IN" dirty="0"/>
              <a:t>Change the word form/grammatical form if necessary.</a:t>
            </a:r>
          </a:p>
          <a:p>
            <a:pPr fontAlgn="base"/>
            <a:r>
              <a:rPr lang="en-IN" dirty="0"/>
              <a:t>Use synonyms if appropriate, but do not change any specific terminology. In the example below, terms such as 'plagiarism management', 'universities', 'students' and 'distance' were not changed. The best place to find suitable synonyms will be elsewhere in the same article.</a:t>
            </a:r>
          </a:p>
          <a:p>
            <a:pPr fontAlgn="base"/>
            <a:r>
              <a:rPr lang="en-IN" dirty="0"/>
              <a:t>If some words stay the same in the same order (three or more consecutive words), you need to use quotation marks around these words.</a:t>
            </a:r>
          </a:p>
          <a:p>
            <a:pPr fontAlgn="base"/>
            <a:r>
              <a:rPr lang="en-IN" dirty="0"/>
              <a:t>Repeat the author's name or a pronoun through the paraphrase, so it is clear that we are still reading a paraphrase.</a:t>
            </a:r>
          </a:p>
          <a:p>
            <a:pPr fontAlgn="base"/>
            <a:r>
              <a:rPr lang="en-IN" dirty="0"/>
              <a:t>Add a detail about where the information came from, if necessary. In the example below, the information 'through her study of eighteen policies on plagiarism from different universities' was added, to give some context to the claims.</a:t>
            </a:r>
          </a:p>
          <a:p>
            <a:pPr fontAlgn="base"/>
            <a:r>
              <a:rPr lang="en-IN" dirty="0"/>
              <a:t>Keep the author name and page number. (You may have been told that you do not need the page number for a paraphrase, but if the idea came from one specific page, it is still useful to include it. That way, you can check the information again if you need to.)</a:t>
            </a:r>
          </a:p>
        </p:txBody>
      </p:sp>
    </p:spTree>
    <p:extLst>
      <p:ext uri="{BB962C8B-B14F-4D97-AF65-F5344CB8AC3E}">
        <p14:creationId xmlns:p14="http://schemas.microsoft.com/office/powerpoint/2010/main" val="67104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ethics?</a:t>
            </a:r>
          </a:p>
        </p:txBody>
      </p:sp>
      <p:sp>
        <p:nvSpPr>
          <p:cNvPr id="3" name="Content Placeholder 2"/>
          <p:cNvSpPr>
            <a:spLocks noGrp="1"/>
          </p:cNvSpPr>
          <p:nvPr>
            <p:ph idx="1"/>
          </p:nvPr>
        </p:nvSpPr>
        <p:spPr/>
        <p:txBody>
          <a:bodyPr/>
          <a:lstStyle/>
          <a:p>
            <a:r>
              <a:rPr lang="en-IN" dirty="0"/>
              <a:t>Ethics refers to the </a:t>
            </a:r>
            <a:r>
              <a:rPr lang="en-IN" b="1" dirty="0"/>
              <a:t>choices we make that affect others for good or ill</a:t>
            </a:r>
            <a:r>
              <a:rPr lang="en-IN" dirty="0"/>
              <a:t>. </a:t>
            </a:r>
          </a:p>
          <a:p>
            <a:r>
              <a:rPr lang="en-IN" dirty="0"/>
              <a:t>Ethics can also be defined as a</a:t>
            </a:r>
            <a:r>
              <a:rPr lang="en-IN" b="1" dirty="0"/>
              <a:t> set of agreed upon rules </a:t>
            </a:r>
            <a:r>
              <a:rPr lang="en-IN" dirty="0"/>
              <a:t>(sometimes explicit but often implied) put forth by a company or organization.</a:t>
            </a:r>
            <a:endParaRPr lang="en-US" dirty="0"/>
          </a:p>
        </p:txBody>
      </p:sp>
    </p:spTree>
    <p:extLst>
      <p:ext uri="{BB962C8B-B14F-4D97-AF65-F5344CB8AC3E}">
        <p14:creationId xmlns:p14="http://schemas.microsoft.com/office/powerpoint/2010/main" val="215359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"Universities also place the burden of understanding plagiarism and attribution conventions on students. There are myriad information-laden web-based self-help tutorials and workshops on related sites for the universities in this study. Many are excellent resources and can be helpful. Nevertheless, the lack of additional, detailed individual assistance about the techniques of engaging in academic writing conventions, particularly for students studying in off-campus or distance modes, raises issues of equity for plagiarism management policy makers." (Sutherland-Smith, 2010:9).</a:t>
            </a:r>
            <a:endParaRPr lang="en-US" dirty="0"/>
          </a:p>
        </p:txBody>
      </p:sp>
    </p:spTree>
    <p:extLst>
      <p:ext uri="{BB962C8B-B14F-4D97-AF65-F5344CB8AC3E}">
        <p14:creationId xmlns:p14="http://schemas.microsoft.com/office/powerpoint/2010/main" val="657037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a:t>The responsibility for learning how to reference correctly and avoid plagiarism tends to be passed from the university to the students, as Sutherland-Smith (2010:9) found, through her study of eighteen policies on plagiarism from different universities. She also points out that although many universities provide online self-access resources for students to try to learn more about this area, the support provided is, on the whole, inadequate. Sutherland-Smith expands further to explain that this inadequacy is partly because the advice provided is not specific enough for each student, and partly because distance students will often receive even less support. She concludes that these issues carry implications for the decisions around plagiarism management, as some students may receive more assistance than others, leading to questions of inequity.</a:t>
            </a:r>
            <a:endParaRPr lang="en-US" dirty="0"/>
          </a:p>
        </p:txBody>
      </p:sp>
    </p:spTree>
    <p:extLst>
      <p:ext uri="{BB962C8B-B14F-4D97-AF65-F5344CB8AC3E}">
        <p14:creationId xmlns:p14="http://schemas.microsoft.com/office/powerpoint/2010/main" val="2871767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samples</a:t>
            </a:r>
          </a:p>
        </p:txBody>
      </p:sp>
      <p:sp>
        <p:nvSpPr>
          <p:cNvPr id="3" name="Content Placeholder 2"/>
          <p:cNvSpPr>
            <a:spLocks noGrp="1"/>
          </p:cNvSpPr>
          <p:nvPr>
            <p:ph idx="1"/>
          </p:nvPr>
        </p:nvSpPr>
        <p:spPr/>
        <p:txBody>
          <a:bodyPr>
            <a:normAutofit lnSpcReduction="10000"/>
          </a:bodyPr>
          <a:lstStyle/>
          <a:p>
            <a:r>
              <a:rPr lang="en-IN" b="1" dirty="0"/>
              <a:t>Original:</a:t>
            </a:r>
            <a:r>
              <a:rPr lang="en-IN" dirty="0"/>
              <a:t> Universities also place the burden of understanding plagiarism and attribution conventions on students.</a:t>
            </a:r>
            <a:br>
              <a:rPr lang="en-IN" dirty="0"/>
            </a:br>
            <a:r>
              <a:rPr lang="en-IN" b="1" dirty="0"/>
              <a:t>Paraphrase:</a:t>
            </a:r>
            <a:r>
              <a:rPr lang="en-IN" dirty="0"/>
              <a:t> The responsibility for learning how to reference correctly and avoid plagiarism tends to be passed from the university to the students, as Sutherland-Smith (2010:9) found.</a:t>
            </a:r>
          </a:p>
          <a:p>
            <a:r>
              <a:rPr lang="en-IN" b="1" dirty="0"/>
              <a:t>Original:</a:t>
            </a:r>
            <a:r>
              <a:rPr lang="en-IN" dirty="0"/>
              <a:t> There are myriad information-laden web-based self-help tutorials and workshops on related sites for the universities in this study.</a:t>
            </a:r>
            <a:br>
              <a:rPr lang="en-IN" dirty="0"/>
            </a:br>
            <a:r>
              <a:rPr lang="en-IN" b="1" dirty="0"/>
              <a:t>Paraphrase:</a:t>
            </a:r>
            <a:r>
              <a:rPr lang="en-IN" dirty="0"/>
              <a:t> She also points out that [...] many universities provide online self-access resources for students to try to learn more about this area</a:t>
            </a:r>
          </a:p>
          <a:p>
            <a:endParaRPr lang="en-US" dirty="0"/>
          </a:p>
        </p:txBody>
      </p:sp>
    </p:spTree>
    <p:extLst>
      <p:ext uri="{BB962C8B-B14F-4D97-AF65-F5344CB8AC3E}">
        <p14:creationId xmlns:p14="http://schemas.microsoft.com/office/powerpoint/2010/main" val="738432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a:t>
            </a:r>
          </a:p>
        </p:txBody>
      </p:sp>
      <p:sp>
        <p:nvSpPr>
          <p:cNvPr id="3" name="Content Placeholder 2"/>
          <p:cNvSpPr>
            <a:spLocks noGrp="1"/>
          </p:cNvSpPr>
          <p:nvPr>
            <p:ph idx="1"/>
          </p:nvPr>
        </p:nvSpPr>
        <p:spPr/>
        <p:txBody>
          <a:bodyPr>
            <a:normAutofit fontScale="92500"/>
          </a:bodyPr>
          <a:lstStyle/>
          <a:p>
            <a:r>
              <a:rPr lang="en-IN" dirty="0"/>
              <a:t>Read a page or section.</a:t>
            </a:r>
          </a:p>
          <a:p>
            <a:r>
              <a:rPr lang="en-IN" dirty="0"/>
              <a:t>Think about what that page or section is mostly about.</a:t>
            </a:r>
          </a:p>
          <a:p>
            <a:r>
              <a:rPr lang="en-IN" dirty="0"/>
              <a:t>Read the next section.</a:t>
            </a:r>
          </a:p>
          <a:p>
            <a:r>
              <a:rPr lang="en-IN" dirty="0"/>
              <a:t>Think about what that page or section is mostly about.</a:t>
            </a:r>
          </a:p>
          <a:p>
            <a:r>
              <a:rPr lang="en-IN" dirty="0"/>
              <a:t>Ask yourself how they connect.</a:t>
            </a:r>
          </a:p>
          <a:p>
            <a:r>
              <a:rPr lang="en-IN" dirty="0"/>
              <a:t>Use the words “and then” to connect the statements about the main part of each section.</a:t>
            </a:r>
          </a:p>
          <a:p>
            <a:r>
              <a:rPr lang="en-IN" dirty="0"/>
              <a:t>Continue throughout the text.</a:t>
            </a:r>
          </a:p>
          <a:p>
            <a:endParaRPr lang="en-US" dirty="0"/>
          </a:p>
        </p:txBody>
      </p:sp>
    </p:spTree>
    <p:extLst>
      <p:ext uri="{BB962C8B-B14F-4D97-AF65-F5344CB8AC3E}">
        <p14:creationId xmlns:p14="http://schemas.microsoft.com/office/powerpoint/2010/main" val="1024175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Summarization  technique -1</a:t>
            </a:r>
          </a:p>
        </p:txBody>
      </p:sp>
      <p:sp>
        <p:nvSpPr>
          <p:cNvPr id="3" name="Content Placeholder 2"/>
          <p:cNvSpPr>
            <a:spLocks noGrp="1"/>
          </p:cNvSpPr>
          <p:nvPr>
            <p:ph idx="1"/>
          </p:nvPr>
        </p:nvSpPr>
        <p:spPr/>
        <p:txBody>
          <a:bodyPr>
            <a:normAutofit fontScale="55000" lnSpcReduction="20000"/>
          </a:bodyPr>
          <a:lstStyle/>
          <a:p>
            <a:pPr fontAlgn="base"/>
            <a:r>
              <a:rPr lang="en-IN" b="1" dirty="0"/>
              <a:t>Somebody</a:t>
            </a:r>
            <a:r>
              <a:rPr lang="en-IN" dirty="0"/>
              <a:t>: Who is the story about?</a:t>
            </a:r>
          </a:p>
          <a:p>
            <a:pPr fontAlgn="base"/>
            <a:r>
              <a:rPr lang="en-IN" b="1" dirty="0"/>
              <a:t>Wanted</a:t>
            </a:r>
            <a:r>
              <a:rPr lang="en-IN" dirty="0"/>
              <a:t>: What does the main charter want?</a:t>
            </a:r>
          </a:p>
          <a:p>
            <a:pPr fontAlgn="base"/>
            <a:r>
              <a:rPr lang="en-IN" b="1" dirty="0"/>
              <a:t>But</a:t>
            </a:r>
            <a:r>
              <a:rPr lang="en-IN" dirty="0"/>
              <a:t>: Identify a problem that the main character encountered.</a:t>
            </a:r>
          </a:p>
          <a:p>
            <a:pPr fontAlgn="base"/>
            <a:r>
              <a:rPr lang="en-IN" b="1" dirty="0"/>
              <a:t>So</a:t>
            </a:r>
            <a:r>
              <a:rPr lang="en-IN" dirty="0"/>
              <a:t>: How does the main character solve the problem?</a:t>
            </a:r>
          </a:p>
          <a:p>
            <a:pPr fontAlgn="base"/>
            <a:r>
              <a:rPr lang="en-IN" b="1" dirty="0"/>
              <a:t>Then</a:t>
            </a:r>
            <a:r>
              <a:rPr lang="en-IN" dirty="0"/>
              <a:t>: Tell how the story ends.</a:t>
            </a:r>
          </a:p>
          <a:p>
            <a:pPr fontAlgn="base"/>
            <a:r>
              <a:rPr lang="en-IN" dirty="0"/>
              <a:t>Here is an example of this strategy in action:</a:t>
            </a:r>
          </a:p>
          <a:p>
            <a:pPr fontAlgn="base"/>
            <a:r>
              <a:rPr lang="en-IN" b="1" dirty="0"/>
              <a:t>Somebody</a:t>
            </a:r>
            <a:r>
              <a:rPr lang="en-IN" dirty="0"/>
              <a:t>: Little Red Riding Hood</a:t>
            </a:r>
          </a:p>
          <a:p>
            <a:pPr fontAlgn="base"/>
            <a:r>
              <a:rPr lang="en-IN" b="1" dirty="0"/>
              <a:t>Wanted</a:t>
            </a:r>
            <a:r>
              <a:rPr lang="en-IN" dirty="0"/>
              <a:t>: She wanted to take cookies to her sick grandmother.</a:t>
            </a:r>
          </a:p>
          <a:p>
            <a:pPr fontAlgn="base"/>
            <a:r>
              <a:rPr lang="en-IN" b="1" dirty="0"/>
              <a:t>But</a:t>
            </a:r>
            <a:r>
              <a:rPr lang="en-IN" dirty="0"/>
              <a:t>: She encountered a wolf pretending to be her grandmother.</a:t>
            </a:r>
          </a:p>
          <a:p>
            <a:pPr fontAlgn="base"/>
            <a:r>
              <a:rPr lang="en-IN" b="1" dirty="0"/>
              <a:t>So</a:t>
            </a:r>
            <a:r>
              <a:rPr lang="en-IN" dirty="0"/>
              <a:t>: She ran away, crying for help.</a:t>
            </a:r>
          </a:p>
          <a:p>
            <a:pPr fontAlgn="base"/>
            <a:r>
              <a:rPr lang="en-IN" b="1" dirty="0"/>
              <a:t>Then</a:t>
            </a:r>
            <a:r>
              <a:rPr lang="en-IN" dirty="0"/>
              <a:t>: A woodsman heard her and saved her from the wolf.</a:t>
            </a:r>
          </a:p>
          <a:p>
            <a:endParaRPr lang="en-US" dirty="0"/>
          </a:p>
        </p:txBody>
      </p:sp>
    </p:spTree>
    <p:extLst>
      <p:ext uri="{BB962C8B-B14F-4D97-AF65-F5344CB8AC3E}">
        <p14:creationId xmlns:p14="http://schemas.microsoft.com/office/powerpoint/2010/main" val="3852009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Summarization  technique -2</a:t>
            </a:r>
          </a:p>
        </p:txBody>
      </p:sp>
      <p:sp>
        <p:nvSpPr>
          <p:cNvPr id="3" name="Content Placeholder 2"/>
          <p:cNvSpPr>
            <a:spLocks noGrp="1"/>
          </p:cNvSpPr>
          <p:nvPr>
            <p:ph idx="1"/>
          </p:nvPr>
        </p:nvSpPr>
        <p:spPr/>
        <p:txBody>
          <a:bodyPr/>
          <a:lstStyle/>
          <a:p>
            <a:pPr fontAlgn="base"/>
            <a:r>
              <a:rPr lang="en-IN" dirty="0"/>
              <a:t>SAAC is an acronym for "State, Assign, Action, Complete." </a:t>
            </a:r>
          </a:p>
          <a:p>
            <a:pPr fontAlgn="base"/>
            <a:r>
              <a:rPr lang="en-IN" dirty="0"/>
              <a:t>Each word in the acronym refers to a specific element that should be included in the summary.</a:t>
            </a:r>
          </a:p>
          <a:p>
            <a:pPr fontAlgn="base"/>
            <a:r>
              <a:rPr lang="en-IN" b="1" dirty="0"/>
              <a:t>State</a:t>
            </a:r>
            <a:r>
              <a:rPr lang="en-IN" dirty="0"/>
              <a:t>: the name of the article, book, or story</a:t>
            </a:r>
          </a:p>
          <a:p>
            <a:pPr fontAlgn="base"/>
            <a:r>
              <a:rPr lang="en-IN" b="1" dirty="0"/>
              <a:t>Assign</a:t>
            </a:r>
            <a:r>
              <a:rPr lang="en-IN" dirty="0"/>
              <a:t>: the name of the author</a:t>
            </a:r>
          </a:p>
          <a:p>
            <a:pPr fontAlgn="base"/>
            <a:r>
              <a:rPr lang="en-IN" b="1" dirty="0"/>
              <a:t>Action</a:t>
            </a:r>
            <a:r>
              <a:rPr lang="en-IN" dirty="0"/>
              <a:t>: what the author is doing (example: tells, explains)</a:t>
            </a:r>
          </a:p>
          <a:p>
            <a:pPr fontAlgn="base"/>
            <a:r>
              <a:rPr lang="en-IN" b="1" dirty="0"/>
              <a:t>Complete</a:t>
            </a:r>
            <a:r>
              <a:rPr lang="en-IN" dirty="0"/>
              <a:t>: complete the sentence or summary with keywords and important details</a:t>
            </a:r>
          </a:p>
          <a:p>
            <a:endParaRPr lang="en-US" dirty="0"/>
          </a:p>
        </p:txBody>
      </p:sp>
    </p:spTree>
    <p:extLst>
      <p:ext uri="{BB962C8B-B14F-4D97-AF65-F5344CB8AC3E}">
        <p14:creationId xmlns:p14="http://schemas.microsoft.com/office/powerpoint/2010/main" val="2296560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Summarization  technique -3</a:t>
            </a:r>
          </a:p>
        </p:txBody>
      </p:sp>
      <p:sp>
        <p:nvSpPr>
          <p:cNvPr id="3" name="Content Placeholder 2"/>
          <p:cNvSpPr>
            <a:spLocks noGrp="1"/>
          </p:cNvSpPr>
          <p:nvPr>
            <p:ph idx="1"/>
          </p:nvPr>
        </p:nvSpPr>
        <p:spPr/>
        <p:txBody>
          <a:bodyPr>
            <a:normAutofit fontScale="85000" lnSpcReduction="10000"/>
          </a:bodyPr>
          <a:lstStyle/>
          <a:p>
            <a:pPr fontAlgn="base"/>
            <a:r>
              <a:rPr lang="en-IN" dirty="0"/>
              <a:t>The Five W's, One H strategy relies on six crucial questions: who, what, when, where, why, and how. These questions make it easy to identify the main character, important details, and main idea.</a:t>
            </a:r>
          </a:p>
          <a:p>
            <a:pPr fontAlgn="base"/>
            <a:r>
              <a:rPr lang="en-IN" b="1" dirty="0"/>
              <a:t>Who</a:t>
            </a:r>
            <a:r>
              <a:rPr lang="en-IN" dirty="0"/>
              <a:t> is the story about?</a:t>
            </a:r>
          </a:p>
          <a:p>
            <a:pPr fontAlgn="base"/>
            <a:r>
              <a:rPr lang="en-IN" b="1" dirty="0"/>
              <a:t>What</a:t>
            </a:r>
            <a:r>
              <a:rPr lang="en-IN" dirty="0"/>
              <a:t> did they do?</a:t>
            </a:r>
          </a:p>
          <a:p>
            <a:pPr fontAlgn="base"/>
            <a:r>
              <a:rPr lang="en-IN" b="1" dirty="0"/>
              <a:t>When</a:t>
            </a:r>
            <a:r>
              <a:rPr lang="en-IN" dirty="0"/>
              <a:t> did the action take place?</a:t>
            </a:r>
          </a:p>
          <a:p>
            <a:pPr fontAlgn="base"/>
            <a:r>
              <a:rPr lang="en-IN" b="1" dirty="0"/>
              <a:t>Where</a:t>
            </a:r>
            <a:r>
              <a:rPr lang="en-IN" dirty="0"/>
              <a:t> did the story happen?</a:t>
            </a:r>
          </a:p>
          <a:p>
            <a:pPr fontAlgn="base"/>
            <a:r>
              <a:rPr lang="en-IN" b="1" dirty="0"/>
              <a:t>Why</a:t>
            </a:r>
            <a:r>
              <a:rPr lang="en-IN" dirty="0"/>
              <a:t> did the main character do what s/he did?</a:t>
            </a:r>
          </a:p>
          <a:p>
            <a:pPr fontAlgn="base"/>
            <a:r>
              <a:rPr lang="en-IN" b="1" dirty="0"/>
              <a:t>How</a:t>
            </a:r>
            <a:r>
              <a:rPr lang="en-IN" dirty="0"/>
              <a:t> did the main character do what s/he did?</a:t>
            </a:r>
          </a:p>
          <a:p>
            <a:endParaRPr lang="en-US" dirty="0"/>
          </a:p>
        </p:txBody>
      </p:sp>
    </p:spTree>
    <p:extLst>
      <p:ext uri="{BB962C8B-B14F-4D97-AF65-F5344CB8AC3E}">
        <p14:creationId xmlns:p14="http://schemas.microsoft.com/office/powerpoint/2010/main" val="2894780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Summarization Technique -4</a:t>
            </a:r>
          </a:p>
        </p:txBody>
      </p:sp>
      <p:sp>
        <p:nvSpPr>
          <p:cNvPr id="3" name="Content Placeholder 2"/>
          <p:cNvSpPr>
            <a:spLocks noGrp="1"/>
          </p:cNvSpPr>
          <p:nvPr>
            <p:ph idx="1"/>
          </p:nvPr>
        </p:nvSpPr>
        <p:spPr/>
        <p:txBody>
          <a:bodyPr/>
          <a:lstStyle/>
          <a:p>
            <a:r>
              <a:rPr lang="en-US" dirty="0"/>
              <a:t>Gist</a:t>
            </a:r>
          </a:p>
          <a:p>
            <a:r>
              <a:rPr lang="en-US" dirty="0"/>
              <a:t>Firm method</a:t>
            </a:r>
          </a:p>
          <a:p>
            <a:r>
              <a:rPr lang="en-US" dirty="0"/>
              <a:t>Tell the main facts in 15 -20 seconds</a:t>
            </a:r>
          </a:p>
        </p:txBody>
      </p:sp>
    </p:spTree>
    <p:extLst>
      <p:ext uri="{BB962C8B-B14F-4D97-AF65-F5344CB8AC3E}">
        <p14:creationId xmlns:p14="http://schemas.microsoft.com/office/powerpoint/2010/main" val="264638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https://human.libretexts.org/Courses/Harrisburg_Area_Community_College/Technical_Writing%3A_An_Open_Educational_Resource/01%3A_Chapters/1.04%3A_Ethical_Considerations_in_Technical_Writing</a:t>
            </a:r>
            <a:endParaRPr lang="en-US" dirty="0"/>
          </a:p>
          <a:p>
            <a:r>
              <a:rPr lang="en-US" dirty="0"/>
              <a:t>https://alg.manifoldapp.org/read/open-technical-communication/section/8b530f4b-5942-4071-845a-0a138601da10</a:t>
            </a:r>
          </a:p>
        </p:txBody>
      </p:sp>
    </p:spTree>
    <p:extLst>
      <p:ext uri="{BB962C8B-B14F-4D97-AF65-F5344CB8AC3E}">
        <p14:creationId xmlns:p14="http://schemas.microsoft.com/office/powerpoint/2010/main" val="572239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research article</a:t>
            </a:r>
          </a:p>
        </p:txBody>
      </p:sp>
      <p:sp>
        <p:nvSpPr>
          <p:cNvPr id="3" name="Content Placeholder 2"/>
          <p:cNvSpPr>
            <a:spLocks noGrp="1"/>
          </p:cNvSpPr>
          <p:nvPr>
            <p:ph idx="1"/>
          </p:nvPr>
        </p:nvSpPr>
        <p:spPr/>
        <p:txBody>
          <a:bodyPr>
            <a:normAutofit fontScale="92500" lnSpcReduction="20000"/>
          </a:bodyPr>
          <a:lstStyle/>
          <a:p>
            <a:r>
              <a:rPr lang="en-US" dirty="0"/>
              <a:t>Introduction</a:t>
            </a:r>
          </a:p>
          <a:p>
            <a:r>
              <a:rPr lang="en-US" dirty="0"/>
              <a:t>Literature review</a:t>
            </a:r>
          </a:p>
          <a:p>
            <a:r>
              <a:rPr lang="en-US" dirty="0"/>
              <a:t>Research Gap</a:t>
            </a:r>
          </a:p>
          <a:p>
            <a:r>
              <a:rPr lang="en-US" dirty="0"/>
              <a:t>Research Objective</a:t>
            </a:r>
          </a:p>
          <a:p>
            <a:r>
              <a:rPr lang="en-US" dirty="0"/>
              <a:t>Research Question</a:t>
            </a:r>
          </a:p>
          <a:p>
            <a:r>
              <a:rPr lang="en-US" dirty="0"/>
              <a:t>Methodology </a:t>
            </a:r>
          </a:p>
          <a:p>
            <a:r>
              <a:rPr lang="en-US" dirty="0"/>
              <a:t>Findings and Analysis</a:t>
            </a:r>
          </a:p>
          <a:p>
            <a:r>
              <a:rPr lang="en-US" dirty="0"/>
              <a:t>Conclusion</a:t>
            </a:r>
          </a:p>
        </p:txBody>
      </p:sp>
    </p:spTree>
    <p:extLst>
      <p:ext uri="{BB962C8B-B14F-4D97-AF65-F5344CB8AC3E}">
        <p14:creationId xmlns:p14="http://schemas.microsoft.com/office/powerpoint/2010/main" val="372291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and NOT to do</a:t>
            </a:r>
          </a:p>
        </p:txBody>
      </p:sp>
      <p:sp>
        <p:nvSpPr>
          <p:cNvPr id="3" name="Content Placeholder 2"/>
          <p:cNvSpPr>
            <a:spLocks noGrp="1"/>
          </p:cNvSpPr>
          <p:nvPr>
            <p:ph idx="1"/>
          </p:nvPr>
        </p:nvSpPr>
        <p:spPr/>
        <p:txBody>
          <a:bodyPr>
            <a:normAutofit fontScale="62500" lnSpcReduction="20000"/>
          </a:bodyPr>
          <a:lstStyle/>
          <a:p>
            <a:r>
              <a:rPr lang="en-IN" b="1" dirty="0"/>
              <a:t>Not falsify data or state as truth something we know to be false</a:t>
            </a:r>
            <a:endParaRPr lang="en-IN" dirty="0"/>
          </a:p>
          <a:p>
            <a:r>
              <a:rPr lang="en-IN" b="1" dirty="0"/>
              <a:t>Not deliberately misrepresent facts or information</a:t>
            </a:r>
            <a:endParaRPr lang="en-IN" dirty="0"/>
          </a:p>
          <a:p>
            <a:r>
              <a:rPr lang="en-IN" b="1" dirty="0"/>
              <a:t>Distinguish between fact and opinion</a:t>
            </a:r>
            <a:r>
              <a:rPr lang="en-IN" dirty="0"/>
              <a:t> (this is especially important in today’s world)</a:t>
            </a:r>
          </a:p>
          <a:p>
            <a:r>
              <a:rPr lang="en-IN" b="1" dirty="0"/>
              <a:t>Not assume that what an “expert” has said is the truth</a:t>
            </a:r>
            <a:r>
              <a:rPr lang="en-IN" dirty="0"/>
              <a:t> (experts can make mistakes too—and some even lie!)</a:t>
            </a:r>
          </a:p>
          <a:p>
            <a:r>
              <a:rPr lang="en-IN" b="1" dirty="0"/>
              <a:t>Avoid language that attempts to evade responsibility</a:t>
            </a:r>
            <a:r>
              <a:rPr lang="en-IN" dirty="0"/>
              <a:t> (using </a:t>
            </a:r>
            <a:r>
              <a:rPr lang="en-IN" u="sng" dirty="0">
                <a:hlinkClick r:id="rId2"/>
              </a:rPr>
              <a:t>passive voice</a:t>
            </a:r>
            <a:r>
              <a:rPr lang="en-IN" dirty="0"/>
              <a:t>, for example: “Mistakes were made.”)</a:t>
            </a:r>
          </a:p>
          <a:p>
            <a:r>
              <a:rPr lang="en-IN" b="1" dirty="0"/>
              <a:t>Avoid using language that misleads readers</a:t>
            </a:r>
            <a:r>
              <a:rPr lang="en-IN" dirty="0"/>
              <a:t> (avoid abstract wording, euphemisms, or jargon, such as legal, technical, and/or bureaucratic)</a:t>
            </a:r>
          </a:p>
          <a:p>
            <a:r>
              <a:rPr lang="en-IN" b="1" dirty="0"/>
              <a:t>Use</a:t>
            </a:r>
            <a:r>
              <a:rPr lang="en-IN" dirty="0"/>
              <a:t> </a:t>
            </a:r>
            <a:r>
              <a:rPr lang="en-IN" u="sng" dirty="0">
                <a:hlinkClick r:id="rId3"/>
              </a:rPr>
              <a:t>layout/design/visuals</a:t>
            </a:r>
            <a:r>
              <a:rPr lang="en-IN" b="1" dirty="0"/>
              <a:t> to help readers better understand the message</a:t>
            </a:r>
            <a:r>
              <a:rPr lang="en-IN" dirty="0"/>
              <a:t> (rather than to mislead, deceive, or distract readers)</a:t>
            </a:r>
          </a:p>
          <a:p>
            <a:r>
              <a:rPr lang="en-IN" b="1" dirty="0"/>
              <a:t>Not violate anyone’s rights</a:t>
            </a:r>
            <a:endParaRPr lang="en-IN" dirty="0"/>
          </a:p>
          <a:p>
            <a:r>
              <a:rPr lang="en-IN" b="1" dirty="0"/>
              <a:t>Act in our audience’s best interest.</a:t>
            </a:r>
            <a:endParaRPr lang="en-IN" dirty="0"/>
          </a:p>
          <a:p>
            <a:endParaRPr lang="en-US" dirty="0"/>
          </a:p>
        </p:txBody>
      </p:sp>
    </p:spTree>
    <p:extLst>
      <p:ext uri="{BB962C8B-B14F-4D97-AF65-F5344CB8AC3E}">
        <p14:creationId xmlns:p14="http://schemas.microsoft.com/office/powerpoint/2010/main" val="1680975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IN" dirty="0"/>
              <a:t>The introduction should answer three important questions:</a:t>
            </a:r>
          </a:p>
          <a:p>
            <a:r>
              <a:rPr lang="en-IN" dirty="0"/>
              <a:t> 1. What am I writing about?</a:t>
            </a:r>
          </a:p>
          <a:p>
            <a:r>
              <a:rPr lang="en-IN" dirty="0"/>
              <a:t> 2. Why is it important?</a:t>
            </a:r>
          </a:p>
          <a:p>
            <a:r>
              <a:rPr lang="en-IN" dirty="0"/>
              <a:t> 3. What do I want the reader to know about it?</a:t>
            </a:r>
          </a:p>
          <a:p>
            <a:r>
              <a:rPr lang="en-IN" dirty="0"/>
              <a:t>should establish the topic with a strong opening that grabs the reader’s attention</a:t>
            </a:r>
            <a:endParaRPr lang="en-US" dirty="0"/>
          </a:p>
        </p:txBody>
      </p:sp>
    </p:spTree>
    <p:extLst>
      <p:ext uri="{BB962C8B-B14F-4D97-AF65-F5344CB8AC3E}">
        <p14:creationId xmlns:p14="http://schemas.microsoft.com/office/powerpoint/2010/main" val="2542682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85000" lnSpcReduction="20000"/>
          </a:bodyPr>
          <a:lstStyle/>
          <a:p>
            <a:r>
              <a:rPr lang="en-IN" dirty="0"/>
              <a:t>surveys prior research published in books, scholarly articles, and any other sources relevant to a particular issue, area of research, or theory, and by so doing, provides a description, summary, and critical evaluation of these works in relation to the research problem being investigated.</a:t>
            </a:r>
          </a:p>
          <a:p>
            <a:r>
              <a:rPr lang="en-IN" dirty="0"/>
              <a:t>The analytical features of a literature review might:</a:t>
            </a:r>
          </a:p>
          <a:p>
            <a:r>
              <a:rPr lang="en-IN" dirty="0"/>
              <a:t>Give a new interpretation of old material or combine new with old interpretations,</a:t>
            </a:r>
          </a:p>
          <a:p>
            <a:r>
              <a:rPr lang="en-IN" dirty="0"/>
              <a:t>Trace the intellectual progression of the field, including major debates,</a:t>
            </a:r>
          </a:p>
          <a:p>
            <a:r>
              <a:rPr lang="en-IN" dirty="0"/>
              <a:t>Depending on the situation, evaluate the sources and advise the reader on the most pertinent or relevant research, or</a:t>
            </a:r>
          </a:p>
          <a:p>
            <a:r>
              <a:rPr lang="en-IN" dirty="0"/>
              <a:t>Usually in the conclusion of a literature review, identify where gaps exist in how a problem has been researched to date</a:t>
            </a:r>
          </a:p>
          <a:p>
            <a:endParaRPr lang="en-US" dirty="0"/>
          </a:p>
        </p:txBody>
      </p:sp>
    </p:spTree>
    <p:extLst>
      <p:ext uri="{BB962C8B-B14F-4D97-AF65-F5344CB8AC3E}">
        <p14:creationId xmlns:p14="http://schemas.microsoft.com/office/powerpoint/2010/main" val="3544462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LR</a:t>
            </a:r>
          </a:p>
        </p:txBody>
      </p:sp>
      <p:sp>
        <p:nvSpPr>
          <p:cNvPr id="3" name="Content Placeholder 2"/>
          <p:cNvSpPr>
            <a:spLocks noGrp="1"/>
          </p:cNvSpPr>
          <p:nvPr>
            <p:ph idx="1"/>
          </p:nvPr>
        </p:nvSpPr>
        <p:spPr/>
        <p:txBody>
          <a:bodyPr/>
          <a:lstStyle/>
          <a:p>
            <a:r>
              <a:rPr lang="en-IN" b="1" dirty="0"/>
              <a:t>Argumentative Review</a:t>
            </a:r>
            <a:r>
              <a:rPr lang="en-IN" dirty="0"/>
              <a:t/>
            </a:r>
            <a:br>
              <a:rPr lang="en-IN" dirty="0"/>
            </a:br>
            <a:r>
              <a:rPr lang="en-IN" dirty="0"/>
              <a:t>This form examines literature selectively in order to support or refute an argument, deeply embedded assumption, or philosophical problem already established in the literature. The purpose is to develop a body of literature that establishes a contrarian viewpoint. Given the value-laden nature of some social science research [e.g., educational reform; immigration control], argumentative approaches to </a:t>
            </a:r>
            <a:r>
              <a:rPr lang="en-IN" dirty="0" err="1"/>
              <a:t>analyzing</a:t>
            </a:r>
            <a:r>
              <a:rPr lang="en-IN" dirty="0"/>
              <a:t> the literature can be a legitimate and important form of discourse. However, note that they can also introduce problems of bias when they are used to make summary claims of the sort found in systematic reviews</a:t>
            </a:r>
            <a:endParaRPr lang="en-US" dirty="0"/>
          </a:p>
        </p:txBody>
      </p:sp>
    </p:spTree>
    <p:extLst>
      <p:ext uri="{BB962C8B-B14F-4D97-AF65-F5344CB8AC3E}">
        <p14:creationId xmlns:p14="http://schemas.microsoft.com/office/powerpoint/2010/main" val="259674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Integrative Review</a:t>
            </a:r>
            <a:endParaRPr lang="en-US" dirty="0"/>
          </a:p>
        </p:txBody>
      </p:sp>
      <p:sp>
        <p:nvSpPr>
          <p:cNvPr id="3" name="Content Placeholder 2"/>
          <p:cNvSpPr>
            <a:spLocks noGrp="1"/>
          </p:cNvSpPr>
          <p:nvPr>
            <p:ph idx="1"/>
          </p:nvPr>
        </p:nvSpPr>
        <p:spPr/>
        <p:txBody>
          <a:bodyPr/>
          <a:lstStyle/>
          <a:p>
            <a:r>
              <a:rPr lang="en-IN" dirty="0"/>
              <a:t>reviews, critiques, and synthesizes representative literature on a topic in an integrated way such that new frameworks and perspectives on the topic are generated. The body of literature includes all studies that address related or identical hypotheses or research problems. A well-done integrative review meets the same standards as primary research in regard to clarity, rigor, and replication. This is the most common form of review in the social sciences.</a:t>
            </a:r>
            <a:endParaRPr lang="en-US" dirty="0"/>
          </a:p>
        </p:txBody>
      </p:sp>
    </p:spTree>
    <p:extLst>
      <p:ext uri="{BB962C8B-B14F-4D97-AF65-F5344CB8AC3E}">
        <p14:creationId xmlns:p14="http://schemas.microsoft.com/office/powerpoint/2010/main" val="1584623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a:t>
            </a:r>
          </a:p>
        </p:txBody>
      </p:sp>
      <p:sp>
        <p:nvSpPr>
          <p:cNvPr id="3" name="Content Placeholder 2"/>
          <p:cNvSpPr>
            <a:spLocks noGrp="1"/>
          </p:cNvSpPr>
          <p:nvPr>
            <p:ph idx="1"/>
          </p:nvPr>
        </p:nvSpPr>
        <p:spPr/>
        <p:txBody>
          <a:bodyPr/>
          <a:lstStyle/>
          <a:p>
            <a:r>
              <a:rPr lang="en-IN" dirty="0"/>
              <a:t>Historical literature reviews focus on examining research throughout a period of time, often starting with the first time an issue, concept, theory, phenomena emerged in the literature, then tracing its evolution within the scholarship of a discipline. The purpose is to place research in a historical context to show familiarity with state-of-the-art developments and to identify the likely directions for future research.</a:t>
            </a:r>
            <a:endParaRPr lang="en-US" dirty="0"/>
          </a:p>
        </p:txBody>
      </p:sp>
    </p:spTree>
    <p:extLst>
      <p:ext uri="{BB962C8B-B14F-4D97-AF65-F5344CB8AC3E}">
        <p14:creationId xmlns:p14="http://schemas.microsoft.com/office/powerpoint/2010/main" val="3881733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Methodological Review</a:t>
            </a:r>
          </a:p>
        </p:txBody>
      </p:sp>
      <p:sp>
        <p:nvSpPr>
          <p:cNvPr id="3" name="Content Placeholder 2"/>
          <p:cNvSpPr>
            <a:spLocks noGrp="1"/>
          </p:cNvSpPr>
          <p:nvPr>
            <p:ph idx="1"/>
          </p:nvPr>
        </p:nvSpPr>
        <p:spPr/>
        <p:txBody>
          <a:bodyPr/>
          <a:lstStyle/>
          <a:p>
            <a:r>
              <a:rPr lang="en-IN" dirty="0"/>
              <a:t>A review does not always focus on </a:t>
            </a:r>
            <a:r>
              <a:rPr lang="en-IN" b="1" dirty="0"/>
              <a:t>what</a:t>
            </a:r>
            <a:r>
              <a:rPr lang="en-IN" dirty="0"/>
              <a:t> someone said [findings], but </a:t>
            </a:r>
            <a:r>
              <a:rPr lang="en-IN" b="1" dirty="0"/>
              <a:t>how</a:t>
            </a:r>
            <a:r>
              <a:rPr lang="en-IN" dirty="0"/>
              <a:t> they came about saying what they say [method of analysis]. Reviewing methods of analysis provides a framework of understanding at different levels [i.e. those of theory, substantive fields, research approaches, and data collection and analysis techniques], how researchers draw upon a wide variety of knowledge ranging from the conceptual level to practical documents for use in fieldwork in the areas of ontological and epistemological consideration, quantitative and qualitative integration, sampling, interviewing, data collection, and data analysis. This approach helps highlight ethical issues which you should be aware of and consider as you go through your own study.</a:t>
            </a:r>
            <a:endParaRPr lang="en-US" dirty="0"/>
          </a:p>
        </p:txBody>
      </p:sp>
    </p:spTree>
    <p:extLst>
      <p:ext uri="{BB962C8B-B14F-4D97-AF65-F5344CB8AC3E}">
        <p14:creationId xmlns:p14="http://schemas.microsoft.com/office/powerpoint/2010/main" val="1402992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Systematic Review</a:t>
            </a:r>
            <a:endParaRPr lang="en-US" dirty="0"/>
          </a:p>
        </p:txBody>
      </p:sp>
      <p:sp>
        <p:nvSpPr>
          <p:cNvPr id="3" name="Content Placeholder 2"/>
          <p:cNvSpPr>
            <a:spLocks noGrp="1"/>
          </p:cNvSpPr>
          <p:nvPr>
            <p:ph idx="1"/>
          </p:nvPr>
        </p:nvSpPr>
        <p:spPr/>
        <p:txBody>
          <a:bodyPr/>
          <a:lstStyle/>
          <a:p>
            <a:r>
              <a:rPr lang="en-IN" dirty="0"/>
              <a:t>an overview of existing evidence pertinent to a clearly formulated research question, which uses pre-specified and standardized methods to identify and critically appraise relevant research, and to collect, report, and </a:t>
            </a:r>
            <a:r>
              <a:rPr lang="en-IN" dirty="0" err="1"/>
              <a:t>analyze</a:t>
            </a:r>
            <a:r>
              <a:rPr lang="en-IN" dirty="0"/>
              <a:t> data from the studies that are included in the review. The goal is to deliberately document, critically evaluate, and summarize scientifically all of the research about a clearly defined research problem. Typically it focuses on a very specific empirical question, often posed in a cause-and-effect form, such as "To what extent does A contribute to B?" This type of literature review is primarily applied to examining prior research studies in clinical medicine and allied health fields, but it is increasingly being used in the social sciences.</a:t>
            </a:r>
            <a:endParaRPr lang="en-US" dirty="0"/>
          </a:p>
        </p:txBody>
      </p:sp>
    </p:spTree>
    <p:extLst>
      <p:ext uri="{BB962C8B-B14F-4D97-AF65-F5344CB8AC3E}">
        <p14:creationId xmlns:p14="http://schemas.microsoft.com/office/powerpoint/2010/main" val="1851606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Review</a:t>
            </a:r>
            <a:endParaRPr lang="en-US" dirty="0"/>
          </a:p>
        </p:txBody>
      </p:sp>
      <p:sp>
        <p:nvSpPr>
          <p:cNvPr id="3" name="Content Placeholder 2"/>
          <p:cNvSpPr>
            <a:spLocks noGrp="1"/>
          </p:cNvSpPr>
          <p:nvPr>
            <p:ph idx="1"/>
          </p:nvPr>
        </p:nvSpPr>
        <p:spPr/>
        <p:txBody>
          <a:bodyPr/>
          <a:lstStyle/>
          <a:p>
            <a:r>
              <a:rPr lang="en-IN" dirty="0"/>
              <a:t>purpose of this form is to examine the corpus of theory that has accumulated in regard to an issue, concept, theory, phenomena. The theoretical literature review helps to establish what theories already exist, the relationships between them, to what degree the existing theories have been investigated, and to develop new hypotheses to be tested. Often this form is used to help establish a lack of appropriate theories or reveal that current theories are inadequate for explaining new or emerging research problems. The unit of analysis can focus on a theoretical concept or a whole theory or framework.</a:t>
            </a:r>
            <a:endParaRPr lang="en-US" dirty="0"/>
          </a:p>
        </p:txBody>
      </p:sp>
    </p:spTree>
    <p:extLst>
      <p:ext uri="{BB962C8B-B14F-4D97-AF65-F5344CB8AC3E}">
        <p14:creationId xmlns:p14="http://schemas.microsoft.com/office/powerpoint/2010/main" val="1657539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a:t>
            </a:r>
          </a:p>
        </p:txBody>
      </p:sp>
      <p:sp>
        <p:nvSpPr>
          <p:cNvPr id="3" name="Content Placeholder 2"/>
          <p:cNvSpPr>
            <a:spLocks noGrp="1"/>
          </p:cNvSpPr>
          <p:nvPr>
            <p:ph idx="1"/>
          </p:nvPr>
        </p:nvSpPr>
        <p:spPr/>
        <p:txBody>
          <a:bodyPr/>
          <a:lstStyle/>
          <a:p>
            <a:r>
              <a:rPr lang="en-IN" dirty="0"/>
              <a:t> describe concisely what the research is trying to achieve.</a:t>
            </a:r>
          </a:p>
          <a:p>
            <a:r>
              <a:rPr lang="en-IN" dirty="0"/>
              <a:t> They summarize the accomplishments a researcher wishes to achieve through the project and provides direction to the study.</a:t>
            </a:r>
          </a:p>
          <a:p>
            <a:r>
              <a:rPr lang="en-IN" dirty="0"/>
              <a:t>Specific measureable goals/ outcomes</a:t>
            </a:r>
          </a:p>
          <a:p>
            <a:pPr marL="0" indent="0">
              <a:buNone/>
            </a:pPr>
            <a:endParaRPr lang="en-US" dirty="0"/>
          </a:p>
        </p:txBody>
      </p:sp>
    </p:spTree>
    <p:extLst>
      <p:ext uri="{BB962C8B-B14F-4D97-AF65-F5344CB8AC3E}">
        <p14:creationId xmlns:p14="http://schemas.microsoft.com/office/powerpoint/2010/main" val="3541647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sp>
        <p:nvSpPr>
          <p:cNvPr id="3" name="Content Placeholder 2"/>
          <p:cNvSpPr>
            <a:spLocks noGrp="1"/>
          </p:cNvSpPr>
          <p:nvPr>
            <p:ph idx="1"/>
          </p:nvPr>
        </p:nvSpPr>
        <p:spPr/>
        <p:txBody>
          <a:bodyPr/>
          <a:lstStyle/>
          <a:p>
            <a:r>
              <a:rPr lang="en-US" dirty="0"/>
              <a:t>Open-ended</a:t>
            </a:r>
          </a:p>
          <a:p>
            <a:r>
              <a:rPr lang="en-US" dirty="0"/>
              <a:t>Used to generate hypothesis</a:t>
            </a:r>
          </a:p>
          <a:p>
            <a:r>
              <a:rPr lang="en-US" dirty="0"/>
              <a:t>Clear</a:t>
            </a:r>
          </a:p>
          <a:p>
            <a:r>
              <a:rPr lang="en-US" dirty="0"/>
              <a:t>Focused</a:t>
            </a:r>
          </a:p>
          <a:p>
            <a:r>
              <a:rPr lang="en-US" dirty="0"/>
              <a:t>Researchable</a:t>
            </a:r>
          </a:p>
          <a:p>
            <a:r>
              <a:rPr lang="en-US" dirty="0"/>
              <a:t>Analytical </a:t>
            </a:r>
          </a:p>
        </p:txBody>
      </p:sp>
    </p:spTree>
    <p:extLst>
      <p:ext uri="{BB962C8B-B14F-4D97-AF65-F5344CB8AC3E}">
        <p14:creationId xmlns:p14="http://schemas.microsoft.com/office/powerpoint/2010/main" val="361486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mislead</a:t>
            </a:r>
          </a:p>
        </p:txBody>
      </p:sp>
      <p:sp>
        <p:nvSpPr>
          <p:cNvPr id="3" name="Content Placeholder 2"/>
          <p:cNvSpPr>
            <a:spLocks noGrp="1"/>
          </p:cNvSpPr>
          <p:nvPr>
            <p:ph idx="1"/>
          </p:nvPr>
        </p:nvSpPr>
        <p:spPr/>
        <p:txBody>
          <a:bodyPr/>
          <a:lstStyle/>
          <a:p>
            <a:r>
              <a:rPr lang="en-IN" dirty="0"/>
              <a:t>Do not write something that could cause the reader to believe something that isn’t true.</a:t>
            </a:r>
          </a:p>
          <a:p>
            <a:r>
              <a:rPr lang="en-IN" dirty="0"/>
              <a:t>This can be done by lying, misrepresenting facts, or manipulating numbers to </a:t>
            </a:r>
            <a:r>
              <a:rPr lang="en-IN" dirty="0" err="1"/>
              <a:t>favor</a:t>
            </a:r>
            <a:r>
              <a:rPr lang="en-IN" dirty="0"/>
              <a:t> your opinion and objectives. </a:t>
            </a:r>
          </a:p>
          <a:p>
            <a:r>
              <a:rPr lang="en-IN" dirty="0"/>
              <a:t>You cannot leave out numbers that show you’re behind or over-budget on a project, no matter how well it may work once it is completed. </a:t>
            </a:r>
          </a:p>
          <a:p>
            <a:r>
              <a:rPr lang="en-IN" dirty="0"/>
              <a:t>Facts are facts, and they must be represented as such. </a:t>
            </a:r>
          </a:p>
          <a:p>
            <a:r>
              <a:rPr lang="en-IN" dirty="0"/>
              <a:t>Be cautious when using figures, charts and tables, making sure they are not misleading. </a:t>
            </a:r>
            <a:endParaRPr lang="en-US" dirty="0"/>
          </a:p>
        </p:txBody>
      </p:sp>
    </p:spTree>
    <p:extLst>
      <p:ext uri="{BB962C8B-B14F-4D97-AF65-F5344CB8AC3E}">
        <p14:creationId xmlns:p14="http://schemas.microsoft.com/office/powerpoint/2010/main" val="3475313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half" idx="1"/>
          </p:nvPr>
        </p:nvSpPr>
        <p:spPr/>
        <p:txBody>
          <a:bodyPr>
            <a:normAutofit fontScale="62500" lnSpcReduction="20000"/>
          </a:bodyPr>
          <a:lstStyle/>
          <a:p>
            <a:r>
              <a:rPr lang="en-IN" dirty="0"/>
              <a:t>describes how your research was conducted. </a:t>
            </a:r>
          </a:p>
          <a:p>
            <a:r>
              <a:rPr lang="en-IN" dirty="0"/>
              <a:t>This information allows readers to check whether your approach is accurate and dependable. </a:t>
            </a:r>
          </a:p>
          <a:p>
            <a:r>
              <a:rPr lang="en-IN" dirty="0"/>
              <a:t>A good methodology can help increase the reader’s trust in your findings.</a:t>
            </a:r>
          </a:p>
          <a:p>
            <a:r>
              <a:rPr lang="en-IN" dirty="0"/>
              <a:t>A sound research methodology helps researchers ensure that their findings are valid and reliable and free from biases and errors.</a:t>
            </a:r>
          </a:p>
          <a:p>
            <a:r>
              <a:rPr lang="en-IN" dirty="0"/>
              <a:t>It also helps ensure that ethical guidelines are followed while conducting research.</a:t>
            </a:r>
          </a:p>
          <a:p>
            <a:r>
              <a:rPr lang="en-IN" dirty="0"/>
              <a:t>A good research methodology helps researchers in planning their research efficiently, by ensuring optimum usage of their time and resources.</a:t>
            </a:r>
          </a:p>
          <a:p>
            <a:endParaRPr lang="en-IN" dirty="0"/>
          </a:p>
        </p:txBody>
      </p:sp>
      <p:sp>
        <p:nvSpPr>
          <p:cNvPr id="4" name="Content Placeholder 3"/>
          <p:cNvSpPr>
            <a:spLocks noGrp="1"/>
          </p:cNvSpPr>
          <p:nvPr>
            <p:ph sz="half" idx="2"/>
          </p:nvPr>
        </p:nvSpPr>
        <p:spPr/>
        <p:txBody>
          <a:bodyPr>
            <a:normAutofit fontScale="62500" lnSpcReduction="20000"/>
          </a:bodyPr>
          <a:lstStyle/>
          <a:p>
            <a:r>
              <a:rPr lang="en-IN" dirty="0"/>
              <a:t>The</a:t>
            </a:r>
            <a:r>
              <a:rPr lang="en-IN" dirty="0">
                <a:hlinkClick r:id="rId2"/>
              </a:rPr>
              <a:t> type of research</a:t>
            </a:r>
            <a:r>
              <a:rPr lang="en-IN" dirty="0"/>
              <a:t> you conducted</a:t>
            </a:r>
          </a:p>
          <a:p>
            <a:r>
              <a:rPr lang="en-IN" dirty="0"/>
              <a:t>How you collected and </a:t>
            </a:r>
            <a:r>
              <a:rPr lang="en-IN" dirty="0" err="1">
                <a:hlinkClick r:id="rId3"/>
              </a:rPr>
              <a:t>analyzed</a:t>
            </a:r>
            <a:r>
              <a:rPr lang="en-IN" dirty="0"/>
              <a:t> your data</a:t>
            </a:r>
          </a:p>
          <a:p>
            <a:r>
              <a:rPr lang="en-IN" dirty="0"/>
              <a:t>Any tools or materials you used in the research</a:t>
            </a:r>
          </a:p>
          <a:p>
            <a:r>
              <a:rPr lang="en-IN" dirty="0"/>
              <a:t>How you mitigated or avoided </a:t>
            </a:r>
            <a:r>
              <a:rPr lang="en-IN" dirty="0">
                <a:hlinkClick r:id="rId4"/>
              </a:rPr>
              <a:t>research biases</a:t>
            </a:r>
            <a:endParaRPr lang="en-IN" dirty="0"/>
          </a:p>
          <a:p>
            <a:r>
              <a:rPr lang="en-IN" dirty="0"/>
              <a:t>Why you chose these methods</a:t>
            </a:r>
          </a:p>
          <a:p>
            <a:r>
              <a:rPr lang="en-IN" dirty="0"/>
              <a:t>Qualitative - Quantitative</a:t>
            </a:r>
            <a:endParaRPr lang="en-US" dirty="0"/>
          </a:p>
          <a:p>
            <a:pPr marL="0" indent="0">
              <a:buNone/>
            </a:pPr>
            <a:endParaRPr lang="en-US" dirty="0"/>
          </a:p>
        </p:txBody>
      </p:sp>
    </p:spTree>
    <p:extLst>
      <p:ext uri="{BB962C8B-B14F-4D97-AF65-F5344CB8AC3E}">
        <p14:creationId xmlns:p14="http://schemas.microsoft.com/office/powerpoint/2010/main" val="1476349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a:t>
            </a:r>
          </a:p>
        </p:txBody>
      </p:sp>
      <p:sp>
        <p:nvSpPr>
          <p:cNvPr id="3" name="Content Placeholder 2"/>
          <p:cNvSpPr>
            <a:spLocks noGrp="1"/>
          </p:cNvSpPr>
          <p:nvPr>
            <p:ph idx="1"/>
          </p:nvPr>
        </p:nvSpPr>
        <p:spPr>
          <a:xfrm>
            <a:off x="1451579" y="2028795"/>
            <a:ext cx="9603275" cy="3450613"/>
          </a:xfrm>
        </p:spPr>
        <p:txBody>
          <a:bodyPr/>
          <a:lstStyle/>
          <a:p>
            <a:r>
              <a:rPr lang="en-IN" dirty="0"/>
              <a:t> Qualitative research involves collecting non-numerical data and identifying patterns in language, theme, and structure, among other features, to understand human experiences. Instruments for qualitative research include questionnaires, interviews, and observations.</a:t>
            </a:r>
          </a:p>
          <a:p>
            <a:r>
              <a:rPr lang="en-IN" dirty="0"/>
              <a:t>In a qualitative ethnography, you may aim to produce contextual, real-world knowledge about the </a:t>
            </a:r>
            <a:r>
              <a:rPr lang="en-IN" dirty="0" err="1"/>
              <a:t>behaviors</a:t>
            </a:r>
            <a:r>
              <a:rPr lang="en-IN" dirty="0"/>
              <a:t>, social structures, or shared beliefs of a specific group of people. This methodology is less controlled and more interpretive, so you will need to reflect on your position as a researcher.</a:t>
            </a:r>
            <a:endParaRPr lang="en-US" dirty="0"/>
          </a:p>
        </p:txBody>
      </p:sp>
    </p:spTree>
    <p:extLst>
      <p:ext uri="{BB962C8B-B14F-4D97-AF65-F5344CB8AC3E}">
        <p14:creationId xmlns:p14="http://schemas.microsoft.com/office/powerpoint/2010/main" val="2494276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Interviews or focus groups</a:t>
            </a:r>
            <a:endParaRPr lang="en-US" dirty="0"/>
          </a:p>
        </p:txBody>
      </p:sp>
      <p:sp>
        <p:nvSpPr>
          <p:cNvPr id="3" name="Content Placeholder 2"/>
          <p:cNvSpPr>
            <a:spLocks noGrp="1"/>
          </p:cNvSpPr>
          <p:nvPr>
            <p:ph idx="1"/>
          </p:nvPr>
        </p:nvSpPr>
        <p:spPr/>
        <p:txBody>
          <a:bodyPr/>
          <a:lstStyle/>
          <a:p>
            <a:r>
              <a:rPr lang="en-IN" dirty="0"/>
              <a:t>Describe where, when, and how the </a:t>
            </a:r>
            <a:r>
              <a:rPr lang="en-IN" dirty="0">
                <a:hlinkClick r:id="rId2"/>
              </a:rPr>
              <a:t>interviews</a:t>
            </a:r>
            <a:r>
              <a:rPr lang="en-IN" dirty="0"/>
              <a:t> were conducted.</a:t>
            </a:r>
          </a:p>
          <a:p>
            <a:r>
              <a:rPr lang="en-IN" dirty="0"/>
              <a:t>How did you find and select participants?</a:t>
            </a:r>
          </a:p>
          <a:p>
            <a:r>
              <a:rPr lang="en-IN" dirty="0"/>
              <a:t>How many participants took part?</a:t>
            </a:r>
          </a:p>
          <a:p>
            <a:r>
              <a:rPr lang="en-IN" dirty="0"/>
              <a:t>What form did the interviews take (</a:t>
            </a:r>
            <a:r>
              <a:rPr lang="en-IN" dirty="0">
                <a:hlinkClick r:id="rId3"/>
              </a:rPr>
              <a:t>structured</a:t>
            </a:r>
            <a:r>
              <a:rPr lang="en-IN" dirty="0"/>
              <a:t>, </a:t>
            </a:r>
            <a:r>
              <a:rPr lang="en-IN" dirty="0">
                <a:hlinkClick r:id="rId4"/>
              </a:rPr>
              <a:t>semi-structured</a:t>
            </a:r>
            <a:r>
              <a:rPr lang="en-IN" dirty="0"/>
              <a:t>, or </a:t>
            </a:r>
            <a:r>
              <a:rPr lang="en-IN" dirty="0">
                <a:hlinkClick r:id="rId5"/>
              </a:rPr>
              <a:t>unstructured</a:t>
            </a:r>
            <a:r>
              <a:rPr lang="en-IN" dirty="0"/>
              <a:t>)?</a:t>
            </a:r>
          </a:p>
          <a:p>
            <a:r>
              <a:rPr lang="en-IN" dirty="0"/>
              <a:t>How long were the interviews?</a:t>
            </a:r>
          </a:p>
          <a:p>
            <a:r>
              <a:rPr lang="en-IN" dirty="0"/>
              <a:t>How were they recorded?</a:t>
            </a:r>
          </a:p>
          <a:p>
            <a:endParaRPr lang="en-US" dirty="0"/>
          </a:p>
        </p:txBody>
      </p:sp>
    </p:spTree>
    <p:extLst>
      <p:ext uri="{BB962C8B-B14F-4D97-AF65-F5344CB8AC3E}">
        <p14:creationId xmlns:p14="http://schemas.microsoft.com/office/powerpoint/2010/main" val="3438250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Participant observation</a:t>
            </a:r>
            <a:r>
              <a:rPr lang="en-IN" dirty="0"/>
              <a:t/>
            </a:r>
            <a:br>
              <a:rPr lang="en-IN" dirty="0"/>
            </a:br>
            <a:endParaRPr lang="en-US" dirty="0"/>
          </a:p>
        </p:txBody>
      </p:sp>
      <p:sp>
        <p:nvSpPr>
          <p:cNvPr id="3" name="Content Placeholder 2"/>
          <p:cNvSpPr>
            <a:spLocks noGrp="1"/>
          </p:cNvSpPr>
          <p:nvPr>
            <p:ph idx="1"/>
          </p:nvPr>
        </p:nvSpPr>
        <p:spPr/>
        <p:txBody>
          <a:bodyPr/>
          <a:lstStyle/>
          <a:p>
            <a:r>
              <a:rPr lang="en-IN" dirty="0"/>
              <a:t>Describe where, when, and how you conducted the observation or </a:t>
            </a:r>
            <a:r>
              <a:rPr lang="en-IN" dirty="0">
                <a:hlinkClick r:id="rId2"/>
              </a:rPr>
              <a:t>ethnography</a:t>
            </a:r>
            <a:r>
              <a:rPr lang="en-IN" dirty="0"/>
              <a:t>.</a:t>
            </a:r>
          </a:p>
          <a:p>
            <a:r>
              <a:rPr lang="en-IN" dirty="0"/>
              <a:t>What group or community did you observe? How long did you spend there?</a:t>
            </a:r>
          </a:p>
          <a:p>
            <a:r>
              <a:rPr lang="en-IN" dirty="0"/>
              <a:t>How did you gain access to this group? What role did you play in the community?</a:t>
            </a:r>
          </a:p>
          <a:p>
            <a:r>
              <a:rPr lang="en-IN" dirty="0"/>
              <a:t>How long did you spend conducting the research? Where was it located?</a:t>
            </a:r>
          </a:p>
          <a:p>
            <a:r>
              <a:rPr lang="en-IN" dirty="0"/>
              <a:t>How did you record your data (e.g., </a:t>
            </a:r>
            <a:r>
              <a:rPr lang="en-IN" dirty="0" err="1"/>
              <a:t>audiovisual</a:t>
            </a:r>
            <a:r>
              <a:rPr lang="en-IN" dirty="0"/>
              <a:t> recordings, note-taking)?</a:t>
            </a:r>
          </a:p>
          <a:p>
            <a:endParaRPr lang="en-US" dirty="0"/>
          </a:p>
        </p:txBody>
      </p:sp>
    </p:spTree>
    <p:extLst>
      <p:ext uri="{BB962C8B-B14F-4D97-AF65-F5344CB8AC3E}">
        <p14:creationId xmlns:p14="http://schemas.microsoft.com/office/powerpoint/2010/main" val="1300632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a:t>
            </a:r>
          </a:p>
        </p:txBody>
      </p:sp>
      <p:sp>
        <p:nvSpPr>
          <p:cNvPr id="3" name="Content Placeholder 2"/>
          <p:cNvSpPr>
            <a:spLocks noGrp="1"/>
          </p:cNvSpPr>
          <p:nvPr>
            <p:ph idx="1"/>
          </p:nvPr>
        </p:nvSpPr>
        <p:spPr/>
        <p:txBody>
          <a:bodyPr/>
          <a:lstStyle/>
          <a:p>
            <a:r>
              <a:rPr lang="en-IN" dirty="0"/>
              <a:t>Quantitative research involves collecting numerical data and conducting mathematical analyses to observe trends, make predictions, run experiments, and test hypotheses.</a:t>
            </a:r>
          </a:p>
          <a:p>
            <a:r>
              <a:rPr lang="en-IN" dirty="0"/>
              <a:t>In a quantitative experimental study, you may aim to produce generalizable knowledge about the causes of a phenomenon. This requires a carefully designed study under controlled conditions that can be replicated by other researchers.</a:t>
            </a:r>
            <a:endParaRPr lang="en-US" dirty="0"/>
          </a:p>
        </p:txBody>
      </p:sp>
    </p:spTree>
    <p:extLst>
      <p:ext uri="{BB962C8B-B14F-4D97-AF65-F5344CB8AC3E}">
        <p14:creationId xmlns:p14="http://schemas.microsoft.com/office/powerpoint/2010/main" val="3004188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a:t>
            </a:r>
          </a:p>
        </p:txBody>
      </p:sp>
      <p:sp>
        <p:nvSpPr>
          <p:cNvPr id="3" name="Content Placeholder 2"/>
          <p:cNvSpPr>
            <a:spLocks noGrp="1"/>
          </p:cNvSpPr>
          <p:nvPr>
            <p:ph idx="1"/>
          </p:nvPr>
        </p:nvSpPr>
        <p:spPr/>
        <p:txBody>
          <a:bodyPr/>
          <a:lstStyle/>
          <a:p>
            <a:r>
              <a:rPr lang="en-IN" dirty="0"/>
              <a:t>Describe where, when, and how the </a:t>
            </a:r>
            <a:r>
              <a:rPr lang="en-IN" dirty="0">
                <a:hlinkClick r:id="rId2"/>
              </a:rPr>
              <a:t>survey</a:t>
            </a:r>
            <a:r>
              <a:rPr lang="en-IN" dirty="0"/>
              <a:t> was conducted.</a:t>
            </a:r>
          </a:p>
          <a:p>
            <a:r>
              <a:rPr lang="en-IN" dirty="0"/>
              <a:t>How did you design the </a:t>
            </a:r>
            <a:r>
              <a:rPr lang="en-IN" dirty="0">
                <a:hlinkClick r:id="rId3"/>
              </a:rPr>
              <a:t>questionnaire?</a:t>
            </a:r>
            <a:endParaRPr lang="en-IN" dirty="0"/>
          </a:p>
          <a:p>
            <a:r>
              <a:rPr lang="en-IN" dirty="0"/>
              <a:t>What form did your questions take (e.g., multiple choice, </a:t>
            </a:r>
            <a:r>
              <a:rPr lang="en-IN" dirty="0">
                <a:hlinkClick r:id="rId4"/>
              </a:rPr>
              <a:t>Likert scale</a:t>
            </a:r>
            <a:r>
              <a:rPr lang="en-IN" dirty="0"/>
              <a:t>)?</a:t>
            </a:r>
          </a:p>
          <a:p>
            <a:r>
              <a:rPr lang="en-IN" dirty="0"/>
              <a:t>Were your surveys conducted in-person or virtually?</a:t>
            </a:r>
          </a:p>
          <a:p>
            <a:r>
              <a:rPr lang="en-IN" dirty="0"/>
              <a:t>What </a:t>
            </a:r>
            <a:r>
              <a:rPr lang="en-IN" dirty="0">
                <a:hlinkClick r:id="rId5"/>
              </a:rPr>
              <a:t>sampling method</a:t>
            </a:r>
            <a:r>
              <a:rPr lang="en-IN" dirty="0"/>
              <a:t> did you use to select participants?</a:t>
            </a:r>
          </a:p>
          <a:p>
            <a:r>
              <a:rPr lang="en-IN" dirty="0"/>
              <a:t>What was your sample size and response rate?</a:t>
            </a:r>
          </a:p>
          <a:p>
            <a:pPr marL="0" indent="0">
              <a:buNone/>
            </a:pPr>
            <a:endParaRPr lang="en-US" dirty="0"/>
          </a:p>
        </p:txBody>
      </p:sp>
    </p:spTree>
    <p:extLst>
      <p:ext uri="{BB962C8B-B14F-4D97-AF65-F5344CB8AC3E}">
        <p14:creationId xmlns:p14="http://schemas.microsoft.com/office/powerpoint/2010/main" val="2412266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IN" dirty="0" smtClean="0"/>
              <a:t>Explain </a:t>
            </a:r>
            <a:r>
              <a:rPr lang="en-IN" dirty="0"/>
              <a:t>how you gathered and selected the material (such as datasets or archival data) that you used in your analysis.</a:t>
            </a:r>
          </a:p>
          <a:p>
            <a:r>
              <a:rPr lang="en-IN" dirty="0"/>
              <a:t>Where did you source the material?</a:t>
            </a:r>
          </a:p>
          <a:p>
            <a:r>
              <a:rPr lang="en-IN" dirty="0"/>
              <a:t>How was the data originally produced?</a:t>
            </a:r>
          </a:p>
          <a:p>
            <a:r>
              <a:rPr lang="en-IN" dirty="0"/>
              <a:t>What criteria did you use to select material (e.g., date range)?</a:t>
            </a:r>
          </a:p>
          <a:p>
            <a:endParaRPr lang="en-US" dirty="0"/>
          </a:p>
        </p:txBody>
      </p:sp>
    </p:spTree>
    <p:extLst>
      <p:ext uri="{BB962C8B-B14F-4D97-AF65-F5344CB8AC3E}">
        <p14:creationId xmlns:p14="http://schemas.microsoft.com/office/powerpoint/2010/main" val="2416199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Mixed methods</a:t>
            </a:r>
            <a:br>
              <a:rPr lang="en-IN" b="1" dirty="0"/>
            </a:br>
            <a:endParaRPr lang="en-US" dirty="0"/>
          </a:p>
        </p:txBody>
      </p:sp>
      <p:sp>
        <p:nvSpPr>
          <p:cNvPr id="3" name="Content Placeholder 2"/>
          <p:cNvSpPr>
            <a:spLocks noGrp="1"/>
          </p:cNvSpPr>
          <p:nvPr>
            <p:ph idx="1"/>
          </p:nvPr>
        </p:nvSpPr>
        <p:spPr/>
        <p:txBody>
          <a:bodyPr/>
          <a:lstStyle/>
          <a:p>
            <a:r>
              <a:rPr lang="en-IN" dirty="0">
                <a:hlinkClick r:id="rId2"/>
              </a:rPr>
              <a:t>Mixed methods research</a:t>
            </a:r>
            <a:r>
              <a:rPr lang="en-IN" dirty="0"/>
              <a:t> combines quantitative and qualitative approaches. If a standalone quantitative or qualitative study is insufficient to answer your research question, mixed methods may be a good fit for you.</a:t>
            </a:r>
          </a:p>
          <a:p>
            <a:r>
              <a:rPr lang="en-IN" dirty="0"/>
              <a:t>mixed methods research doesn’t just mean collecting both types of data. Rather, it encompasses careful consideration and integration of both types of data into robust and strong conclusions.</a:t>
            </a:r>
            <a:endParaRPr lang="en-US" dirty="0"/>
          </a:p>
        </p:txBody>
      </p:sp>
    </p:spTree>
    <p:extLst>
      <p:ext uri="{BB962C8B-B14F-4D97-AF65-F5344CB8AC3E}">
        <p14:creationId xmlns:p14="http://schemas.microsoft.com/office/powerpoint/2010/main" val="3863579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and Methods</a:t>
            </a:r>
          </a:p>
        </p:txBody>
      </p:sp>
      <p:sp>
        <p:nvSpPr>
          <p:cNvPr id="3" name="Content Placeholder 2"/>
          <p:cNvSpPr>
            <a:spLocks noGrp="1"/>
          </p:cNvSpPr>
          <p:nvPr>
            <p:ph idx="1"/>
          </p:nvPr>
        </p:nvSpPr>
        <p:spPr/>
        <p:txBody>
          <a:bodyPr>
            <a:normAutofit fontScale="92500" lnSpcReduction="20000"/>
          </a:bodyPr>
          <a:lstStyle/>
          <a:p>
            <a:r>
              <a:rPr lang="en-IN" b="1" dirty="0"/>
              <a:t>Methodology </a:t>
            </a:r>
            <a:r>
              <a:rPr lang="en-IN" dirty="0"/>
              <a:t>refers to the overarching strategy and rationale of your </a:t>
            </a:r>
            <a:r>
              <a:rPr lang="en-IN" dirty="0">
                <a:hlinkClick r:id="rId2"/>
              </a:rPr>
              <a:t>research project</a:t>
            </a:r>
            <a:r>
              <a:rPr lang="en-IN" dirty="0"/>
              <a:t>. It involves studying the </a:t>
            </a:r>
            <a:r>
              <a:rPr lang="en-IN" dirty="0">
                <a:hlinkClick r:id="rId3"/>
              </a:rPr>
              <a:t>methods</a:t>
            </a:r>
            <a:r>
              <a:rPr lang="en-IN" dirty="0"/>
              <a:t> used in your field and the </a:t>
            </a:r>
            <a:r>
              <a:rPr lang="en-IN" dirty="0">
                <a:hlinkClick r:id="rId4"/>
              </a:rPr>
              <a:t>theories</a:t>
            </a:r>
            <a:r>
              <a:rPr lang="en-IN" dirty="0"/>
              <a:t> or principles behind them, in order to develop an approach that matches your objectives.</a:t>
            </a:r>
          </a:p>
          <a:p>
            <a:r>
              <a:rPr lang="en-IN" b="1" dirty="0"/>
              <a:t>Methods</a:t>
            </a:r>
            <a:r>
              <a:rPr lang="en-IN" dirty="0"/>
              <a:t> are the specific tools and procedures you use to collect and </a:t>
            </a:r>
            <a:r>
              <a:rPr lang="en-IN" dirty="0" err="1"/>
              <a:t>analyze</a:t>
            </a:r>
            <a:r>
              <a:rPr lang="en-IN" dirty="0"/>
              <a:t> data (for example, experiments, </a:t>
            </a:r>
            <a:r>
              <a:rPr lang="en-IN" dirty="0">
                <a:hlinkClick r:id="rId5"/>
              </a:rPr>
              <a:t>surveys</a:t>
            </a:r>
            <a:r>
              <a:rPr lang="en-IN" dirty="0"/>
              <a:t>, and </a:t>
            </a:r>
            <a:r>
              <a:rPr lang="en-IN" dirty="0">
                <a:hlinkClick r:id="rId6"/>
              </a:rPr>
              <a:t>statistical tests</a:t>
            </a:r>
            <a:r>
              <a:rPr lang="en-IN" dirty="0"/>
              <a:t>).</a:t>
            </a:r>
          </a:p>
          <a:p>
            <a:r>
              <a:rPr lang="en-IN" dirty="0"/>
              <a:t>In shorter scientific papers, where the aim is to report the findings of a specific study, you might simply describe what you did in a </a:t>
            </a:r>
            <a:r>
              <a:rPr lang="en-IN" b="1" dirty="0"/>
              <a:t>methods section</a:t>
            </a:r>
            <a:r>
              <a:rPr lang="en-IN" dirty="0"/>
              <a:t>.</a:t>
            </a:r>
          </a:p>
          <a:p>
            <a:r>
              <a:rPr lang="en-IN" dirty="0"/>
              <a:t>In a longer or more complex research project, such as a </a:t>
            </a:r>
            <a:r>
              <a:rPr lang="en-IN" dirty="0">
                <a:hlinkClick r:id="rId7"/>
              </a:rPr>
              <a:t>thesis or dissertation</a:t>
            </a:r>
            <a:r>
              <a:rPr lang="en-IN" dirty="0"/>
              <a:t>, you will probably include a </a:t>
            </a:r>
            <a:r>
              <a:rPr lang="en-IN" b="1" dirty="0">
                <a:hlinkClick r:id="rId8"/>
              </a:rPr>
              <a:t>methodology section</a:t>
            </a:r>
            <a:r>
              <a:rPr lang="en-IN" dirty="0"/>
              <a:t>, where you explain your approach to answering the </a:t>
            </a:r>
            <a:r>
              <a:rPr lang="en-IN" dirty="0">
                <a:hlinkClick r:id="rId9"/>
              </a:rPr>
              <a:t>research questions</a:t>
            </a:r>
            <a:r>
              <a:rPr lang="en-IN" dirty="0"/>
              <a:t> and </a:t>
            </a:r>
            <a:r>
              <a:rPr lang="en-IN" dirty="0">
                <a:hlinkClick r:id="rId10"/>
              </a:rPr>
              <a:t>cite relevant sources</a:t>
            </a:r>
            <a:r>
              <a:rPr lang="en-IN" dirty="0"/>
              <a:t> to support your choice of methods.</a:t>
            </a:r>
          </a:p>
          <a:p>
            <a:pPr marL="0" indent="0">
              <a:buNone/>
            </a:pPr>
            <a:endParaRPr lang="en-US" dirty="0"/>
          </a:p>
        </p:txBody>
      </p:sp>
    </p:spTree>
    <p:extLst>
      <p:ext uri="{BB962C8B-B14F-4D97-AF65-F5344CB8AC3E}">
        <p14:creationId xmlns:p14="http://schemas.microsoft.com/office/powerpoint/2010/main" val="4074176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and Analysis</a:t>
            </a:r>
          </a:p>
        </p:txBody>
      </p:sp>
      <p:sp>
        <p:nvSpPr>
          <p:cNvPr id="3" name="Content Placeholder 2"/>
          <p:cNvSpPr>
            <a:spLocks noGrp="1"/>
          </p:cNvSpPr>
          <p:nvPr>
            <p:ph idx="1"/>
          </p:nvPr>
        </p:nvSpPr>
        <p:spPr/>
        <p:txBody>
          <a:bodyPr>
            <a:normAutofit fontScale="85000" lnSpcReduction="20000"/>
          </a:bodyPr>
          <a:lstStyle/>
          <a:p>
            <a:pPr algn="l"/>
            <a:r>
              <a:rPr lang="en-GB" dirty="0"/>
              <a:t>Results section</a:t>
            </a:r>
          </a:p>
          <a:p>
            <a:pPr algn="l">
              <a:buFont typeface="Arial" panose="020B0604020202020204" pitchFamily="34" charset="0"/>
              <a:buChar char="•"/>
            </a:pPr>
            <a:r>
              <a:rPr lang="en-GB" dirty="0"/>
              <a:t>Purely descriptive</a:t>
            </a:r>
          </a:p>
          <a:p>
            <a:pPr algn="l">
              <a:buFont typeface="Arial" panose="020B0604020202020204" pitchFamily="34" charset="0"/>
              <a:buChar char="•"/>
            </a:pPr>
            <a:r>
              <a:rPr lang="en-GB" dirty="0"/>
              <a:t>Easily explained for the targeted audience</a:t>
            </a:r>
          </a:p>
          <a:p>
            <a:pPr algn="l">
              <a:buFont typeface="Arial" panose="020B0604020202020204" pitchFamily="34" charset="0"/>
              <a:buChar char="•"/>
            </a:pPr>
            <a:r>
              <a:rPr lang="en-GB" dirty="0"/>
              <a:t>Data driven</a:t>
            </a:r>
          </a:p>
          <a:p>
            <a:pPr algn="l">
              <a:buFont typeface="Arial" panose="020B0604020202020204" pitchFamily="34" charset="0"/>
              <a:buChar char="•"/>
            </a:pPr>
            <a:r>
              <a:rPr lang="en-GB" dirty="0"/>
              <a:t>Include data that may be in the form of pictures, artifacts, notes, and interviews</a:t>
            </a:r>
          </a:p>
          <a:p>
            <a:pPr algn="l">
              <a:buFont typeface="Arial" panose="020B0604020202020204" pitchFamily="34" charset="0"/>
              <a:buChar char="•"/>
            </a:pPr>
            <a:r>
              <a:rPr lang="en-GB" dirty="0"/>
              <a:t>Clarify unclear points</a:t>
            </a:r>
          </a:p>
          <a:p>
            <a:pPr algn="l">
              <a:buFont typeface="Arial" panose="020B0604020202020204" pitchFamily="34" charset="0"/>
              <a:buChar char="•"/>
            </a:pPr>
            <a:r>
              <a:rPr lang="en-GB" dirty="0"/>
              <a:t>Present results with a short discussion explaining them at the end</a:t>
            </a:r>
          </a:p>
          <a:p>
            <a:pPr algn="l">
              <a:buFont typeface="Arial" panose="020B0604020202020204" pitchFamily="34" charset="0"/>
              <a:buChar char="•"/>
            </a:pPr>
            <a:r>
              <a:rPr lang="en-GB" dirty="0"/>
              <a:t>Include the negative results</a:t>
            </a:r>
          </a:p>
          <a:p>
            <a:pPr algn="l">
              <a:buFont typeface="Arial" panose="020B0604020202020204" pitchFamily="34" charset="0"/>
              <a:buChar char="•"/>
            </a:pPr>
            <a:r>
              <a:rPr lang="en-GB" dirty="0"/>
              <a:t>Provide stability, accuracy, and value</a:t>
            </a:r>
          </a:p>
          <a:p>
            <a:pPr algn="l">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193362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manipulate</a:t>
            </a:r>
          </a:p>
        </p:txBody>
      </p:sp>
      <p:sp>
        <p:nvSpPr>
          <p:cNvPr id="3" name="Content Placeholder 2"/>
          <p:cNvSpPr>
            <a:spLocks noGrp="1"/>
          </p:cNvSpPr>
          <p:nvPr>
            <p:ph idx="1"/>
          </p:nvPr>
        </p:nvSpPr>
        <p:spPr/>
        <p:txBody>
          <a:bodyPr>
            <a:normAutofit fontScale="92500"/>
          </a:bodyPr>
          <a:lstStyle/>
          <a:p>
            <a:r>
              <a:rPr lang="en-IN" dirty="0"/>
              <a:t>It is unethical to persuade readers to make a decision that benefits yourself or your company and not them. </a:t>
            </a:r>
          </a:p>
          <a:p>
            <a:r>
              <a:rPr lang="en-IN" dirty="0"/>
              <a:t>Most times, people try to manipulate others to receive some type of reward or gain.</a:t>
            </a:r>
          </a:p>
          <a:p>
            <a:r>
              <a:rPr lang="en-IN" dirty="0"/>
              <a:t>To avoid using misleading or manipulating words and phrases, it is important to be open to alternative viewpoints. </a:t>
            </a:r>
          </a:p>
          <a:p>
            <a:r>
              <a:rPr lang="en-IN" dirty="0"/>
              <a:t>In preparing any type of persuasive writing, you will come across conflicting viewpoints, so being aware of other views should not be hard. </a:t>
            </a:r>
          </a:p>
          <a:p>
            <a:r>
              <a:rPr lang="en-IN" dirty="0"/>
              <a:t>Keep your readers’ ideas and goals in mind and consider what may lie behind their concerns. </a:t>
            </a:r>
            <a:endParaRPr lang="en-US" dirty="0"/>
          </a:p>
        </p:txBody>
      </p:sp>
    </p:spTree>
    <p:extLst>
      <p:ext uri="{BB962C8B-B14F-4D97-AF65-F5344CB8AC3E}">
        <p14:creationId xmlns:p14="http://schemas.microsoft.com/office/powerpoint/2010/main" val="2594484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14A7-4E22-BC06-9411-DB8DC28FB434}"/>
              </a:ext>
            </a:extLst>
          </p:cNvPr>
          <p:cNvSpPr>
            <a:spLocks noGrp="1"/>
          </p:cNvSpPr>
          <p:nvPr>
            <p:ph type="title"/>
          </p:nvPr>
        </p:nvSpPr>
        <p:spPr/>
        <p:txBody>
          <a:bodyPr/>
          <a:lstStyle/>
          <a:p>
            <a:r>
              <a:rPr lang="en-GB" dirty="0"/>
              <a:t>Structuring the result and findings section</a:t>
            </a:r>
            <a:endParaRPr lang="en-IN" dirty="0"/>
          </a:p>
        </p:txBody>
      </p:sp>
      <p:sp>
        <p:nvSpPr>
          <p:cNvPr id="3" name="Content Placeholder 2">
            <a:extLst>
              <a:ext uri="{FF2B5EF4-FFF2-40B4-BE49-F238E27FC236}">
                <a16:creationId xmlns:a16="http://schemas.microsoft.com/office/drawing/2014/main" id="{85D1604B-44F0-44AF-32B7-24024A1E78E1}"/>
              </a:ext>
            </a:extLst>
          </p:cNvPr>
          <p:cNvSpPr>
            <a:spLocks noGrp="1"/>
          </p:cNvSpPr>
          <p:nvPr>
            <p:ph idx="1"/>
          </p:nvPr>
        </p:nvSpPr>
        <p:spPr/>
        <p:txBody>
          <a:bodyPr>
            <a:normAutofit fontScale="92500" lnSpcReduction="20000"/>
          </a:bodyPr>
          <a:lstStyle/>
          <a:p>
            <a:r>
              <a:rPr lang="en-GB" dirty="0"/>
              <a:t>First, begin with an introduction to connect the results with the research question(s). This brings the readers’ focus back to the purpose of the study after reading the literature review and methods sections of your paper. </a:t>
            </a:r>
          </a:p>
          <a:p>
            <a:r>
              <a:rPr lang="en-GB" dirty="0"/>
              <a:t>Second, present your findings in a structured way (such as thematically or chronologically), bringing the readers’ attention to any important, interesting, or significant findings. Be sure to include a combination of text and visuals. Data illustrations should not be used to substitute or replace text, but to enhance the narrative of your findings</a:t>
            </a:r>
          </a:p>
          <a:p>
            <a:r>
              <a:rPr lang="en-GB" dirty="0"/>
              <a:t>Third, the results section should include a closing paragraph that clearly summarizes the key findings of the study. This paves the way for the discussion section of the research paper, wherein the results are interpreted and put in conversation with existing literature. </a:t>
            </a:r>
            <a:endParaRPr lang="en-IN" dirty="0"/>
          </a:p>
        </p:txBody>
      </p:sp>
    </p:spTree>
    <p:extLst>
      <p:ext uri="{BB962C8B-B14F-4D97-AF65-F5344CB8AC3E}">
        <p14:creationId xmlns:p14="http://schemas.microsoft.com/office/powerpoint/2010/main" val="2074314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6B2-26DD-EEAB-F1B3-F857791C2053}"/>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CEA0AFD4-F986-7B60-D178-00271BD995C5}"/>
              </a:ext>
            </a:extLst>
          </p:cNvPr>
          <p:cNvSpPr>
            <a:spLocks noGrp="1"/>
          </p:cNvSpPr>
          <p:nvPr>
            <p:ph idx="1"/>
          </p:nvPr>
        </p:nvSpPr>
        <p:spPr/>
        <p:txBody>
          <a:bodyPr>
            <a:normAutofit fontScale="92500" lnSpcReduction="20000"/>
          </a:bodyPr>
          <a:lstStyle/>
          <a:p>
            <a:r>
              <a:rPr lang="en-GB" dirty="0"/>
              <a:t>Conclusions are often the last section your audience reads, so they are just as important as introductions in research papers.</a:t>
            </a:r>
          </a:p>
          <a:p>
            <a:r>
              <a:rPr lang="en-GB" dirty="0"/>
              <a:t>Conclusions aren’t simply an overview of a paper. Instead, they should reiterate why your research is important.</a:t>
            </a:r>
          </a:p>
          <a:p>
            <a:r>
              <a:rPr lang="en-GB" dirty="0"/>
              <a:t>Effective conclusions help readers reflect on what they just read, draw connections to existing knowledge, and spark their desire to further explore the subject.</a:t>
            </a:r>
          </a:p>
          <a:p>
            <a:pPr algn="l">
              <a:buFont typeface="Arial" panose="020B0604020202020204" pitchFamily="34" charset="0"/>
              <a:buChar char="•"/>
            </a:pPr>
            <a:r>
              <a:rPr lang="en-GB" dirty="0"/>
              <a:t>Restate the problem statement addressed in the paper</a:t>
            </a:r>
          </a:p>
          <a:p>
            <a:pPr algn="l">
              <a:buFont typeface="Arial" panose="020B0604020202020204" pitchFamily="34" charset="0"/>
              <a:buChar char="•"/>
            </a:pPr>
            <a:r>
              <a:rPr lang="en-GB" dirty="0"/>
              <a:t>Summarize your overall arguments or findings</a:t>
            </a:r>
          </a:p>
          <a:p>
            <a:pPr algn="l">
              <a:buFont typeface="Arial" panose="020B0604020202020204" pitchFamily="34" charset="0"/>
              <a:buChar char="•"/>
            </a:pPr>
            <a:r>
              <a:rPr lang="en-GB" dirty="0"/>
              <a:t>Suggest the key takeaways from your paper</a:t>
            </a:r>
          </a:p>
          <a:p>
            <a:endParaRPr lang="en-IN" dirty="0"/>
          </a:p>
        </p:txBody>
      </p:sp>
    </p:spTree>
    <p:extLst>
      <p:ext uri="{BB962C8B-B14F-4D97-AF65-F5344CB8AC3E}">
        <p14:creationId xmlns:p14="http://schemas.microsoft.com/office/powerpoint/2010/main" val="36627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F0B0-C7BE-95B4-7D31-AA4EEFB3E85E}"/>
              </a:ext>
            </a:extLst>
          </p:cNvPr>
          <p:cNvSpPr>
            <a:spLocks noGrp="1"/>
          </p:cNvSpPr>
          <p:nvPr>
            <p:ph type="title"/>
          </p:nvPr>
        </p:nvSpPr>
        <p:spPr/>
        <p:txBody>
          <a:bodyPr/>
          <a:lstStyle/>
          <a:p>
            <a:r>
              <a:rPr lang="en-GB" dirty="0"/>
              <a:t>Conclusion </a:t>
            </a:r>
            <a:r>
              <a:rPr lang="en-GB" dirty="0" err="1"/>
              <a:t>Contd</a:t>
            </a:r>
            <a:r>
              <a:rPr lang="en-GB" dirty="0"/>
              <a:t>…..</a:t>
            </a:r>
            <a:endParaRPr lang="en-IN" dirty="0"/>
          </a:p>
        </p:txBody>
      </p:sp>
      <p:sp>
        <p:nvSpPr>
          <p:cNvPr id="3" name="Content Placeholder 2">
            <a:extLst>
              <a:ext uri="{FF2B5EF4-FFF2-40B4-BE49-F238E27FC236}">
                <a16:creationId xmlns:a16="http://schemas.microsoft.com/office/drawing/2014/main" id="{58AB89BA-499F-E3D4-0AB7-F9494742EACD}"/>
              </a:ext>
            </a:extLst>
          </p:cNvPr>
          <p:cNvSpPr>
            <a:spLocks noGrp="1"/>
          </p:cNvSpPr>
          <p:nvPr>
            <p:ph idx="1"/>
          </p:nvPr>
        </p:nvSpPr>
        <p:spPr/>
        <p:txBody>
          <a:bodyPr/>
          <a:lstStyle/>
          <a:p>
            <a:r>
              <a:rPr lang="en-GB" dirty="0"/>
              <a:t>Avoid starting your conclusion with phrases like “In conclusion” or “To conclude,” as this can come across as too obvious and make your writing seem unsophisticated. </a:t>
            </a:r>
          </a:p>
          <a:p>
            <a:r>
              <a:rPr lang="en-GB" dirty="0"/>
              <a:t>The content and placement of your conclusion should make its function clear without the need for additional signposting.</a:t>
            </a:r>
          </a:p>
          <a:p>
            <a:r>
              <a:rPr lang="en-GB" dirty="0"/>
              <a:t>Don’t go into the details of your evidence or present new ideas; focus on outlining in broad strokes the argument you have made.</a:t>
            </a:r>
            <a:endParaRPr lang="en-IN" dirty="0"/>
          </a:p>
        </p:txBody>
      </p:sp>
    </p:spTree>
    <p:extLst>
      <p:ext uri="{BB962C8B-B14F-4D97-AF65-F5344CB8AC3E}">
        <p14:creationId xmlns:p14="http://schemas.microsoft.com/office/powerpoint/2010/main" val="1273490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6BA89-5303-8A55-F4BB-B73EFE85B7A1}"/>
              </a:ext>
            </a:extLst>
          </p:cNvPr>
          <p:cNvSpPr>
            <a:spLocks noGrp="1"/>
          </p:cNvSpPr>
          <p:nvPr>
            <p:ph idx="4294967295"/>
          </p:nvPr>
        </p:nvSpPr>
        <p:spPr>
          <a:xfrm>
            <a:off x="2587625" y="2016125"/>
            <a:ext cx="6251575" cy="2197287"/>
          </a:xfrm>
        </p:spPr>
        <p:txBody>
          <a:bodyPr>
            <a:normAutofit/>
          </a:bodyPr>
          <a:lstStyle/>
          <a:p>
            <a:pPr marL="0" indent="0" algn="ctr">
              <a:buNone/>
            </a:pPr>
            <a:r>
              <a:rPr lang="en-GB" sz="3200" dirty="0"/>
              <a:t>Thank you!</a:t>
            </a:r>
          </a:p>
          <a:p>
            <a:pPr marL="0" indent="0" algn="ctr">
              <a:buNone/>
            </a:pPr>
            <a:r>
              <a:rPr lang="en-GB" sz="3200" dirty="0"/>
              <a:t>Queries????</a:t>
            </a:r>
            <a:endParaRPr lang="en-IN" sz="3200" dirty="0"/>
          </a:p>
        </p:txBody>
      </p:sp>
    </p:spTree>
    <p:extLst>
      <p:ext uri="{BB962C8B-B14F-4D97-AF65-F5344CB8AC3E}">
        <p14:creationId xmlns:p14="http://schemas.microsoft.com/office/powerpoint/2010/main" val="28773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Stereotyping</a:t>
            </a:r>
          </a:p>
        </p:txBody>
      </p:sp>
      <p:sp>
        <p:nvSpPr>
          <p:cNvPr id="3" name="Content Placeholder 2"/>
          <p:cNvSpPr>
            <a:spLocks noGrp="1"/>
          </p:cNvSpPr>
          <p:nvPr>
            <p:ph idx="1"/>
          </p:nvPr>
        </p:nvSpPr>
        <p:spPr/>
        <p:txBody>
          <a:bodyPr/>
          <a:lstStyle/>
          <a:p>
            <a:r>
              <a:rPr lang="en-IN" dirty="0"/>
              <a:t>Most stereotyping takes place subconsciously now since workplaces are careful to not openly discriminate. </a:t>
            </a:r>
          </a:p>
          <a:p>
            <a:r>
              <a:rPr lang="en-IN" dirty="0"/>
              <a:t>It is something we may not even be aware we are doing, so it is always a good idea to have a peer or </a:t>
            </a:r>
            <a:r>
              <a:rPr lang="en-IN" dirty="0" err="1"/>
              <a:t>coworker</a:t>
            </a:r>
            <a:r>
              <a:rPr lang="en-IN" dirty="0"/>
              <a:t> proofread your documents to make sure you have not made any assumptions or included anything that may be discriminatory.</a:t>
            </a:r>
          </a:p>
          <a:p>
            <a:endParaRPr lang="en-US" dirty="0"/>
          </a:p>
        </p:txBody>
      </p:sp>
    </p:spTree>
    <p:extLst>
      <p:ext uri="{BB962C8B-B14F-4D97-AF65-F5344CB8AC3E}">
        <p14:creationId xmlns:p14="http://schemas.microsoft.com/office/powerpoint/2010/main" val="146923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Stereotypical and gender biased language</a:t>
            </a:r>
          </a:p>
        </p:txBody>
      </p:sp>
      <p:sp>
        <p:nvSpPr>
          <p:cNvPr id="3" name="Content Placeholder 2"/>
          <p:cNvSpPr>
            <a:spLocks noGrp="1"/>
          </p:cNvSpPr>
          <p:nvPr>
            <p:ph idx="1"/>
          </p:nvPr>
        </p:nvSpPr>
        <p:spPr/>
        <p:txBody>
          <a:bodyPr>
            <a:normAutofit fontScale="70000" lnSpcReduction="20000"/>
          </a:bodyPr>
          <a:lstStyle/>
          <a:p>
            <a:r>
              <a:rPr lang="en-IN" b="1" dirty="0"/>
              <a:t>Incorrect:</a:t>
            </a:r>
            <a:r>
              <a:rPr lang="en-IN" dirty="0"/>
              <a:t> Although she was blonde, Mary was still intelligent.</a:t>
            </a:r>
          </a:p>
          <a:p>
            <a:r>
              <a:rPr lang="en-IN" b="1" dirty="0"/>
              <a:t>Revised:</a:t>
            </a:r>
            <a:r>
              <a:rPr lang="en-IN" dirty="0"/>
              <a:t> Mary was intelligent.</a:t>
            </a:r>
          </a:p>
          <a:p>
            <a:r>
              <a:rPr lang="en-IN" b="1" dirty="0"/>
              <a:t>Original:</a:t>
            </a:r>
            <a:r>
              <a:rPr lang="en-IN" dirty="0"/>
              <a:t> mankind</a:t>
            </a:r>
          </a:p>
          <a:p>
            <a:r>
              <a:rPr lang="en-IN" b="1" dirty="0"/>
              <a:t>Alternatives:</a:t>
            </a:r>
            <a:r>
              <a:rPr lang="en-IN" dirty="0"/>
              <a:t> humanity, people, human beings</a:t>
            </a:r>
          </a:p>
          <a:p>
            <a:r>
              <a:rPr lang="en-IN" b="1" dirty="0"/>
              <a:t>Original:</a:t>
            </a:r>
            <a:r>
              <a:rPr lang="en-IN" dirty="0"/>
              <a:t> man's achievements</a:t>
            </a:r>
          </a:p>
          <a:p>
            <a:r>
              <a:rPr lang="en-IN" b="1" dirty="0"/>
              <a:t>Alternative:</a:t>
            </a:r>
            <a:r>
              <a:rPr lang="en-IN" dirty="0"/>
              <a:t> human achievements</a:t>
            </a:r>
          </a:p>
          <a:p>
            <a:r>
              <a:rPr lang="en-IN" b="1" dirty="0"/>
              <a:t>Original:</a:t>
            </a:r>
            <a:r>
              <a:rPr lang="en-IN" dirty="0"/>
              <a:t> man-made</a:t>
            </a:r>
          </a:p>
          <a:p>
            <a:r>
              <a:rPr lang="en-IN" b="1" dirty="0"/>
              <a:t>Alternatives:</a:t>
            </a:r>
            <a:r>
              <a:rPr lang="en-IN" dirty="0"/>
              <a:t> synthetic, manufactured, machine-made</a:t>
            </a:r>
          </a:p>
          <a:p>
            <a:r>
              <a:rPr lang="en-IN" b="1" dirty="0"/>
              <a:t>Original:</a:t>
            </a:r>
            <a:r>
              <a:rPr lang="en-IN" dirty="0"/>
              <a:t> the common man</a:t>
            </a:r>
          </a:p>
          <a:p>
            <a:r>
              <a:rPr lang="en-IN" b="1" dirty="0"/>
              <a:t>Alternatives:</a:t>
            </a:r>
            <a:r>
              <a:rPr lang="en-IN" dirty="0"/>
              <a:t> the average person, ordinary people</a:t>
            </a:r>
          </a:p>
          <a:p>
            <a:endParaRPr lang="en-US" dirty="0"/>
          </a:p>
        </p:txBody>
      </p:sp>
    </p:spTree>
    <p:extLst>
      <p:ext uri="{BB962C8B-B14F-4D97-AF65-F5344CB8AC3E}">
        <p14:creationId xmlns:p14="http://schemas.microsoft.com/office/powerpoint/2010/main" val="135046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said – what had to be said</a:t>
            </a:r>
          </a:p>
        </p:txBody>
      </p:sp>
      <p:sp>
        <p:nvSpPr>
          <p:cNvPr id="3" name="Content Placeholder 2"/>
          <p:cNvSpPr>
            <a:spLocks noGrp="1"/>
          </p:cNvSpPr>
          <p:nvPr>
            <p:ph idx="1"/>
          </p:nvPr>
        </p:nvSpPr>
        <p:spPr/>
        <p:txBody>
          <a:bodyPr/>
          <a:lstStyle/>
          <a:p>
            <a:r>
              <a:rPr lang="en-IN" b="1" i="1" dirty="0"/>
              <a:t>The prosecutor argued that the defendant, who was at the scene of the crime, who had a strong revenge motive, and who had access to the murder weapon, was guilty of homicide. </a:t>
            </a:r>
          </a:p>
          <a:p>
            <a:endParaRPr lang="en-IN" b="1" i="1" dirty="0"/>
          </a:p>
          <a:p>
            <a:r>
              <a:rPr lang="en-IN" b="1" i="1" dirty="0"/>
              <a:t>The prosecutor argued that the defendant was guilty of homicide. According to the prosecutor, the defendant was at the scene of the crime, had a strong revenge motive, and had access to the murder weapon.</a:t>
            </a:r>
            <a:endParaRPr lang="en-US" dirty="0"/>
          </a:p>
        </p:txBody>
      </p:sp>
    </p:spTree>
    <p:extLst>
      <p:ext uri="{BB962C8B-B14F-4D97-AF65-F5344CB8AC3E}">
        <p14:creationId xmlns:p14="http://schemas.microsoft.com/office/powerpoint/2010/main" val="301163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eThical</a:t>
            </a:r>
            <a:r>
              <a:rPr lang="en-US" dirty="0"/>
              <a:t> analysis of data</a:t>
            </a:r>
          </a:p>
        </p:txBody>
      </p:sp>
      <p:sp>
        <p:nvSpPr>
          <p:cNvPr id="3" name="Content Placeholder 2"/>
          <p:cNvSpPr>
            <a:spLocks noGrp="1"/>
          </p:cNvSpPr>
          <p:nvPr>
            <p:ph idx="1"/>
          </p:nvPr>
        </p:nvSpPr>
        <p:spPr/>
        <p:txBody>
          <a:bodyPr/>
          <a:lstStyle/>
          <a:p>
            <a:r>
              <a:rPr lang="en-US" dirty="0"/>
              <a:t>Cooking data: falsify data – delete something that is contrary to expectation</a:t>
            </a:r>
          </a:p>
          <a:p>
            <a:r>
              <a:rPr lang="en-US" dirty="0"/>
              <a:t>Trimming Data – reporting the number of statistical outliers</a:t>
            </a:r>
          </a:p>
          <a:p>
            <a:r>
              <a:rPr lang="en-US" dirty="0"/>
              <a:t>Cherry picking Data – the practice of using only those graphs and figures that support your hypothesis</a:t>
            </a:r>
          </a:p>
        </p:txBody>
      </p:sp>
    </p:spTree>
    <p:extLst>
      <p:ext uri="{BB962C8B-B14F-4D97-AF65-F5344CB8AC3E}">
        <p14:creationId xmlns:p14="http://schemas.microsoft.com/office/powerpoint/2010/main" val="9985235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269</TotalTime>
  <Words>2761</Words>
  <Application>Microsoft Office PowerPoint</Application>
  <PresentationFormat>Widescreen</PresentationFormat>
  <Paragraphs>264</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Gill Sans MT</vt:lpstr>
      <vt:lpstr>Gallery</vt:lpstr>
      <vt:lpstr>Ethics in Technical Communication</vt:lpstr>
      <vt:lpstr>What is ethics?</vt:lpstr>
      <vt:lpstr>What to do and NOT to do</vt:lpstr>
      <vt:lpstr>Do not mislead</vt:lpstr>
      <vt:lpstr>Do not manipulate</vt:lpstr>
      <vt:lpstr>Avoid Stereotyping</vt:lpstr>
      <vt:lpstr>Stereotypical and gender biased language</vt:lpstr>
      <vt:lpstr>What is said – what had to be said</vt:lpstr>
      <vt:lpstr>eThical analysis of data</vt:lpstr>
      <vt:lpstr>Legality</vt:lpstr>
      <vt:lpstr>Honesty</vt:lpstr>
      <vt:lpstr>Confidentiality</vt:lpstr>
      <vt:lpstr>quality</vt:lpstr>
      <vt:lpstr>Fairness </vt:lpstr>
      <vt:lpstr>Plagiarism</vt:lpstr>
      <vt:lpstr>Intellectual propoerty</vt:lpstr>
      <vt:lpstr>Cite sources</vt:lpstr>
      <vt:lpstr>Citation styles</vt:lpstr>
      <vt:lpstr>Paraphrasing and Summarizing</vt:lpstr>
      <vt:lpstr>PowerPoint Presentation</vt:lpstr>
      <vt:lpstr>PowerPoint Presentation</vt:lpstr>
      <vt:lpstr>samples</vt:lpstr>
      <vt:lpstr>Summarizing</vt:lpstr>
      <vt:lpstr>Summarization  technique -1</vt:lpstr>
      <vt:lpstr>Summarization  technique -2</vt:lpstr>
      <vt:lpstr>Summarization  technique -3</vt:lpstr>
      <vt:lpstr>Summarization Technique -4</vt:lpstr>
      <vt:lpstr>PowerPoint Presentation</vt:lpstr>
      <vt:lpstr>Components of a research article</vt:lpstr>
      <vt:lpstr>Introduction</vt:lpstr>
      <vt:lpstr>Literature Review</vt:lpstr>
      <vt:lpstr>Types of LR</vt:lpstr>
      <vt:lpstr>Integrative Review</vt:lpstr>
      <vt:lpstr>Historical</vt:lpstr>
      <vt:lpstr>Methodological Review</vt:lpstr>
      <vt:lpstr>Systematic Review</vt:lpstr>
      <vt:lpstr>Theoretical Review</vt:lpstr>
      <vt:lpstr>Research Objective</vt:lpstr>
      <vt:lpstr>Research Question</vt:lpstr>
      <vt:lpstr>methodology</vt:lpstr>
      <vt:lpstr>Qualitative</vt:lpstr>
      <vt:lpstr>Interviews or focus groups</vt:lpstr>
      <vt:lpstr>Participant observation </vt:lpstr>
      <vt:lpstr>quantitative</vt:lpstr>
      <vt:lpstr>Survey</vt:lpstr>
      <vt:lpstr>experiment</vt:lpstr>
      <vt:lpstr>Mixed methods </vt:lpstr>
      <vt:lpstr>Methodology and Methods</vt:lpstr>
      <vt:lpstr>Findings and Analysis</vt:lpstr>
      <vt:lpstr>Structuring the result and findings section</vt:lpstr>
      <vt:lpstr>Conclusion</vt:lpstr>
      <vt:lpstr>Conclusion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Technical Communication</dc:title>
  <dc:creator>Smriti Ma'am</dc:creator>
  <cp:lastModifiedBy>ACER</cp:lastModifiedBy>
  <cp:revision>13</cp:revision>
  <dcterms:created xsi:type="dcterms:W3CDTF">2024-04-26T06:10:26Z</dcterms:created>
  <dcterms:modified xsi:type="dcterms:W3CDTF">2024-04-28T14:30:36Z</dcterms:modified>
</cp:coreProperties>
</file>