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8" r:id="rId8"/>
    <p:sldId id="269" r:id="rId9"/>
    <p:sldId id="262" r:id="rId10"/>
    <p:sldId id="278" r:id="rId11"/>
    <p:sldId id="279" r:id="rId12"/>
    <p:sldId id="263" r:id="rId13"/>
    <p:sldId id="270" r:id="rId14"/>
    <p:sldId id="271" r:id="rId15"/>
    <p:sldId id="272" r:id="rId16"/>
    <p:sldId id="273" r:id="rId17"/>
    <p:sldId id="264" r:id="rId18"/>
    <p:sldId id="265" r:id="rId19"/>
    <p:sldId id="290" r:id="rId20"/>
    <p:sldId id="274" r:id="rId21"/>
    <p:sldId id="275" r:id="rId22"/>
    <p:sldId id="276" r:id="rId23"/>
    <p:sldId id="291" r:id="rId24"/>
    <p:sldId id="277" r:id="rId25"/>
    <p:sldId id="280" r:id="rId26"/>
    <p:sldId id="281" r:id="rId27"/>
    <p:sldId id="289" r:id="rId28"/>
    <p:sldId id="282" r:id="rId29"/>
    <p:sldId id="286" r:id="rId30"/>
    <p:sldId id="287" r:id="rId31"/>
    <p:sldId id="288" r:id="rId32"/>
    <p:sldId id="283" r:id="rId33"/>
    <p:sldId id="284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8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E0DA-B683-4209-8193-C8214EA788D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26611FF-84EA-48D1-BD96-9E92166A2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2906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E0DA-B683-4209-8193-C8214EA788D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11FF-84EA-48D1-BD96-9E92166A2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796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E0DA-B683-4209-8193-C8214EA788D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11FF-84EA-48D1-BD96-9E92166A2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211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E0DA-B683-4209-8193-C8214EA788D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11FF-84EA-48D1-BD96-9E92166A2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593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8CCE0DA-B683-4209-8193-C8214EA788D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26611FF-84EA-48D1-BD96-9E92166A2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431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E0DA-B683-4209-8193-C8214EA788D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11FF-84EA-48D1-BD96-9E92166A2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683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E0DA-B683-4209-8193-C8214EA788D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11FF-84EA-48D1-BD96-9E92166A2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28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E0DA-B683-4209-8193-C8214EA788D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11FF-84EA-48D1-BD96-9E92166A2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67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E0DA-B683-4209-8193-C8214EA788D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11FF-84EA-48D1-BD96-9E92166A2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22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E0DA-B683-4209-8193-C8214EA788D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11FF-84EA-48D1-BD96-9E92166A2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646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CE0DA-B683-4209-8193-C8214EA788DA}" type="datetimeFigureOut">
              <a:rPr lang="en-IN" smtClean="0"/>
              <a:t>03-05-2024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611FF-84EA-48D1-BD96-9E92166A2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00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8CCE0DA-B683-4209-8193-C8214EA788DA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26611FF-84EA-48D1-BD96-9E92166A21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886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82FB-7D5C-03A5-424F-B683B3B3B8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INTERVIEW</a:t>
            </a:r>
          </a:p>
        </p:txBody>
      </p:sp>
    </p:spTree>
    <p:extLst>
      <p:ext uri="{BB962C8B-B14F-4D97-AF65-F5344CB8AC3E}">
        <p14:creationId xmlns:p14="http://schemas.microsoft.com/office/powerpoint/2010/main" val="321849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3934-A2DA-6161-93B4-193FD3D0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215" y="484632"/>
            <a:ext cx="11355355" cy="1609344"/>
          </a:xfrm>
        </p:spPr>
        <p:txBody>
          <a:bodyPr/>
          <a:lstStyle/>
          <a:p>
            <a:r>
              <a:rPr lang="en-IN" dirty="0"/>
              <a:t>accomplishments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3C2F4-0ACA-D3BB-35FC-CC1D256F8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215" y="2121408"/>
            <a:ext cx="11355355" cy="4050792"/>
          </a:xfrm>
        </p:spPr>
        <p:txBody>
          <a:bodyPr/>
          <a:lstStyle/>
          <a:p>
            <a:r>
              <a:rPr lang="en-IN" dirty="0"/>
              <a:t>Use the following prompts to brainstorm all those remarkable things you did. Try to list some accomplishments that set you apart from other job candidates:</a:t>
            </a:r>
          </a:p>
          <a:p>
            <a:r>
              <a:rPr lang="en-IN" dirty="0"/>
              <a:t>In each job, what special things did you do to set yourself apart?</a:t>
            </a:r>
          </a:p>
          <a:p>
            <a:r>
              <a:rPr lang="en-IN" dirty="0"/>
              <a:t>How did you take initiative? How did you go above and beyond what was asked of you in your job description?</a:t>
            </a:r>
          </a:p>
          <a:p>
            <a:r>
              <a:rPr lang="en-IN" dirty="0"/>
              <a:t>Did you win any awards?</a:t>
            </a:r>
          </a:p>
          <a:p>
            <a:r>
              <a:rPr lang="en-IN" dirty="0"/>
              <a:t>What are you most proud of in each job?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6247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26B3D-FC7E-C46D-44D1-327A1B91E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121298"/>
            <a:ext cx="10549750" cy="1972678"/>
          </a:xfrm>
        </p:spPr>
        <p:txBody>
          <a:bodyPr/>
          <a:lstStyle/>
          <a:p>
            <a:r>
              <a:rPr lang="en-IN" dirty="0"/>
              <a:t>Re-assessing your resume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3236-64D5-4FC4-608E-9BF51AC6BC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903" y="1772816"/>
            <a:ext cx="11644604" cy="439938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Be prepared to discuss anything on your resume</a:t>
            </a:r>
          </a:p>
          <a:p>
            <a:r>
              <a:rPr lang="en-IN" dirty="0"/>
              <a:t>Be ready to answer questions you really do not want to answer</a:t>
            </a:r>
          </a:p>
          <a:p>
            <a:r>
              <a:rPr lang="en-IN" dirty="0"/>
              <a:t>Examples:</a:t>
            </a:r>
          </a:p>
          <a:p>
            <a:r>
              <a:rPr lang="en-IN" dirty="0"/>
              <a:t>Your greatest weakness</a:t>
            </a:r>
          </a:p>
          <a:p>
            <a:r>
              <a:rPr lang="en-IN" dirty="0"/>
              <a:t>Your lack of related experience</a:t>
            </a:r>
          </a:p>
          <a:p>
            <a:r>
              <a:rPr lang="en-IN" dirty="0"/>
              <a:t>Lack of leadership experiences</a:t>
            </a:r>
          </a:p>
          <a:p>
            <a:r>
              <a:rPr lang="en-IN" dirty="0"/>
              <a:t>Your record of job-hopping</a:t>
            </a:r>
          </a:p>
          <a:p>
            <a:r>
              <a:rPr lang="en-IN" dirty="0"/>
              <a:t>Be able to answer the following basic questions:</a:t>
            </a:r>
          </a:p>
          <a:p>
            <a:r>
              <a:rPr lang="en-IN" dirty="0"/>
              <a:t>Why are you interested in this field?</a:t>
            </a:r>
          </a:p>
          <a:p>
            <a:r>
              <a:rPr lang="en-IN" dirty="0"/>
              <a:t>Why are you interested in this company?</a:t>
            </a:r>
          </a:p>
          <a:p>
            <a:r>
              <a:rPr lang="en-IN" dirty="0"/>
              <a:t>Why are you interested in this position</a:t>
            </a:r>
          </a:p>
        </p:txBody>
      </p:sp>
    </p:spTree>
    <p:extLst>
      <p:ext uri="{BB962C8B-B14F-4D97-AF65-F5344CB8AC3E}">
        <p14:creationId xmlns:p14="http://schemas.microsoft.com/office/powerpoint/2010/main" val="13497509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5DBBF-FAB1-8105-812E-0CA684964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73" y="484632"/>
            <a:ext cx="10465775" cy="1609344"/>
          </a:xfrm>
        </p:spPr>
        <p:txBody>
          <a:bodyPr/>
          <a:lstStyle/>
          <a:p>
            <a:r>
              <a:rPr lang="en-IN" dirty="0"/>
              <a:t>Types of Interviewing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BC6DE-B605-15EC-9A7D-1ACB450E4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473" y="2121408"/>
            <a:ext cx="10465775" cy="4050792"/>
          </a:xfrm>
        </p:spPr>
        <p:txBody>
          <a:bodyPr/>
          <a:lstStyle/>
          <a:p>
            <a:r>
              <a:rPr lang="en-IN" dirty="0"/>
              <a:t>Permission questions</a:t>
            </a:r>
          </a:p>
          <a:p>
            <a:r>
              <a:rPr lang="en-IN" dirty="0"/>
              <a:t>Factual questions</a:t>
            </a:r>
          </a:p>
          <a:p>
            <a:r>
              <a:rPr lang="en-IN" dirty="0"/>
              <a:t>Tell me About questions</a:t>
            </a:r>
          </a:p>
          <a:p>
            <a:r>
              <a:rPr lang="en-IN" dirty="0"/>
              <a:t>Checking questions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1663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2A14-2FA3-C865-3D7C-CA477D41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473" y="484632"/>
            <a:ext cx="10465775" cy="1609344"/>
          </a:xfrm>
        </p:spPr>
        <p:txBody>
          <a:bodyPr/>
          <a:lstStyle/>
          <a:p>
            <a:r>
              <a:rPr lang="en-IN" dirty="0"/>
              <a:t>Permission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E79E8-4BF6-2BF4-EE7C-118B19038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2121408"/>
            <a:ext cx="10540419" cy="4050792"/>
          </a:xfrm>
        </p:spPr>
        <p:txBody>
          <a:bodyPr/>
          <a:lstStyle/>
          <a:p>
            <a:r>
              <a:rPr lang="en-IN" dirty="0"/>
              <a:t>Used at the beginning of the interview to put the other person at ease</a:t>
            </a:r>
          </a:p>
          <a:p>
            <a:r>
              <a:rPr lang="en-IN" dirty="0"/>
              <a:t>Examples:</a:t>
            </a:r>
          </a:p>
          <a:p>
            <a:r>
              <a:rPr lang="en-IN" dirty="0"/>
              <a:t>Are there any questions about the process before we begin the interview?</a:t>
            </a:r>
          </a:p>
          <a:p>
            <a:r>
              <a:rPr lang="en-IN" dirty="0"/>
              <a:t>Is there anything I can do to make you more comfortable before we begin?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0259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515C-D5DC-15D4-0A4F-1391DCE81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484632"/>
            <a:ext cx="10549750" cy="1609344"/>
          </a:xfrm>
        </p:spPr>
        <p:txBody>
          <a:bodyPr/>
          <a:lstStyle/>
          <a:p>
            <a:r>
              <a:rPr lang="en-IN" dirty="0"/>
              <a:t>Factual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59AC0-A214-D7F0-C479-8680DCF72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1" y="2121408"/>
            <a:ext cx="10661717" cy="4050792"/>
          </a:xfrm>
        </p:spPr>
        <p:txBody>
          <a:bodyPr/>
          <a:lstStyle/>
          <a:p>
            <a:r>
              <a:rPr lang="en-IN" dirty="0"/>
              <a:t>Factual questions are low risk attempts to obtain objective data about the applicant</a:t>
            </a:r>
          </a:p>
          <a:p>
            <a:r>
              <a:rPr lang="en-IN" dirty="0"/>
              <a:t>Examples:</a:t>
            </a:r>
          </a:p>
          <a:p>
            <a:r>
              <a:rPr lang="en-IN" dirty="0"/>
              <a:t>What do you do in your present job?</a:t>
            </a:r>
          </a:p>
          <a:p>
            <a:r>
              <a:rPr lang="en-IN" dirty="0"/>
              <a:t>How long have you worked there?</a:t>
            </a:r>
          </a:p>
          <a:p>
            <a:r>
              <a:rPr lang="en-IN" dirty="0"/>
              <a:t>What attracted you to our company? </a:t>
            </a:r>
          </a:p>
        </p:txBody>
      </p:sp>
    </p:spTree>
    <p:extLst>
      <p:ext uri="{BB962C8B-B14F-4D97-AF65-F5344CB8AC3E}">
        <p14:creationId xmlns:p14="http://schemas.microsoft.com/office/powerpoint/2010/main" val="420115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62B8-C431-FF51-558C-6F27DAEBE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539" y="484632"/>
            <a:ext cx="10689709" cy="1609344"/>
          </a:xfrm>
        </p:spPr>
        <p:txBody>
          <a:bodyPr/>
          <a:lstStyle/>
          <a:p>
            <a:r>
              <a:rPr lang="en-IN" dirty="0"/>
              <a:t>‘Tell me about’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5BF9-E947-967B-4D75-5A096AD74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39" y="2121408"/>
            <a:ext cx="10689709" cy="4050792"/>
          </a:xfrm>
        </p:spPr>
        <p:txBody>
          <a:bodyPr/>
          <a:lstStyle/>
          <a:p>
            <a:r>
              <a:rPr lang="en-IN" dirty="0"/>
              <a:t>The candidates are asked to describe their past experience</a:t>
            </a:r>
          </a:p>
          <a:p>
            <a:r>
              <a:rPr lang="en-IN" dirty="0"/>
              <a:t>Examples:</a:t>
            </a:r>
          </a:p>
          <a:p>
            <a:r>
              <a:rPr lang="en-IN" dirty="0"/>
              <a:t>Tell me about a recent important decision you made and how you went about it</a:t>
            </a:r>
          </a:p>
          <a:p>
            <a:r>
              <a:rPr lang="en-IN" dirty="0"/>
              <a:t>Walk me through the first and last half hour of your most recent normal workday</a:t>
            </a:r>
          </a:p>
          <a:p>
            <a:r>
              <a:rPr lang="en-IN" dirty="0"/>
              <a:t>Tell me about a recent work assignment that made you look forward to going to work</a:t>
            </a:r>
          </a:p>
        </p:txBody>
      </p:sp>
    </p:spTree>
    <p:extLst>
      <p:ext uri="{BB962C8B-B14F-4D97-AF65-F5344CB8AC3E}">
        <p14:creationId xmlns:p14="http://schemas.microsoft.com/office/powerpoint/2010/main" val="50627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32F6-15B3-A481-2718-4E145A784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484632"/>
            <a:ext cx="10521758" cy="1609344"/>
          </a:xfrm>
        </p:spPr>
        <p:txBody>
          <a:bodyPr/>
          <a:lstStyle/>
          <a:p>
            <a:r>
              <a:rPr lang="en-IN" dirty="0"/>
              <a:t>Checking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D8B93-8568-1FDF-5CCE-A85795B2F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5" y="2332652"/>
            <a:ext cx="11187404" cy="3839547"/>
          </a:xfrm>
        </p:spPr>
        <p:txBody>
          <a:bodyPr/>
          <a:lstStyle/>
          <a:p>
            <a:r>
              <a:rPr lang="en-IN" dirty="0"/>
              <a:t>Checking questions allow you to make sure you have understood the other person’s answer</a:t>
            </a:r>
          </a:p>
          <a:p>
            <a:r>
              <a:rPr lang="en-IN" dirty="0"/>
              <a:t>They are useful at any point in the interview but most useful at the end to help you check any assumptions you have made about the applicant</a:t>
            </a:r>
          </a:p>
          <a:p>
            <a:r>
              <a:rPr lang="en-IN" dirty="0"/>
              <a:t>Examples:</a:t>
            </a:r>
          </a:p>
          <a:p>
            <a:r>
              <a:rPr lang="en-IN" dirty="0"/>
              <a:t>Is this what you mean?</a:t>
            </a:r>
          </a:p>
          <a:p>
            <a:r>
              <a:rPr lang="en-IN" dirty="0"/>
              <a:t>As I understand it, your plan of action is this. Am I right?</a:t>
            </a:r>
          </a:p>
          <a:p>
            <a:r>
              <a:rPr lang="en-IN" dirty="0"/>
              <a:t>Are you saying that was a negative experience?</a:t>
            </a:r>
          </a:p>
        </p:txBody>
      </p:sp>
    </p:spTree>
    <p:extLst>
      <p:ext uri="{BB962C8B-B14F-4D97-AF65-F5344CB8AC3E}">
        <p14:creationId xmlns:p14="http://schemas.microsoft.com/office/powerpoint/2010/main" val="22492046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1C40-1F4C-52B6-2426-2F15FF19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B7FE-118B-2531-D31F-E9394D9B9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Screening Interview</a:t>
            </a:r>
          </a:p>
          <a:p>
            <a:r>
              <a:rPr lang="en-IN" dirty="0"/>
              <a:t>Selection Interview</a:t>
            </a:r>
          </a:p>
          <a:p>
            <a:r>
              <a:rPr lang="en-IN" dirty="0"/>
              <a:t>Group Interview</a:t>
            </a:r>
          </a:p>
          <a:p>
            <a:r>
              <a:rPr lang="en-IN" dirty="0"/>
              <a:t>Panel Interview</a:t>
            </a:r>
          </a:p>
          <a:p>
            <a:r>
              <a:rPr lang="en-IN" dirty="0"/>
              <a:t>Stress Interview</a:t>
            </a:r>
          </a:p>
        </p:txBody>
      </p:sp>
    </p:spTree>
    <p:extLst>
      <p:ext uri="{BB962C8B-B14F-4D97-AF65-F5344CB8AC3E}">
        <p14:creationId xmlns:p14="http://schemas.microsoft.com/office/powerpoint/2010/main" val="4927163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992D4-049F-B7D6-3C50-F23BCF33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Screening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B1C98-D3DA-34DD-5246-A9928DAB9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2121408"/>
            <a:ext cx="10587072" cy="4050792"/>
          </a:xfrm>
        </p:spPr>
        <p:txBody>
          <a:bodyPr/>
          <a:lstStyle/>
          <a:p>
            <a:r>
              <a:rPr lang="en-IN" dirty="0"/>
              <a:t>Your first interview with a particular employer will often be the screening interview</a:t>
            </a:r>
          </a:p>
          <a:p>
            <a:r>
              <a:rPr lang="en-US" dirty="0"/>
              <a:t>characterized as “weeding-out” interviews</a:t>
            </a:r>
            <a:endParaRPr lang="en-IN" dirty="0" smtClean="0"/>
          </a:p>
          <a:p>
            <a:r>
              <a:rPr lang="en-IN" dirty="0" smtClean="0"/>
              <a:t>It </a:t>
            </a:r>
            <a:r>
              <a:rPr lang="en-IN" dirty="0"/>
              <a:t>may take place in person or on the telephone</a:t>
            </a:r>
          </a:p>
          <a:p>
            <a:r>
              <a:rPr lang="en-IN" dirty="0"/>
              <a:t>The HR representative will want to find out if you meet the minimum qualifications for the job </a:t>
            </a:r>
            <a:r>
              <a:rPr lang="en-IN" dirty="0" smtClean="0"/>
              <a:t>– takes place when there is competition for the post/job</a:t>
            </a:r>
            <a:endParaRPr lang="en-IN" dirty="0"/>
          </a:p>
          <a:p>
            <a:r>
              <a:rPr lang="en-IN" dirty="0"/>
              <a:t>If you </a:t>
            </a:r>
            <a:r>
              <a:rPr lang="en-IN" dirty="0" smtClean="0"/>
              <a:t>clear, </a:t>
            </a:r>
            <a:r>
              <a:rPr lang="en-IN" dirty="0"/>
              <a:t>you will </a:t>
            </a:r>
            <a:r>
              <a:rPr lang="en-IN" dirty="0" smtClean="0"/>
              <a:t>pass </a:t>
            </a:r>
            <a:r>
              <a:rPr lang="en-IN" dirty="0"/>
              <a:t>on to the next </a:t>
            </a:r>
            <a:r>
              <a:rPr lang="en-IN" dirty="0" smtClean="0"/>
              <a:t>step- </a:t>
            </a:r>
            <a:r>
              <a:rPr lang="en-IN" dirty="0"/>
              <a:t>your goal is to win a face-to-face </a:t>
            </a:r>
            <a:r>
              <a:rPr lang="en-IN" dirty="0" smtClean="0"/>
              <a:t>interview</a:t>
            </a: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9379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Phone/ Web conference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geographically separated from your prospective </a:t>
            </a:r>
            <a:r>
              <a:rPr lang="en-IN" dirty="0" smtClean="0"/>
              <a:t>employer</a:t>
            </a:r>
          </a:p>
          <a:p>
            <a:r>
              <a:rPr lang="en-US" dirty="0"/>
              <a:t>be fully prepared - </a:t>
            </a:r>
            <a:r>
              <a:rPr lang="en-IN" dirty="0"/>
              <a:t>Make sure your equipment (phone, computer, Internet connection, etc.) is fully charged and </a:t>
            </a:r>
            <a:r>
              <a:rPr lang="en-IN" dirty="0" smtClean="0"/>
              <a:t>works</a:t>
            </a:r>
          </a:p>
          <a:p>
            <a:pPr lvl="1"/>
            <a:r>
              <a:rPr lang="en-IN" dirty="0" smtClean="0"/>
              <a:t>If </a:t>
            </a:r>
            <a:r>
              <a:rPr lang="en-IN" dirty="0"/>
              <a:t>you’re at home for the interview, make sure the environment is quiet and distraction-free</a:t>
            </a:r>
            <a:r>
              <a:rPr lang="en-IN" dirty="0" smtClean="0"/>
              <a:t>.</a:t>
            </a:r>
          </a:p>
          <a:p>
            <a:r>
              <a:rPr lang="en-IN" dirty="0"/>
              <a:t> make sure your video background is pleasing and neutral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346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3D47-F1AF-C94A-3B10-BEABBA25E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9DF2-BE53-1C09-C9A1-8B38C0E41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3" y="2121408"/>
            <a:ext cx="11607282" cy="42519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IN" sz="2400" dirty="0"/>
              <a:t>Formal meeting in which a person or persons question, consult, or evaluate another person or persons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An interview reveals the views, ideas, and attitude of the person being interviewed as well as the skills of the interviewer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Crucial component of recruitment process to choose potential employee for the organization</a:t>
            </a:r>
          </a:p>
          <a:p>
            <a:pPr>
              <a:lnSpc>
                <a:spcPct val="100000"/>
              </a:lnSpc>
            </a:pPr>
            <a:r>
              <a:rPr lang="en-IN" sz="2400" dirty="0"/>
              <a:t>Significance of both verbal and non-verbal communication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4538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4371-60E5-E4C8-89D7-C09B9100B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12" y="484632"/>
            <a:ext cx="10484436" cy="1609344"/>
          </a:xfrm>
        </p:spPr>
        <p:txBody>
          <a:bodyPr/>
          <a:lstStyle/>
          <a:p>
            <a:r>
              <a:rPr lang="en-IN" dirty="0"/>
              <a:t>Selection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D08B2-9867-04BF-43EF-337824D2E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92" y="2121408"/>
            <a:ext cx="11402008" cy="4050792"/>
          </a:xfrm>
        </p:spPr>
        <p:txBody>
          <a:bodyPr/>
          <a:lstStyle/>
          <a:p>
            <a:r>
              <a:rPr lang="en-IN" dirty="0"/>
              <a:t>It is the most important step in the whole process</a:t>
            </a:r>
          </a:p>
          <a:p>
            <a:r>
              <a:rPr lang="en-IN" dirty="0"/>
              <a:t>Necessary skills and the personality are required to get a job</a:t>
            </a:r>
          </a:p>
          <a:p>
            <a:r>
              <a:rPr lang="en-IN" dirty="0"/>
              <a:t>Someone who can not interact well with the management and co-workers may disrupt the functioning of an entire department</a:t>
            </a:r>
          </a:p>
          <a:p>
            <a:r>
              <a:rPr lang="en-IN" dirty="0"/>
              <a:t>Often, job candidates are invited back for several interviews with different people before a final decision is made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34746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D4BF0-A786-E550-EFA0-2497B01A9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90" y="484632"/>
            <a:ext cx="10521758" cy="1609344"/>
          </a:xfrm>
        </p:spPr>
        <p:txBody>
          <a:bodyPr/>
          <a:lstStyle/>
          <a:p>
            <a:r>
              <a:rPr lang="en-IN" dirty="0"/>
              <a:t>Group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0E2BC-001D-8BD2-63A9-8CBD5DBBB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Several job candidates are interviewed at once</a:t>
            </a:r>
          </a:p>
          <a:p>
            <a:r>
              <a:rPr lang="en-IN" dirty="0"/>
              <a:t>A natural process takes place where the group stratifies into leaders and followers</a:t>
            </a:r>
          </a:p>
          <a:p>
            <a:r>
              <a:rPr lang="en-IN" dirty="0"/>
              <a:t>There is nothing more to do than act naturally</a:t>
            </a:r>
          </a:p>
          <a:p>
            <a:r>
              <a:rPr lang="en-IN" dirty="0"/>
              <a:t>Acting like a leader if you are not one may put you into a job for which you are not appropriate</a:t>
            </a:r>
          </a:p>
        </p:txBody>
      </p:sp>
    </p:spTree>
    <p:extLst>
      <p:ext uri="{BB962C8B-B14F-4D97-AF65-F5344CB8AC3E}">
        <p14:creationId xmlns:p14="http://schemas.microsoft.com/office/powerpoint/2010/main" val="2866958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FBE5-5EE1-26A8-9C81-D2291FB0D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531" y="484632"/>
            <a:ext cx="10661717" cy="1609344"/>
          </a:xfrm>
        </p:spPr>
        <p:txBody>
          <a:bodyPr/>
          <a:lstStyle/>
          <a:p>
            <a:r>
              <a:rPr lang="en-IN" dirty="0"/>
              <a:t>Panel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3694-B43C-1B56-82E3-20EBD6180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531" y="2121408"/>
            <a:ext cx="10661717" cy="4050792"/>
          </a:xfrm>
        </p:spPr>
        <p:txBody>
          <a:bodyPr/>
          <a:lstStyle/>
          <a:p>
            <a:r>
              <a:rPr lang="en-IN" dirty="0"/>
              <a:t>The candidate is interviewed by several people at once</a:t>
            </a:r>
          </a:p>
          <a:p>
            <a:r>
              <a:rPr lang="en-IN" dirty="0"/>
              <a:t>It can be quite intimidating as questions are fired at you</a:t>
            </a:r>
          </a:p>
          <a:p>
            <a:r>
              <a:rPr lang="en-IN" dirty="0"/>
              <a:t>Try to remain calm and establish rapport with each member of the panel</a:t>
            </a:r>
          </a:p>
          <a:p>
            <a:r>
              <a:rPr lang="en-IN" dirty="0"/>
              <a:t>Make eye contact with each member of the panel when you answer the questions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63399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Lunch interview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higher-level </a:t>
            </a:r>
            <a:r>
              <a:rPr lang="en-US" dirty="0" smtClean="0"/>
              <a:t>positions</a:t>
            </a:r>
          </a:p>
          <a:p>
            <a:r>
              <a:rPr lang="en-US" dirty="0"/>
              <a:t>a “call back” </a:t>
            </a:r>
            <a:r>
              <a:rPr lang="en-US" dirty="0" smtClean="0"/>
              <a:t>interview</a:t>
            </a:r>
          </a:p>
          <a:p>
            <a:r>
              <a:rPr lang="en-US" dirty="0" smtClean="0"/>
              <a:t>Though unstructured, it is still formal</a:t>
            </a:r>
          </a:p>
          <a:p>
            <a:r>
              <a:rPr lang="en-IN" dirty="0"/>
              <a:t>Order a moderately priced item that is not likely to be difficult to eat. Then plan to focus on engaging with the other person more than digging 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46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5BF2-18D5-746B-8EA0-1A80F6164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Stress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F1622-3C29-084C-F6C8-7BD3C5F93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23" y="2121408"/>
            <a:ext cx="11560629" cy="4050792"/>
          </a:xfrm>
        </p:spPr>
        <p:txBody>
          <a:bodyPr/>
          <a:lstStyle/>
          <a:p>
            <a:r>
              <a:rPr lang="en-IN" dirty="0"/>
              <a:t>It is a technique used to weed out those who can not handle adversity</a:t>
            </a:r>
          </a:p>
          <a:p>
            <a:r>
              <a:rPr lang="en-IN" dirty="0"/>
              <a:t>The interviewer may try to artificially introduce stress into the interview by asking questions so quickly that the candidate does not have time to answer each one</a:t>
            </a:r>
          </a:p>
          <a:p>
            <a:r>
              <a:rPr lang="en-IN" dirty="0"/>
              <a:t>The interviewer may also ask offbeat questions, not to determine what the job candidate answers, but how he/she answers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6623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86CD-B337-868E-1B36-0EB208D76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8" y="484632"/>
            <a:ext cx="10391130" cy="1609344"/>
          </a:xfrm>
        </p:spPr>
        <p:txBody>
          <a:bodyPr/>
          <a:lstStyle/>
          <a:p>
            <a:r>
              <a:rPr lang="en-IN" dirty="0"/>
              <a:t>Styles of Interviewing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0BE2D-4CB6-20A0-3A6C-9BB99204D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837" y="2121408"/>
            <a:ext cx="10568411" cy="4050792"/>
          </a:xfrm>
        </p:spPr>
        <p:txBody>
          <a:bodyPr/>
          <a:lstStyle/>
          <a:p>
            <a:r>
              <a:rPr lang="en-IN" dirty="0"/>
              <a:t>Traditional Job Interview</a:t>
            </a:r>
          </a:p>
          <a:p>
            <a:r>
              <a:rPr lang="en-IN" dirty="0"/>
              <a:t>Behavioural Job Interview</a:t>
            </a:r>
          </a:p>
        </p:txBody>
      </p:sp>
    </p:spTree>
    <p:extLst>
      <p:ext uri="{BB962C8B-B14F-4D97-AF65-F5344CB8AC3E}">
        <p14:creationId xmlns:p14="http://schemas.microsoft.com/office/powerpoint/2010/main" val="19824865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82EBA-2C11-517E-BF30-54C114811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6" y="484632"/>
            <a:ext cx="10736362" cy="1609344"/>
          </a:xfrm>
        </p:spPr>
        <p:txBody>
          <a:bodyPr/>
          <a:lstStyle/>
          <a:p>
            <a:r>
              <a:rPr lang="en-IN" dirty="0"/>
              <a:t>Traditional Job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9F3B1-1638-5C38-B818-1C8F23F4D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506" y="2121408"/>
            <a:ext cx="10577742" cy="4050792"/>
          </a:xfrm>
        </p:spPr>
        <p:txBody>
          <a:bodyPr/>
          <a:lstStyle/>
          <a:p>
            <a:r>
              <a:rPr lang="en-IN" dirty="0"/>
              <a:t>Uses broad-based questions</a:t>
            </a:r>
          </a:p>
          <a:p>
            <a:r>
              <a:rPr lang="en-IN" dirty="0"/>
              <a:t>Examples:</a:t>
            </a:r>
          </a:p>
          <a:p>
            <a:r>
              <a:rPr lang="en-IN" dirty="0"/>
              <a:t>Tell me about your strengths and weaknesses </a:t>
            </a:r>
          </a:p>
          <a:p>
            <a:r>
              <a:rPr lang="en-IN" dirty="0"/>
              <a:t>Employers look for the answer to three questions:</a:t>
            </a:r>
          </a:p>
          <a:p>
            <a:r>
              <a:rPr lang="en-IN" dirty="0"/>
              <a:t>Does the job seeker have the skills and abilities to perform the job?</a:t>
            </a:r>
          </a:p>
          <a:p>
            <a:r>
              <a:rPr lang="en-IN" dirty="0"/>
              <a:t>Does the job seeker possess the enthusiasm and work ethic that the employer expects?</a:t>
            </a:r>
          </a:p>
          <a:p>
            <a:r>
              <a:rPr lang="en-IN" dirty="0"/>
              <a:t>Will the job seeker be a team player and fit into the organization?</a:t>
            </a:r>
          </a:p>
        </p:txBody>
      </p:sp>
    </p:spTree>
    <p:extLst>
      <p:ext uri="{BB962C8B-B14F-4D97-AF65-F5344CB8AC3E}">
        <p14:creationId xmlns:p14="http://schemas.microsoft.com/office/powerpoint/2010/main" val="9055978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5 C</a:t>
            </a:r>
            <a:r>
              <a:rPr lang="en-US" sz="2800" dirty="0" smtClean="0"/>
              <a:t>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Competency: </a:t>
            </a:r>
            <a:r>
              <a:rPr lang="en-IN" dirty="0"/>
              <a:t>having the requisite technical skill in performing the task is the key.</a:t>
            </a:r>
            <a:endParaRPr lang="en-IN" dirty="0" smtClean="0"/>
          </a:p>
          <a:p>
            <a:r>
              <a:rPr lang="en-IN" dirty="0" smtClean="0"/>
              <a:t>Character: </a:t>
            </a:r>
            <a:r>
              <a:rPr lang="en-IN" dirty="0"/>
              <a:t>Skill can be trained but not attitude. No one </a:t>
            </a:r>
            <a:r>
              <a:rPr lang="en-IN" dirty="0" smtClean="0"/>
              <a:t>likes </a:t>
            </a:r>
            <a:r>
              <a:rPr lang="en-IN" dirty="0"/>
              <a:t>to work with smart people with bad attitude or bad characters.</a:t>
            </a:r>
          </a:p>
          <a:p>
            <a:r>
              <a:rPr lang="en-IN" dirty="0" smtClean="0"/>
              <a:t>Communication Skills: </a:t>
            </a:r>
            <a:r>
              <a:rPr lang="en-IN" dirty="0"/>
              <a:t>many tensions and crisis from work could be avoided with effective communication skills. In particular when the work require team work to complete</a:t>
            </a:r>
            <a:r>
              <a:rPr lang="en-IN" dirty="0" smtClean="0"/>
              <a:t>. [Test by asking open-ended questions]</a:t>
            </a:r>
          </a:p>
          <a:p>
            <a:r>
              <a:rPr lang="en-IN" dirty="0" smtClean="0"/>
              <a:t>Culture Fit: </a:t>
            </a:r>
            <a:r>
              <a:rPr lang="en-IN" dirty="0"/>
              <a:t>a person should feel happy (of course, may not be every day, but at least most of the times) when coming to work</a:t>
            </a:r>
            <a:r>
              <a:rPr lang="en-IN" dirty="0" smtClean="0"/>
              <a:t>. [why did you leave previous job? What didn’t you like in your previous job?]</a:t>
            </a:r>
          </a:p>
          <a:p>
            <a:r>
              <a:rPr lang="en-IN" dirty="0" smtClean="0"/>
              <a:t>Career Direction: </a:t>
            </a:r>
            <a:r>
              <a:rPr lang="en-IN" dirty="0"/>
              <a:t>a person would be self-motivated if the role that he/she applies to is aligned with his/her career direction and can help to </a:t>
            </a:r>
            <a:r>
              <a:rPr lang="en-IN" dirty="0" err="1"/>
              <a:t>fulfill</a:t>
            </a:r>
            <a:r>
              <a:rPr lang="en-IN" dirty="0"/>
              <a:t> his/her aspiration.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106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E08E3-C02B-BC71-2042-3CEE0BD35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84632"/>
            <a:ext cx="10671048" cy="1609344"/>
          </a:xfrm>
        </p:spPr>
        <p:txBody>
          <a:bodyPr/>
          <a:lstStyle/>
          <a:p>
            <a:r>
              <a:rPr lang="en-IN" dirty="0"/>
              <a:t>Behavioural job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72FA3-664F-D5A8-C559-29862D770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21408"/>
            <a:ext cx="11187404" cy="4251960"/>
          </a:xfrm>
        </p:spPr>
        <p:txBody>
          <a:bodyPr>
            <a:normAutofit/>
          </a:bodyPr>
          <a:lstStyle/>
          <a:p>
            <a:r>
              <a:rPr lang="en-IN" dirty="0"/>
              <a:t>Past performance is the best indicator for future behaviour</a:t>
            </a:r>
          </a:p>
          <a:p>
            <a:r>
              <a:rPr lang="en-IN" dirty="0"/>
              <a:t>Uses questions that probe specific past behaviour</a:t>
            </a:r>
          </a:p>
          <a:p>
            <a:r>
              <a:rPr lang="en-IN" dirty="0"/>
              <a:t>Examples:</a:t>
            </a:r>
          </a:p>
          <a:p>
            <a:r>
              <a:rPr lang="en-IN" dirty="0"/>
              <a:t>Tell me about a time when you confronted an unexpected problem</a:t>
            </a:r>
          </a:p>
          <a:p>
            <a:r>
              <a:rPr lang="en-IN" dirty="0"/>
              <a:t>Give me a specific example of a time when you managed several projects at once</a:t>
            </a:r>
          </a:p>
          <a:p>
            <a:r>
              <a:rPr lang="en-IN" dirty="0"/>
              <a:t>Job seekers can frame their answers based on a four part outline:</a:t>
            </a:r>
          </a:p>
          <a:p>
            <a:r>
              <a:rPr lang="en-IN" dirty="0"/>
              <a:t>Describe the situation</a:t>
            </a:r>
          </a:p>
          <a:p>
            <a:r>
              <a:rPr lang="en-IN" dirty="0"/>
              <a:t>Discuss the actions you took</a:t>
            </a:r>
          </a:p>
          <a:p>
            <a:r>
              <a:rPr lang="en-IN" dirty="0"/>
              <a:t>Relate the outcomes</a:t>
            </a:r>
          </a:p>
          <a:p>
            <a:r>
              <a:rPr lang="en-IN" dirty="0"/>
              <a:t>Specify what you learned from it</a:t>
            </a:r>
          </a:p>
        </p:txBody>
      </p:sp>
    </p:spTree>
    <p:extLst>
      <p:ext uri="{BB962C8B-B14F-4D97-AF65-F5344CB8AC3E}">
        <p14:creationId xmlns:p14="http://schemas.microsoft.com/office/powerpoint/2010/main" val="2329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Situation</a:t>
            </a:r>
            <a:r>
              <a:rPr lang="en-IN" dirty="0"/>
              <a:t>: Describe the situation that you were in or the task that you needed to accomplish. You must describe a specific event or situation, not a generalized description of what you have done in the past</a:t>
            </a:r>
            <a:r>
              <a:rPr lang="en-IN" dirty="0" smtClean="0"/>
              <a:t>.</a:t>
            </a:r>
          </a:p>
          <a:p>
            <a:r>
              <a:rPr lang="en-IN" dirty="0" smtClean="0"/>
              <a:t>Task</a:t>
            </a:r>
            <a:r>
              <a:rPr lang="en-IN" dirty="0"/>
              <a:t>: What goal were you working toward? </a:t>
            </a:r>
            <a:endParaRPr lang="en-IN" dirty="0" smtClean="0"/>
          </a:p>
          <a:p>
            <a:r>
              <a:rPr lang="en-IN" dirty="0" smtClean="0"/>
              <a:t>Action</a:t>
            </a:r>
            <a:r>
              <a:rPr lang="en-IN" dirty="0"/>
              <a:t>: Describe the actions you took to address the situation with an appropriate amount of detail and keep the focus on YOU. </a:t>
            </a:r>
            <a:endParaRPr lang="en-IN" dirty="0" smtClean="0"/>
          </a:p>
          <a:p>
            <a:r>
              <a:rPr lang="en-IN" dirty="0" smtClean="0"/>
              <a:t>Result</a:t>
            </a:r>
            <a:r>
              <a:rPr lang="en-IN" dirty="0"/>
              <a:t>: Describe the outcome of your actions and don’t be shy about taking credit for your </a:t>
            </a:r>
            <a:r>
              <a:rPr lang="en-IN" dirty="0" smtClean="0"/>
              <a:t>behaviour</a:t>
            </a:r>
            <a:r>
              <a:rPr lang="en-IN" dirty="0"/>
              <a:t>. What happened? How did the event end? What did you accomplish? What did you learn? Make sure your answer contains multiple positive results.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898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4C157-2554-82E2-F5C0-C6DE8DF4E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VERBAL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5A569-54FD-1DB8-4584-53F86EAB9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Greeting the interviewers in the beginning</a:t>
            </a:r>
          </a:p>
          <a:p>
            <a:r>
              <a:rPr lang="en-IN" sz="2400" dirty="0"/>
              <a:t>Listening to the questions attentively </a:t>
            </a:r>
          </a:p>
          <a:p>
            <a:r>
              <a:rPr lang="en-IN" sz="2400" dirty="0"/>
              <a:t>Never interrupt the interviewers while they are asking questions </a:t>
            </a:r>
          </a:p>
          <a:p>
            <a:r>
              <a:rPr lang="en-IN" sz="2400" dirty="0"/>
              <a:t>To the point answers to the questions asked</a:t>
            </a:r>
          </a:p>
          <a:p>
            <a:r>
              <a:rPr lang="en-IN" sz="2400" dirty="0"/>
              <a:t>Explaining everything in a simple yet concise manner</a:t>
            </a:r>
          </a:p>
          <a:p>
            <a:r>
              <a:rPr lang="en-IN" sz="2400" dirty="0"/>
              <a:t>Brevity and clarity of the answers</a:t>
            </a:r>
          </a:p>
          <a:p>
            <a:endParaRPr lang="en-IN" sz="2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225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Response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Situation (S): Advertising revenue was falling off for my college newspaper, The Review, and large numbers of long-term advertisers were not renewing contracts. </a:t>
            </a:r>
            <a:endParaRPr lang="en-IN" dirty="0" smtClean="0"/>
          </a:p>
          <a:p>
            <a:r>
              <a:rPr lang="en-IN" dirty="0" smtClean="0"/>
              <a:t>Task </a:t>
            </a:r>
            <a:r>
              <a:rPr lang="en-IN" dirty="0"/>
              <a:t>(T): My goal was to generate new ideas, materials and incentives that would result in at least a 15% increase in advertisers from the year before</a:t>
            </a:r>
            <a:r>
              <a:rPr lang="en-IN" dirty="0" smtClean="0"/>
              <a:t>.</a:t>
            </a:r>
          </a:p>
          <a:p>
            <a:r>
              <a:rPr lang="en-IN" dirty="0" smtClean="0"/>
              <a:t> </a:t>
            </a:r>
            <a:r>
              <a:rPr lang="en-IN" dirty="0"/>
              <a:t>Action (A): I designed a new promotional packet to go with the rate sheet and compared the benefits of The Review circulation with other ad media in the area. I also set-up a special training session for the account executives with a School of Business Administration professor who discussed competitive selling strategies.  </a:t>
            </a:r>
            <a:endParaRPr lang="en-IN" dirty="0" smtClean="0"/>
          </a:p>
          <a:p>
            <a:r>
              <a:rPr lang="en-IN" dirty="0" smtClean="0"/>
              <a:t>Result </a:t>
            </a:r>
            <a:r>
              <a:rPr lang="en-IN" dirty="0"/>
              <a:t>(R): We signed contracts with 15 former advertisers for daily ads and five for special supplements. We increased our new advertisers by 20 percent over the same period last year.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81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Describe a situation in which you were able to use persuasion to successfully convince someone to see things your way. </a:t>
            </a:r>
            <a:endParaRPr lang="en-IN" dirty="0" smtClean="0"/>
          </a:p>
          <a:p>
            <a:r>
              <a:rPr lang="en-IN" dirty="0" smtClean="0"/>
              <a:t>Describe </a:t>
            </a:r>
            <a:r>
              <a:rPr lang="en-IN" dirty="0"/>
              <a:t>a time when you were faced with a stressful situation that demonstrated your coping skills.  </a:t>
            </a:r>
            <a:endParaRPr lang="en-IN" dirty="0" smtClean="0"/>
          </a:p>
          <a:p>
            <a:r>
              <a:rPr lang="en-IN" dirty="0" smtClean="0"/>
              <a:t>Give </a:t>
            </a:r>
            <a:r>
              <a:rPr lang="en-IN" dirty="0"/>
              <a:t>me a specific example of a time when you used good judgment and logic in solving a problem.  </a:t>
            </a:r>
            <a:endParaRPr lang="en-IN" dirty="0" smtClean="0"/>
          </a:p>
          <a:p>
            <a:r>
              <a:rPr lang="en-IN" dirty="0" smtClean="0"/>
              <a:t>Give </a:t>
            </a:r>
            <a:r>
              <a:rPr lang="en-IN" dirty="0"/>
              <a:t>me an example of a time when you set a goal and were able to meet or achieve it.  </a:t>
            </a:r>
            <a:endParaRPr lang="en-IN" dirty="0" smtClean="0"/>
          </a:p>
          <a:p>
            <a:r>
              <a:rPr lang="en-IN" dirty="0" smtClean="0"/>
              <a:t>Tell </a:t>
            </a:r>
            <a:r>
              <a:rPr lang="en-IN" dirty="0"/>
              <a:t>me about a time when you had to use your presentation skills to influence someone's opinion.  </a:t>
            </a:r>
            <a:endParaRPr lang="en-IN" dirty="0" smtClean="0"/>
          </a:p>
          <a:p>
            <a:r>
              <a:rPr lang="en-IN" dirty="0" smtClean="0"/>
              <a:t>Give </a:t>
            </a:r>
            <a:r>
              <a:rPr lang="en-IN" dirty="0"/>
              <a:t>me a specific example of a time when you had to conform to a policy with which you did not agree.  </a:t>
            </a:r>
            <a:endParaRPr lang="en-IN" dirty="0" smtClean="0"/>
          </a:p>
          <a:p>
            <a:r>
              <a:rPr lang="en-IN" dirty="0" smtClean="0"/>
              <a:t>Please </a:t>
            </a:r>
            <a:r>
              <a:rPr lang="en-IN" dirty="0"/>
              <a:t>discuss an important written document you were required to complete.  </a:t>
            </a:r>
            <a:endParaRPr lang="en-IN" dirty="0" smtClean="0"/>
          </a:p>
          <a:p>
            <a:r>
              <a:rPr lang="en-IN" dirty="0" smtClean="0"/>
              <a:t>Tell </a:t>
            </a:r>
            <a:r>
              <a:rPr lang="en-IN" dirty="0"/>
              <a:t>me about a time when you had to go above and beyond the call of duty in order to get a job done.  </a:t>
            </a:r>
            <a:r>
              <a:rPr lang="en-IN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07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816B2-A443-2AF4-D368-80529A65C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6" y="177282"/>
            <a:ext cx="10577742" cy="1916694"/>
          </a:xfrm>
        </p:spPr>
        <p:txBody>
          <a:bodyPr/>
          <a:lstStyle/>
          <a:p>
            <a:r>
              <a:rPr lang="en-IN" dirty="0"/>
              <a:t>Job Interviewing 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411D4-A724-49FD-B57E-488A7AB2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7910" y="1894114"/>
            <a:ext cx="11569959" cy="427808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Make sure you know the location of the interview and how long it takes to get there</a:t>
            </a:r>
          </a:p>
          <a:p>
            <a:r>
              <a:rPr lang="en-IN" dirty="0"/>
              <a:t>Do prepare and practice for the interview</a:t>
            </a:r>
          </a:p>
          <a:p>
            <a:r>
              <a:rPr lang="en-IN" dirty="0"/>
              <a:t>Do plan to arrive about 10 minutes early</a:t>
            </a:r>
          </a:p>
          <a:p>
            <a:r>
              <a:rPr lang="en-IN" dirty="0"/>
              <a:t>If presented with a job application, do fill it out neatly, completely, and accurately</a:t>
            </a:r>
          </a:p>
          <a:p>
            <a:r>
              <a:rPr lang="en-IN" dirty="0"/>
              <a:t>Do bring an extra copy of your resume to the interview</a:t>
            </a:r>
          </a:p>
          <a:p>
            <a:r>
              <a:rPr lang="en-IN" dirty="0"/>
              <a:t>Do greet the interviewer(s) by title (Ms, Mr, Dr, etc) and last name if you are sure of the pronunciation</a:t>
            </a:r>
          </a:p>
          <a:p>
            <a:r>
              <a:rPr lang="en-IN" dirty="0"/>
              <a:t>Do make good eye contact with your interviewer(s)</a:t>
            </a:r>
          </a:p>
          <a:p>
            <a:r>
              <a:rPr lang="en-IN" dirty="0"/>
              <a:t>Do have a high confidence and energy level</a:t>
            </a:r>
          </a:p>
          <a:p>
            <a:r>
              <a:rPr lang="en-IN" dirty="0"/>
              <a:t>Do stress your achievements</a:t>
            </a:r>
          </a:p>
          <a:p>
            <a:r>
              <a:rPr lang="en-IN" dirty="0"/>
              <a:t>Do remember that the interview is also an important time for you to evaluate the interviewer and the company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9611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F6A63-486D-9E3B-DA23-F25962002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820" y="484632"/>
            <a:ext cx="10512428" cy="1609344"/>
          </a:xfrm>
        </p:spPr>
        <p:txBody>
          <a:bodyPr/>
          <a:lstStyle/>
          <a:p>
            <a:r>
              <a:rPr lang="en-IN" dirty="0"/>
              <a:t>Don’t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F2D2-33AA-8839-50D9-A56EFD2EB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894" y="2121408"/>
            <a:ext cx="10764354" cy="4050792"/>
          </a:xfrm>
        </p:spPr>
        <p:txBody>
          <a:bodyPr/>
          <a:lstStyle/>
          <a:p>
            <a:pPr algn="just"/>
            <a:r>
              <a:rPr lang="en-IN" dirty="0"/>
              <a:t>Don’t over-rehearse your answers</a:t>
            </a:r>
          </a:p>
          <a:p>
            <a:pPr algn="just"/>
            <a:r>
              <a:rPr lang="en-IN" dirty="0"/>
              <a:t>Don’t be overly aggressive while answering questions</a:t>
            </a:r>
          </a:p>
          <a:p>
            <a:pPr algn="just"/>
            <a:r>
              <a:rPr lang="en-IN" dirty="0"/>
              <a:t>Don’t say anything negative about former colleagues, supervisors or employers</a:t>
            </a:r>
          </a:p>
          <a:p>
            <a:pPr algn="just"/>
            <a:r>
              <a:rPr lang="en-IN" dirty="0"/>
              <a:t>Don’t offer any negative information about yourself</a:t>
            </a:r>
          </a:p>
          <a:p>
            <a:pPr algn="just"/>
            <a:r>
              <a:rPr lang="en-IN" dirty="0"/>
              <a:t>Don’t inquire about salary, vacations, bonuses, retirement, or other benefits until you have received an offer</a:t>
            </a:r>
          </a:p>
          <a:p>
            <a:pPr algn="just"/>
            <a:r>
              <a:rPr lang="en-IN" dirty="0"/>
              <a:t>Don’t forget to note down crucial details after the interview</a:t>
            </a:r>
          </a:p>
        </p:txBody>
      </p:sp>
    </p:spTree>
    <p:extLst>
      <p:ext uri="{BB962C8B-B14F-4D97-AF65-F5344CB8AC3E}">
        <p14:creationId xmlns:p14="http://schemas.microsoft.com/office/powerpoint/2010/main" val="164238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Acceptable questions / Discriminatory questions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What is your name?</a:t>
            </a:r>
          </a:p>
          <a:p>
            <a:r>
              <a:rPr lang="en-US" dirty="0" smtClean="0"/>
              <a:t>Are you over 18?</a:t>
            </a:r>
          </a:p>
          <a:p>
            <a:r>
              <a:rPr lang="en-IN" dirty="0" smtClean="0"/>
              <a:t>Can you perform [specific tasks]?</a:t>
            </a:r>
          </a:p>
          <a:p>
            <a:r>
              <a:rPr lang="en-US" dirty="0" smtClean="0"/>
              <a:t>[Questions about alcohol or eating habits not allowed]</a:t>
            </a:r>
          </a:p>
          <a:p>
            <a:r>
              <a:rPr lang="en-US" dirty="0" smtClean="0"/>
              <a:t>Would you be able to meet with job requirements on weekends?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What was </a:t>
            </a:r>
            <a:r>
              <a:rPr lang="en-US" dirty="0"/>
              <a:t>your maiden name?</a:t>
            </a:r>
            <a:endParaRPr lang="en-US" dirty="0" smtClean="0"/>
          </a:p>
          <a:p>
            <a:r>
              <a:rPr lang="en-US" dirty="0" smtClean="0"/>
              <a:t>When were you born?</a:t>
            </a:r>
          </a:p>
          <a:p>
            <a:r>
              <a:rPr lang="en-US" dirty="0" smtClean="0"/>
              <a:t>Do you have physical or mental disabilities?</a:t>
            </a:r>
          </a:p>
          <a:p>
            <a:endParaRPr lang="en-US" dirty="0"/>
          </a:p>
          <a:p>
            <a:r>
              <a:rPr lang="en-US" dirty="0" smtClean="0"/>
              <a:t>Would working on weekends conflict with your religion?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6558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Follow-up after interview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Thank you note</a:t>
            </a:r>
          </a:p>
          <a:p>
            <a:r>
              <a:rPr lang="en-US" dirty="0" smtClean="0"/>
              <a:t>Message of inquiry – after 2 weeks</a:t>
            </a:r>
          </a:p>
          <a:p>
            <a:r>
              <a:rPr lang="en-US" dirty="0" smtClean="0"/>
              <a:t>Request for time extension (in case of joining)</a:t>
            </a:r>
          </a:p>
          <a:p>
            <a:pPr lvl="1"/>
            <a:r>
              <a:rPr lang="en-US" dirty="0" smtClean="0"/>
              <a:t>Explain the need for time</a:t>
            </a:r>
          </a:p>
          <a:p>
            <a:pPr lvl="1"/>
            <a:r>
              <a:rPr lang="en-US" dirty="0" smtClean="0"/>
              <a:t>Express continued interest in the company</a:t>
            </a:r>
          </a:p>
          <a:p>
            <a:pPr marL="274320" lvl="1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408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Various letters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Letter of acceptance</a:t>
            </a:r>
          </a:p>
          <a:p>
            <a:pPr lvl="1"/>
            <a:r>
              <a:rPr lang="en-US" dirty="0" smtClean="0"/>
              <a:t>Within 5 days</a:t>
            </a:r>
          </a:p>
          <a:p>
            <a:pPr lvl="1"/>
            <a:r>
              <a:rPr lang="en-US" dirty="0" smtClean="0"/>
              <a:t>State the position and salary and vital details</a:t>
            </a:r>
          </a:p>
          <a:p>
            <a:r>
              <a:rPr lang="en-US" dirty="0" smtClean="0"/>
              <a:t>Letter of declining a job offer</a:t>
            </a:r>
          </a:p>
          <a:p>
            <a:pPr lvl="1"/>
            <a:r>
              <a:rPr lang="en-US" dirty="0" smtClean="0"/>
              <a:t>Use indirect approach</a:t>
            </a:r>
          </a:p>
          <a:p>
            <a:pPr lvl="1"/>
            <a:r>
              <a:rPr lang="en-US" dirty="0" smtClean="0"/>
              <a:t>End on a sincere note</a:t>
            </a:r>
          </a:p>
          <a:p>
            <a:pPr lvl="1"/>
            <a:r>
              <a:rPr lang="en-US" dirty="0" smtClean="0"/>
              <a:t>Explain the reason</a:t>
            </a:r>
          </a:p>
          <a:p>
            <a:r>
              <a:rPr lang="en-US" dirty="0" smtClean="0"/>
              <a:t>Letter of resignation</a:t>
            </a:r>
          </a:p>
          <a:p>
            <a:pPr lvl="1"/>
            <a:r>
              <a:rPr lang="en-US" dirty="0" smtClean="0"/>
              <a:t>Begin with an appreciation</a:t>
            </a:r>
          </a:p>
          <a:p>
            <a:pPr lvl="1"/>
            <a:r>
              <a:rPr lang="en-US" dirty="0" smtClean="0"/>
              <a:t>State your reasons for leaving</a:t>
            </a:r>
          </a:p>
          <a:p>
            <a:pPr lvl="1"/>
            <a:r>
              <a:rPr lang="en-US" dirty="0" smtClean="0"/>
              <a:t>End cordially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0318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Grooming for an interview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well-dressed and groomed candidate can convey sincerity and professionalism to the employer. </a:t>
            </a:r>
            <a:endParaRPr lang="en-US" dirty="0" smtClean="0"/>
          </a:p>
          <a:p>
            <a:r>
              <a:rPr lang="en-US" dirty="0" smtClean="0"/>
              <a:t>Showing </a:t>
            </a:r>
            <a:r>
              <a:rPr lang="en-US" dirty="0"/>
              <a:t>that you care about the interview and are paying attention to details about your appearance can also demonstrate that you are willing to make an effort as an individual.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can be particularly important in customer-facing roles, like salespeople or receptionists. </a:t>
            </a:r>
            <a:endParaRPr lang="en-US" dirty="0" smtClean="0"/>
          </a:p>
          <a:p>
            <a:r>
              <a:rPr lang="en-US" dirty="0" smtClean="0"/>
              <a:t>Wearing </a:t>
            </a:r>
            <a:r>
              <a:rPr lang="en-US" dirty="0"/>
              <a:t>impressive and professional clothing during an interview can create a long-lasting impression on the hiring manager</a:t>
            </a:r>
            <a:r>
              <a:rPr lang="en-US" dirty="0" smtClean="0"/>
              <a:t>.</a:t>
            </a:r>
          </a:p>
          <a:p>
            <a:r>
              <a:rPr lang="en-IN" dirty="0" smtClean="0"/>
              <a:t>increases </a:t>
            </a:r>
            <a:r>
              <a:rPr lang="en-IN" dirty="0"/>
              <a:t>your self-confidence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55447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Attire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Casual</a:t>
            </a:r>
            <a:r>
              <a:rPr lang="en-US" dirty="0"/>
              <a:t>: This includes informal pieces of clothing that are usually acceptable in non-work situations, such as t-shirts, jeans or sneakers.</a:t>
            </a:r>
          </a:p>
          <a:p>
            <a:r>
              <a:rPr lang="en-US" b="1" dirty="0"/>
              <a:t>Smart casuals:</a:t>
            </a:r>
            <a:r>
              <a:rPr lang="en-US" dirty="0"/>
              <a:t> This is another form of casual attire which can include more relaxed and professional dresses, such as blazers, sweaters, button-down shirts and dresses.</a:t>
            </a:r>
          </a:p>
          <a:p>
            <a:r>
              <a:rPr lang="en-US" b="1" dirty="0"/>
              <a:t>Business casual:</a:t>
            </a:r>
            <a:r>
              <a:rPr lang="en-US" dirty="0"/>
              <a:t> This type of attire is usually acceptable for meetings and can include skirts, </a:t>
            </a:r>
            <a:r>
              <a:rPr lang="en-US" i="1" dirty="0"/>
              <a:t>s</a:t>
            </a:r>
            <a:r>
              <a:rPr lang="en-US" b="1" i="1" dirty="0"/>
              <a:t>alwar-</a:t>
            </a:r>
            <a:r>
              <a:rPr lang="en-US" b="1" i="1" dirty="0" err="1"/>
              <a:t>kameez</a:t>
            </a:r>
            <a:r>
              <a:rPr lang="en-US" i="1" dirty="0"/>
              <a:t>, sarees</a:t>
            </a:r>
            <a:r>
              <a:rPr lang="en-US" dirty="0"/>
              <a:t>, jackets and heels.</a:t>
            </a:r>
          </a:p>
          <a:p>
            <a:r>
              <a:rPr lang="en-US" b="1" dirty="0"/>
              <a:t>Business professional:</a:t>
            </a:r>
            <a:r>
              <a:rPr lang="en-US" dirty="0"/>
              <a:t> This is usually prevalent in conservative workplace environments and industries, including tailored clothing, suits and ties.</a:t>
            </a:r>
          </a:p>
          <a:p>
            <a:r>
              <a:rPr lang="en-US" b="1" dirty="0"/>
              <a:t>Business formal:</a:t>
            </a:r>
            <a:r>
              <a:rPr lang="en-US" dirty="0"/>
              <a:t> This is typically the dress code for extremely formal settings, such as conferences or events, and includes dresses, skirts, suits and pantsuits.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24681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Avoid…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sandals </a:t>
            </a:r>
            <a:r>
              <a:rPr lang="en-US" dirty="0"/>
              <a:t>or flip flops, </a:t>
            </a:r>
            <a:endParaRPr lang="en-US" dirty="0" smtClean="0"/>
          </a:p>
          <a:p>
            <a:r>
              <a:rPr lang="en-US" dirty="0" smtClean="0"/>
              <a:t>athletic </a:t>
            </a:r>
            <a:r>
              <a:rPr lang="en-US" dirty="0"/>
              <a:t>shoes, </a:t>
            </a:r>
            <a:endParaRPr lang="en-US" dirty="0" smtClean="0"/>
          </a:p>
          <a:p>
            <a:r>
              <a:rPr lang="en-US" dirty="0" smtClean="0"/>
              <a:t>tank </a:t>
            </a:r>
            <a:r>
              <a:rPr lang="en-US" dirty="0"/>
              <a:t>tops, shorts, </a:t>
            </a:r>
            <a:endParaRPr lang="en-US" dirty="0" smtClean="0"/>
          </a:p>
          <a:p>
            <a:r>
              <a:rPr lang="en-US" dirty="0" smtClean="0"/>
              <a:t>shirts </a:t>
            </a:r>
            <a:r>
              <a:rPr lang="en-US" dirty="0"/>
              <a:t>or dresses with low necklines, </a:t>
            </a:r>
            <a:endParaRPr lang="en-US" dirty="0" smtClean="0"/>
          </a:p>
          <a:p>
            <a:r>
              <a:rPr lang="en-US" dirty="0" smtClean="0"/>
              <a:t>distressed </a:t>
            </a:r>
            <a:r>
              <a:rPr lang="en-US" dirty="0"/>
              <a:t>jeans, </a:t>
            </a:r>
            <a:endParaRPr lang="en-US" dirty="0" smtClean="0"/>
          </a:p>
          <a:p>
            <a:r>
              <a:rPr lang="en-US" dirty="0" smtClean="0"/>
              <a:t>neon-</a:t>
            </a:r>
            <a:r>
              <a:rPr lang="en-US" dirty="0" err="1" smtClean="0"/>
              <a:t>coloured</a:t>
            </a:r>
            <a:r>
              <a:rPr lang="en-US" dirty="0" smtClean="0"/>
              <a:t> </a:t>
            </a:r>
            <a:r>
              <a:rPr lang="en-US" dirty="0"/>
              <a:t>clothing or accessories, </a:t>
            </a:r>
            <a:endParaRPr lang="en-US" dirty="0" smtClean="0"/>
          </a:p>
          <a:p>
            <a:r>
              <a:rPr lang="en-US" dirty="0" smtClean="0"/>
              <a:t>flashy </a:t>
            </a:r>
            <a:r>
              <a:rPr lang="en-US" dirty="0"/>
              <a:t>patterns, </a:t>
            </a:r>
            <a:endParaRPr lang="en-US" dirty="0" smtClean="0"/>
          </a:p>
          <a:p>
            <a:r>
              <a:rPr lang="en-US" dirty="0" smtClean="0"/>
              <a:t>clashing </a:t>
            </a:r>
            <a:r>
              <a:rPr lang="en-US" dirty="0"/>
              <a:t>or mismatched clothes, </a:t>
            </a:r>
            <a:endParaRPr lang="en-US" dirty="0" smtClean="0"/>
          </a:p>
          <a:p>
            <a:r>
              <a:rPr lang="en-US" dirty="0" err="1" smtClean="0"/>
              <a:t>lycra</a:t>
            </a:r>
            <a:r>
              <a:rPr lang="en-US" dirty="0" smtClean="0"/>
              <a:t> </a:t>
            </a:r>
            <a:r>
              <a:rPr lang="en-US" dirty="0"/>
              <a:t>or spandex, </a:t>
            </a:r>
            <a:endParaRPr lang="en-US" dirty="0" smtClean="0"/>
          </a:p>
          <a:p>
            <a:r>
              <a:rPr lang="en-US" dirty="0" smtClean="0"/>
              <a:t>clothes </a:t>
            </a:r>
            <a:r>
              <a:rPr lang="en-US" dirty="0"/>
              <a:t>with large text or logos and clothes that expose your back or </a:t>
            </a:r>
            <a:r>
              <a:rPr lang="en-US" dirty="0" smtClean="0"/>
              <a:t>midriff.</a:t>
            </a:r>
          </a:p>
          <a:p>
            <a:r>
              <a:rPr lang="en-US" dirty="0" smtClean="0"/>
              <a:t>Thick…transparent…stained….wrinkled clothes to be avoided</a:t>
            </a:r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0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4A0C5-E8F5-FA57-F747-44091100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18EE1-3E6B-AD74-E75B-610BF33ED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/>
              <a:t>Avoiding complex jargons while speaking</a:t>
            </a:r>
          </a:p>
          <a:p>
            <a:r>
              <a:rPr lang="en-IN" sz="2400" dirty="0"/>
              <a:t>Interviewee can ask relevant questions related to the job</a:t>
            </a:r>
          </a:p>
          <a:p>
            <a:r>
              <a:rPr lang="en-IN" sz="2400" dirty="0"/>
              <a:t>Being vocal about the skills </a:t>
            </a:r>
          </a:p>
          <a:p>
            <a:r>
              <a:rPr lang="en-IN" sz="2400" dirty="0"/>
              <a:t>Ending the interview with a Thank You note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867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hygiene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Washing your mouth</a:t>
            </a:r>
          </a:p>
          <a:p>
            <a:r>
              <a:rPr lang="en-US" dirty="0" smtClean="0"/>
              <a:t>Perfume</a:t>
            </a:r>
          </a:p>
          <a:p>
            <a:r>
              <a:rPr lang="en-US" dirty="0" smtClean="0"/>
              <a:t>Clipped nails</a:t>
            </a:r>
          </a:p>
          <a:p>
            <a:r>
              <a:rPr lang="en-US" dirty="0" smtClean="0"/>
              <a:t>Unwanted hair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2844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20A56-7F8F-3334-9CC6-C4787CD5A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IN" sz="6600" dirty="0"/>
          </a:p>
          <a:p>
            <a:pPr marL="0" indent="0" algn="ctr">
              <a:buNone/>
            </a:pPr>
            <a:r>
              <a:rPr lang="en-IN" sz="6000" i="1" dirty="0"/>
              <a:t>THANK  YOU</a:t>
            </a:r>
          </a:p>
          <a:p>
            <a:pPr marL="0" indent="0" algn="ctr">
              <a:buNone/>
            </a:pP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2721719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4329-2AC0-55E6-14A2-0CC8CB3AA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484632"/>
            <a:ext cx="10540419" cy="1609344"/>
          </a:xfrm>
        </p:spPr>
        <p:txBody>
          <a:bodyPr/>
          <a:lstStyle/>
          <a:p>
            <a:r>
              <a:rPr lang="en-IN" dirty="0"/>
              <a:t>Important Non-verbal aspects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7609F-02A5-1D10-AB57-442943E7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1" y="2121408"/>
            <a:ext cx="10344477" cy="4050792"/>
          </a:xfrm>
        </p:spPr>
        <p:txBody>
          <a:bodyPr/>
          <a:lstStyle/>
          <a:p>
            <a:r>
              <a:rPr lang="en-IN" dirty="0"/>
              <a:t>Eye Contact</a:t>
            </a:r>
          </a:p>
          <a:p>
            <a:r>
              <a:rPr lang="en-IN" dirty="0"/>
              <a:t>Facial Expressions</a:t>
            </a:r>
          </a:p>
          <a:p>
            <a:r>
              <a:rPr lang="en-IN" dirty="0"/>
              <a:t>Posture</a:t>
            </a:r>
          </a:p>
          <a:p>
            <a:r>
              <a:rPr lang="en-IN" dirty="0"/>
              <a:t>Gestures</a:t>
            </a:r>
          </a:p>
          <a:p>
            <a:r>
              <a:rPr lang="en-IN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135573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A210-22E8-5593-9AA6-D1F6D1970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484632"/>
            <a:ext cx="10409791" cy="1609344"/>
          </a:xfrm>
        </p:spPr>
        <p:txBody>
          <a:bodyPr/>
          <a:lstStyle/>
          <a:p>
            <a:r>
              <a:rPr lang="en-IN" dirty="0"/>
              <a:t>Eye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1E7A-E885-E0D8-6813-4685C83EC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21408"/>
            <a:ext cx="10671048" cy="4050792"/>
          </a:xfrm>
        </p:spPr>
        <p:txBody>
          <a:bodyPr/>
          <a:lstStyle/>
          <a:p>
            <a:r>
              <a:rPr lang="en-IN" dirty="0"/>
              <a:t>If you have a habit of looking away while listening, it shows lack of interest and a short attention span</a:t>
            </a:r>
          </a:p>
          <a:p>
            <a:r>
              <a:rPr lang="en-IN" dirty="0"/>
              <a:t>If you fail to maintain eye contact while speaking it shows lack of confidence in what you are saying</a:t>
            </a:r>
          </a:p>
          <a:p>
            <a:r>
              <a:rPr lang="en-IN" dirty="0"/>
              <a:t>Ask others if you ever lack proper eye contact</a:t>
            </a:r>
          </a:p>
          <a:p>
            <a:r>
              <a:rPr lang="en-IN" dirty="0"/>
              <a:t>Then sit down with a friend and practice until you are comfortable maintaining sincere, continuous eye contact</a:t>
            </a:r>
          </a:p>
          <a:p>
            <a:r>
              <a:rPr lang="en-IN" dirty="0"/>
              <a:t>Maintain d</a:t>
            </a:r>
            <a:r>
              <a:rPr lang="en-IN" sz="2000" dirty="0"/>
              <a:t>irect eye contact with the interviewers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9859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7DF8F-BA14-6A71-BE10-A8FC2289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506" y="484632"/>
            <a:ext cx="10577742" cy="1609344"/>
          </a:xfrm>
        </p:spPr>
        <p:txBody>
          <a:bodyPr/>
          <a:lstStyle/>
          <a:p>
            <a:r>
              <a:rPr lang="en-IN" dirty="0"/>
              <a:t>Facial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503C7-3668-1700-1DB4-98D57795F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878" y="2121408"/>
            <a:ext cx="10708370" cy="4050792"/>
          </a:xfrm>
        </p:spPr>
        <p:txBody>
          <a:bodyPr/>
          <a:lstStyle/>
          <a:p>
            <a:r>
              <a:rPr lang="en-IN" sz="2000" dirty="0"/>
              <a:t>Greeting the interviewers with a pleasant smile in the beginning</a:t>
            </a:r>
          </a:p>
          <a:p>
            <a:r>
              <a:rPr lang="en-IN" sz="2000" dirty="0"/>
              <a:t>Keeping the smiling face throughout the interview (Positive energy)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38720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97034-2654-1FDB-FF6D-A2E5D66FC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484632"/>
            <a:ext cx="10503097" cy="1609344"/>
          </a:xfrm>
        </p:spPr>
        <p:txBody>
          <a:bodyPr/>
          <a:lstStyle/>
          <a:p>
            <a:r>
              <a:rPr lang="en-IN" dirty="0"/>
              <a:t>POSTURE &amp; Gestures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8A94-DDA6-8695-0E27-DC1A87738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127" y="2121408"/>
            <a:ext cx="10419121" cy="4050792"/>
          </a:xfrm>
        </p:spPr>
        <p:txBody>
          <a:bodyPr/>
          <a:lstStyle/>
          <a:p>
            <a:r>
              <a:rPr lang="en-IN" dirty="0"/>
              <a:t>Posture sends the signal of your confidence and power potential</a:t>
            </a:r>
          </a:p>
          <a:p>
            <a:r>
              <a:rPr lang="en-IN" sz="2000" dirty="0"/>
              <a:t>Sit in an upright position</a:t>
            </a:r>
          </a:p>
          <a:p>
            <a:r>
              <a:rPr lang="en-IN" sz="2000" dirty="0"/>
              <a:t>Stay calm and confident</a:t>
            </a:r>
          </a:p>
          <a:p>
            <a:r>
              <a:rPr lang="en-IN" dirty="0"/>
              <a:t>Gestures should be very limited during an interview</a:t>
            </a:r>
            <a:endParaRPr lang="en-IN" sz="2000" dirty="0"/>
          </a:p>
          <a:p>
            <a:r>
              <a:rPr lang="en-IN" dirty="0"/>
              <a:t>Do not use artificial gestures </a:t>
            </a:r>
          </a:p>
          <a:p>
            <a:r>
              <a:rPr lang="en-IN" sz="2000" dirty="0"/>
              <a:t>Making unnecessary sounds or movements can irritate the interviewer</a:t>
            </a:r>
          </a:p>
          <a:p>
            <a:endParaRPr lang="en-IN" sz="2000" dirty="0"/>
          </a:p>
          <a:p>
            <a:endParaRPr lang="en-IN" sz="2000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6638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6F209-1177-30A2-FA30-AADAD0F4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233" y="484632"/>
            <a:ext cx="10783015" cy="1609344"/>
          </a:xfrm>
        </p:spPr>
        <p:txBody>
          <a:bodyPr/>
          <a:lstStyle/>
          <a:p>
            <a:r>
              <a:rPr lang="en-IN" dirty="0"/>
              <a:t>General preparations for an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C6751-E744-CB7D-B8A6-3A42B8903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2121408"/>
            <a:ext cx="10540419" cy="4050792"/>
          </a:xfrm>
        </p:spPr>
        <p:txBody>
          <a:bodyPr/>
          <a:lstStyle/>
          <a:p>
            <a:r>
              <a:rPr lang="en-IN" dirty="0"/>
              <a:t>Track and leverage your accomplishments</a:t>
            </a:r>
          </a:p>
          <a:p>
            <a:r>
              <a:rPr lang="en-IN" dirty="0"/>
              <a:t>Updating your resume</a:t>
            </a:r>
          </a:p>
          <a:p>
            <a:r>
              <a:rPr lang="en-IN" dirty="0"/>
              <a:t>Re-assessing your resume</a:t>
            </a:r>
          </a:p>
          <a:p>
            <a:r>
              <a:rPr lang="en-IN" dirty="0"/>
              <a:t>Prepare questions to ask</a:t>
            </a:r>
          </a:p>
          <a:p>
            <a:r>
              <a:rPr lang="en-IN" dirty="0"/>
              <a:t>Follow up (Sending a thank you note within 24-28 hours of your interview via mail)</a:t>
            </a:r>
          </a:p>
        </p:txBody>
      </p:sp>
    </p:spTree>
    <p:extLst>
      <p:ext uri="{BB962C8B-B14F-4D97-AF65-F5344CB8AC3E}">
        <p14:creationId xmlns:p14="http://schemas.microsoft.com/office/powerpoint/2010/main" val="33523821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764</TotalTime>
  <Words>2405</Words>
  <Application>Microsoft Office PowerPoint</Application>
  <PresentationFormat>Widescreen</PresentationFormat>
  <Paragraphs>263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Rockwell</vt:lpstr>
      <vt:lpstr>Rockwell Condensed</vt:lpstr>
      <vt:lpstr>Wingdings</vt:lpstr>
      <vt:lpstr>Wood Type</vt:lpstr>
      <vt:lpstr>INTERVIEW</vt:lpstr>
      <vt:lpstr>INTRODUCTION</vt:lpstr>
      <vt:lpstr>VERBAL Aspects</vt:lpstr>
      <vt:lpstr>CONTINUED</vt:lpstr>
      <vt:lpstr>Important Non-verbal aspects</vt:lpstr>
      <vt:lpstr>Eye contact</vt:lpstr>
      <vt:lpstr>Facial expressions</vt:lpstr>
      <vt:lpstr>POSTURE &amp; Gestures</vt:lpstr>
      <vt:lpstr>General preparations for an interview</vt:lpstr>
      <vt:lpstr>accomplishments</vt:lpstr>
      <vt:lpstr>Re-assessing your resume</vt:lpstr>
      <vt:lpstr>Types of Interviewing questions</vt:lpstr>
      <vt:lpstr>Permission questions</vt:lpstr>
      <vt:lpstr>Factual questions</vt:lpstr>
      <vt:lpstr>‘Tell me about’ questions</vt:lpstr>
      <vt:lpstr>Checking questions</vt:lpstr>
      <vt:lpstr>Types of INTERVIEWS</vt:lpstr>
      <vt:lpstr>Screening interview</vt:lpstr>
      <vt:lpstr>Phone/ Web conference</vt:lpstr>
      <vt:lpstr>Selection Interview</vt:lpstr>
      <vt:lpstr>Group Interview</vt:lpstr>
      <vt:lpstr>Panel Interview</vt:lpstr>
      <vt:lpstr>Lunch interview</vt:lpstr>
      <vt:lpstr>Stress Interview</vt:lpstr>
      <vt:lpstr>Styles of Interviewing</vt:lpstr>
      <vt:lpstr>Traditional Job interview</vt:lpstr>
      <vt:lpstr>5 Cs</vt:lpstr>
      <vt:lpstr>Behavioural job interview</vt:lpstr>
      <vt:lpstr>STAR Method</vt:lpstr>
      <vt:lpstr>Sample Response</vt:lpstr>
      <vt:lpstr>Sample questions</vt:lpstr>
      <vt:lpstr>Job Interviewing Do’s</vt:lpstr>
      <vt:lpstr>Don’t</vt:lpstr>
      <vt:lpstr>Acceptable questions / Discriminatory questions</vt:lpstr>
      <vt:lpstr>Follow-up after interview</vt:lpstr>
      <vt:lpstr>Various letters</vt:lpstr>
      <vt:lpstr>Grooming for an interview</vt:lpstr>
      <vt:lpstr>Attire</vt:lpstr>
      <vt:lpstr>Avoid…</vt:lpstr>
      <vt:lpstr>Personal hygiene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INTERVIEW</dc:title>
  <dc:creator>MOUMITA BALA</dc:creator>
  <cp:lastModifiedBy>ACER</cp:lastModifiedBy>
  <cp:revision>38</cp:revision>
  <dcterms:created xsi:type="dcterms:W3CDTF">2023-07-31T05:33:49Z</dcterms:created>
  <dcterms:modified xsi:type="dcterms:W3CDTF">2024-05-03T13:13:52Z</dcterms:modified>
</cp:coreProperties>
</file>