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5" r:id="rId5"/>
    <p:sldId id="266" r:id="rId6"/>
    <p:sldId id="267" r:id="rId7"/>
    <p:sldId id="273" r:id="rId8"/>
    <p:sldId id="257" r:id="rId9"/>
    <p:sldId id="264" r:id="rId10"/>
    <p:sldId id="258" r:id="rId11"/>
    <p:sldId id="284" r:id="rId12"/>
    <p:sldId id="278" r:id="rId13"/>
    <p:sldId id="260" r:id="rId14"/>
    <p:sldId id="281" r:id="rId15"/>
    <p:sldId id="282" r:id="rId16"/>
    <p:sldId id="283" r:id="rId17"/>
    <p:sldId id="268" r:id="rId18"/>
    <p:sldId id="285" r:id="rId19"/>
    <p:sldId id="286" r:id="rId20"/>
    <p:sldId id="274" r:id="rId21"/>
    <p:sldId id="287" r:id="rId22"/>
    <p:sldId id="275" r:id="rId23"/>
    <p:sldId id="269" r:id="rId24"/>
    <p:sldId id="276" r:id="rId25"/>
    <p:sldId id="288" r:id="rId26"/>
    <p:sldId id="289" r:id="rId27"/>
    <p:sldId id="290" r:id="rId28"/>
    <p:sldId id="291" r:id="rId29"/>
    <p:sldId id="292" r:id="rId30"/>
    <p:sldId id="293" r:id="rId31"/>
    <p:sldId id="294" r:id="rId32"/>
    <p:sldId id="279" r:id="rId33"/>
    <p:sldId id="280" r:id="rId34"/>
    <p:sldId id="270" r:id="rId35"/>
    <p:sldId id="277" r:id="rId36"/>
    <p:sldId id="271"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EAC632F-3BCC-4C62-926E-2EB1A115807A}" type="datetimeFigureOut">
              <a:rPr lang="en-US" smtClean="0"/>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806637-DABC-4A85-A8BE-8C85ABE71304}" type="slidenum">
              <a:rPr lang="en-US" smtClean="0"/>
              <a:t>‹#›</a:t>
            </a:fld>
            <a:endParaRPr lang="en-US"/>
          </a:p>
        </p:txBody>
      </p:sp>
    </p:spTree>
    <p:extLst>
      <p:ext uri="{BB962C8B-B14F-4D97-AF65-F5344CB8AC3E}">
        <p14:creationId xmlns:p14="http://schemas.microsoft.com/office/powerpoint/2010/main" val="371275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EAC632F-3BCC-4C62-926E-2EB1A115807A}"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06637-DABC-4A85-A8BE-8C85ABE71304}" type="slidenum">
              <a:rPr lang="en-US" smtClean="0"/>
              <a:t>‹#›</a:t>
            </a:fld>
            <a:endParaRPr lang="en-US"/>
          </a:p>
        </p:txBody>
      </p:sp>
    </p:spTree>
    <p:extLst>
      <p:ext uri="{BB962C8B-B14F-4D97-AF65-F5344CB8AC3E}">
        <p14:creationId xmlns:p14="http://schemas.microsoft.com/office/powerpoint/2010/main" val="75602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EAC632F-3BCC-4C62-926E-2EB1A115807A}"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06637-DABC-4A85-A8BE-8C85ABE71304}" type="slidenum">
              <a:rPr lang="en-US" smtClean="0"/>
              <a:t>‹#›</a:t>
            </a:fld>
            <a:endParaRPr lang="en-US"/>
          </a:p>
        </p:txBody>
      </p:sp>
    </p:spTree>
    <p:extLst>
      <p:ext uri="{BB962C8B-B14F-4D97-AF65-F5344CB8AC3E}">
        <p14:creationId xmlns:p14="http://schemas.microsoft.com/office/powerpoint/2010/main" val="4013594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EAC632F-3BCC-4C62-926E-2EB1A115807A}"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06637-DABC-4A85-A8BE-8C85ABE71304}" type="slidenum">
              <a:rPr lang="en-US" smtClean="0"/>
              <a:t>‹#›</a:t>
            </a:fld>
            <a:endParaRPr lang="en-US"/>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368911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EAC632F-3BCC-4C62-926E-2EB1A115807A}"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06637-DABC-4A85-A8BE-8C85ABE71304}" type="slidenum">
              <a:rPr lang="en-US" smtClean="0"/>
              <a:t>‹#›</a:t>
            </a:fld>
            <a:endParaRPr lang="en-US"/>
          </a:p>
        </p:txBody>
      </p:sp>
    </p:spTree>
    <p:extLst>
      <p:ext uri="{BB962C8B-B14F-4D97-AF65-F5344CB8AC3E}">
        <p14:creationId xmlns:p14="http://schemas.microsoft.com/office/powerpoint/2010/main" val="1466164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EAC632F-3BCC-4C62-926E-2EB1A115807A}" type="datetimeFigureOut">
              <a:rPr lang="en-US" smtClean="0"/>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806637-DABC-4A85-A8BE-8C85ABE71304}" type="slidenum">
              <a:rPr lang="en-US" smtClean="0"/>
              <a:t>‹#›</a:t>
            </a:fld>
            <a:endParaRPr lang="en-US"/>
          </a:p>
        </p:txBody>
      </p:sp>
    </p:spTree>
    <p:extLst>
      <p:ext uri="{BB962C8B-B14F-4D97-AF65-F5344CB8AC3E}">
        <p14:creationId xmlns:p14="http://schemas.microsoft.com/office/powerpoint/2010/main" val="1399478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EAC632F-3BCC-4C62-926E-2EB1A115807A}" type="datetimeFigureOut">
              <a:rPr lang="en-US" smtClean="0"/>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806637-DABC-4A85-A8BE-8C85ABE71304}" type="slidenum">
              <a:rPr lang="en-US" smtClean="0"/>
              <a:t>‹#›</a:t>
            </a:fld>
            <a:endParaRPr lang="en-US"/>
          </a:p>
        </p:txBody>
      </p:sp>
    </p:spTree>
    <p:extLst>
      <p:ext uri="{BB962C8B-B14F-4D97-AF65-F5344CB8AC3E}">
        <p14:creationId xmlns:p14="http://schemas.microsoft.com/office/powerpoint/2010/main" val="848050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C632F-3BCC-4C62-926E-2EB1A115807A}"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06637-DABC-4A85-A8BE-8C85ABE71304}" type="slidenum">
              <a:rPr lang="en-US" smtClean="0"/>
              <a:t>‹#›</a:t>
            </a:fld>
            <a:endParaRPr lang="en-US"/>
          </a:p>
        </p:txBody>
      </p:sp>
    </p:spTree>
    <p:extLst>
      <p:ext uri="{BB962C8B-B14F-4D97-AF65-F5344CB8AC3E}">
        <p14:creationId xmlns:p14="http://schemas.microsoft.com/office/powerpoint/2010/main" val="1408298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C632F-3BCC-4C62-926E-2EB1A115807A}"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06637-DABC-4A85-A8BE-8C85ABE71304}" type="slidenum">
              <a:rPr lang="en-US" smtClean="0"/>
              <a:t>‹#›</a:t>
            </a:fld>
            <a:endParaRPr lang="en-US"/>
          </a:p>
        </p:txBody>
      </p:sp>
    </p:spTree>
    <p:extLst>
      <p:ext uri="{BB962C8B-B14F-4D97-AF65-F5344CB8AC3E}">
        <p14:creationId xmlns:p14="http://schemas.microsoft.com/office/powerpoint/2010/main" val="2839794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0EAC632F-3BCC-4C62-926E-2EB1A115807A}"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06637-DABC-4A85-A8BE-8C85ABE71304}"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1990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C632F-3BCC-4C62-926E-2EB1A115807A}"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06637-DABC-4A85-A8BE-8C85ABE71304}" type="slidenum">
              <a:rPr lang="en-US" smtClean="0"/>
              <a:t>‹#›</a:t>
            </a:fld>
            <a:endParaRPr lang="en-US"/>
          </a:p>
        </p:txBody>
      </p:sp>
    </p:spTree>
    <p:extLst>
      <p:ext uri="{BB962C8B-B14F-4D97-AF65-F5344CB8AC3E}">
        <p14:creationId xmlns:p14="http://schemas.microsoft.com/office/powerpoint/2010/main" val="178610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AC632F-3BCC-4C62-926E-2EB1A115807A}"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06637-DABC-4A85-A8BE-8C85ABE71304}" type="slidenum">
              <a:rPr lang="en-US" smtClean="0"/>
              <a:t>‹#›</a:t>
            </a:fld>
            <a:endParaRPr lang="en-US"/>
          </a:p>
        </p:txBody>
      </p:sp>
    </p:spTree>
    <p:extLst>
      <p:ext uri="{BB962C8B-B14F-4D97-AF65-F5344CB8AC3E}">
        <p14:creationId xmlns:p14="http://schemas.microsoft.com/office/powerpoint/2010/main" val="173455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AC632F-3BCC-4C62-926E-2EB1A115807A}"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06637-DABC-4A85-A8BE-8C85ABE71304}" type="slidenum">
              <a:rPr lang="en-US" smtClean="0"/>
              <a:t>‹#›</a:t>
            </a:fld>
            <a:endParaRPr lang="en-US"/>
          </a:p>
        </p:txBody>
      </p:sp>
    </p:spTree>
    <p:extLst>
      <p:ext uri="{BB962C8B-B14F-4D97-AF65-F5344CB8AC3E}">
        <p14:creationId xmlns:p14="http://schemas.microsoft.com/office/powerpoint/2010/main" val="3042870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AC632F-3BCC-4C62-926E-2EB1A115807A}" type="datetimeFigureOut">
              <a:rPr lang="en-US" smtClean="0"/>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806637-DABC-4A85-A8BE-8C85ABE71304}" type="slidenum">
              <a:rPr lang="en-US" smtClean="0"/>
              <a:t>‹#›</a:t>
            </a:fld>
            <a:endParaRPr lang="en-US"/>
          </a:p>
        </p:txBody>
      </p:sp>
    </p:spTree>
    <p:extLst>
      <p:ext uri="{BB962C8B-B14F-4D97-AF65-F5344CB8AC3E}">
        <p14:creationId xmlns:p14="http://schemas.microsoft.com/office/powerpoint/2010/main" val="152084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AC632F-3BCC-4C62-926E-2EB1A115807A}" type="datetimeFigureOut">
              <a:rPr lang="en-US" smtClean="0"/>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806637-DABC-4A85-A8BE-8C85ABE71304}" type="slidenum">
              <a:rPr lang="en-US" smtClean="0"/>
              <a:t>‹#›</a:t>
            </a:fld>
            <a:endParaRPr lang="en-US"/>
          </a:p>
        </p:txBody>
      </p:sp>
    </p:spTree>
    <p:extLst>
      <p:ext uri="{BB962C8B-B14F-4D97-AF65-F5344CB8AC3E}">
        <p14:creationId xmlns:p14="http://schemas.microsoft.com/office/powerpoint/2010/main" val="128685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C632F-3BCC-4C62-926E-2EB1A115807A}" type="datetimeFigureOut">
              <a:rPr lang="en-US" smtClean="0"/>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806637-DABC-4A85-A8BE-8C85ABE71304}" type="slidenum">
              <a:rPr lang="en-US" smtClean="0"/>
              <a:t>‹#›</a:t>
            </a:fld>
            <a:endParaRPr lang="en-US"/>
          </a:p>
        </p:txBody>
      </p:sp>
    </p:spTree>
    <p:extLst>
      <p:ext uri="{BB962C8B-B14F-4D97-AF65-F5344CB8AC3E}">
        <p14:creationId xmlns:p14="http://schemas.microsoft.com/office/powerpoint/2010/main" val="2432596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EAC632F-3BCC-4C62-926E-2EB1A115807A}"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06637-DABC-4A85-A8BE-8C85ABE71304}" type="slidenum">
              <a:rPr lang="en-US" smtClean="0"/>
              <a:t>‹#›</a:t>
            </a:fld>
            <a:endParaRPr lang="en-US"/>
          </a:p>
        </p:txBody>
      </p:sp>
    </p:spTree>
    <p:extLst>
      <p:ext uri="{BB962C8B-B14F-4D97-AF65-F5344CB8AC3E}">
        <p14:creationId xmlns:p14="http://schemas.microsoft.com/office/powerpoint/2010/main" val="89556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EAC632F-3BCC-4C62-926E-2EB1A115807A}"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06637-DABC-4A85-A8BE-8C85ABE71304}" type="slidenum">
              <a:rPr lang="en-US" smtClean="0"/>
              <a:t>‹#›</a:t>
            </a:fld>
            <a:endParaRPr lang="en-US"/>
          </a:p>
        </p:txBody>
      </p:sp>
    </p:spTree>
    <p:extLst>
      <p:ext uri="{BB962C8B-B14F-4D97-AF65-F5344CB8AC3E}">
        <p14:creationId xmlns:p14="http://schemas.microsoft.com/office/powerpoint/2010/main" val="256829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EAC632F-3BCC-4C62-926E-2EB1A115807A}" type="datetimeFigureOut">
              <a:rPr lang="en-US" smtClean="0"/>
              <a:t>3/10/2024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A806637-DABC-4A85-A8BE-8C85ABE71304}" type="slidenum">
              <a:rPr lang="en-US" smtClean="0"/>
              <a:t>‹#›</a:t>
            </a:fld>
            <a:endParaRPr lang="en-US"/>
          </a:p>
        </p:txBody>
      </p:sp>
    </p:spTree>
    <p:extLst>
      <p:ext uri="{BB962C8B-B14F-4D97-AF65-F5344CB8AC3E}">
        <p14:creationId xmlns:p14="http://schemas.microsoft.com/office/powerpoint/2010/main" val="307216185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8.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38y_1EWIE9I&amp;list=PLcX7TDig6sB5VduGjsgXeyNzZhPbmQDso" TargetMode="External"/><Relationship Id="rId2" Type="http://schemas.openxmlformats.org/officeDocument/2006/relationships/hyperlink" Target="https://www.youtube.com/watch?v=fLaslONQAKM" TargetMode="External"/><Relationship Id="rId1" Type="http://schemas.openxmlformats.org/officeDocument/2006/relationships/slideLayout" Target="../slideLayouts/slideLayout2.xml"/><Relationship Id="rId4" Type="http://schemas.openxmlformats.org/officeDocument/2006/relationships/hyperlink" Target="https://www.youtube.com/watch?v=W3P3rT0j2gQ"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Non-Verbal Communication</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76677" y="1825625"/>
            <a:ext cx="5801784"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124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Gestures</a:t>
            </a:r>
          </a:p>
        </p:txBody>
      </p:sp>
      <p:sp>
        <p:nvSpPr>
          <p:cNvPr id="3" name="Content Placeholder 2"/>
          <p:cNvSpPr>
            <a:spLocks noGrp="1"/>
          </p:cNvSpPr>
          <p:nvPr>
            <p:ph idx="1"/>
          </p:nvPr>
        </p:nvSpPr>
        <p:spPr/>
        <p:txBody>
          <a:bodyPr>
            <a:normAutofit/>
          </a:bodyPr>
          <a:lstStyle/>
          <a:p>
            <a:r>
              <a:rPr lang="en-US" sz="2800" b="0" i="0" dirty="0">
                <a:solidFill>
                  <a:schemeClr val="tx1"/>
                </a:solidFill>
                <a:effectLst/>
                <a:latin typeface="Times New Roman" panose="02020603050405020304" pitchFamily="18" charset="0"/>
              </a:rPr>
              <a:t>adaptors, emblems, and illustrators (Andersen, 1999)</a:t>
            </a:r>
          </a:p>
          <a:p>
            <a:r>
              <a:rPr lang="en-US" sz="2800" dirty="0"/>
              <a:t>Pointing finger / hand</a:t>
            </a:r>
          </a:p>
          <a:p>
            <a:r>
              <a:rPr lang="en-US" sz="2800" dirty="0"/>
              <a:t>Sticking tongue out – welcome in Polynesia</a:t>
            </a:r>
          </a:p>
          <a:p>
            <a:r>
              <a:rPr lang="en-US" sz="2800" dirty="0"/>
              <a:t>Clapping – applause (USA)/ call a waiter (Spain)</a:t>
            </a:r>
          </a:p>
          <a:p>
            <a:r>
              <a:rPr lang="en-US" sz="2800" dirty="0"/>
              <a:t>Upward and downward nod</a:t>
            </a:r>
          </a:p>
          <a:p>
            <a:r>
              <a:rPr lang="en-US" sz="2800" dirty="0"/>
              <a:t>Simple gestures make us feel and sound confident and comfortable!</a:t>
            </a:r>
          </a:p>
          <a:p>
            <a:endParaRPr lang="en-US" sz="2800" dirty="0"/>
          </a:p>
          <a:p>
            <a:endParaRPr lang="en-US" sz="2800" dirty="0"/>
          </a:p>
          <a:p>
            <a:endParaRPr lang="en-US" sz="2800" dirty="0"/>
          </a:p>
        </p:txBody>
      </p:sp>
    </p:spTree>
    <p:extLst>
      <p:ext uri="{BB962C8B-B14F-4D97-AF65-F5344CB8AC3E}">
        <p14:creationId xmlns:p14="http://schemas.microsoft.com/office/powerpoint/2010/main" val="244219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020B8C-78F3-C952-3F0C-5B9B8E3B1EF4}"/>
              </a:ext>
            </a:extLst>
          </p:cNvPr>
          <p:cNvSpPr txBox="1"/>
          <p:nvPr/>
        </p:nvSpPr>
        <p:spPr>
          <a:xfrm>
            <a:off x="381000" y="476803"/>
            <a:ext cx="8382000" cy="5509200"/>
          </a:xfrm>
          <a:prstGeom prst="rect">
            <a:avLst/>
          </a:prstGeom>
          <a:noFill/>
        </p:spPr>
        <p:txBody>
          <a:bodyPr wrap="square">
            <a:spAutoFit/>
          </a:bodyPr>
          <a:lstStyle/>
          <a:p>
            <a:r>
              <a:rPr lang="en-US" sz="2200" b="1" i="0" u="none" strike="noStrike" dirty="0">
                <a:effectLst/>
                <a:latin typeface="Times New Roman" panose="02020603050405020304" pitchFamily="18" charset="0"/>
              </a:rPr>
              <a:t>Adaptors</a:t>
            </a:r>
            <a:r>
              <a:rPr lang="en-US" sz="2200" b="0" i="0" dirty="0">
                <a:effectLst/>
                <a:latin typeface="Times New Roman" panose="02020603050405020304" pitchFamily="18" charset="0"/>
              </a:rPr>
              <a:t> are touching behaviors and movements that indicate internal states typically related to arousal or anxiety. </a:t>
            </a:r>
          </a:p>
          <a:p>
            <a:r>
              <a:rPr lang="en-US" sz="2200" b="0" i="0" dirty="0">
                <a:effectLst/>
                <a:latin typeface="Times New Roman" panose="02020603050405020304" pitchFamily="18" charset="0"/>
              </a:rPr>
              <a:t>Adaptors can be targeted toward the self, objects, or others. </a:t>
            </a:r>
          </a:p>
          <a:p>
            <a:r>
              <a:rPr lang="en-US" sz="2200" b="0" i="0" dirty="0">
                <a:effectLst/>
                <a:latin typeface="Times New Roman" panose="02020603050405020304" pitchFamily="18" charset="0"/>
              </a:rPr>
              <a:t>In regular social situations, adaptors result from uneasiness, anxiety, or a general sense that we are not in control of our surroundings. </a:t>
            </a:r>
          </a:p>
          <a:p>
            <a:r>
              <a:rPr lang="en-US" sz="2200" b="0" i="0" dirty="0">
                <a:effectLst/>
                <a:latin typeface="Times New Roman" panose="02020603050405020304" pitchFamily="18" charset="0"/>
              </a:rPr>
              <a:t>Many of us subconsciously click pens, shake our legs, or engage in other adaptors during classes, meetings, or while waiting as a way to do something with our excess energy. </a:t>
            </a:r>
          </a:p>
          <a:p>
            <a:r>
              <a:rPr lang="en-US" sz="2200" b="0" i="0" dirty="0">
                <a:effectLst/>
                <a:latin typeface="Times New Roman" panose="02020603050405020304" pitchFamily="18" charset="0"/>
              </a:rPr>
              <a:t>Public speaking students who watch video recordings of their speeches notice nonverbal adaptors that they didn’t know they used. </a:t>
            </a:r>
          </a:p>
          <a:p>
            <a:r>
              <a:rPr lang="en-US" sz="2200" b="0" i="0" dirty="0">
                <a:effectLst/>
                <a:latin typeface="Times New Roman" panose="02020603050405020304" pitchFamily="18" charset="0"/>
              </a:rPr>
              <a:t>In public speaking situations, people most commonly use self- or object-focused adaptors. </a:t>
            </a:r>
          </a:p>
          <a:p>
            <a:r>
              <a:rPr lang="en-US" sz="2200" b="0" i="0" dirty="0">
                <a:effectLst/>
                <a:latin typeface="Times New Roman" panose="02020603050405020304" pitchFamily="18" charset="0"/>
              </a:rPr>
              <a:t>Common self-touching behaviors like scratching, twirling hair, or fidgeting with fingers or hands are considered self-adaptors. </a:t>
            </a:r>
          </a:p>
          <a:p>
            <a:r>
              <a:rPr lang="en-US" sz="2200" b="0" i="0" dirty="0">
                <a:effectLst/>
                <a:latin typeface="Times New Roman" panose="02020603050405020304" pitchFamily="18" charset="0"/>
              </a:rPr>
              <a:t>Some self-adaptors manifest internally, as coughs or throat-clearing sounds. </a:t>
            </a:r>
            <a:endParaRPr lang="en-IN" sz="2200" dirty="0"/>
          </a:p>
        </p:txBody>
      </p:sp>
    </p:spTree>
    <p:extLst>
      <p:ext uri="{BB962C8B-B14F-4D97-AF65-F5344CB8AC3E}">
        <p14:creationId xmlns:p14="http://schemas.microsoft.com/office/powerpoint/2010/main" val="126861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D62D99-D98F-7ED2-0A7A-D70C8487F6A0}"/>
              </a:ext>
            </a:extLst>
          </p:cNvPr>
          <p:cNvSpPr txBox="1"/>
          <p:nvPr/>
        </p:nvSpPr>
        <p:spPr>
          <a:xfrm>
            <a:off x="990600" y="1295400"/>
            <a:ext cx="7239000" cy="3416320"/>
          </a:xfrm>
          <a:prstGeom prst="rect">
            <a:avLst/>
          </a:prstGeom>
          <a:noFill/>
        </p:spPr>
        <p:txBody>
          <a:bodyPr wrap="square">
            <a:spAutoFit/>
          </a:bodyPr>
          <a:lstStyle/>
          <a:p>
            <a:r>
              <a:rPr lang="en-US" sz="2400" b="1" i="0" u="none" strike="noStrike" dirty="0">
                <a:effectLst/>
                <a:latin typeface="Times New Roman" panose="02020603050405020304" pitchFamily="18" charset="0"/>
              </a:rPr>
              <a:t>Emblems</a:t>
            </a:r>
            <a:r>
              <a:rPr lang="en-US" sz="2400" b="0" i="0" dirty="0">
                <a:effectLst/>
                <a:latin typeface="Times New Roman" panose="02020603050405020304" pitchFamily="18" charset="0"/>
              </a:rPr>
              <a:t> are gestures that have a specific agreed-on meaning. These are still different from the signs used by hearing-impaired people or others who communicate using American Sign Language (ASL). </a:t>
            </a:r>
          </a:p>
          <a:p>
            <a:r>
              <a:rPr lang="en-US" sz="2400" b="0" i="0" dirty="0">
                <a:effectLst/>
                <a:latin typeface="Times New Roman" panose="02020603050405020304" pitchFamily="18" charset="0"/>
              </a:rPr>
              <a:t>Emblems can be still or in motion; for example, circling the index finger around at the side of your head says “He or she is crazy,” or rolling your hands over and over in front of you says “Move on.”</a:t>
            </a:r>
          </a:p>
          <a:p>
            <a:r>
              <a:rPr lang="en-US" sz="2400" dirty="0">
                <a:latin typeface="Times New Roman" panose="02020603050405020304" pitchFamily="18" charset="0"/>
              </a:rPr>
              <a:t>OK symbol – zero- none- </a:t>
            </a:r>
            <a:r>
              <a:rPr lang="en-US" sz="2400" dirty="0" err="1">
                <a:latin typeface="Times New Roman" panose="02020603050405020304" pitchFamily="18" charset="0"/>
              </a:rPr>
              <a:t>obsenity</a:t>
            </a:r>
            <a:endParaRPr lang="en-IN" sz="2400" dirty="0"/>
          </a:p>
        </p:txBody>
      </p:sp>
    </p:spTree>
    <p:extLst>
      <p:ext uri="{BB962C8B-B14F-4D97-AF65-F5344CB8AC3E}">
        <p14:creationId xmlns:p14="http://schemas.microsoft.com/office/powerpoint/2010/main" val="3089510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96847A-1A1B-D2A7-F11D-098F7AC5AC88}"/>
              </a:ext>
            </a:extLst>
          </p:cNvPr>
          <p:cNvSpPr txBox="1"/>
          <p:nvPr/>
        </p:nvSpPr>
        <p:spPr>
          <a:xfrm>
            <a:off x="457200" y="1169301"/>
            <a:ext cx="8305800" cy="5262979"/>
          </a:xfrm>
          <a:prstGeom prst="rect">
            <a:avLst/>
          </a:prstGeom>
          <a:noFill/>
        </p:spPr>
        <p:txBody>
          <a:bodyPr wrap="square">
            <a:spAutoFit/>
          </a:bodyPr>
          <a:lstStyle/>
          <a:p>
            <a:pPr algn="just"/>
            <a:r>
              <a:rPr lang="en-US" sz="2400" b="1" i="0" u="none" strike="noStrike" dirty="0">
                <a:effectLst/>
                <a:latin typeface="Times New Roman" panose="02020603050405020304" pitchFamily="18" charset="0"/>
              </a:rPr>
              <a:t>Illustrators</a:t>
            </a:r>
            <a:r>
              <a:rPr lang="en-US" sz="2400" b="0" i="0" dirty="0">
                <a:effectLst/>
                <a:latin typeface="Times New Roman" panose="02020603050405020304" pitchFamily="18" charset="0"/>
              </a:rPr>
              <a:t> are the most common type of gesture and are used to illustrate the verbal message they accompany. </a:t>
            </a:r>
          </a:p>
          <a:p>
            <a:pPr algn="just"/>
            <a:r>
              <a:rPr lang="en-US" sz="2400" b="0" i="0" dirty="0">
                <a:effectLst/>
                <a:latin typeface="Times New Roman" panose="02020603050405020304" pitchFamily="18" charset="0"/>
              </a:rPr>
              <a:t>For example, you might use hand gestures to indicate the size or shape of an object. Unlike emblems, illustrators do not typically have meaning on their own and are used more subconsciously than emblems. </a:t>
            </a:r>
          </a:p>
          <a:p>
            <a:pPr algn="just"/>
            <a:r>
              <a:rPr lang="en-US" sz="2400" b="0" i="0" dirty="0">
                <a:effectLst/>
                <a:latin typeface="Times New Roman" panose="02020603050405020304" pitchFamily="18" charset="0"/>
              </a:rPr>
              <a:t>These largely involuntary and seemingly natural gestures flow from us as we speak but vary in terms of intensity and frequency based on context. </a:t>
            </a:r>
          </a:p>
          <a:p>
            <a:pPr algn="just"/>
            <a:r>
              <a:rPr lang="en-US" sz="2400" b="0" i="0" dirty="0">
                <a:effectLst/>
                <a:latin typeface="Times New Roman" panose="02020603050405020304" pitchFamily="18" charset="0"/>
              </a:rPr>
              <a:t>Although we are never explicitly taught how to use illustrative gestures, we do it automatically. </a:t>
            </a:r>
          </a:p>
          <a:p>
            <a:pPr algn="just"/>
            <a:r>
              <a:rPr lang="en-US" sz="2400" b="0" i="0" dirty="0">
                <a:effectLst/>
                <a:latin typeface="Times New Roman" panose="02020603050405020304" pitchFamily="18" charset="0"/>
              </a:rPr>
              <a:t>Think about how you still gesture when having an animated conversation on the phone even though the other person can’t see you.</a:t>
            </a:r>
            <a:endParaRPr lang="en-IN" sz="2400" dirty="0"/>
          </a:p>
        </p:txBody>
      </p:sp>
    </p:spTree>
    <p:extLst>
      <p:ext uri="{BB962C8B-B14F-4D97-AF65-F5344CB8AC3E}">
        <p14:creationId xmlns:p14="http://schemas.microsoft.com/office/powerpoint/2010/main" val="681396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2544762"/>
          </a:xfrm>
        </p:spPr>
        <p:txBody>
          <a:bodyPr/>
          <a:lstStyle/>
          <a:p>
            <a:endParaRPr lang="en-US" dirty="0"/>
          </a:p>
        </p:txBody>
      </p:sp>
      <p:sp>
        <p:nvSpPr>
          <p:cNvPr id="3" name="AutoShape 2" descr="Narendra Modi : Latest News, Narendra Modi Videos and Photos - Times Now">
            <a:extLst>
              <a:ext uri="{FF2B5EF4-FFF2-40B4-BE49-F238E27FC236}">
                <a16:creationId xmlns:a16="http://schemas.microsoft.com/office/drawing/2014/main" id="{C0A4C745-BB26-F181-31B9-6BF6ED0CC5CA}"/>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Narendra Modi : Latest News, Narendra Modi Videos and Photos - Times Now">
            <a:extLst>
              <a:ext uri="{FF2B5EF4-FFF2-40B4-BE49-F238E27FC236}">
                <a16:creationId xmlns:a16="http://schemas.microsoft.com/office/drawing/2014/main" id="{1363C4F4-05ED-AD9F-E1F6-5469C7A48274}"/>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D6FA2163-FAA6-EF90-ED2C-5252515BD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46704"/>
            <a:ext cx="8839199" cy="3200400"/>
          </a:xfrm>
          <a:prstGeom prst="rect">
            <a:avLst/>
          </a:prstGeom>
        </p:spPr>
      </p:pic>
      <p:pic>
        <p:nvPicPr>
          <p:cNvPr id="12" name="Picture 11">
            <a:extLst>
              <a:ext uri="{FF2B5EF4-FFF2-40B4-BE49-F238E27FC236}">
                <a16:creationId xmlns:a16="http://schemas.microsoft.com/office/drawing/2014/main" id="{4180D798-EF95-A77A-11D6-F0E3A2EC55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3288791"/>
            <a:ext cx="4492752" cy="3493008"/>
          </a:xfrm>
          <a:prstGeom prst="rect">
            <a:avLst/>
          </a:prstGeom>
        </p:spPr>
      </p:pic>
      <p:pic>
        <p:nvPicPr>
          <p:cNvPr id="17" name="Content Placeholder 16">
            <a:extLst>
              <a:ext uri="{FF2B5EF4-FFF2-40B4-BE49-F238E27FC236}">
                <a16:creationId xmlns:a16="http://schemas.microsoft.com/office/drawing/2014/main" id="{014327A3-17F9-1C31-250B-2850C8743BFB}"/>
              </a:ext>
            </a:extLst>
          </p:cNvPr>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4797553" y="3288791"/>
            <a:ext cx="4194045" cy="3464146"/>
          </a:xfrm>
        </p:spPr>
      </p:pic>
    </p:spTree>
    <p:extLst>
      <p:ext uri="{BB962C8B-B14F-4D97-AF65-F5344CB8AC3E}">
        <p14:creationId xmlns:p14="http://schemas.microsoft.com/office/powerpoint/2010/main" val="56782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20ED7-D016-0187-66BB-FED966248B0C}"/>
              </a:ext>
            </a:extLst>
          </p:cNvPr>
          <p:cNvSpPr>
            <a:spLocks noGrp="1"/>
          </p:cNvSpPr>
          <p:nvPr>
            <p:ph type="title"/>
          </p:nvPr>
        </p:nvSpPr>
        <p:spPr/>
        <p:txBody>
          <a:bodyPr/>
          <a:lstStyle/>
          <a:p>
            <a:r>
              <a:rPr lang="en-US" dirty="0"/>
              <a:t>Affect Displays</a:t>
            </a:r>
            <a:endParaRPr lang="en-IN" dirty="0"/>
          </a:p>
        </p:txBody>
      </p:sp>
      <p:sp>
        <p:nvSpPr>
          <p:cNvPr id="3" name="Content Placeholder 2">
            <a:extLst>
              <a:ext uri="{FF2B5EF4-FFF2-40B4-BE49-F238E27FC236}">
                <a16:creationId xmlns:a16="http://schemas.microsoft.com/office/drawing/2014/main" id="{17418B4B-6323-7684-1718-909D1AA2EE9D}"/>
              </a:ext>
            </a:extLst>
          </p:cNvPr>
          <p:cNvSpPr>
            <a:spLocks noGrp="1"/>
          </p:cNvSpPr>
          <p:nvPr>
            <p:ph sz="quarter" idx="13"/>
          </p:nvPr>
        </p:nvSpPr>
        <p:spPr>
          <a:xfrm>
            <a:off x="304800" y="1828800"/>
            <a:ext cx="4157472" cy="3977640"/>
          </a:xfrm>
        </p:spPr>
        <p:txBody>
          <a:bodyPr>
            <a:normAutofit fontScale="92500"/>
          </a:bodyPr>
          <a:lstStyle/>
          <a:p>
            <a:r>
              <a:rPr lang="en-US" b="0" i="0" dirty="0">
                <a:solidFill>
                  <a:schemeClr val="tx1"/>
                </a:solidFill>
                <a:effectLst/>
                <a:latin typeface="verdana" panose="020B0604030504040204" pitchFamily="34" charset="0"/>
              </a:rPr>
              <a:t>displays of the body or face that carry an emotional meaning</a:t>
            </a:r>
          </a:p>
          <a:p>
            <a:r>
              <a:rPr lang="en-US" b="0" i="0" dirty="0">
                <a:solidFill>
                  <a:schemeClr val="tx1"/>
                </a:solidFill>
                <a:effectLst/>
                <a:latin typeface="verdana" panose="020B0604030504040204" pitchFamily="34" charset="0"/>
              </a:rPr>
              <a:t>gait (bouncing, suggesting happiness for instance, or slouched and shuffling, suggesting depression), </a:t>
            </a:r>
          </a:p>
          <a:p>
            <a:r>
              <a:rPr lang="en-US" b="0" i="0" dirty="0">
                <a:solidFill>
                  <a:schemeClr val="tx1"/>
                </a:solidFill>
                <a:effectLst/>
                <a:latin typeface="verdana" panose="020B0604030504040204" pitchFamily="34" charset="0"/>
              </a:rPr>
              <a:t>facial movements (breaking into a big grin, suggesting pleasure, or frowning suddenly indicating displeasure)</a:t>
            </a:r>
            <a:endParaRPr lang="en-IN" dirty="0">
              <a:solidFill>
                <a:schemeClr val="tx1"/>
              </a:solidFill>
            </a:endParaRPr>
          </a:p>
        </p:txBody>
      </p:sp>
      <p:pic>
        <p:nvPicPr>
          <p:cNvPr id="5" name="Content Placeholder 4">
            <a:extLst>
              <a:ext uri="{FF2B5EF4-FFF2-40B4-BE49-F238E27FC236}">
                <a16:creationId xmlns:a16="http://schemas.microsoft.com/office/drawing/2014/main" id="{136F89A2-C537-3F8A-5BAC-F886D9E63988}"/>
              </a:ext>
            </a:extLst>
          </p:cNvPr>
          <p:cNvPicPr>
            <a:picLocks noGrp="1" noChangeAspect="1"/>
          </p:cNvPicPr>
          <p:nvPr>
            <p:ph sz="quarter" idx="14"/>
          </p:nvPr>
        </p:nvPicPr>
        <p:blipFill>
          <a:blip r:embed="rId2"/>
          <a:stretch>
            <a:fillRect/>
          </a:stretch>
        </p:blipFill>
        <p:spPr>
          <a:xfrm>
            <a:off x="4800600" y="1905000"/>
            <a:ext cx="3962400" cy="3276600"/>
          </a:xfrm>
          <a:prstGeom prst="rect">
            <a:avLst/>
          </a:prstGeom>
        </p:spPr>
      </p:pic>
    </p:spTree>
    <p:extLst>
      <p:ext uri="{BB962C8B-B14F-4D97-AF65-F5344CB8AC3E}">
        <p14:creationId xmlns:p14="http://schemas.microsoft.com/office/powerpoint/2010/main" val="1306008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7EB5-167F-3D14-15C7-43761B611F52}"/>
              </a:ext>
            </a:extLst>
          </p:cNvPr>
          <p:cNvSpPr>
            <a:spLocks noGrp="1"/>
          </p:cNvSpPr>
          <p:nvPr>
            <p:ph type="title"/>
          </p:nvPr>
        </p:nvSpPr>
        <p:spPr/>
        <p:txBody>
          <a:bodyPr/>
          <a:lstStyle/>
          <a:p>
            <a:r>
              <a:rPr lang="en-US" dirty="0"/>
              <a:t>Regulators </a:t>
            </a:r>
            <a:endParaRPr lang="en-IN" dirty="0"/>
          </a:p>
        </p:txBody>
      </p:sp>
      <p:sp>
        <p:nvSpPr>
          <p:cNvPr id="3" name="Content Placeholder 2">
            <a:extLst>
              <a:ext uri="{FF2B5EF4-FFF2-40B4-BE49-F238E27FC236}">
                <a16:creationId xmlns:a16="http://schemas.microsoft.com/office/drawing/2014/main" id="{3B3A60B2-2A72-3075-E8D6-616FDDEE8048}"/>
              </a:ext>
            </a:extLst>
          </p:cNvPr>
          <p:cNvSpPr>
            <a:spLocks noGrp="1"/>
          </p:cNvSpPr>
          <p:nvPr>
            <p:ph sz="quarter" idx="13"/>
          </p:nvPr>
        </p:nvSpPr>
        <p:spPr>
          <a:xfrm>
            <a:off x="381000" y="2313432"/>
            <a:ext cx="4081272" cy="3493008"/>
          </a:xfrm>
        </p:spPr>
        <p:txBody>
          <a:bodyPr/>
          <a:lstStyle/>
          <a:p>
            <a:r>
              <a:rPr lang="en-US" b="0" i="0" dirty="0">
                <a:solidFill>
                  <a:schemeClr val="tx1"/>
                </a:solidFill>
                <a:effectLst/>
                <a:latin typeface="verdana" panose="020B0604030504040204" pitchFamily="34" charset="0"/>
              </a:rPr>
              <a:t>accompany speech to control or regulate what the speaker is saying</a:t>
            </a:r>
          </a:p>
          <a:p>
            <a:r>
              <a:rPr lang="en-US" b="0" i="0" dirty="0">
                <a:solidFill>
                  <a:schemeClr val="tx1"/>
                </a:solidFill>
                <a:effectLst/>
                <a:latin typeface="verdana" panose="020B0604030504040204" pitchFamily="34" charset="0"/>
              </a:rPr>
              <a:t>associated with turn-taking in conversation, influencing the flow and pace of discussion</a:t>
            </a:r>
            <a:endParaRPr lang="en-IN" dirty="0">
              <a:solidFill>
                <a:schemeClr val="tx1"/>
              </a:solidFill>
            </a:endParaRPr>
          </a:p>
        </p:txBody>
      </p:sp>
      <p:sp>
        <p:nvSpPr>
          <p:cNvPr id="4" name="Content Placeholder 3">
            <a:extLst>
              <a:ext uri="{FF2B5EF4-FFF2-40B4-BE49-F238E27FC236}">
                <a16:creationId xmlns:a16="http://schemas.microsoft.com/office/drawing/2014/main" id="{3F9458A1-AC5F-6D99-76FE-6A5BCCE6F119}"/>
              </a:ext>
            </a:extLst>
          </p:cNvPr>
          <p:cNvSpPr>
            <a:spLocks noGrp="1"/>
          </p:cNvSpPr>
          <p:nvPr>
            <p:ph sz="quarter" idx="14"/>
          </p:nvPr>
        </p:nvSpPr>
        <p:spPr/>
        <p:txBody>
          <a:bodyPr/>
          <a:lstStyle/>
          <a:p>
            <a:r>
              <a:rPr lang="en-US" dirty="0"/>
              <a:t>Nodding head</a:t>
            </a:r>
          </a:p>
          <a:p>
            <a:r>
              <a:rPr lang="en-US" dirty="0"/>
              <a:t>Moving away</a:t>
            </a:r>
          </a:p>
          <a:p>
            <a:r>
              <a:rPr lang="en-US" dirty="0"/>
              <a:t>Raising a hand or a finger</a:t>
            </a:r>
          </a:p>
          <a:p>
            <a:endParaRPr lang="en-IN" dirty="0"/>
          </a:p>
        </p:txBody>
      </p:sp>
    </p:spTree>
    <p:extLst>
      <p:ext uri="{BB962C8B-B14F-4D97-AF65-F5344CB8AC3E}">
        <p14:creationId xmlns:p14="http://schemas.microsoft.com/office/powerpoint/2010/main" val="2570750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78FB-91C5-A871-3A18-77C33160BCA9}"/>
              </a:ext>
            </a:extLst>
          </p:cNvPr>
          <p:cNvSpPr>
            <a:spLocks noGrp="1"/>
          </p:cNvSpPr>
          <p:nvPr>
            <p:ph type="title"/>
          </p:nvPr>
        </p:nvSpPr>
        <p:spPr/>
        <p:txBody>
          <a:bodyPr/>
          <a:lstStyle/>
          <a:p>
            <a:r>
              <a:rPr lang="en-IN" dirty="0"/>
              <a:t>Chronemics</a:t>
            </a:r>
          </a:p>
        </p:txBody>
      </p:sp>
      <p:sp>
        <p:nvSpPr>
          <p:cNvPr id="3" name="Content Placeholder 2">
            <a:extLst>
              <a:ext uri="{FF2B5EF4-FFF2-40B4-BE49-F238E27FC236}">
                <a16:creationId xmlns:a16="http://schemas.microsoft.com/office/drawing/2014/main" id="{27A182D7-B290-33BD-5CA8-97F9B9509C5E}"/>
              </a:ext>
            </a:extLst>
          </p:cNvPr>
          <p:cNvSpPr>
            <a:spLocks noGrp="1"/>
          </p:cNvSpPr>
          <p:nvPr>
            <p:ph idx="1"/>
          </p:nvPr>
        </p:nvSpPr>
        <p:spPr>
          <a:xfrm>
            <a:off x="495300" y="1690690"/>
            <a:ext cx="8267700" cy="4141940"/>
          </a:xfrm>
        </p:spPr>
        <p:txBody>
          <a:bodyPr>
            <a:noAutofit/>
          </a:bodyPr>
          <a:lstStyle/>
          <a:p>
            <a:r>
              <a:rPr lang="en-IN" sz="2800" dirty="0"/>
              <a:t>Study of how time is used in communication</a:t>
            </a:r>
          </a:p>
          <a:p>
            <a:r>
              <a:rPr lang="en-US" sz="2800" dirty="0"/>
              <a:t>The way in which one perceives and values time, structures time, and reacts to time frames communication</a:t>
            </a:r>
          </a:p>
          <a:p>
            <a:r>
              <a:rPr lang="en-US" sz="2800" dirty="0"/>
              <a:t>Time perception and its important role across cultures</a:t>
            </a:r>
          </a:p>
          <a:p>
            <a:r>
              <a:rPr lang="en-US" sz="2800" dirty="0"/>
              <a:t>Time perception: punctuality, willingness to wait, and interactions</a:t>
            </a:r>
          </a:p>
          <a:p>
            <a:r>
              <a:rPr lang="en-IN" sz="2800" dirty="0"/>
              <a:t>Monochronic and polychronic cultures</a:t>
            </a:r>
          </a:p>
          <a:p>
            <a:endParaRPr lang="en-IN" sz="2800" dirty="0"/>
          </a:p>
        </p:txBody>
      </p:sp>
    </p:spTree>
    <p:extLst>
      <p:ext uri="{BB962C8B-B14F-4D97-AF65-F5344CB8AC3E}">
        <p14:creationId xmlns:p14="http://schemas.microsoft.com/office/powerpoint/2010/main" val="419248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047A-C740-A706-94C0-2B462F7F7272}"/>
              </a:ext>
            </a:extLst>
          </p:cNvPr>
          <p:cNvSpPr>
            <a:spLocks noGrp="1"/>
          </p:cNvSpPr>
          <p:nvPr>
            <p:ph type="title"/>
          </p:nvPr>
        </p:nvSpPr>
        <p:spPr/>
        <p:txBody>
          <a:bodyPr/>
          <a:lstStyle/>
          <a:p>
            <a:r>
              <a:rPr lang="en-US" dirty="0"/>
              <a:t>Classification</a:t>
            </a:r>
            <a:endParaRPr lang="en-IN" dirty="0"/>
          </a:p>
        </p:txBody>
      </p:sp>
      <p:sp>
        <p:nvSpPr>
          <p:cNvPr id="3" name="Content Placeholder 2">
            <a:extLst>
              <a:ext uri="{FF2B5EF4-FFF2-40B4-BE49-F238E27FC236}">
                <a16:creationId xmlns:a16="http://schemas.microsoft.com/office/drawing/2014/main" id="{B6BA0FE2-897F-8086-7CDB-018D3EC810BF}"/>
              </a:ext>
            </a:extLst>
          </p:cNvPr>
          <p:cNvSpPr>
            <a:spLocks noGrp="1"/>
          </p:cNvSpPr>
          <p:nvPr>
            <p:ph idx="1"/>
          </p:nvPr>
        </p:nvSpPr>
        <p:spPr/>
        <p:txBody>
          <a:bodyPr/>
          <a:lstStyle/>
          <a:p>
            <a:r>
              <a:rPr lang="en-US" b="0" i="0" dirty="0">
                <a:solidFill>
                  <a:schemeClr val="tx1"/>
                </a:solidFill>
                <a:effectLst/>
                <a:latin typeface="Times New Roman" panose="02020603050405020304" pitchFamily="18" charset="0"/>
              </a:rPr>
              <a:t>Biological: rhythm of living things – circadian rhythm</a:t>
            </a:r>
          </a:p>
          <a:p>
            <a:r>
              <a:rPr lang="en-US" b="0" i="0" dirty="0">
                <a:solidFill>
                  <a:schemeClr val="tx1"/>
                </a:solidFill>
                <a:effectLst/>
                <a:latin typeface="Times New Roman" panose="02020603050405020304" pitchFamily="18" charset="0"/>
              </a:rPr>
              <a:t>a daily cycle that influences when we eat, sleep, and wake</a:t>
            </a:r>
          </a:p>
          <a:p>
            <a:r>
              <a:rPr lang="en-US" b="0" i="0" dirty="0">
                <a:solidFill>
                  <a:schemeClr val="tx1"/>
                </a:solidFill>
                <a:effectLst/>
                <a:latin typeface="Times New Roman" panose="02020603050405020304" pitchFamily="18" charset="0"/>
              </a:rPr>
              <a:t>personal,: the ways in which individuals experience time - based on our mood, our interest level, and other factors</a:t>
            </a:r>
          </a:p>
          <a:p>
            <a:pPr marL="0" indent="0">
              <a:buNone/>
            </a:pPr>
            <a:endParaRPr lang="en-US" b="0" i="0" dirty="0">
              <a:solidFill>
                <a:schemeClr val="tx1"/>
              </a:solidFill>
              <a:effectLst/>
              <a:latin typeface="Times New Roman" panose="02020603050405020304" pitchFamily="18" charset="0"/>
            </a:endParaRPr>
          </a:p>
          <a:p>
            <a:r>
              <a:rPr lang="en-US" b="0" i="0" dirty="0">
                <a:solidFill>
                  <a:schemeClr val="tx1"/>
                </a:solidFill>
                <a:effectLst/>
                <a:latin typeface="Times New Roman" panose="02020603050405020304" pitchFamily="18" charset="0"/>
              </a:rPr>
              <a:t>Physical: fixed cycles of days, years, and seasons – season can affect our mood and psychological state</a:t>
            </a:r>
          </a:p>
          <a:p>
            <a:r>
              <a:rPr lang="en-US" b="0" i="0" dirty="0">
                <a:solidFill>
                  <a:schemeClr val="tx1"/>
                </a:solidFill>
                <a:effectLst/>
                <a:latin typeface="Times New Roman" panose="02020603050405020304" pitchFamily="18" charset="0"/>
              </a:rPr>
              <a:t>cultural time: how a large group of people view time – polychronic and monochronic</a:t>
            </a:r>
            <a:endParaRPr lang="en-IN" dirty="0">
              <a:solidFill>
                <a:schemeClr val="tx1"/>
              </a:solidFill>
            </a:endParaRPr>
          </a:p>
        </p:txBody>
      </p:sp>
    </p:spTree>
    <p:extLst>
      <p:ext uri="{BB962C8B-B14F-4D97-AF65-F5344CB8AC3E}">
        <p14:creationId xmlns:p14="http://schemas.microsoft.com/office/powerpoint/2010/main" val="396063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9944-928F-3CA5-F36E-A5E935AB2DD7}"/>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A569F53D-16B8-EA6E-A88B-AE1EAC771803}"/>
              </a:ext>
            </a:extLst>
          </p:cNvPr>
          <p:cNvSpPr>
            <a:spLocks noGrp="1"/>
          </p:cNvSpPr>
          <p:nvPr>
            <p:ph idx="1"/>
          </p:nvPr>
        </p:nvSpPr>
        <p:spPr/>
        <p:txBody>
          <a:bodyPr>
            <a:normAutofit/>
          </a:bodyPr>
          <a:lstStyle/>
          <a:p>
            <a:r>
              <a:rPr lang="en-US" sz="2800" dirty="0"/>
              <a:t>A monochronic time system means that things are done one at a time and time is segmented into precise, small units</a:t>
            </a:r>
          </a:p>
          <a:p>
            <a:r>
              <a:rPr lang="en-US" sz="2800" dirty="0"/>
              <a:t>A polychronic time system is a system where several things can be done at once, and a more fluid approach is taken to scheduling time. </a:t>
            </a:r>
          </a:p>
          <a:p>
            <a:r>
              <a:rPr lang="en-US" sz="2800" dirty="0"/>
              <a:t>Examples of polychronic behaviors include: cooking food while watching television or browsing the internet while sitting in meetings</a:t>
            </a:r>
            <a:endParaRPr lang="en-IN" sz="2800" dirty="0"/>
          </a:p>
        </p:txBody>
      </p:sp>
    </p:spTree>
    <p:extLst>
      <p:ext uri="{BB962C8B-B14F-4D97-AF65-F5344CB8AC3E}">
        <p14:creationId xmlns:p14="http://schemas.microsoft.com/office/powerpoint/2010/main" val="3514429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1038"/>
            <a:ext cx="10668000" cy="1147762"/>
          </a:xfrm>
        </p:spPr>
        <p:txBody>
          <a:bodyPr>
            <a:noAutofit/>
          </a:bodyPr>
          <a:lstStyle/>
          <a:p>
            <a:r>
              <a:rPr lang="en-US" dirty="0"/>
              <a:t>What is Non-Verbal Communication?</a:t>
            </a:r>
          </a:p>
        </p:txBody>
      </p:sp>
      <p:sp>
        <p:nvSpPr>
          <p:cNvPr id="3" name="Content Placeholder 2"/>
          <p:cNvSpPr>
            <a:spLocks noGrp="1"/>
          </p:cNvSpPr>
          <p:nvPr>
            <p:ph idx="1"/>
          </p:nvPr>
        </p:nvSpPr>
        <p:spPr>
          <a:xfrm>
            <a:off x="457200" y="2133599"/>
            <a:ext cx="8058150" cy="4043363"/>
          </a:xfrm>
        </p:spPr>
        <p:txBody>
          <a:bodyPr>
            <a:normAutofit/>
          </a:bodyPr>
          <a:lstStyle/>
          <a:p>
            <a:r>
              <a:rPr lang="en-US" sz="2800" dirty="0"/>
              <a:t>“The most important thing in communication is hearing what isn’t said”- Peter Drucker</a:t>
            </a:r>
          </a:p>
          <a:p>
            <a:r>
              <a:rPr lang="en-US" sz="2800" dirty="0"/>
              <a:t>Communication without words</a:t>
            </a:r>
          </a:p>
          <a:p>
            <a:r>
              <a:rPr lang="en-US" sz="2800" dirty="0"/>
              <a:t>Sending and receiving wordless messages</a:t>
            </a:r>
          </a:p>
          <a:p>
            <a:r>
              <a:rPr lang="en-US" sz="2800" dirty="0"/>
              <a:t>Individuals convey information about their emotions, needs, intentions, attitudes, and thoughts without the use of verbal language</a:t>
            </a:r>
          </a:p>
        </p:txBody>
      </p:sp>
    </p:spTree>
    <p:extLst>
      <p:ext uri="{BB962C8B-B14F-4D97-AF65-F5344CB8AC3E}">
        <p14:creationId xmlns:p14="http://schemas.microsoft.com/office/powerpoint/2010/main" val="3301657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35630"/>
            <a:ext cx="7886700" cy="1325563"/>
          </a:xfrm>
        </p:spPr>
        <p:txBody>
          <a:bodyPr/>
          <a:lstStyle/>
          <a:p>
            <a:r>
              <a:rPr lang="en-US" dirty="0"/>
              <a:t>Paralanguage</a:t>
            </a:r>
          </a:p>
        </p:txBody>
      </p:sp>
      <p:sp>
        <p:nvSpPr>
          <p:cNvPr id="3" name="Content Placeholder 2"/>
          <p:cNvSpPr>
            <a:spLocks noGrp="1"/>
          </p:cNvSpPr>
          <p:nvPr>
            <p:ph idx="1"/>
          </p:nvPr>
        </p:nvSpPr>
        <p:spPr>
          <a:xfrm>
            <a:off x="381000" y="1825625"/>
            <a:ext cx="8134350" cy="4351338"/>
          </a:xfrm>
        </p:spPr>
        <p:txBody>
          <a:bodyPr>
            <a:normAutofit/>
          </a:bodyPr>
          <a:lstStyle/>
          <a:p>
            <a:r>
              <a:rPr lang="en-US" sz="2800" dirty="0"/>
              <a:t>Pitch</a:t>
            </a:r>
          </a:p>
          <a:p>
            <a:r>
              <a:rPr lang="en-US" sz="2800" dirty="0"/>
              <a:t>Tone</a:t>
            </a:r>
          </a:p>
          <a:p>
            <a:r>
              <a:rPr lang="en-US" sz="2800" dirty="0"/>
              <a:t>Speed of speaking</a:t>
            </a:r>
          </a:p>
          <a:p>
            <a:r>
              <a:rPr lang="en-US" sz="2800" dirty="0"/>
              <a:t>Pace</a:t>
            </a:r>
          </a:p>
          <a:p>
            <a:r>
              <a:rPr lang="en-US" sz="2800" dirty="0"/>
              <a:t>Pause</a:t>
            </a:r>
          </a:p>
          <a:p>
            <a:endParaRPr lang="en-US" sz="2800" dirty="0"/>
          </a:p>
        </p:txBody>
      </p:sp>
    </p:spTree>
    <p:extLst>
      <p:ext uri="{BB962C8B-B14F-4D97-AF65-F5344CB8AC3E}">
        <p14:creationId xmlns:p14="http://schemas.microsoft.com/office/powerpoint/2010/main" val="2047440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2EC4-3F83-333A-C2C5-2D9F0D389B62}"/>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74CE0688-3755-B97B-35F6-3F663C76E2F4}"/>
              </a:ext>
            </a:extLst>
          </p:cNvPr>
          <p:cNvSpPr>
            <a:spLocks noGrp="1"/>
          </p:cNvSpPr>
          <p:nvPr>
            <p:ph idx="1"/>
          </p:nvPr>
        </p:nvSpPr>
        <p:spPr>
          <a:xfrm>
            <a:off x="304800" y="1825625"/>
            <a:ext cx="8210550" cy="4351338"/>
          </a:xfrm>
        </p:spPr>
        <p:txBody>
          <a:bodyPr>
            <a:normAutofit/>
          </a:bodyPr>
          <a:lstStyle/>
          <a:p>
            <a:r>
              <a:rPr lang="en-IN" sz="2800" dirty="0"/>
              <a:t>How do you say the words?</a:t>
            </a:r>
          </a:p>
          <a:p>
            <a:r>
              <a:rPr lang="en-IN" sz="2800" dirty="0"/>
              <a:t>The word ok can have different meanings depending on how you say it</a:t>
            </a:r>
          </a:p>
          <a:p>
            <a:r>
              <a:rPr lang="en-IN" sz="2800" dirty="0"/>
              <a:t>Vocal characteristics: pitch, volume, rate, voice quality</a:t>
            </a:r>
          </a:p>
          <a:p>
            <a:r>
              <a:rPr lang="en-IN" sz="2800" dirty="0">
                <a:solidFill>
                  <a:schemeClr val="tx1"/>
                </a:solidFill>
              </a:rPr>
              <a:t>Vocal Interferences: </a:t>
            </a:r>
            <a:r>
              <a:rPr lang="en-US" sz="2800" b="0" i="0" dirty="0">
                <a:solidFill>
                  <a:schemeClr val="tx1"/>
                </a:solidFill>
                <a:effectLst/>
              </a:rPr>
              <a:t>the sounds and words we use when we hesitate</a:t>
            </a:r>
            <a:endParaRPr lang="en-IN" sz="2800" dirty="0">
              <a:solidFill>
                <a:schemeClr val="tx1"/>
              </a:solidFill>
            </a:endParaRPr>
          </a:p>
        </p:txBody>
      </p:sp>
    </p:spTree>
    <p:extLst>
      <p:ext uri="{BB962C8B-B14F-4D97-AF65-F5344CB8AC3E}">
        <p14:creationId xmlns:p14="http://schemas.microsoft.com/office/powerpoint/2010/main" val="1876181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A504-EDD6-85D0-7946-2277664D56BC}"/>
              </a:ext>
            </a:extLst>
          </p:cNvPr>
          <p:cNvSpPr>
            <a:spLocks noGrp="1"/>
          </p:cNvSpPr>
          <p:nvPr>
            <p:ph type="title"/>
          </p:nvPr>
        </p:nvSpPr>
        <p:spPr/>
        <p:txBody>
          <a:bodyPr/>
          <a:lstStyle/>
          <a:p>
            <a:r>
              <a:rPr lang="en-US" dirty="0"/>
              <a:t>Pitch</a:t>
            </a:r>
            <a:endParaRPr lang="en-IN" dirty="0"/>
          </a:p>
        </p:txBody>
      </p:sp>
      <p:sp>
        <p:nvSpPr>
          <p:cNvPr id="3" name="Content Placeholder 2">
            <a:extLst>
              <a:ext uri="{FF2B5EF4-FFF2-40B4-BE49-F238E27FC236}">
                <a16:creationId xmlns:a16="http://schemas.microsoft.com/office/drawing/2014/main" id="{BF6DDE1C-CC52-3024-A88C-FC885F622950}"/>
              </a:ext>
            </a:extLst>
          </p:cNvPr>
          <p:cNvSpPr>
            <a:spLocks noGrp="1"/>
          </p:cNvSpPr>
          <p:nvPr>
            <p:ph idx="1"/>
          </p:nvPr>
        </p:nvSpPr>
        <p:spPr/>
        <p:txBody>
          <a:bodyPr>
            <a:normAutofit/>
          </a:bodyPr>
          <a:lstStyle/>
          <a:p>
            <a:r>
              <a:rPr lang="en-US" dirty="0"/>
              <a:t>High or the low in tone</a:t>
            </a:r>
          </a:p>
          <a:p>
            <a:r>
              <a:rPr lang="en-US" b="0" i="0" dirty="0">
                <a:solidFill>
                  <a:schemeClr val="tx1"/>
                </a:solidFill>
                <a:effectLst/>
                <a:latin typeface="proxima nova"/>
              </a:rPr>
              <a:t>We are able to make our voices get higher or deeper (change the pitch of our voices) by </a:t>
            </a:r>
            <a:r>
              <a:rPr lang="en-US" b="1" i="0" dirty="0">
                <a:solidFill>
                  <a:schemeClr val="tx1"/>
                </a:solidFill>
                <a:effectLst/>
                <a:latin typeface="proxima nova"/>
              </a:rPr>
              <a:t>altering the shape of our vocal cords</a:t>
            </a:r>
            <a:r>
              <a:rPr lang="en-US" b="0" i="0" dirty="0">
                <a:solidFill>
                  <a:schemeClr val="tx1"/>
                </a:solidFill>
                <a:effectLst/>
                <a:latin typeface="proxima nova"/>
              </a:rPr>
              <a:t> (or vocal folds). </a:t>
            </a:r>
          </a:p>
          <a:p>
            <a:r>
              <a:rPr lang="en-US" b="0" i="0" dirty="0">
                <a:solidFill>
                  <a:schemeClr val="tx1"/>
                </a:solidFill>
                <a:effectLst/>
                <a:latin typeface="proxima nova"/>
              </a:rPr>
              <a:t>When our vocal cords are stretched out more, they vibrate more </a:t>
            </a:r>
            <a:r>
              <a:rPr lang="en-US" b="1" i="0" dirty="0">
                <a:solidFill>
                  <a:schemeClr val="tx1"/>
                </a:solidFill>
                <a:effectLst/>
                <a:latin typeface="proxima nova"/>
              </a:rPr>
              <a:t>slowly</a:t>
            </a:r>
            <a:r>
              <a:rPr lang="en-US" b="0" i="0" dirty="0">
                <a:solidFill>
                  <a:schemeClr val="tx1"/>
                </a:solidFill>
                <a:effectLst/>
                <a:latin typeface="proxima nova"/>
              </a:rPr>
              <a:t> as air passes through them. This slower vibration causes a lower or deeper sound.</a:t>
            </a:r>
          </a:p>
          <a:p>
            <a:r>
              <a:rPr lang="en-US" b="0" i="0" dirty="0">
                <a:solidFill>
                  <a:schemeClr val="tx1"/>
                </a:solidFill>
                <a:effectLst/>
                <a:latin typeface="proxima nova"/>
              </a:rPr>
              <a:t> When our vocal cords are shorter and thinner, the vibration is </a:t>
            </a:r>
            <a:r>
              <a:rPr lang="en-US" b="1" i="0" dirty="0">
                <a:solidFill>
                  <a:schemeClr val="tx1"/>
                </a:solidFill>
                <a:effectLst/>
                <a:latin typeface="proxima nova"/>
              </a:rPr>
              <a:t>faster</a:t>
            </a:r>
            <a:r>
              <a:rPr lang="en-US" b="0" i="0" dirty="0">
                <a:solidFill>
                  <a:schemeClr val="tx1"/>
                </a:solidFill>
                <a:effectLst/>
                <a:latin typeface="proxima nova"/>
              </a:rPr>
              <a:t>, creating a higher-pitched sound.</a:t>
            </a:r>
            <a:endParaRPr lang="en-US" dirty="0">
              <a:solidFill>
                <a:schemeClr val="tx1"/>
              </a:solidFill>
            </a:endParaRPr>
          </a:p>
          <a:p>
            <a:endParaRPr lang="en-IN" dirty="0"/>
          </a:p>
        </p:txBody>
      </p:sp>
    </p:spTree>
    <p:extLst>
      <p:ext uri="{BB962C8B-B14F-4D97-AF65-F5344CB8AC3E}">
        <p14:creationId xmlns:p14="http://schemas.microsoft.com/office/powerpoint/2010/main" val="3818201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3063-1DF8-4C27-9348-85F627F5943F}"/>
              </a:ext>
            </a:extLst>
          </p:cNvPr>
          <p:cNvSpPr>
            <a:spLocks noGrp="1"/>
          </p:cNvSpPr>
          <p:nvPr>
            <p:ph type="title"/>
          </p:nvPr>
        </p:nvSpPr>
        <p:spPr/>
        <p:txBody>
          <a:bodyPr/>
          <a:lstStyle/>
          <a:p>
            <a:r>
              <a:rPr lang="en-US" dirty="0"/>
              <a:t>Volume</a:t>
            </a:r>
            <a:endParaRPr lang="en-IN" dirty="0"/>
          </a:p>
        </p:txBody>
      </p:sp>
      <p:sp>
        <p:nvSpPr>
          <p:cNvPr id="3" name="Content Placeholder 2">
            <a:extLst>
              <a:ext uri="{FF2B5EF4-FFF2-40B4-BE49-F238E27FC236}">
                <a16:creationId xmlns:a16="http://schemas.microsoft.com/office/drawing/2014/main" id="{8DC69680-09C0-85EA-EF2C-62A8BF36F7C8}"/>
              </a:ext>
            </a:extLst>
          </p:cNvPr>
          <p:cNvSpPr>
            <a:spLocks noGrp="1"/>
          </p:cNvSpPr>
          <p:nvPr>
            <p:ph idx="1"/>
          </p:nvPr>
        </p:nvSpPr>
        <p:spPr/>
        <p:txBody>
          <a:bodyPr/>
          <a:lstStyle/>
          <a:p>
            <a:r>
              <a:rPr lang="en-US" dirty="0"/>
              <a:t>Loudness or softness of speech</a:t>
            </a:r>
          </a:p>
          <a:p>
            <a:r>
              <a:rPr lang="en-US" b="0" i="0" dirty="0">
                <a:solidFill>
                  <a:schemeClr val="tx1"/>
                </a:solidFill>
                <a:effectLst/>
                <a:latin typeface="Open Sans" panose="020B0606030504020204" pitchFamily="34" charset="0"/>
              </a:rPr>
              <a:t> Volume is one of the most vital elements of any speech. If your voice does not reach the audience, it becomes much harder for your content to resonate with the audience</a:t>
            </a:r>
          </a:p>
          <a:p>
            <a:r>
              <a:rPr lang="en-US" dirty="0">
                <a:solidFill>
                  <a:schemeClr val="tx1"/>
                </a:solidFill>
                <a:latin typeface="Open Sans" panose="020B0606030504020204" pitchFamily="34" charset="0"/>
              </a:rPr>
              <a:t>Emphasizes key points</a:t>
            </a:r>
          </a:p>
          <a:p>
            <a:r>
              <a:rPr lang="en-US" dirty="0">
                <a:solidFill>
                  <a:schemeClr val="tx1"/>
                </a:solidFill>
                <a:latin typeface="Open Sans" panose="020B0606030504020204" pitchFamily="34" charset="0"/>
              </a:rPr>
              <a:t>Draws the attention of the audience</a:t>
            </a:r>
          </a:p>
          <a:p>
            <a:r>
              <a:rPr lang="en-US" dirty="0">
                <a:solidFill>
                  <a:schemeClr val="tx1"/>
                </a:solidFill>
                <a:latin typeface="Open Sans" panose="020B0606030504020204" pitchFamily="34" charset="0"/>
              </a:rPr>
              <a:t>Start strong – end strong</a:t>
            </a:r>
            <a:endParaRPr lang="en-IN" dirty="0">
              <a:solidFill>
                <a:schemeClr val="tx1"/>
              </a:solidFill>
            </a:endParaRPr>
          </a:p>
        </p:txBody>
      </p:sp>
    </p:spTree>
    <p:extLst>
      <p:ext uri="{BB962C8B-B14F-4D97-AF65-F5344CB8AC3E}">
        <p14:creationId xmlns:p14="http://schemas.microsoft.com/office/powerpoint/2010/main" val="1781599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D26A-0E25-D2CB-858D-342F46759B6B}"/>
              </a:ext>
            </a:extLst>
          </p:cNvPr>
          <p:cNvSpPr>
            <a:spLocks noGrp="1"/>
          </p:cNvSpPr>
          <p:nvPr>
            <p:ph type="title"/>
          </p:nvPr>
        </p:nvSpPr>
        <p:spPr/>
        <p:txBody>
          <a:bodyPr/>
          <a:lstStyle/>
          <a:p>
            <a:r>
              <a:rPr lang="en-US" dirty="0"/>
              <a:t>Rate </a:t>
            </a:r>
            <a:endParaRPr lang="en-IN" dirty="0"/>
          </a:p>
        </p:txBody>
      </p:sp>
      <p:sp>
        <p:nvSpPr>
          <p:cNvPr id="3" name="Content Placeholder 2">
            <a:extLst>
              <a:ext uri="{FF2B5EF4-FFF2-40B4-BE49-F238E27FC236}">
                <a16:creationId xmlns:a16="http://schemas.microsoft.com/office/drawing/2014/main" id="{594C6DFA-BFC0-21F3-3DD0-3D6203AFF538}"/>
              </a:ext>
            </a:extLst>
          </p:cNvPr>
          <p:cNvSpPr>
            <a:spLocks noGrp="1"/>
          </p:cNvSpPr>
          <p:nvPr>
            <p:ph idx="1"/>
          </p:nvPr>
        </p:nvSpPr>
        <p:spPr/>
        <p:txBody>
          <a:bodyPr>
            <a:normAutofit lnSpcReduction="10000"/>
          </a:bodyPr>
          <a:lstStyle/>
          <a:p>
            <a:r>
              <a:rPr lang="en-US" dirty="0"/>
              <a:t>Speed at which a person speaks</a:t>
            </a:r>
          </a:p>
          <a:p>
            <a:r>
              <a:rPr lang="en-US" b="1" i="0" dirty="0">
                <a:solidFill>
                  <a:schemeClr val="tx1"/>
                </a:solidFill>
                <a:effectLst/>
                <a:latin typeface="Source Sans Pro" panose="020B0503030403020204" pitchFamily="34" charset="0"/>
              </a:rPr>
              <a:t>A good rate of speech ranges between 140 -160</a:t>
            </a:r>
            <a:r>
              <a:rPr lang="en-US" b="0" i="0" dirty="0">
                <a:solidFill>
                  <a:schemeClr val="tx1"/>
                </a:solidFill>
                <a:effectLst/>
                <a:latin typeface="Source Sans Pro" panose="020B0503030403020204" pitchFamily="34" charset="0"/>
              </a:rPr>
              <a:t> words per minute (wpm). A rate higher than 160 words per minute can be difficult for the listener to absorb the material. </a:t>
            </a:r>
          </a:p>
          <a:p>
            <a:r>
              <a:rPr lang="en-US" b="0" i="0" dirty="0">
                <a:solidFill>
                  <a:schemeClr val="tx1"/>
                </a:solidFill>
                <a:effectLst/>
                <a:latin typeface="Source Sans Pro" panose="020B0503030403020204" pitchFamily="34" charset="0"/>
              </a:rPr>
              <a:t>Too slow of a rate may give the listener the perception of slow thinking, incompetence and being uneducated. </a:t>
            </a:r>
          </a:p>
          <a:p>
            <a:r>
              <a:rPr lang="en-US" b="1" i="0" dirty="0">
                <a:solidFill>
                  <a:schemeClr val="tx1"/>
                </a:solidFill>
                <a:effectLst/>
                <a:latin typeface="Source Sans Pro" panose="020B0503030403020204" pitchFamily="34" charset="0"/>
              </a:rPr>
              <a:t>Humor, and light, frivolous messages</a:t>
            </a:r>
            <a:r>
              <a:rPr lang="en-US" b="0" i="0" dirty="0">
                <a:solidFill>
                  <a:schemeClr val="tx1"/>
                </a:solidFill>
                <a:effectLst/>
                <a:latin typeface="Source Sans Pro" panose="020B0503030403020204" pitchFamily="34" charset="0"/>
              </a:rPr>
              <a:t> are best expressed at a faster rate because we process that information a lot quicker.</a:t>
            </a:r>
          </a:p>
          <a:p>
            <a:r>
              <a:rPr lang="en-US" b="1" i="0" dirty="0">
                <a:solidFill>
                  <a:schemeClr val="tx1"/>
                </a:solidFill>
                <a:effectLst/>
                <a:latin typeface="Source Sans Pro" panose="020B0503030403020204" pitchFamily="34" charset="0"/>
              </a:rPr>
              <a:t>When determining the rate of speech you want to use, analyze the content of your message.</a:t>
            </a:r>
            <a:endParaRPr lang="en-IN" dirty="0">
              <a:solidFill>
                <a:schemeClr val="tx1"/>
              </a:solidFill>
            </a:endParaRPr>
          </a:p>
        </p:txBody>
      </p:sp>
    </p:spTree>
    <p:extLst>
      <p:ext uri="{BB962C8B-B14F-4D97-AF65-F5344CB8AC3E}">
        <p14:creationId xmlns:p14="http://schemas.microsoft.com/office/powerpoint/2010/main" val="3851815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99C2-EE73-BB97-D2A4-03BB2AD08B5B}"/>
              </a:ext>
            </a:extLst>
          </p:cNvPr>
          <p:cNvSpPr>
            <a:spLocks noGrp="1"/>
          </p:cNvSpPr>
          <p:nvPr>
            <p:ph type="title"/>
          </p:nvPr>
        </p:nvSpPr>
        <p:spPr/>
        <p:txBody>
          <a:bodyPr/>
          <a:lstStyle/>
          <a:p>
            <a:r>
              <a:rPr lang="en-US" dirty="0"/>
              <a:t>intonation</a:t>
            </a:r>
            <a:endParaRPr lang="en-IN" dirty="0"/>
          </a:p>
        </p:txBody>
      </p:sp>
      <p:sp>
        <p:nvSpPr>
          <p:cNvPr id="3" name="Content Placeholder 2">
            <a:extLst>
              <a:ext uri="{FF2B5EF4-FFF2-40B4-BE49-F238E27FC236}">
                <a16:creationId xmlns:a16="http://schemas.microsoft.com/office/drawing/2014/main" id="{427A0C8A-D8B8-0BCB-521F-C213278189B5}"/>
              </a:ext>
            </a:extLst>
          </p:cNvPr>
          <p:cNvSpPr>
            <a:spLocks noGrp="1"/>
          </p:cNvSpPr>
          <p:nvPr>
            <p:ph idx="1"/>
          </p:nvPr>
        </p:nvSpPr>
        <p:spPr/>
        <p:txBody>
          <a:bodyPr/>
          <a:lstStyle/>
          <a:p>
            <a:r>
              <a:rPr lang="en-US" dirty="0"/>
              <a:t>Inflection in a person’s voice</a:t>
            </a:r>
          </a:p>
          <a:p>
            <a:r>
              <a:rPr lang="en-US" b="0" i="0" dirty="0">
                <a:solidFill>
                  <a:schemeClr val="tx1"/>
                </a:solidFill>
                <a:effectLst/>
                <a:latin typeface="Google Sans"/>
              </a:rPr>
              <a:t>falling intonation, rising intonation and fall-rise intonation</a:t>
            </a:r>
          </a:p>
          <a:p>
            <a:r>
              <a:rPr lang="en-US" b="0" i="0" dirty="0">
                <a:solidFill>
                  <a:schemeClr val="tx1"/>
                </a:solidFill>
                <a:effectLst/>
                <a:latin typeface="Arial" panose="020B0604020202020204" pitchFamily="34" charset="0"/>
              </a:rPr>
              <a:t>Falling intonation is the most common intonation pattern in English.</a:t>
            </a:r>
            <a:br>
              <a:rPr lang="en-US" dirty="0">
                <a:solidFill>
                  <a:schemeClr val="tx1"/>
                </a:solidFill>
              </a:rPr>
            </a:br>
            <a:r>
              <a:rPr lang="en-US" b="0" i="0" dirty="0">
                <a:solidFill>
                  <a:schemeClr val="tx1"/>
                </a:solidFill>
                <a:effectLst/>
                <a:latin typeface="Arial" panose="020B0604020202020204" pitchFamily="34" charset="0"/>
              </a:rPr>
              <a:t>It is commonly found in statements, commands, </a:t>
            </a:r>
            <a:r>
              <a:rPr lang="en-US" b="0" i="0" dirty="0" err="1">
                <a:solidFill>
                  <a:schemeClr val="tx1"/>
                </a:solidFill>
                <a:effectLst/>
                <a:latin typeface="Arial" panose="020B0604020202020204" pitchFamily="34" charset="0"/>
              </a:rPr>
              <a:t>wh</a:t>
            </a:r>
            <a:r>
              <a:rPr lang="en-US" b="0" i="0" dirty="0">
                <a:solidFill>
                  <a:schemeClr val="tx1"/>
                </a:solidFill>
                <a:effectLst/>
                <a:latin typeface="Arial" panose="020B0604020202020204" pitchFamily="34" charset="0"/>
              </a:rPr>
              <a:t>-questions (information questions), confirmatory question tags and exclamations.</a:t>
            </a:r>
          </a:p>
          <a:p>
            <a:pPr algn="l">
              <a:buFont typeface="Arial" panose="020B0604020202020204" pitchFamily="34" charset="0"/>
              <a:buChar char="•"/>
            </a:pPr>
            <a:r>
              <a:rPr lang="en-US" b="0" i="0" dirty="0">
                <a:solidFill>
                  <a:schemeClr val="tx1"/>
                </a:solidFill>
                <a:effectLst/>
                <a:latin typeface="Arial" panose="020B0604020202020204" pitchFamily="34" charset="0"/>
              </a:rPr>
              <a:t>Nice to meet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you.</a:t>
            </a:r>
          </a:p>
          <a:p>
            <a:pPr algn="l">
              <a:buFont typeface="Arial" panose="020B0604020202020204" pitchFamily="34" charset="0"/>
              <a:buChar char="•"/>
            </a:pPr>
            <a:r>
              <a:rPr lang="en-US" b="0" i="0" dirty="0">
                <a:solidFill>
                  <a:schemeClr val="tx1"/>
                </a:solidFill>
                <a:effectLst/>
                <a:latin typeface="Arial" panose="020B0604020202020204" pitchFamily="34" charset="0"/>
              </a:rPr>
              <a:t>I’ll be back in a</a:t>
            </a:r>
            <a:r>
              <a:rPr lang="en-US" b="1" i="0" dirty="0">
                <a:solidFill>
                  <a:schemeClr val="tx1"/>
                </a:solidFill>
                <a:effectLst/>
                <a:latin typeface="Arial" panose="020B0604020202020204" pitchFamily="34" charset="0"/>
              </a:rPr>
              <a:t> ➘ </a:t>
            </a:r>
            <a:r>
              <a:rPr lang="en-US" b="0" i="0" dirty="0">
                <a:solidFill>
                  <a:schemeClr val="tx1"/>
                </a:solidFill>
                <a:effectLst/>
                <a:latin typeface="Arial" panose="020B0604020202020204" pitchFamily="34" charset="0"/>
              </a:rPr>
              <a:t>minute.</a:t>
            </a:r>
          </a:p>
          <a:p>
            <a:pPr algn="l">
              <a:buFont typeface="Arial" panose="020B0604020202020204" pitchFamily="34" charset="0"/>
              <a:buChar char="•"/>
            </a:pPr>
            <a:r>
              <a:rPr lang="en-US" b="0" i="0" dirty="0">
                <a:solidFill>
                  <a:schemeClr val="tx1"/>
                </a:solidFill>
                <a:effectLst/>
                <a:latin typeface="Arial" panose="020B0604020202020204" pitchFamily="34" charset="0"/>
              </a:rPr>
              <a:t>Write your name </a:t>
            </a:r>
            <a:r>
              <a:rPr lang="en-US" b="1" i="0" dirty="0">
                <a:solidFill>
                  <a:schemeClr val="tx1"/>
                </a:solidFill>
                <a:effectLst/>
                <a:latin typeface="Arial" panose="020B0604020202020204" pitchFamily="34" charset="0"/>
              </a:rPr>
              <a:t>➘ </a:t>
            </a:r>
            <a:r>
              <a:rPr lang="en-US" b="0" i="0" dirty="0">
                <a:solidFill>
                  <a:schemeClr val="tx1"/>
                </a:solidFill>
                <a:effectLst/>
                <a:latin typeface="Arial" panose="020B0604020202020204" pitchFamily="34" charset="0"/>
              </a:rPr>
              <a:t>here.</a:t>
            </a:r>
          </a:p>
          <a:p>
            <a:pPr algn="l">
              <a:buFont typeface="Arial" panose="020B0604020202020204" pitchFamily="34" charset="0"/>
              <a:buChar char="•"/>
            </a:pPr>
            <a:r>
              <a:rPr lang="en-US" b="0" i="0" dirty="0">
                <a:solidFill>
                  <a:schemeClr val="tx1"/>
                </a:solidFill>
                <a:effectLst/>
                <a:latin typeface="Arial" panose="020B0604020202020204" pitchFamily="34" charset="0"/>
              </a:rPr>
              <a:t>Show me what you’ve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written</a:t>
            </a:r>
            <a:r>
              <a:rPr lang="en-US" b="0" i="0" dirty="0">
                <a:solidFill>
                  <a:srgbClr val="2D2E2E"/>
                </a:solidFill>
                <a:effectLst/>
                <a:latin typeface="Arial" panose="020B0604020202020204" pitchFamily="34" charset="0"/>
              </a:rPr>
              <a:t>.</a:t>
            </a:r>
          </a:p>
          <a:p>
            <a:endParaRPr lang="en-IN" dirty="0">
              <a:solidFill>
                <a:schemeClr val="tx1"/>
              </a:solidFill>
            </a:endParaRPr>
          </a:p>
        </p:txBody>
      </p:sp>
    </p:spTree>
    <p:extLst>
      <p:ext uri="{BB962C8B-B14F-4D97-AF65-F5344CB8AC3E}">
        <p14:creationId xmlns:p14="http://schemas.microsoft.com/office/powerpoint/2010/main" val="596357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3704-F3BE-A698-DAE5-A48EB8953F54}"/>
              </a:ext>
            </a:extLst>
          </p:cNvPr>
          <p:cNvSpPr>
            <a:spLocks noGrp="1"/>
          </p:cNvSpPr>
          <p:nvPr>
            <p:ph type="title"/>
          </p:nvPr>
        </p:nvSpPr>
        <p:spPr/>
        <p:txBody>
          <a:bodyPr/>
          <a:lstStyle/>
          <a:p>
            <a:r>
              <a:rPr lang="en-US" dirty="0"/>
              <a:t>Rising Tone</a:t>
            </a:r>
            <a:endParaRPr lang="en-IN" dirty="0"/>
          </a:p>
        </p:txBody>
      </p:sp>
      <p:sp>
        <p:nvSpPr>
          <p:cNvPr id="3" name="Content Placeholder 2">
            <a:extLst>
              <a:ext uri="{FF2B5EF4-FFF2-40B4-BE49-F238E27FC236}">
                <a16:creationId xmlns:a16="http://schemas.microsoft.com/office/drawing/2014/main" id="{9A57A642-FCAB-5A0C-7E60-1CC0BE6AC762}"/>
              </a:ext>
            </a:extLst>
          </p:cNvPr>
          <p:cNvSpPr>
            <a:spLocks noGrp="1"/>
          </p:cNvSpPr>
          <p:nvPr>
            <p:ph idx="1"/>
          </p:nvPr>
        </p:nvSpPr>
        <p:spPr/>
        <p:txBody>
          <a:bodyPr>
            <a:normAutofit fontScale="92500" lnSpcReduction="10000"/>
          </a:bodyPr>
          <a:lstStyle/>
          <a:p>
            <a:pPr algn="l"/>
            <a:r>
              <a:rPr lang="en-US" b="0" i="0" dirty="0">
                <a:solidFill>
                  <a:schemeClr val="tx1"/>
                </a:solidFill>
                <a:effectLst/>
                <a:latin typeface="Arial" panose="020B0604020202020204" pitchFamily="34" charset="0"/>
              </a:rPr>
              <a:t>Rising intonation invites the speaker to continue talking.</a:t>
            </a:r>
            <a:br>
              <a:rPr lang="en-US" b="0" i="0" dirty="0">
                <a:solidFill>
                  <a:schemeClr val="tx1"/>
                </a:solidFill>
                <a:effectLst/>
                <a:latin typeface="Arial" panose="020B0604020202020204" pitchFamily="34" charset="0"/>
              </a:rPr>
            </a:br>
            <a:r>
              <a:rPr lang="en-US" b="0" i="0" dirty="0">
                <a:solidFill>
                  <a:schemeClr val="tx1"/>
                </a:solidFill>
                <a:effectLst/>
                <a:latin typeface="Arial" panose="020B0604020202020204" pitchFamily="34" charset="0"/>
              </a:rPr>
              <a:t>It is normally used with yes/no questions, and question tags that are real questions.</a:t>
            </a:r>
          </a:p>
          <a:p>
            <a:pPr algn="l">
              <a:buFont typeface="Arial" panose="020B0604020202020204" pitchFamily="34" charset="0"/>
              <a:buChar char="•"/>
            </a:pPr>
            <a:r>
              <a:rPr lang="en-US" b="0" i="0" dirty="0">
                <a:solidFill>
                  <a:schemeClr val="tx1"/>
                </a:solidFill>
                <a:effectLst/>
                <a:latin typeface="Arial" panose="020B0604020202020204" pitchFamily="34" charset="0"/>
              </a:rPr>
              <a:t>Do you like your new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teacher?</a:t>
            </a:r>
          </a:p>
          <a:p>
            <a:pPr algn="l">
              <a:buFont typeface="Arial" panose="020B0604020202020204" pitchFamily="34" charset="0"/>
              <a:buChar char="•"/>
            </a:pPr>
            <a:r>
              <a:rPr lang="en-US" b="0" i="0" dirty="0">
                <a:solidFill>
                  <a:schemeClr val="tx1"/>
                </a:solidFill>
                <a:effectLst/>
                <a:latin typeface="Arial" panose="020B0604020202020204" pitchFamily="34" charset="0"/>
              </a:rPr>
              <a:t>Have you finished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already?</a:t>
            </a:r>
          </a:p>
          <a:p>
            <a:pPr algn="l">
              <a:buFont typeface="Arial" panose="020B0604020202020204" pitchFamily="34" charset="0"/>
              <a:buChar char="•"/>
            </a:pPr>
            <a:r>
              <a:rPr lang="en-US" b="0" i="0" dirty="0">
                <a:solidFill>
                  <a:schemeClr val="tx1"/>
                </a:solidFill>
                <a:effectLst/>
                <a:latin typeface="Arial" panose="020B0604020202020204" pitchFamily="34" charset="0"/>
              </a:rPr>
              <a:t>May I borrow your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dictionary?</a:t>
            </a:r>
          </a:p>
          <a:p>
            <a:pPr algn="l">
              <a:buFont typeface="Arial" panose="020B0604020202020204" pitchFamily="34" charset="0"/>
              <a:buChar char="•"/>
            </a:pPr>
            <a:r>
              <a:rPr lang="en-US" b="0" i="0" dirty="0">
                <a:solidFill>
                  <a:schemeClr val="tx1"/>
                </a:solidFill>
                <a:effectLst/>
                <a:latin typeface="Arial" panose="020B0604020202020204" pitchFamily="34" charset="0"/>
              </a:rPr>
              <a:t>Do you have any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magazines?</a:t>
            </a:r>
          </a:p>
          <a:p>
            <a:pPr algn="l">
              <a:buFont typeface="Arial" panose="020B0604020202020204" pitchFamily="34" charset="0"/>
              <a:buChar char="•"/>
            </a:pPr>
            <a:r>
              <a:rPr lang="en-US" b="0" i="0" dirty="0">
                <a:solidFill>
                  <a:schemeClr val="tx1"/>
                </a:solidFill>
                <a:effectLst/>
                <a:latin typeface="Arial" panose="020B0604020202020204" pitchFamily="34" charset="0"/>
              </a:rPr>
              <a:t>We've met already,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haven't we?</a:t>
            </a:r>
          </a:p>
          <a:p>
            <a:pPr algn="l">
              <a:buFont typeface="Arial" panose="020B0604020202020204" pitchFamily="34" charset="0"/>
              <a:buChar char="•"/>
            </a:pPr>
            <a:r>
              <a:rPr lang="en-US" b="0" i="0" dirty="0">
                <a:solidFill>
                  <a:schemeClr val="tx1"/>
                </a:solidFill>
                <a:effectLst/>
                <a:latin typeface="Arial" panose="020B0604020202020204" pitchFamily="34" charset="0"/>
              </a:rPr>
              <a:t>You like fish,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don't you?</a:t>
            </a:r>
          </a:p>
          <a:p>
            <a:pPr algn="l">
              <a:buFont typeface="Arial" panose="020B0604020202020204" pitchFamily="34" charset="0"/>
              <a:buChar char="•"/>
            </a:pPr>
            <a:r>
              <a:rPr lang="en-US" b="0" i="0" dirty="0">
                <a:solidFill>
                  <a:schemeClr val="tx1"/>
                </a:solidFill>
                <a:effectLst/>
                <a:latin typeface="Arial" panose="020B0604020202020204" pitchFamily="34" charset="0"/>
              </a:rPr>
              <a:t>You're a new student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aren't you?</a:t>
            </a:r>
          </a:p>
          <a:p>
            <a:br>
              <a:rPr lang="en-US" b="0" i="0" dirty="0">
                <a:solidFill>
                  <a:schemeClr val="tx1"/>
                </a:solidFill>
                <a:effectLst/>
                <a:latin typeface="Arial" panose="020B0604020202020204" pitchFamily="34" charset="0"/>
              </a:rPr>
            </a:br>
            <a:endParaRPr lang="en-IN" dirty="0">
              <a:solidFill>
                <a:schemeClr val="tx1"/>
              </a:solidFill>
            </a:endParaRPr>
          </a:p>
        </p:txBody>
      </p:sp>
    </p:spTree>
    <p:extLst>
      <p:ext uri="{BB962C8B-B14F-4D97-AF65-F5344CB8AC3E}">
        <p14:creationId xmlns:p14="http://schemas.microsoft.com/office/powerpoint/2010/main" val="2787172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8C5A-861B-AE1C-3A7D-8EEDBF84C147}"/>
              </a:ext>
            </a:extLst>
          </p:cNvPr>
          <p:cNvSpPr>
            <a:spLocks noGrp="1"/>
          </p:cNvSpPr>
          <p:nvPr>
            <p:ph type="title"/>
          </p:nvPr>
        </p:nvSpPr>
        <p:spPr/>
        <p:txBody>
          <a:bodyPr/>
          <a:lstStyle/>
          <a:p>
            <a:r>
              <a:rPr lang="en-US" dirty="0"/>
              <a:t>Rise- Fall</a:t>
            </a:r>
            <a:endParaRPr lang="en-IN" dirty="0"/>
          </a:p>
        </p:txBody>
      </p:sp>
      <p:sp>
        <p:nvSpPr>
          <p:cNvPr id="3" name="Content Placeholder 2">
            <a:extLst>
              <a:ext uri="{FF2B5EF4-FFF2-40B4-BE49-F238E27FC236}">
                <a16:creationId xmlns:a16="http://schemas.microsoft.com/office/drawing/2014/main" id="{C4861189-4535-EA34-6B1F-B0E16A1E3104}"/>
              </a:ext>
            </a:extLst>
          </p:cNvPr>
          <p:cNvSpPr>
            <a:spLocks noGrp="1"/>
          </p:cNvSpPr>
          <p:nvPr>
            <p:ph idx="1"/>
          </p:nvPr>
        </p:nvSpPr>
        <p:spPr/>
        <p:txBody>
          <a:bodyPr>
            <a:normAutofit fontScale="70000" lnSpcReduction="20000"/>
          </a:bodyPr>
          <a:lstStyle/>
          <a:p>
            <a:r>
              <a:rPr lang="en-US" b="0" i="0" dirty="0">
                <a:solidFill>
                  <a:schemeClr val="tx1"/>
                </a:solidFill>
                <a:effectLst/>
                <a:latin typeface="Arial" panose="020B0604020202020204" pitchFamily="34" charset="0"/>
              </a:rPr>
              <a:t>choices, lists, unfinished thoughts and conditional sentences.</a:t>
            </a:r>
          </a:p>
          <a:p>
            <a:pPr algn="l">
              <a:buFont typeface="Arial" panose="020B0604020202020204" pitchFamily="34" charset="0"/>
              <a:buChar char="•"/>
            </a:pPr>
            <a:r>
              <a:rPr lang="en-US" b="1" i="0" dirty="0">
                <a:solidFill>
                  <a:schemeClr val="tx1"/>
                </a:solidFill>
                <a:effectLst/>
                <a:latin typeface="Arial" panose="020B0604020202020204" pitchFamily="34" charset="0"/>
              </a:rPr>
              <a:t>Choices </a:t>
            </a:r>
            <a:r>
              <a:rPr lang="en-US" b="0" i="0" dirty="0">
                <a:solidFill>
                  <a:schemeClr val="tx1"/>
                </a:solidFill>
                <a:effectLst/>
                <a:latin typeface="Arial" panose="020B0604020202020204" pitchFamily="34" charset="0"/>
              </a:rPr>
              <a:t>(alternative questions.)</a:t>
            </a:r>
          </a:p>
          <a:p>
            <a:pPr marL="742950" lvl="1" indent="-285750" algn="l">
              <a:buFont typeface="Arial" panose="020B0604020202020204" pitchFamily="34" charset="0"/>
              <a:buChar char="•"/>
            </a:pPr>
            <a:r>
              <a:rPr lang="en-US" b="0" i="0" dirty="0">
                <a:solidFill>
                  <a:schemeClr val="tx1"/>
                </a:solidFill>
                <a:effectLst/>
                <a:latin typeface="Arial" panose="020B0604020202020204" pitchFamily="34" charset="0"/>
              </a:rPr>
              <a:t>Are you having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soup or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salad?</a:t>
            </a:r>
          </a:p>
          <a:p>
            <a:pPr marL="742950" lvl="1" indent="-285750" algn="l">
              <a:buFont typeface="Arial" panose="020B0604020202020204" pitchFamily="34" charset="0"/>
              <a:buChar char="•"/>
            </a:pPr>
            <a:r>
              <a:rPr lang="en-US" b="0" i="0" dirty="0">
                <a:solidFill>
                  <a:schemeClr val="tx1"/>
                </a:solidFill>
                <a:effectLst/>
                <a:latin typeface="Arial" panose="020B0604020202020204" pitchFamily="34" charset="0"/>
              </a:rPr>
              <a:t>Is John leaving on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Thursday or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Friday?</a:t>
            </a:r>
          </a:p>
          <a:p>
            <a:pPr marL="742950" lvl="1" indent="-285750" algn="l">
              <a:buFont typeface="Arial" panose="020B0604020202020204" pitchFamily="34" charset="0"/>
              <a:buChar char="•"/>
            </a:pPr>
            <a:r>
              <a:rPr lang="en-US" b="0" i="0" dirty="0">
                <a:solidFill>
                  <a:schemeClr val="tx1"/>
                </a:solidFill>
                <a:effectLst/>
                <a:latin typeface="Arial" panose="020B0604020202020204" pitchFamily="34" charset="0"/>
              </a:rPr>
              <a:t>Does he speak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German or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French?</a:t>
            </a:r>
          </a:p>
          <a:p>
            <a:pPr marL="742950" lvl="1" indent="-285750" algn="l">
              <a:buFont typeface="Arial" panose="020B0604020202020204" pitchFamily="34" charset="0"/>
              <a:buChar char="•"/>
            </a:pPr>
            <a:r>
              <a:rPr lang="en-US" b="0" i="0" dirty="0">
                <a:solidFill>
                  <a:schemeClr val="tx1"/>
                </a:solidFill>
                <a:effectLst/>
                <a:latin typeface="Arial" panose="020B0604020202020204" pitchFamily="34" charset="0"/>
              </a:rPr>
              <a:t>Is your name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Ava or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Eva?</a:t>
            </a:r>
          </a:p>
          <a:p>
            <a:pPr algn="l">
              <a:buFont typeface="Arial" panose="020B0604020202020204" pitchFamily="34" charset="0"/>
              <a:buChar char="•"/>
            </a:pPr>
            <a:r>
              <a:rPr lang="en-US" b="1" i="0" dirty="0">
                <a:solidFill>
                  <a:schemeClr val="tx1"/>
                </a:solidFill>
                <a:effectLst/>
                <a:latin typeface="Arial" panose="020B0604020202020204" pitchFamily="34" charset="0"/>
              </a:rPr>
              <a:t>Lists </a:t>
            </a:r>
            <a:r>
              <a:rPr lang="en-US" b="0" i="0" dirty="0">
                <a:solidFill>
                  <a:schemeClr val="tx1"/>
                </a:solidFill>
                <a:effectLst/>
                <a:latin typeface="Arial" panose="020B0604020202020204" pitchFamily="34" charset="0"/>
              </a:rPr>
              <a:t>(rising, rising, rising, falling)</a:t>
            </a:r>
            <a:br>
              <a:rPr lang="en-US" b="0" i="0" dirty="0">
                <a:solidFill>
                  <a:schemeClr val="tx1"/>
                </a:solidFill>
                <a:effectLst/>
                <a:latin typeface="Arial" panose="020B0604020202020204" pitchFamily="34" charset="0"/>
              </a:rPr>
            </a:br>
            <a:r>
              <a:rPr lang="en-US" b="0" i="0" dirty="0">
                <a:solidFill>
                  <a:schemeClr val="tx1"/>
                </a:solidFill>
                <a:effectLst/>
                <a:latin typeface="Arial" panose="020B0604020202020204" pitchFamily="34" charset="0"/>
              </a:rPr>
              <a:t>Intonation falls on the last item to show that the list is finished.</a:t>
            </a:r>
          </a:p>
          <a:p>
            <a:pPr marL="742950" lvl="1" indent="-285750" algn="l">
              <a:buFont typeface="Arial" panose="020B0604020202020204" pitchFamily="34" charset="0"/>
              <a:buChar char="•"/>
            </a:pPr>
            <a:r>
              <a:rPr lang="en-US" b="0" i="0" dirty="0">
                <a:solidFill>
                  <a:schemeClr val="tx1"/>
                </a:solidFill>
                <a:effectLst/>
                <a:latin typeface="Arial" panose="020B0604020202020204" pitchFamily="34" charset="0"/>
              </a:rPr>
              <a:t>We've got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apples, pears, bananas and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oranges</a:t>
            </a:r>
          </a:p>
          <a:p>
            <a:pPr marL="742950" lvl="1" indent="-285750" algn="l">
              <a:buFont typeface="Arial" panose="020B0604020202020204" pitchFamily="34" charset="0"/>
              <a:buChar char="•"/>
            </a:pPr>
            <a:r>
              <a:rPr lang="en-US" b="0" i="0" dirty="0">
                <a:solidFill>
                  <a:schemeClr val="tx1"/>
                </a:solidFill>
                <a:effectLst/>
                <a:latin typeface="Arial" panose="020B0604020202020204" pitchFamily="34" charset="0"/>
              </a:rPr>
              <a:t>The sweater comes in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blue, white, pink and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black</a:t>
            </a:r>
          </a:p>
          <a:p>
            <a:pPr marL="742950" lvl="1" indent="-285750" algn="l">
              <a:buFont typeface="Arial" panose="020B0604020202020204" pitchFamily="34" charset="0"/>
              <a:buChar char="•"/>
            </a:pPr>
            <a:r>
              <a:rPr lang="en-US" b="0" i="0" dirty="0">
                <a:solidFill>
                  <a:schemeClr val="tx1"/>
                </a:solidFill>
                <a:effectLst/>
                <a:latin typeface="Arial" panose="020B0604020202020204" pitchFamily="34" charset="0"/>
              </a:rPr>
              <a:t>I like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football, tennis, basketball and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volleyball.</a:t>
            </a:r>
          </a:p>
          <a:p>
            <a:pPr marL="742950" lvl="1" indent="-285750" algn="l">
              <a:buFont typeface="Arial" panose="020B0604020202020204" pitchFamily="34" charset="0"/>
              <a:buChar char="•"/>
            </a:pPr>
            <a:r>
              <a:rPr lang="en-US" b="0" i="0" dirty="0">
                <a:solidFill>
                  <a:schemeClr val="tx1"/>
                </a:solidFill>
                <a:effectLst/>
                <a:latin typeface="Arial" panose="020B0604020202020204" pitchFamily="34" charset="0"/>
              </a:rPr>
              <a:t>I bought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a tee-shirt, a skirt and a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handbag.</a:t>
            </a:r>
          </a:p>
          <a:p>
            <a:pPr algn="l">
              <a:buFont typeface="Arial" panose="020B0604020202020204" pitchFamily="34" charset="0"/>
              <a:buChar char="•"/>
            </a:pPr>
            <a:r>
              <a:rPr lang="en-US" b="1" i="0" dirty="0">
                <a:solidFill>
                  <a:schemeClr val="tx1"/>
                </a:solidFill>
                <a:effectLst/>
                <a:latin typeface="Arial" panose="020B0604020202020204" pitchFamily="34" charset="0"/>
              </a:rPr>
              <a:t>Unfinished thoughts (partial statements)</a:t>
            </a:r>
            <a:br>
              <a:rPr lang="en-US" b="0" i="0" dirty="0">
                <a:solidFill>
                  <a:schemeClr val="tx1"/>
                </a:solidFill>
                <a:effectLst/>
                <a:latin typeface="Arial" panose="020B0604020202020204" pitchFamily="34" charset="0"/>
              </a:rPr>
            </a:br>
            <a:r>
              <a:rPr lang="en-US" b="0" i="0" dirty="0">
                <a:solidFill>
                  <a:schemeClr val="tx1"/>
                </a:solidFill>
                <a:effectLst/>
                <a:latin typeface="Arial" panose="020B0604020202020204" pitchFamily="34" charset="0"/>
              </a:rPr>
              <a:t>In the responses to the following questions, the rise-fall intonation indicates reservation.</a:t>
            </a:r>
            <a:br>
              <a:rPr lang="en-US" b="0" i="0" dirty="0">
                <a:solidFill>
                  <a:schemeClr val="tx1"/>
                </a:solidFill>
                <a:effectLst/>
                <a:latin typeface="Arial" panose="020B0604020202020204" pitchFamily="34" charset="0"/>
              </a:rPr>
            </a:br>
            <a:r>
              <a:rPr lang="en-US" b="0" i="0" dirty="0">
                <a:solidFill>
                  <a:schemeClr val="tx1"/>
                </a:solidFill>
                <a:effectLst/>
                <a:latin typeface="Arial" panose="020B0604020202020204" pitchFamily="34" charset="0"/>
              </a:rPr>
              <a:t>The speaker hesitates to fully express his/her thoughts.</a:t>
            </a:r>
          </a:p>
          <a:p>
            <a:pPr marL="742950" lvl="1" indent="-285750" algn="l">
              <a:buFont typeface="Arial" panose="020B0604020202020204" pitchFamily="34" charset="0"/>
              <a:buChar char="•"/>
            </a:pPr>
            <a:r>
              <a:rPr lang="en-US" b="0" i="0" dirty="0">
                <a:solidFill>
                  <a:schemeClr val="tx1"/>
                </a:solidFill>
                <a:effectLst/>
                <a:latin typeface="Arial" panose="020B0604020202020204" pitchFamily="34" charset="0"/>
              </a:rPr>
              <a:t>Do you like my new handbag? Well the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leather is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nice... ( but I don't like it.)</a:t>
            </a:r>
          </a:p>
          <a:p>
            <a:pPr marL="742950" lvl="1" indent="-285750" algn="l">
              <a:buFont typeface="Arial" panose="020B0604020202020204" pitchFamily="34" charset="0"/>
              <a:buChar char="•"/>
            </a:pPr>
            <a:r>
              <a:rPr lang="en-US" b="0" i="0" dirty="0">
                <a:solidFill>
                  <a:schemeClr val="tx1"/>
                </a:solidFill>
                <a:effectLst/>
                <a:latin typeface="Arial" panose="020B0604020202020204" pitchFamily="34" charset="0"/>
              </a:rPr>
              <a:t>What was the meal like? Hmm, the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fish was </a:t>
            </a:r>
            <a:r>
              <a:rPr lang="en-US" b="1" i="0" dirty="0">
                <a:solidFill>
                  <a:schemeClr val="tx1"/>
                </a:solidFill>
                <a:effectLst/>
                <a:latin typeface="Arial" panose="020B0604020202020204" pitchFamily="34" charset="0"/>
              </a:rPr>
              <a:t>➘</a:t>
            </a:r>
            <a:r>
              <a:rPr lang="en-US" b="0" i="0" dirty="0">
                <a:solidFill>
                  <a:schemeClr val="tx1"/>
                </a:solidFill>
                <a:effectLst/>
                <a:latin typeface="Arial" panose="020B0604020202020204" pitchFamily="34" charset="0"/>
              </a:rPr>
              <a:t> good... (but the rest wasn't great).</a:t>
            </a:r>
          </a:p>
          <a:p>
            <a:endParaRPr lang="en-IN" dirty="0">
              <a:solidFill>
                <a:schemeClr val="tx1"/>
              </a:solidFill>
            </a:endParaRPr>
          </a:p>
        </p:txBody>
      </p:sp>
    </p:spTree>
    <p:extLst>
      <p:ext uri="{BB962C8B-B14F-4D97-AF65-F5344CB8AC3E}">
        <p14:creationId xmlns:p14="http://schemas.microsoft.com/office/powerpoint/2010/main" val="2327586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4874-6BC5-7EFA-E706-923AFFA27176}"/>
              </a:ext>
            </a:extLst>
          </p:cNvPr>
          <p:cNvSpPr>
            <a:spLocks noGrp="1"/>
          </p:cNvSpPr>
          <p:nvPr>
            <p:ph type="title"/>
          </p:nvPr>
        </p:nvSpPr>
        <p:spPr/>
        <p:txBody>
          <a:bodyPr/>
          <a:lstStyle/>
          <a:p>
            <a:r>
              <a:rPr lang="en-US" dirty="0"/>
              <a:t>Fall-Rise</a:t>
            </a:r>
            <a:endParaRPr lang="en-IN" dirty="0"/>
          </a:p>
        </p:txBody>
      </p:sp>
      <p:sp>
        <p:nvSpPr>
          <p:cNvPr id="3" name="Content Placeholder 2">
            <a:extLst>
              <a:ext uri="{FF2B5EF4-FFF2-40B4-BE49-F238E27FC236}">
                <a16:creationId xmlns:a16="http://schemas.microsoft.com/office/drawing/2014/main" id="{7F61DAD6-F411-C0F9-CAF7-0DD5474E6B53}"/>
              </a:ext>
            </a:extLst>
          </p:cNvPr>
          <p:cNvSpPr>
            <a:spLocks noGrp="1"/>
          </p:cNvSpPr>
          <p:nvPr>
            <p:ph idx="1"/>
          </p:nvPr>
        </p:nvSpPr>
        <p:spPr/>
        <p:txBody>
          <a:bodyPr>
            <a:normAutofit fontScale="92500" lnSpcReduction="20000"/>
          </a:bodyPr>
          <a:lstStyle/>
          <a:p>
            <a:r>
              <a:rPr lang="en-US" b="0" i="0" dirty="0">
                <a:solidFill>
                  <a:schemeClr val="tx1"/>
                </a:solidFill>
                <a:effectLst/>
                <a:latin typeface="Arial" panose="020B0604020202020204" pitchFamily="34" charset="0"/>
              </a:rPr>
              <a:t>show that the speaker is not certain of the answer they are giving to a question, or is reluctant to reply (as opposed to a falling tone used when there is no hesitation). It is also used in polite requests or suggestions.</a:t>
            </a:r>
          </a:p>
          <a:p>
            <a:pPr algn="l">
              <a:buFont typeface="Arial" panose="020B0604020202020204" pitchFamily="34" charset="0"/>
              <a:buChar char="•"/>
            </a:pPr>
            <a:r>
              <a:rPr lang="en-US" b="1" i="0" dirty="0">
                <a:solidFill>
                  <a:schemeClr val="tx1"/>
                </a:solidFill>
                <a:effectLst/>
                <a:latin typeface="Arial" panose="020B0604020202020204" pitchFamily="34" charset="0"/>
              </a:rPr>
              <a:t>Hesitation/reluctance</a:t>
            </a:r>
            <a:r>
              <a:rPr lang="en-US" b="0" i="0" dirty="0">
                <a:solidFill>
                  <a:schemeClr val="tx1"/>
                </a:solidFill>
                <a:effectLst/>
                <a:latin typeface="Arial" panose="020B0604020202020204" pitchFamily="34" charset="0"/>
              </a:rPr>
              <a:t>:</a:t>
            </a:r>
            <a:br>
              <a:rPr lang="en-US" b="0" i="0" dirty="0">
                <a:solidFill>
                  <a:schemeClr val="tx1"/>
                </a:solidFill>
                <a:effectLst/>
                <a:latin typeface="Arial" panose="020B0604020202020204" pitchFamily="34" charset="0"/>
              </a:rPr>
            </a:br>
            <a:endParaRPr lang="en-US" b="0" i="0" dirty="0">
              <a:solidFill>
                <a:schemeClr val="tx1"/>
              </a:solidFill>
              <a:effectLst/>
              <a:latin typeface="Arial" panose="020B0604020202020204" pitchFamily="34" charset="0"/>
            </a:endParaRPr>
          </a:p>
          <a:p>
            <a:pPr marL="742950" lvl="1" indent="-285750" algn="l">
              <a:buFont typeface="Arial" panose="020B0604020202020204" pitchFamily="34" charset="0"/>
              <a:buChar char="•"/>
            </a:pPr>
            <a:r>
              <a:rPr lang="en-US" b="0" i="0" dirty="0">
                <a:solidFill>
                  <a:schemeClr val="tx1"/>
                </a:solidFill>
                <a:effectLst/>
                <a:latin typeface="Arial" panose="020B0604020202020204" pitchFamily="34" charset="0"/>
              </a:rPr>
              <a:t>So you'd be willing to confirm that? ...Well ... I </a:t>
            </a:r>
            <a:r>
              <a:rPr lang="en-US" b="1" i="0" dirty="0">
                <a:solidFill>
                  <a:schemeClr val="tx1"/>
                </a:solidFill>
                <a:effectLst/>
                <a:latin typeface="Arial" panose="020B0604020202020204" pitchFamily="34" charset="0"/>
              </a:rPr>
              <a:t>➘</a:t>
            </a:r>
            <a:r>
              <a:rPr lang="en-US" b="0" i="0" dirty="0" err="1">
                <a:solidFill>
                  <a:schemeClr val="tx1"/>
                </a:solidFill>
                <a:effectLst/>
                <a:latin typeface="Arial" panose="020B0604020202020204" pitchFamily="34" charset="0"/>
              </a:rPr>
              <a:t>sup</a:t>
            </a:r>
            <a:r>
              <a:rPr lang="en-US" b="1" i="0" dirty="0" err="1">
                <a:solidFill>
                  <a:schemeClr val="tx1"/>
                </a:solidFill>
                <a:effectLst/>
                <a:latin typeface="Arial" panose="020B0604020202020204" pitchFamily="34" charset="0"/>
              </a:rPr>
              <a:t>➚</a:t>
            </a:r>
            <a:r>
              <a:rPr lang="en-US" b="0" i="0" dirty="0" err="1">
                <a:solidFill>
                  <a:schemeClr val="tx1"/>
                </a:solidFill>
                <a:effectLst/>
                <a:latin typeface="Arial" panose="020B0604020202020204" pitchFamily="34" charset="0"/>
              </a:rPr>
              <a:t>pose</a:t>
            </a:r>
            <a:r>
              <a:rPr lang="en-US" b="0" i="0" dirty="0">
                <a:solidFill>
                  <a:schemeClr val="tx1"/>
                </a:solidFill>
                <a:effectLst/>
                <a:latin typeface="Arial" panose="020B0604020202020204" pitchFamily="34" charset="0"/>
              </a:rPr>
              <a:t> so ...</a:t>
            </a:r>
          </a:p>
          <a:p>
            <a:pPr marL="742950" lvl="1" indent="-285750" algn="l">
              <a:buFont typeface="Arial" panose="020B0604020202020204" pitchFamily="34" charset="0"/>
              <a:buChar char="•"/>
            </a:pPr>
            <a:r>
              <a:rPr lang="en-US" b="0" i="0" dirty="0">
                <a:solidFill>
                  <a:schemeClr val="tx1"/>
                </a:solidFill>
                <a:effectLst/>
                <a:latin typeface="Arial" panose="020B0604020202020204" pitchFamily="34" charset="0"/>
              </a:rPr>
              <a:t>You didn't see him on Monday?   I don't quite </a:t>
            </a:r>
            <a:r>
              <a:rPr lang="en-US" b="1" i="0" dirty="0">
                <a:solidFill>
                  <a:schemeClr val="tx1"/>
                </a:solidFill>
                <a:effectLst/>
                <a:latin typeface="Arial" panose="020B0604020202020204" pitchFamily="34" charset="0"/>
              </a:rPr>
              <a:t>➘</a:t>
            </a:r>
            <a:r>
              <a:rPr lang="en-US" b="0" i="0" dirty="0" err="1">
                <a:solidFill>
                  <a:schemeClr val="tx1"/>
                </a:solidFill>
                <a:effectLst/>
                <a:latin typeface="Arial" panose="020B0604020202020204" pitchFamily="34" charset="0"/>
              </a:rPr>
              <a:t>re</a:t>
            </a:r>
            <a:r>
              <a:rPr lang="en-US" b="1" i="0" dirty="0" err="1">
                <a:solidFill>
                  <a:schemeClr val="tx1"/>
                </a:solidFill>
                <a:effectLst/>
                <a:latin typeface="Arial" panose="020B0604020202020204" pitchFamily="34" charset="0"/>
              </a:rPr>
              <a:t>➚</a:t>
            </a:r>
            <a:r>
              <a:rPr lang="en-US" b="0" i="0" dirty="0" err="1">
                <a:solidFill>
                  <a:schemeClr val="tx1"/>
                </a:solidFill>
                <a:effectLst/>
                <a:latin typeface="Arial" panose="020B0604020202020204" pitchFamily="34" charset="0"/>
              </a:rPr>
              <a:t>member</a:t>
            </a:r>
            <a:r>
              <a:rPr lang="en-US" b="0" i="0" dirty="0">
                <a:solidFill>
                  <a:schemeClr val="tx1"/>
                </a:solidFill>
                <a:effectLst/>
                <a:latin typeface="Arial" panose="020B0604020202020204" pitchFamily="34" charset="0"/>
              </a:rPr>
              <a:t> ...</a:t>
            </a:r>
          </a:p>
          <a:p>
            <a:pPr algn="l">
              <a:buFont typeface="Arial" panose="020B0604020202020204" pitchFamily="34" charset="0"/>
              <a:buChar char="•"/>
            </a:pPr>
            <a:r>
              <a:rPr lang="en-US" b="1" i="0" dirty="0">
                <a:solidFill>
                  <a:schemeClr val="tx1"/>
                </a:solidFill>
                <a:effectLst/>
                <a:latin typeface="Arial" panose="020B0604020202020204" pitchFamily="34" charset="0"/>
              </a:rPr>
              <a:t>Politeness-Doubt-Uncertainty</a:t>
            </a:r>
            <a:r>
              <a:rPr lang="en-US" b="0" i="0" dirty="0">
                <a:solidFill>
                  <a:schemeClr val="tx1"/>
                </a:solidFill>
                <a:effectLst/>
                <a:latin typeface="Arial" panose="020B0604020202020204" pitchFamily="34" charset="0"/>
              </a:rPr>
              <a:t>: (You are not sure what the answer might be.)</a:t>
            </a:r>
            <a:br>
              <a:rPr lang="en-US" b="0" i="0" dirty="0">
                <a:solidFill>
                  <a:schemeClr val="tx1"/>
                </a:solidFill>
                <a:effectLst/>
                <a:latin typeface="Arial" panose="020B0604020202020204" pitchFamily="34" charset="0"/>
              </a:rPr>
            </a:br>
            <a:endParaRPr lang="en-US" b="0" i="0" dirty="0">
              <a:solidFill>
                <a:schemeClr val="tx1"/>
              </a:solidFill>
              <a:effectLst/>
              <a:latin typeface="Arial" panose="020B0604020202020204" pitchFamily="34" charset="0"/>
            </a:endParaRPr>
          </a:p>
          <a:p>
            <a:pPr marL="742950" lvl="1" indent="-285750" algn="l">
              <a:buFont typeface="Arial" panose="020B0604020202020204" pitchFamily="34" charset="0"/>
              <a:buChar char="•"/>
            </a:pPr>
            <a:r>
              <a:rPr lang="en-US" b="0" i="0" dirty="0">
                <a:solidFill>
                  <a:schemeClr val="tx1"/>
                </a:solidFill>
                <a:effectLst/>
                <a:latin typeface="Arial" panose="020B0604020202020204" pitchFamily="34" charset="0"/>
              </a:rPr>
              <a:t>Perhaps we could </a:t>
            </a:r>
            <a:r>
              <a:rPr lang="en-US" b="1" i="0" dirty="0">
                <a:solidFill>
                  <a:schemeClr val="tx1"/>
                </a:solidFill>
                <a:effectLst/>
                <a:latin typeface="Arial" panose="020B0604020202020204" pitchFamily="34" charset="0"/>
              </a:rPr>
              <a:t>➘</a:t>
            </a:r>
            <a:r>
              <a:rPr lang="en-US" b="0" i="0" dirty="0" err="1">
                <a:solidFill>
                  <a:schemeClr val="tx1"/>
                </a:solidFill>
                <a:effectLst/>
                <a:latin typeface="Arial" panose="020B0604020202020204" pitchFamily="34" charset="0"/>
              </a:rPr>
              <a:t>vis</a:t>
            </a:r>
            <a:r>
              <a:rPr lang="en-US" b="1" i="0" dirty="0" err="1">
                <a:solidFill>
                  <a:schemeClr val="tx1"/>
                </a:solidFill>
                <a:effectLst/>
                <a:latin typeface="Arial" panose="020B0604020202020204" pitchFamily="34" charset="0"/>
              </a:rPr>
              <a:t>➚</a:t>
            </a:r>
            <a:r>
              <a:rPr lang="en-US" b="0" i="0" dirty="0" err="1">
                <a:solidFill>
                  <a:schemeClr val="tx1"/>
                </a:solidFill>
                <a:effectLst/>
                <a:latin typeface="Arial" panose="020B0604020202020204" pitchFamily="34" charset="0"/>
              </a:rPr>
              <a:t>it</a:t>
            </a:r>
            <a:r>
              <a:rPr lang="en-US" b="0" i="0" dirty="0">
                <a:solidFill>
                  <a:schemeClr val="tx1"/>
                </a:solidFill>
                <a:effectLst/>
                <a:latin typeface="Arial" panose="020B0604020202020204" pitchFamily="34" charset="0"/>
              </a:rPr>
              <a:t> the place?</a:t>
            </a:r>
          </a:p>
          <a:p>
            <a:pPr marL="742950" lvl="1" indent="-285750" algn="l">
              <a:buFont typeface="Arial" panose="020B0604020202020204" pitchFamily="34" charset="0"/>
              <a:buChar char="•"/>
            </a:pPr>
            <a:r>
              <a:rPr lang="en-US" b="0" i="0" dirty="0">
                <a:solidFill>
                  <a:schemeClr val="tx1"/>
                </a:solidFill>
                <a:effectLst/>
                <a:latin typeface="Arial" panose="020B0604020202020204" pitchFamily="34" charset="0"/>
              </a:rPr>
              <a:t>Should we </a:t>
            </a:r>
            <a:r>
              <a:rPr lang="en-US" b="1" i="0" dirty="0">
                <a:solidFill>
                  <a:schemeClr val="tx1"/>
                </a:solidFill>
                <a:effectLst/>
                <a:latin typeface="Arial" panose="020B0604020202020204" pitchFamily="34" charset="0"/>
              </a:rPr>
              <a:t>➘</a:t>
            </a:r>
            <a:r>
              <a:rPr lang="en-US" b="0" i="0" dirty="0" err="1">
                <a:solidFill>
                  <a:schemeClr val="tx1"/>
                </a:solidFill>
                <a:effectLst/>
                <a:latin typeface="Arial" panose="020B0604020202020204" pitchFamily="34" charset="0"/>
              </a:rPr>
              <a:t>cop</a:t>
            </a:r>
            <a:r>
              <a:rPr lang="en-US" b="1" i="0" dirty="0" err="1">
                <a:solidFill>
                  <a:schemeClr val="tx1"/>
                </a:solidFill>
                <a:effectLst/>
                <a:latin typeface="Arial" panose="020B0604020202020204" pitchFamily="34" charset="0"/>
              </a:rPr>
              <a:t>➚</a:t>
            </a:r>
            <a:r>
              <a:rPr lang="en-US" b="0" i="0" dirty="0" err="1">
                <a:solidFill>
                  <a:schemeClr val="tx1"/>
                </a:solidFill>
                <a:effectLst/>
                <a:latin typeface="Arial" panose="020B0604020202020204" pitchFamily="34" charset="0"/>
              </a:rPr>
              <a:t>y</a:t>
            </a:r>
            <a:r>
              <a:rPr lang="en-US" b="0" i="0" dirty="0">
                <a:solidFill>
                  <a:schemeClr val="tx1"/>
                </a:solidFill>
                <a:effectLst/>
                <a:latin typeface="Arial" panose="020B0604020202020204" pitchFamily="34" charset="0"/>
              </a:rPr>
              <a:t> the list?</a:t>
            </a:r>
          </a:p>
          <a:p>
            <a:pPr marL="742950" lvl="1" indent="-285750" algn="l">
              <a:buFont typeface="Arial" panose="020B0604020202020204" pitchFamily="34" charset="0"/>
              <a:buChar char="•"/>
            </a:pPr>
            <a:r>
              <a:rPr lang="en-US" b="0" i="0" dirty="0">
                <a:solidFill>
                  <a:schemeClr val="tx1"/>
                </a:solidFill>
                <a:effectLst/>
                <a:latin typeface="Arial" panose="020B0604020202020204" pitchFamily="34" charset="0"/>
              </a:rPr>
              <a:t>Do you think it's </a:t>
            </a:r>
            <a:r>
              <a:rPr lang="en-US" b="1" i="0" dirty="0">
                <a:solidFill>
                  <a:schemeClr val="tx1"/>
                </a:solidFill>
                <a:effectLst/>
                <a:latin typeface="Arial" panose="020B0604020202020204" pitchFamily="34" charset="0"/>
              </a:rPr>
              <a:t>➘</a:t>
            </a:r>
            <a:r>
              <a:rPr lang="en-US" b="0" i="0" dirty="0" err="1">
                <a:solidFill>
                  <a:schemeClr val="tx1"/>
                </a:solidFill>
                <a:effectLst/>
                <a:latin typeface="Arial" panose="020B0604020202020204" pitchFamily="34" charset="0"/>
              </a:rPr>
              <a:t>al</a:t>
            </a:r>
            <a:r>
              <a:rPr lang="en-US" b="1" i="0" dirty="0" err="1">
                <a:solidFill>
                  <a:schemeClr val="tx1"/>
                </a:solidFill>
                <a:effectLst/>
                <a:latin typeface="Arial" panose="020B0604020202020204" pitchFamily="34" charset="0"/>
              </a:rPr>
              <a:t>➚</a:t>
            </a:r>
            <a:r>
              <a:rPr lang="en-US" b="0" i="0" dirty="0" err="1">
                <a:solidFill>
                  <a:schemeClr val="tx1"/>
                </a:solidFill>
                <a:effectLst/>
                <a:latin typeface="Arial" panose="020B0604020202020204" pitchFamily="34" charset="0"/>
              </a:rPr>
              <a:t>lowed</a:t>
            </a:r>
            <a:r>
              <a:rPr lang="en-US" b="0" i="0" dirty="0">
                <a:solidFill>
                  <a:schemeClr val="tx1"/>
                </a:solidFill>
                <a:effectLst/>
                <a:latin typeface="Arial" panose="020B0604020202020204" pitchFamily="34" charset="0"/>
              </a:rPr>
              <a:t>?</a:t>
            </a:r>
          </a:p>
          <a:p>
            <a:endParaRPr lang="en-IN" dirty="0">
              <a:solidFill>
                <a:schemeClr val="tx1"/>
              </a:solidFill>
            </a:endParaRPr>
          </a:p>
        </p:txBody>
      </p:sp>
    </p:spTree>
    <p:extLst>
      <p:ext uri="{BB962C8B-B14F-4D97-AF65-F5344CB8AC3E}">
        <p14:creationId xmlns:p14="http://schemas.microsoft.com/office/powerpoint/2010/main" val="1718265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1F04-76BD-7713-5A69-3E857279C648}"/>
              </a:ext>
            </a:extLst>
          </p:cNvPr>
          <p:cNvSpPr>
            <a:spLocks noGrp="1"/>
          </p:cNvSpPr>
          <p:nvPr>
            <p:ph type="title"/>
          </p:nvPr>
        </p:nvSpPr>
        <p:spPr>
          <a:xfrm>
            <a:off x="152400" y="365126"/>
            <a:ext cx="8362950" cy="1325563"/>
          </a:xfrm>
        </p:spPr>
        <p:txBody>
          <a:bodyPr/>
          <a:lstStyle/>
          <a:p>
            <a:r>
              <a:rPr lang="en-IN" dirty="0"/>
              <a:t>Culture &amp; Non-Verbal communication</a:t>
            </a:r>
          </a:p>
        </p:txBody>
      </p:sp>
      <p:sp>
        <p:nvSpPr>
          <p:cNvPr id="6" name="Content Placeholder 5">
            <a:extLst>
              <a:ext uri="{FF2B5EF4-FFF2-40B4-BE49-F238E27FC236}">
                <a16:creationId xmlns:a16="http://schemas.microsoft.com/office/drawing/2014/main" id="{9B6C9A72-0BCA-400E-55B1-332E774F4F5E}"/>
              </a:ext>
            </a:extLst>
          </p:cNvPr>
          <p:cNvSpPr>
            <a:spLocks noGrp="1"/>
          </p:cNvSpPr>
          <p:nvPr>
            <p:ph sz="quarter" idx="13"/>
          </p:nvPr>
        </p:nvSpPr>
        <p:spPr>
          <a:xfrm>
            <a:off x="152400" y="2209800"/>
            <a:ext cx="8534400" cy="3596640"/>
          </a:xfrm>
        </p:spPr>
        <p:txBody>
          <a:bodyPr>
            <a:normAutofit/>
          </a:bodyPr>
          <a:lstStyle/>
          <a:p>
            <a:r>
              <a:rPr lang="en-US" sz="2800" b="0" i="0" dirty="0">
                <a:solidFill>
                  <a:schemeClr val="tx1"/>
                </a:solidFill>
                <a:effectLst/>
              </a:rPr>
              <a:t>Norms of nonverbal communication vary from country to country and also among cultures within a particular country</a:t>
            </a:r>
          </a:p>
          <a:p>
            <a:r>
              <a:rPr lang="en-US" sz="2800" dirty="0">
                <a:solidFill>
                  <a:schemeClr val="tx1"/>
                </a:solidFill>
              </a:rPr>
              <a:t>Bowing is common in Asian cultures for greeting while handshake is most common form of greeting in western cultures</a:t>
            </a:r>
          </a:p>
          <a:p>
            <a:r>
              <a:rPr lang="en-US" sz="2800" dirty="0">
                <a:solidFill>
                  <a:schemeClr val="tx1"/>
                </a:solidFill>
              </a:rPr>
              <a:t>Sitting with crossed legs: offensive in Turkish culture</a:t>
            </a:r>
          </a:p>
          <a:p>
            <a:endParaRPr lang="en-US" sz="2800" dirty="0">
              <a:solidFill>
                <a:schemeClr val="tx1"/>
              </a:solidFill>
            </a:endParaRPr>
          </a:p>
        </p:txBody>
      </p:sp>
    </p:spTree>
    <p:extLst>
      <p:ext uri="{BB962C8B-B14F-4D97-AF65-F5344CB8AC3E}">
        <p14:creationId xmlns:p14="http://schemas.microsoft.com/office/powerpoint/2010/main" val="247151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a:t>
            </a:r>
          </a:p>
        </p:txBody>
      </p:sp>
      <p:sp>
        <p:nvSpPr>
          <p:cNvPr id="3" name="Content Placeholder 2"/>
          <p:cNvSpPr>
            <a:spLocks noGrp="1"/>
          </p:cNvSpPr>
          <p:nvPr>
            <p:ph idx="1"/>
          </p:nvPr>
        </p:nvSpPr>
        <p:spPr>
          <a:xfrm>
            <a:off x="304800" y="1825625"/>
            <a:ext cx="8610600" cy="4351338"/>
          </a:xfrm>
        </p:spPr>
        <p:txBody>
          <a:bodyPr>
            <a:normAutofit/>
          </a:bodyPr>
          <a:lstStyle/>
          <a:p>
            <a:r>
              <a:rPr lang="en-US" dirty="0"/>
              <a:t>“</a:t>
            </a:r>
            <a:r>
              <a:rPr lang="en-US" sz="2800" dirty="0"/>
              <a:t>Nonverbal communication forms a social language that is in many ways richer and more fundamental than our words”- Leonard </a:t>
            </a:r>
            <a:r>
              <a:rPr lang="en-US" sz="2800" dirty="0" err="1"/>
              <a:t>Mlodinow</a:t>
            </a:r>
            <a:endParaRPr lang="en-US" sz="2800" dirty="0"/>
          </a:p>
          <a:p>
            <a:r>
              <a:rPr lang="en-US" sz="2800" dirty="0"/>
              <a:t>‘The most important thing is to hear what isn’t being said.’ – Peter F. Drucker</a:t>
            </a:r>
          </a:p>
          <a:p>
            <a:r>
              <a:rPr lang="en-US" sz="2800" dirty="0"/>
              <a:t>93% - Non-Verbal (38% - tone of voice/ 55% -facial expression and posture)</a:t>
            </a:r>
          </a:p>
          <a:p>
            <a:r>
              <a:rPr lang="en-US" sz="2800" dirty="0"/>
              <a:t>7% - Verbal</a:t>
            </a:r>
          </a:p>
        </p:txBody>
      </p:sp>
    </p:spTree>
    <p:extLst>
      <p:ext uri="{BB962C8B-B14F-4D97-AF65-F5344CB8AC3E}">
        <p14:creationId xmlns:p14="http://schemas.microsoft.com/office/powerpoint/2010/main" val="48762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DD0C-93A0-8F38-06F8-C64BD474E496}"/>
              </a:ext>
            </a:extLst>
          </p:cNvPr>
          <p:cNvSpPr>
            <a:spLocks noGrp="1"/>
          </p:cNvSpPr>
          <p:nvPr>
            <p:ph type="title"/>
          </p:nvPr>
        </p:nvSpPr>
        <p:spPr>
          <a:xfrm>
            <a:off x="228600" y="365126"/>
            <a:ext cx="8286750" cy="1325563"/>
          </a:xfrm>
        </p:spPr>
        <p:txBody>
          <a:bodyPr/>
          <a:lstStyle/>
          <a:p>
            <a:r>
              <a:rPr lang="en-IN" dirty="0"/>
              <a:t>Continued</a:t>
            </a:r>
          </a:p>
        </p:txBody>
      </p:sp>
      <p:sp>
        <p:nvSpPr>
          <p:cNvPr id="3" name="Content Placeholder 2">
            <a:extLst>
              <a:ext uri="{FF2B5EF4-FFF2-40B4-BE49-F238E27FC236}">
                <a16:creationId xmlns:a16="http://schemas.microsoft.com/office/drawing/2014/main" id="{7585D9F3-50C5-0114-D4C2-2F1317111C27}"/>
              </a:ext>
            </a:extLst>
          </p:cNvPr>
          <p:cNvSpPr>
            <a:spLocks noGrp="1"/>
          </p:cNvSpPr>
          <p:nvPr>
            <p:ph sz="quarter" idx="13"/>
          </p:nvPr>
        </p:nvSpPr>
        <p:spPr>
          <a:xfrm>
            <a:off x="457200" y="1690689"/>
            <a:ext cx="8458200" cy="4115751"/>
          </a:xfrm>
        </p:spPr>
        <p:txBody>
          <a:bodyPr>
            <a:normAutofit/>
          </a:bodyPr>
          <a:lstStyle/>
          <a:p>
            <a:r>
              <a:rPr lang="en-US" sz="2800" dirty="0">
                <a:solidFill>
                  <a:schemeClr val="tx1"/>
                </a:solidFill>
              </a:rPr>
              <a:t>Curling the index finger with the palm facing up is a common gesture in United States and parts of Europe for calling someone but it is very rude in China, East Asia and many other parts of the world</a:t>
            </a:r>
          </a:p>
          <a:p>
            <a:r>
              <a:rPr lang="en-US" sz="2800" b="0" i="0" dirty="0">
                <a:solidFill>
                  <a:schemeClr val="tx1"/>
                </a:solidFill>
                <a:effectLst/>
              </a:rPr>
              <a:t>In many Asian, African, and Latin American countries,  </a:t>
            </a:r>
            <a:r>
              <a:rPr lang="en-US" sz="2800" dirty="0">
                <a:solidFill>
                  <a:schemeClr val="tx1"/>
                </a:solidFill>
              </a:rPr>
              <a:t>u</a:t>
            </a:r>
            <a:r>
              <a:rPr lang="en-US" sz="2800" b="0" i="0" dirty="0">
                <a:solidFill>
                  <a:schemeClr val="tx1"/>
                </a:solidFill>
                <a:effectLst/>
              </a:rPr>
              <a:t>nbroken eye contact would be considered aggressive but in most western countries, eye contact is a sign of confidence and attentiveness </a:t>
            </a:r>
          </a:p>
          <a:p>
            <a:r>
              <a:rPr lang="en-US" sz="2800" dirty="0">
                <a:solidFill>
                  <a:schemeClr val="tx1"/>
                </a:solidFill>
              </a:rPr>
              <a:t>There are also gender rules around eye contact</a:t>
            </a:r>
          </a:p>
          <a:p>
            <a:endParaRPr lang="en-IN" sz="2800" dirty="0"/>
          </a:p>
        </p:txBody>
      </p:sp>
    </p:spTree>
    <p:extLst>
      <p:ext uri="{BB962C8B-B14F-4D97-AF65-F5344CB8AC3E}">
        <p14:creationId xmlns:p14="http://schemas.microsoft.com/office/powerpoint/2010/main" val="3662289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Remember</a:t>
            </a:r>
          </a:p>
        </p:txBody>
      </p:sp>
      <p:sp>
        <p:nvSpPr>
          <p:cNvPr id="3" name="Content Placeholder 2"/>
          <p:cNvSpPr>
            <a:spLocks noGrp="1"/>
          </p:cNvSpPr>
          <p:nvPr>
            <p:ph idx="1"/>
          </p:nvPr>
        </p:nvSpPr>
        <p:spPr/>
        <p:txBody>
          <a:bodyPr>
            <a:normAutofit/>
          </a:bodyPr>
          <a:lstStyle/>
          <a:p>
            <a:r>
              <a:rPr lang="en-US" sz="2800" dirty="0"/>
              <a:t>Culturally determined</a:t>
            </a:r>
          </a:p>
          <a:p>
            <a:r>
              <a:rPr lang="en-US" sz="2800" dirty="0"/>
              <a:t>May conflict with verbal messages</a:t>
            </a:r>
          </a:p>
          <a:p>
            <a:r>
              <a:rPr lang="en-US" sz="2800" dirty="0"/>
              <a:t>Largely unconscious</a:t>
            </a:r>
          </a:p>
          <a:p>
            <a:r>
              <a:rPr lang="en-US" sz="2800" dirty="0"/>
              <a:t>Shows your feelings and attitudes</a:t>
            </a:r>
          </a:p>
        </p:txBody>
      </p:sp>
    </p:spTree>
    <p:extLst>
      <p:ext uri="{BB962C8B-B14F-4D97-AF65-F5344CB8AC3E}">
        <p14:creationId xmlns:p14="http://schemas.microsoft.com/office/powerpoint/2010/main" val="244508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44CF-FC5F-5066-F58F-24F30652FDF0}"/>
              </a:ext>
            </a:extLst>
          </p:cNvPr>
          <p:cNvSpPr>
            <a:spLocks noGrp="1"/>
          </p:cNvSpPr>
          <p:nvPr>
            <p:ph type="title"/>
          </p:nvPr>
        </p:nvSpPr>
        <p:spPr/>
        <p:txBody>
          <a:bodyPr/>
          <a:lstStyle/>
          <a:p>
            <a:r>
              <a:rPr lang="en-IN" dirty="0"/>
              <a:t>Links of videos</a:t>
            </a:r>
          </a:p>
        </p:txBody>
      </p:sp>
      <p:sp>
        <p:nvSpPr>
          <p:cNvPr id="3" name="Content Placeholder 2">
            <a:extLst>
              <a:ext uri="{FF2B5EF4-FFF2-40B4-BE49-F238E27FC236}">
                <a16:creationId xmlns:a16="http://schemas.microsoft.com/office/drawing/2014/main" id="{9694FA4A-9FE1-EE16-9943-83CFD5EE93F3}"/>
              </a:ext>
            </a:extLst>
          </p:cNvPr>
          <p:cNvSpPr>
            <a:spLocks noGrp="1"/>
          </p:cNvSpPr>
          <p:nvPr>
            <p:ph idx="1"/>
          </p:nvPr>
        </p:nvSpPr>
        <p:spPr/>
        <p:txBody>
          <a:bodyPr/>
          <a:lstStyle/>
          <a:p>
            <a:r>
              <a:rPr lang="en-IN" dirty="0">
                <a:hlinkClick r:id="rId2"/>
              </a:rPr>
              <a:t>https://www.youtube.com/watch?v=fLaslONQAKM</a:t>
            </a:r>
            <a:endParaRPr lang="en-IN" dirty="0"/>
          </a:p>
          <a:p>
            <a:r>
              <a:rPr lang="en-IN" dirty="0">
                <a:hlinkClick r:id="rId3"/>
              </a:rPr>
              <a:t>https://www.youtube.com/watch?v=38y_1EWIE9I&amp;list=PLcX7TDig6sB5VduGjsgXeyNzZhPbmQDso</a:t>
            </a:r>
            <a:endParaRPr lang="en-IN" dirty="0"/>
          </a:p>
          <a:p>
            <a:r>
              <a:rPr lang="en-IN" dirty="0">
                <a:hlinkClick r:id="rId4"/>
              </a:rPr>
              <a:t>https://www.youtube.com/watch?v=W3P3rT0j2gQ</a:t>
            </a:r>
            <a:endParaRPr lang="en-IN" dirty="0"/>
          </a:p>
          <a:p>
            <a:r>
              <a:rPr lang="en-IN" dirty="0"/>
              <a:t>https://www.youtube.com/watch?v=VRJzvJ5XPQI</a:t>
            </a:r>
          </a:p>
        </p:txBody>
      </p:sp>
    </p:spTree>
    <p:extLst>
      <p:ext uri="{BB962C8B-B14F-4D97-AF65-F5344CB8AC3E}">
        <p14:creationId xmlns:p14="http://schemas.microsoft.com/office/powerpoint/2010/main" val="2437593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05000" y="762000"/>
            <a:ext cx="6781800" cy="3810000"/>
          </a:xfrm>
        </p:spPr>
        <p:txBody>
          <a:bodyPr>
            <a:normAutofit/>
          </a:bodyPr>
          <a:lstStyle/>
          <a:p>
            <a:pPr marL="0" indent="0" algn="ctr">
              <a:buNone/>
            </a:pPr>
            <a:endParaRPr lang="en-US" sz="6000" dirty="0"/>
          </a:p>
          <a:p>
            <a:pPr marL="0" indent="0" algn="ctr">
              <a:buNone/>
            </a:pPr>
            <a:endParaRPr lang="en-US" sz="6000" dirty="0"/>
          </a:p>
          <a:p>
            <a:pPr marL="0" indent="0" algn="ctr">
              <a:buNone/>
            </a:pPr>
            <a:r>
              <a:rPr lang="en-US" sz="6000" dirty="0"/>
              <a:t>Thank you!!</a:t>
            </a:r>
          </a:p>
        </p:txBody>
      </p:sp>
    </p:spTree>
    <p:extLst>
      <p:ext uri="{BB962C8B-B14F-4D97-AF65-F5344CB8AC3E}">
        <p14:creationId xmlns:p14="http://schemas.microsoft.com/office/powerpoint/2010/main" val="394512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ADCD-5639-1DF0-6667-20B32E82577B}"/>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0397421A-9A2A-F2E1-8C51-B7B7FD2631DC}"/>
              </a:ext>
            </a:extLst>
          </p:cNvPr>
          <p:cNvSpPr>
            <a:spLocks noGrp="1"/>
          </p:cNvSpPr>
          <p:nvPr>
            <p:ph idx="1"/>
          </p:nvPr>
        </p:nvSpPr>
        <p:spPr>
          <a:xfrm>
            <a:off x="533400" y="1825625"/>
            <a:ext cx="8382000" cy="4351338"/>
          </a:xfrm>
        </p:spPr>
        <p:txBody>
          <a:bodyPr>
            <a:normAutofit/>
          </a:bodyPr>
          <a:lstStyle/>
          <a:p>
            <a:r>
              <a:rPr lang="en-IN" sz="2800" dirty="0"/>
              <a:t>Complementing Verbal Communication and better understanding of the message</a:t>
            </a:r>
          </a:p>
          <a:p>
            <a:r>
              <a:rPr lang="en-IN" sz="2800" dirty="0"/>
              <a:t>Regulating conversations</a:t>
            </a:r>
          </a:p>
          <a:p>
            <a:r>
              <a:rPr lang="en-IN" sz="2800" dirty="0"/>
              <a:t>Universal non-verbal cues help to overcome linguistic barriers</a:t>
            </a:r>
          </a:p>
          <a:p>
            <a:r>
              <a:rPr lang="en-IN" sz="2800" dirty="0"/>
              <a:t>Increases workplace efficiency</a:t>
            </a:r>
          </a:p>
          <a:p>
            <a:r>
              <a:rPr lang="en-IN" sz="2800" dirty="0"/>
              <a:t>Trust and credibility reinforcement</a:t>
            </a:r>
          </a:p>
          <a:p>
            <a:r>
              <a:rPr lang="en-IN" sz="2800" dirty="0"/>
              <a:t>Helps to communicate with people with hearing disability</a:t>
            </a:r>
          </a:p>
          <a:p>
            <a:endParaRPr lang="en-IN" sz="2800" dirty="0"/>
          </a:p>
        </p:txBody>
      </p:sp>
    </p:spTree>
    <p:extLst>
      <p:ext uri="{BB962C8B-B14F-4D97-AF65-F5344CB8AC3E}">
        <p14:creationId xmlns:p14="http://schemas.microsoft.com/office/powerpoint/2010/main" val="3603632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a:xfrm>
            <a:off x="533400" y="1825625"/>
            <a:ext cx="8229600" cy="4351338"/>
          </a:xfrm>
        </p:spPr>
        <p:txBody>
          <a:bodyPr>
            <a:noAutofit/>
          </a:bodyPr>
          <a:lstStyle/>
          <a:p>
            <a:r>
              <a:rPr lang="en-US" sz="2800" dirty="0"/>
              <a:t>Body language (kinesics)</a:t>
            </a:r>
          </a:p>
          <a:p>
            <a:r>
              <a:rPr lang="en-US" sz="2800" dirty="0"/>
              <a:t>Distance (proxemics)</a:t>
            </a:r>
          </a:p>
          <a:p>
            <a:r>
              <a:rPr lang="en-US" sz="2800" dirty="0"/>
              <a:t>Non-verbal elements that accompany spoken language-tone, volume, pitch of voice, speech rates, pauses (paralanguage)</a:t>
            </a:r>
          </a:p>
          <a:p>
            <a:r>
              <a:rPr lang="en-US" sz="2800" dirty="0"/>
              <a:t>Touch (haptics)</a:t>
            </a:r>
            <a:endParaRPr lang="en-US" sz="2800" baseline="30000" dirty="0"/>
          </a:p>
          <a:p>
            <a:r>
              <a:rPr lang="en-US" sz="2800" dirty="0"/>
              <a:t>Time (chronemics)</a:t>
            </a:r>
          </a:p>
          <a:p>
            <a:r>
              <a:rPr lang="en-US" sz="2800" dirty="0"/>
              <a:t>Eye contact and the actions of looking while talking and listening, frequency of glances, patterns of fixation, pupil dilation, and blink rate (</a:t>
            </a:r>
            <a:r>
              <a:rPr lang="en-US" sz="2800" dirty="0" err="1"/>
              <a:t>oculesics</a:t>
            </a:r>
            <a:r>
              <a:rPr lang="en-US" sz="2800" dirty="0"/>
              <a:t>) </a:t>
            </a:r>
          </a:p>
        </p:txBody>
      </p:sp>
    </p:spTree>
    <p:extLst>
      <p:ext uri="{BB962C8B-B14F-4D97-AF65-F5344CB8AC3E}">
        <p14:creationId xmlns:p14="http://schemas.microsoft.com/office/powerpoint/2010/main" val="68247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Kinesics</a:t>
            </a:r>
          </a:p>
        </p:txBody>
      </p:sp>
      <p:sp>
        <p:nvSpPr>
          <p:cNvPr id="3" name="Content Placeholder 2"/>
          <p:cNvSpPr>
            <a:spLocks noGrp="1"/>
          </p:cNvSpPr>
          <p:nvPr>
            <p:ph idx="1"/>
          </p:nvPr>
        </p:nvSpPr>
        <p:spPr>
          <a:xfrm>
            <a:off x="381000" y="1825625"/>
            <a:ext cx="8134350" cy="4351338"/>
          </a:xfrm>
        </p:spPr>
        <p:txBody>
          <a:bodyPr>
            <a:normAutofit/>
          </a:bodyPr>
          <a:lstStyle/>
          <a:p>
            <a:r>
              <a:rPr lang="en-US" sz="2800" dirty="0"/>
              <a:t>Developed by the American Anthropologist Ray L. </a:t>
            </a:r>
            <a:r>
              <a:rPr lang="en-US" sz="2800" dirty="0" err="1"/>
              <a:t>Birdwhistell</a:t>
            </a:r>
            <a:endParaRPr lang="en-US" sz="2800" dirty="0"/>
          </a:p>
          <a:p>
            <a:r>
              <a:rPr lang="en-US" sz="2800" dirty="0"/>
              <a:t>Concerned with the interpretation of non-verbal behaviors like movements, facial expressions, gestures, posture</a:t>
            </a:r>
          </a:p>
          <a:p>
            <a:endParaRPr lang="en-US" sz="2800" dirty="0"/>
          </a:p>
          <a:p>
            <a:endParaRPr lang="en-US" sz="2800" dirty="0"/>
          </a:p>
        </p:txBody>
      </p:sp>
    </p:spTree>
    <p:extLst>
      <p:ext uri="{BB962C8B-B14F-4D97-AF65-F5344CB8AC3E}">
        <p14:creationId xmlns:p14="http://schemas.microsoft.com/office/powerpoint/2010/main" val="4280579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 movement and Posture</a:t>
            </a:r>
          </a:p>
        </p:txBody>
      </p:sp>
      <p:sp>
        <p:nvSpPr>
          <p:cNvPr id="3" name="Content Placeholder 2"/>
          <p:cNvSpPr>
            <a:spLocks noGrp="1"/>
          </p:cNvSpPr>
          <p:nvPr>
            <p:ph idx="1"/>
          </p:nvPr>
        </p:nvSpPr>
        <p:spPr>
          <a:xfrm>
            <a:off x="381000" y="1825625"/>
            <a:ext cx="8534400" cy="4351338"/>
          </a:xfrm>
        </p:spPr>
        <p:txBody>
          <a:bodyPr>
            <a:normAutofit fontScale="92500" lnSpcReduction="20000"/>
          </a:bodyPr>
          <a:lstStyle/>
          <a:p>
            <a:r>
              <a:rPr lang="en-US" sz="2800" dirty="0"/>
              <a:t>Shaking of head from side to side – universal ‘no’</a:t>
            </a:r>
          </a:p>
          <a:p>
            <a:r>
              <a:rPr lang="en-US" sz="2800" dirty="0"/>
              <a:t>Innate meaning – babies' rejection of food</a:t>
            </a:r>
          </a:p>
          <a:p>
            <a:r>
              <a:rPr lang="en-US" sz="2800" dirty="0"/>
              <a:t>Nod – universal sign of acknowledgement</a:t>
            </a:r>
          </a:p>
          <a:p>
            <a:r>
              <a:rPr lang="en-US" sz="2800" dirty="0"/>
              <a:t>Head tilt – interest</a:t>
            </a:r>
          </a:p>
          <a:p>
            <a:r>
              <a:rPr lang="en-US" sz="2800" dirty="0"/>
              <a:t>Head down – negative or submissive attitude</a:t>
            </a:r>
          </a:p>
          <a:p>
            <a:r>
              <a:rPr lang="en-US" sz="2800" dirty="0"/>
              <a:t>How you walk, sit, stand, hold your head – personality and about you</a:t>
            </a:r>
          </a:p>
          <a:p>
            <a:r>
              <a:rPr lang="en-US" sz="2800" dirty="0"/>
              <a:t>Defensive: crossed arms</a:t>
            </a:r>
          </a:p>
          <a:p>
            <a:r>
              <a:rPr lang="en-US" sz="2800" dirty="0"/>
              <a:t>Shyness: walking with your head down</a:t>
            </a:r>
          </a:p>
          <a:p>
            <a:r>
              <a:rPr lang="en-US" sz="2800" dirty="0"/>
              <a:t>Straight posture allows you to breathe better. No slouching, leaning, or lounging! </a:t>
            </a:r>
          </a:p>
          <a:p>
            <a:endParaRPr lang="en-US" sz="2800" dirty="0"/>
          </a:p>
          <a:p>
            <a:endParaRPr lang="en-US" sz="2800" dirty="0"/>
          </a:p>
        </p:txBody>
      </p:sp>
    </p:spTree>
    <p:extLst>
      <p:ext uri="{BB962C8B-B14F-4D97-AF65-F5344CB8AC3E}">
        <p14:creationId xmlns:p14="http://schemas.microsoft.com/office/powerpoint/2010/main" val="364775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757B-431C-9743-DE22-CB25C3868633}"/>
              </a:ext>
            </a:extLst>
          </p:cNvPr>
          <p:cNvSpPr>
            <a:spLocks noGrp="1"/>
          </p:cNvSpPr>
          <p:nvPr>
            <p:ph type="title"/>
          </p:nvPr>
        </p:nvSpPr>
        <p:spPr/>
        <p:txBody>
          <a:bodyPr/>
          <a:lstStyle/>
          <a:p>
            <a:r>
              <a:rPr lang="en-US" dirty="0"/>
              <a:t>Types of posture</a:t>
            </a:r>
            <a:endParaRPr lang="en-IN" dirty="0"/>
          </a:p>
        </p:txBody>
      </p:sp>
      <p:sp>
        <p:nvSpPr>
          <p:cNvPr id="3" name="Content Placeholder 2">
            <a:extLst>
              <a:ext uri="{FF2B5EF4-FFF2-40B4-BE49-F238E27FC236}">
                <a16:creationId xmlns:a16="http://schemas.microsoft.com/office/drawing/2014/main" id="{CECCFAE5-6B6E-751C-F9DB-026F186286DA}"/>
              </a:ext>
            </a:extLst>
          </p:cNvPr>
          <p:cNvSpPr>
            <a:spLocks noGrp="1"/>
          </p:cNvSpPr>
          <p:nvPr>
            <p:ph idx="1"/>
          </p:nvPr>
        </p:nvSpPr>
        <p:spPr/>
        <p:txBody>
          <a:bodyPr/>
          <a:lstStyle/>
          <a:p>
            <a:r>
              <a:rPr lang="en-US" b="0" i="0" dirty="0">
                <a:solidFill>
                  <a:schemeClr val="tx1"/>
                </a:solidFill>
                <a:effectLst/>
                <a:latin typeface="Times New Roman" panose="02020603050405020304" pitchFamily="18" charset="0"/>
              </a:rPr>
              <a:t>standing, sitting, squatting, and lying down</a:t>
            </a:r>
          </a:p>
          <a:p>
            <a:endParaRPr lang="en-US" b="0" i="0" dirty="0">
              <a:solidFill>
                <a:schemeClr val="tx1"/>
              </a:solidFill>
              <a:effectLst/>
              <a:latin typeface="Times New Roman" panose="02020603050405020304" pitchFamily="18" charset="0"/>
            </a:endParaRPr>
          </a:p>
          <a:p>
            <a:r>
              <a:rPr lang="en-US" b="0" i="0" dirty="0">
                <a:solidFill>
                  <a:schemeClr val="tx1"/>
                </a:solidFill>
                <a:effectLst/>
                <a:latin typeface="Times New Roman" panose="02020603050405020304" pitchFamily="18" charset="0"/>
              </a:rPr>
              <a:t>Within each of these postures there are many variations, and when combined with particular gestures or other nonverbal cues they can express many different meanings.</a:t>
            </a:r>
          </a:p>
          <a:p>
            <a:endParaRPr lang="en-IN" dirty="0">
              <a:solidFill>
                <a:schemeClr val="tx1"/>
              </a:solidFill>
            </a:endParaRPr>
          </a:p>
        </p:txBody>
      </p:sp>
      <p:pic>
        <p:nvPicPr>
          <p:cNvPr id="4" name="Picture 3">
            <a:extLst>
              <a:ext uri="{FF2B5EF4-FFF2-40B4-BE49-F238E27FC236}">
                <a16:creationId xmlns:a16="http://schemas.microsoft.com/office/drawing/2014/main" id="{2B073D0F-8A5E-AD0D-499D-A2A3EF2C8A8E}"/>
              </a:ext>
            </a:extLst>
          </p:cNvPr>
          <p:cNvPicPr>
            <a:picLocks noChangeAspect="1"/>
          </p:cNvPicPr>
          <p:nvPr/>
        </p:nvPicPr>
        <p:blipFill>
          <a:blip r:embed="rId2"/>
          <a:stretch>
            <a:fillRect/>
          </a:stretch>
        </p:blipFill>
        <p:spPr>
          <a:xfrm>
            <a:off x="952500" y="3902074"/>
            <a:ext cx="3619500" cy="2409825"/>
          </a:xfrm>
          <a:prstGeom prst="rect">
            <a:avLst/>
          </a:prstGeom>
        </p:spPr>
      </p:pic>
      <p:pic>
        <p:nvPicPr>
          <p:cNvPr id="5" name="Picture 4">
            <a:extLst>
              <a:ext uri="{FF2B5EF4-FFF2-40B4-BE49-F238E27FC236}">
                <a16:creationId xmlns:a16="http://schemas.microsoft.com/office/drawing/2014/main" id="{496FB921-4B88-EDEE-3D2A-7F46D2ACC9BA}"/>
              </a:ext>
            </a:extLst>
          </p:cNvPr>
          <p:cNvPicPr>
            <a:picLocks noChangeAspect="1"/>
          </p:cNvPicPr>
          <p:nvPr/>
        </p:nvPicPr>
        <p:blipFill>
          <a:blip r:embed="rId3"/>
          <a:stretch>
            <a:fillRect/>
          </a:stretch>
        </p:blipFill>
        <p:spPr>
          <a:xfrm>
            <a:off x="4878644" y="3902073"/>
            <a:ext cx="3619500" cy="2409825"/>
          </a:xfrm>
          <a:prstGeom prst="rect">
            <a:avLst/>
          </a:prstGeom>
        </p:spPr>
      </p:pic>
    </p:spTree>
    <p:extLst>
      <p:ext uri="{BB962C8B-B14F-4D97-AF65-F5344CB8AC3E}">
        <p14:creationId xmlns:p14="http://schemas.microsoft.com/office/powerpoint/2010/main" val="2239391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n Walking with Head Down stock photo. Image of concentrate - 13592924">
            <a:extLst>
              <a:ext uri="{FF2B5EF4-FFF2-40B4-BE49-F238E27FC236}">
                <a16:creationId xmlns:a16="http://schemas.microsoft.com/office/drawing/2014/main" id="{4B05E74D-CECB-1CCB-0F07-17ABC639B77B}"/>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1" y="1"/>
            <a:ext cx="4724399" cy="30480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Body Language - What Arm Gestures Convey">
            <a:extLst>
              <a:ext uri="{FF2B5EF4-FFF2-40B4-BE49-F238E27FC236}">
                <a16:creationId xmlns:a16="http://schemas.microsoft.com/office/drawing/2014/main" id="{EE006FB3-2AA2-5831-C625-E0F7789A5290}"/>
              </a:ext>
            </a:extLst>
          </p:cNvPr>
          <p:cNvSpPr>
            <a:spLocks noGrp="1" noChangeAspect="1" noChangeArrowheads="1"/>
          </p:cNvSpPr>
          <p:nvPr>
            <p:ph type="title"/>
          </p:nvPr>
        </p:nvSpPr>
        <p:spPr bwMode="auto">
          <a:xfrm>
            <a:off x="5181602" y="-531577"/>
            <a:ext cx="8534398" cy="13862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30" name="Picture 6" descr="Body Language - What Arm Gestures Convey">
            <a:extLst>
              <a:ext uri="{FF2B5EF4-FFF2-40B4-BE49-F238E27FC236}">
                <a16:creationId xmlns:a16="http://schemas.microsoft.com/office/drawing/2014/main" id="{B29C6369-3904-8AB9-B020-C45D1FE5C7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0"/>
            <a:ext cx="4267199" cy="304800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Good Posture: Why it Matters More Than You Think">
            <a:extLst>
              <a:ext uri="{FF2B5EF4-FFF2-40B4-BE49-F238E27FC236}">
                <a16:creationId xmlns:a16="http://schemas.microsoft.com/office/drawing/2014/main" id="{615C0202-849C-D141-AABE-2FDCB203B4E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10" descr="Good Posture: Why it Matters More Than You Think">
            <a:extLst>
              <a:ext uri="{FF2B5EF4-FFF2-40B4-BE49-F238E27FC236}">
                <a16:creationId xmlns:a16="http://schemas.microsoft.com/office/drawing/2014/main" id="{59D0B50D-1B00-1E61-C5F0-C0C5DB7D5982}"/>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2" descr="Good Posture: Why it Matters More Than You Think">
            <a:extLst>
              <a:ext uri="{FF2B5EF4-FFF2-40B4-BE49-F238E27FC236}">
                <a16:creationId xmlns:a16="http://schemas.microsoft.com/office/drawing/2014/main" id="{5E1624FD-7953-5453-B42D-2B02EFD42CBE}"/>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57A6F69D-08BA-63BD-437B-7CACE4E27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048000"/>
            <a:ext cx="4800600" cy="3809999"/>
          </a:xfrm>
          <a:prstGeom prst="rect">
            <a:avLst/>
          </a:prstGeom>
        </p:spPr>
      </p:pic>
      <p:pic>
        <p:nvPicPr>
          <p:cNvPr id="1038" name="Picture 14" descr="Businesswoman Sitting In Wrong Posture Businesswoman Sitting In Wrong Posture Working On Laptop On Wooden Office Desk posture stock pictures, royalty-free photos &amp; images">
            <a:extLst>
              <a:ext uri="{FF2B5EF4-FFF2-40B4-BE49-F238E27FC236}">
                <a16:creationId xmlns:a16="http://schemas.microsoft.com/office/drawing/2014/main" id="{2D34C51E-00A1-78B4-9F98-25B9798F6B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3124200"/>
            <a:ext cx="4267198"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95960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74BACC56D51E74782B55EC8CCBC4021" ma:contentTypeVersion="2" ma:contentTypeDescription="Create a new document." ma:contentTypeScope="" ma:versionID="9b5297138bc4b4ff5b84a15d368f7a32">
  <xsd:schema xmlns:xsd="http://www.w3.org/2001/XMLSchema" xmlns:xs="http://www.w3.org/2001/XMLSchema" xmlns:p="http://schemas.microsoft.com/office/2006/metadata/properties" xmlns:ns2="a6bff6b0-81fd-4d10-bb98-d41a0a97c010" targetNamespace="http://schemas.microsoft.com/office/2006/metadata/properties" ma:root="true" ma:fieldsID="04f47ccaba07cefbe0f7eda79dec165b" ns2:_="">
    <xsd:import namespace="a6bff6b0-81fd-4d10-bb98-d41a0a97c0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bff6b0-81fd-4d10-bb98-d41a0a97c0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BFDEAA-4A7E-418B-8505-B4889E2F31B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312D47C-3C26-452C-BDA9-AD56A6BA42A0}">
  <ds:schemaRefs>
    <ds:schemaRef ds:uri="http://schemas.microsoft.com/sharepoint/v3/contenttype/forms"/>
  </ds:schemaRefs>
</ds:datastoreItem>
</file>

<file path=customXml/itemProps3.xml><?xml version="1.0" encoding="utf-8"?>
<ds:datastoreItem xmlns:ds="http://schemas.openxmlformats.org/officeDocument/2006/customXml" ds:itemID="{10E60B4F-953E-40C7-9748-219DD3CE01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bff6b0-81fd-4d10-bb98-d41a0a97c0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TM04033923[[fn=Depth]]</Template>
  <TotalTime>504</TotalTime>
  <Words>2058</Words>
  <Application>Microsoft Office PowerPoint</Application>
  <PresentationFormat>On-screen Show (4:3)</PresentationFormat>
  <Paragraphs>184</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Corbel</vt:lpstr>
      <vt:lpstr>Google Sans</vt:lpstr>
      <vt:lpstr>Open Sans</vt:lpstr>
      <vt:lpstr>proxima nova</vt:lpstr>
      <vt:lpstr>Source Sans Pro</vt:lpstr>
      <vt:lpstr>Times New Roman</vt:lpstr>
      <vt:lpstr>verdana</vt:lpstr>
      <vt:lpstr>Depth</vt:lpstr>
      <vt:lpstr>Non-Verbal Communication</vt:lpstr>
      <vt:lpstr>What is Non-Verbal Communication?</vt:lpstr>
      <vt:lpstr>Relevance</vt:lpstr>
      <vt:lpstr>Continued</vt:lpstr>
      <vt:lpstr>Types</vt:lpstr>
      <vt:lpstr>Kinesics</vt:lpstr>
      <vt:lpstr>Head movement and Posture</vt:lpstr>
      <vt:lpstr>Types of posture</vt:lpstr>
      <vt:lpstr>PowerPoint Presentation</vt:lpstr>
      <vt:lpstr>Gestures</vt:lpstr>
      <vt:lpstr>PowerPoint Presentation</vt:lpstr>
      <vt:lpstr>PowerPoint Presentation</vt:lpstr>
      <vt:lpstr>PowerPoint Presentation</vt:lpstr>
      <vt:lpstr>PowerPoint Presentation</vt:lpstr>
      <vt:lpstr>Affect Displays</vt:lpstr>
      <vt:lpstr>Regulators </vt:lpstr>
      <vt:lpstr>Chronemics</vt:lpstr>
      <vt:lpstr>Classification</vt:lpstr>
      <vt:lpstr>Continued</vt:lpstr>
      <vt:lpstr>Paralanguage</vt:lpstr>
      <vt:lpstr>Continued</vt:lpstr>
      <vt:lpstr>Pitch</vt:lpstr>
      <vt:lpstr>Volume</vt:lpstr>
      <vt:lpstr>Rate </vt:lpstr>
      <vt:lpstr>intonation</vt:lpstr>
      <vt:lpstr>Rising Tone</vt:lpstr>
      <vt:lpstr>Rise- Fall</vt:lpstr>
      <vt:lpstr>Fall-Rise</vt:lpstr>
      <vt:lpstr>Culture &amp; Non-Verbal communication</vt:lpstr>
      <vt:lpstr>Continued</vt:lpstr>
      <vt:lpstr>Things to Remember</vt:lpstr>
      <vt:lpstr>Links of videos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Non-Verbal Communication</dc:title>
  <dc:creator>IITP</dc:creator>
  <cp:lastModifiedBy>Smriti Singh</cp:lastModifiedBy>
  <cp:revision>53</cp:revision>
  <dcterms:created xsi:type="dcterms:W3CDTF">2017-08-11T10:10:28Z</dcterms:created>
  <dcterms:modified xsi:type="dcterms:W3CDTF">2024-03-10T08:30:58Z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0x010100874BACC56D51E74782B55EC8CCBC4021</vt:lpwstr>
  </property>
</Properties>
</file>