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7" r:id="rId31"/>
    <p:sldId id="288" r:id="rId32"/>
    <p:sldId id="285" r:id="rId33"/>
    <p:sldId id="286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86F8-3A39-4AFA-A7F3-01942AE0E077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A9C453F-ECC4-478C-8B53-6D85DA2F72D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27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86F8-3A39-4AFA-A7F3-01942AE0E077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453F-ECC4-478C-8B53-6D85DA2F72D8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93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86F8-3A39-4AFA-A7F3-01942AE0E077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453F-ECC4-478C-8B53-6D85DA2F72D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73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86F8-3A39-4AFA-A7F3-01942AE0E077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453F-ECC4-478C-8B53-6D85DA2F72D8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78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86F8-3A39-4AFA-A7F3-01942AE0E077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453F-ECC4-478C-8B53-6D85DA2F72D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001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86F8-3A39-4AFA-A7F3-01942AE0E077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453F-ECC4-478C-8B53-6D85DA2F72D8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54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86F8-3A39-4AFA-A7F3-01942AE0E077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453F-ECC4-478C-8B53-6D85DA2F72D8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2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86F8-3A39-4AFA-A7F3-01942AE0E077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453F-ECC4-478C-8B53-6D85DA2F72D8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34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86F8-3A39-4AFA-A7F3-01942AE0E077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453F-ECC4-478C-8B53-6D85DA2F7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82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86F8-3A39-4AFA-A7F3-01942AE0E077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453F-ECC4-478C-8B53-6D85DA2F72D8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20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37286F8-3A39-4AFA-A7F3-01942AE0E077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453F-ECC4-478C-8B53-6D85DA2F72D8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02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286F8-3A39-4AFA-A7F3-01942AE0E077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A9C453F-ECC4-478C-8B53-6D85DA2F72D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92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yllablecount.com/syllables/achievement" TargetMode="External"/><Relationship Id="rId13" Type="http://schemas.openxmlformats.org/officeDocument/2006/relationships/hyperlink" Target="https://www.syllablecount.com/syllables/admission" TargetMode="External"/><Relationship Id="rId18" Type="http://schemas.openxmlformats.org/officeDocument/2006/relationships/hyperlink" Target="https://www.syllablecount.com/syllables/advocate" TargetMode="External"/><Relationship Id="rId3" Type="http://schemas.openxmlformats.org/officeDocument/2006/relationships/hyperlink" Target="https://www.syllablecount.com/syllables/abolish" TargetMode="External"/><Relationship Id="rId21" Type="http://schemas.openxmlformats.org/officeDocument/2006/relationships/hyperlink" Target="https://www.syllablecount.com/syllables/agenda" TargetMode="External"/><Relationship Id="rId7" Type="http://schemas.openxmlformats.org/officeDocument/2006/relationships/hyperlink" Target="https://www.syllablecount.com/syllables/accountant" TargetMode="External"/><Relationship Id="rId12" Type="http://schemas.openxmlformats.org/officeDocument/2006/relationships/hyperlink" Target="https://www.syllablecount.com/syllables/adjustment" TargetMode="External"/><Relationship Id="rId17" Type="http://schemas.openxmlformats.org/officeDocument/2006/relationships/hyperlink" Target="https://www.syllablecount.com/syllables/adviser" TargetMode="External"/><Relationship Id="rId2" Type="http://schemas.openxmlformats.org/officeDocument/2006/relationships/hyperlink" Target="https://www.syllablecount.com/syllables/abandon" TargetMode="External"/><Relationship Id="rId16" Type="http://schemas.openxmlformats.org/officeDocument/2006/relationships/hyperlink" Target="https://www.syllablecount.com/syllables/advertise" TargetMode="External"/><Relationship Id="rId20" Type="http://schemas.openxmlformats.org/officeDocument/2006/relationships/hyperlink" Target="https://www.syllablecount.com/syllables/agenc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yllablecount.com/syllables/accident" TargetMode="External"/><Relationship Id="rId11" Type="http://schemas.openxmlformats.org/officeDocument/2006/relationships/hyperlink" Target="https://www.syllablecount.com/syllables/addition" TargetMode="External"/><Relationship Id="rId5" Type="http://schemas.openxmlformats.org/officeDocument/2006/relationships/hyperlink" Target="https://www.syllablecount.com/syllables/acceptance" TargetMode="External"/><Relationship Id="rId15" Type="http://schemas.openxmlformats.org/officeDocument/2006/relationships/hyperlink" Target="https://www.syllablecount.com/syllables/adventure" TargetMode="External"/><Relationship Id="rId10" Type="http://schemas.openxmlformats.org/officeDocument/2006/relationships/hyperlink" Target="https://www.syllablecount.com/syllables/activate" TargetMode="External"/><Relationship Id="rId19" Type="http://schemas.openxmlformats.org/officeDocument/2006/relationships/hyperlink" Target="https://www.syllablecount.com/syllables/afternoon" TargetMode="External"/><Relationship Id="rId4" Type="http://schemas.openxmlformats.org/officeDocument/2006/relationships/hyperlink" Target="https://www.syllablecount.com/syllables/absolute" TargetMode="External"/><Relationship Id="rId9" Type="http://schemas.openxmlformats.org/officeDocument/2006/relationships/hyperlink" Target="https://www.syllablecount.com/syllables/acknowledge" TargetMode="External"/><Relationship Id="rId14" Type="http://schemas.openxmlformats.org/officeDocument/2006/relationships/hyperlink" Target="https://www.syllablecount.com/syllables/advantage" TargetMode="External"/><Relationship Id="rId22" Type="http://schemas.openxmlformats.org/officeDocument/2006/relationships/hyperlink" Target="https://www.syllablecount.com/syllables/agreemen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yllablecount.com/syllables/classification" TargetMode="External"/><Relationship Id="rId13" Type="http://schemas.openxmlformats.org/officeDocument/2006/relationships/hyperlink" Target="https://www.syllablecount.com/syllables/differentiate" TargetMode="External"/><Relationship Id="rId18" Type="http://schemas.openxmlformats.org/officeDocument/2006/relationships/hyperlink" Target="https://www.syllablecount.com/syllables/examination" TargetMode="External"/><Relationship Id="rId3" Type="http://schemas.openxmlformats.org/officeDocument/2006/relationships/hyperlink" Target="https://www.syllablecount.com/syllables/administration" TargetMode="External"/><Relationship Id="rId21" Type="http://schemas.openxmlformats.org/officeDocument/2006/relationships/hyperlink" Target="https://www.syllablecount.com/syllables/imagination" TargetMode="External"/><Relationship Id="rId7" Type="http://schemas.openxmlformats.org/officeDocument/2006/relationships/hyperlink" Target="https://www.syllablecount.com/syllables/characteristic" TargetMode="External"/><Relationship Id="rId12" Type="http://schemas.openxmlformats.org/officeDocument/2006/relationships/hyperlink" Target="https://www.syllablecount.com/syllables/determination" TargetMode="External"/><Relationship Id="rId17" Type="http://schemas.openxmlformats.org/officeDocument/2006/relationships/hyperlink" Target="https://www.syllablecount.com/syllables/evaluation" TargetMode="External"/><Relationship Id="rId25" Type="http://schemas.openxmlformats.org/officeDocument/2006/relationships/hyperlink" Target="https://www.syllablecount.com/syllables/interpretation" TargetMode="External"/><Relationship Id="rId2" Type="http://schemas.openxmlformats.org/officeDocument/2006/relationships/hyperlink" Target="https://www.syllablecount.com/syllables/accommodation" TargetMode="External"/><Relationship Id="rId16" Type="http://schemas.openxmlformats.org/officeDocument/2006/relationships/hyperlink" Target="https://www.syllablecount.com/syllables/electricity" TargetMode="External"/><Relationship Id="rId20" Type="http://schemas.openxmlformats.org/officeDocument/2006/relationships/hyperlink" Target="https://www.syllablecount.com/syllables/ideolog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yllablecount.com/syllables/capability" TargetMode="External"/><Relationship Id="rId11" Type="http://schemas.openxmlformats.org/officeDocument/2006/relationships/hyperlink" Target="https://www.syllablecount.com/syllables/constituency" TargetMode="External"/><Relationship Id="rId24" Type="http://schemas.openxmlformats.org/officeDocument/2006/relationships/hyperlink" Target="https://www.syllablecount.com/syllables/initiative" TargetMode="External"/><Relationship Id="rId5" Type="http://schemas.openxmlformats.org/officeDocument/2006/relationships/hyperlink" Target="https://www.syllablecount.com/syllables/association" TargetMode="External"/><Relationship Id="rId15" Type="http://schemas.openxmlformats.org/officeDocument/2006/relationships/hyperlink" Target="https://www.syllablecount.com/syllables/discrimination" TargetMode="External"/><Relationship Id="rId23" Type="http://schemas.openxmlformats.org/officeDocument/2006/relationships/hyperlink" Target="https://www.syllablecount.com/syllables/individual" TargetMode="External"/><Relationship Id="rId10" Type="http://schemas.openxmlformats.org/officeDocument/2006/relationships/hyperlink" Target="https://www.syllablecount.com/syllables/consideration" TargetMode="External"/><Relationship Id="rId19" Type="http://schemas.openxmlformats.org/officeDocument/2006/relationships/hyperlink" Target="https://www.syllablecount.com/syllables/flexibility" TargetMode="External"/><Relationship Id="rId4" Type="http://schemas.openxmlformats.org/officeDocument/2006/relationships/hyperlink" Target="https://www.syllablecount.com/syllables/anniversary" TargetMode="External"/><Relationship Id="rId9" Type="http://schemas.openxmlformats.org/officeDocument/2006/relationships/hyperlink" Target="https://www.syllablecount.com/syllables/communication" TargetMode="External"/><Relationship Id="rId14" Type="http://schemas.openxmlformats.org/officeDocument/2006/relationships/hyperlink" Target="https://www.syllablecount.com/syllables/disability" TargetMode="External"/><Relationship Id="rId22" Type="http://schemas.openxmlformats.org/officeDocument/2006/relationships/hyperlink" Target="https://www.syllablecount.com/syllables/implementation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eechactive.com/english-consonants-ipa-international-phonetic-alphab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2091E-1313-EC46-8EE2-33DAF46EFA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Sounds of English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A987A-284F-259C-8D6F-51FCF5FC8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Prof. Smriti Singh</a:t>
            </a:r>
          </a:p>
          <a:p>
            <a:r>
              <a:rPr lang="en-IN" dirty="0"/>
              <a:t>Dept. of HSS</a:t>
            </a:r>
          </a:p>
          <a:p>
            <a:r>
              <a:rPr lang="en-IN" dirty="0"/>
              <a:t>IIT Patna</a:t>
            </a:r>
          </a:p>
        </p:txBody>
      </p:sp>
    </p:spTree>
    <p:extLst>
      <p:ext uri="{BB962C8B-B14F-4D97-AF65-F5344CB8AC3E}">
        <p14:creationId xmlns:p14="http://schemas.microsoft.com/office/powerpoint/2010/main" val="3711938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C255-2BAC-D509-6598-CAA3B382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 Vowels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CA015-186E-3554-7AC9-A4948CF42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52525"/>
                </a:solidFill>
                <a:effectLst/>
                <a:latin typeface="Raleway" pitchFamily="2" charset="0"/>
              </a:rPr>
              <a:t>/ʌ/   – cut /</a:t>
            </a:r>
            <a:r>
              <a:rPr lang="en-IN" b="0" i="0" dirty="0" err="1">
                <a:solidFill>
                  <a:srgbClr val="252525"/>
                </a:solidFill>
                <a:effectLst/>
                <a:latin typeface="Raleway" pitchFamily="2" charset="0"/>
              </a:rPr>
              <a:t>kʌt</a:t>
            </a:r>
            <a:r>
              <a:rPr lang="en-IN" b="0" i="0" dirty="0">
                <a:solidFill>
                  <a:srgbClr val="252525"/>
                </a:solidFill>
                <a:effectLst/>
                <a:latin typeface="Raleway" pitchFamily="2" charset="0"/>
              </a:rPr>
              <a:t>/ jump /</a:t>
            </a:r>
            <a:r>
              <a:rPr lang="en-IN" b="0" i="0" dirty="0" err="1">
                <a:solidFill>
                  <a:srgbClr val="252525"/>
                </a:solidFill>
                <a:effectLst/>
                <a:latin typeface="Raleway" pitchFamily="2" charset="0"/>
              </a:rPr>
              <a:t>dʒʌmp</a:t>
            </a:r>
            <a:r>
              <a:rPr lang="en-IN" b="0" i="0" dirty="0">
                <a:solidFill>
                  <a:srgbClr val="252525"/>
                </a:solidFill>
                <a:effectLst/>
                <a:latin typeface="Raleway" pitchFamily="2" charset="0"/>
              </a:rPr>
              <a:t>/, cover /ˈ</a:t>
            </a:r>
            <a:r>
              <a:rPr lang="en-IN" b="0" i="0" dirty="0" err="1">
                <a:solidFill>
                  <a:srgbClr val="252525"/>
                </a:solidFill>
                <a:effectLst/>
                <a:latin typeface="Raleway" pitchFamily="2" charset="0"/>
              </a:rPr>
              <a:t>kʌ.vər</a:t>
            </a:r>
            <a:r>
              <a:rPr lang="en-IN" b="0" i="0" dirty="0">
                <a:solidFill>
                  <a:srgbClr val="252525"/>
                </a:solidFill>
                <a:effectLst/>
                <a:latin typeface="Raleway" pitchFamily="2" charset="0"/>
              </a:rPr>
              <a:t>/</a:t>
            </a:r>
          </a:p>
          <a:p>
            <a:r>
              <a:rPr lang="en-IN" b="0" i="0" dirty="0">
                <a:solidFill>
                  <a:srgbClr val="252525"/>
                </a:solidFill>
                <a:effectLst/>
                <a:latin typeface="Raleway" pitchFamily="2" charset="0"/>
              </a:rPr>
              <a:t>/ə/   – about /</a:t>
            </a:r>
            <a:r>
              <a:rPr lang="en-IN" b="0" i="0" dirty="0" err="1">
                <a:solidFill>
                  <a:srgbClr val="252525"/>
                </a:solidFill>
                <a:effectLst/>
                <a:latin typeface="Raleway" pitchFamily="2" charset="0"/>
              </a:rPr>
              <a:t>əˈbaʊt</a:t>
            </a:r>
            <a:r>
              <a:rPr lang="en-IN" b="0" i="0" dirty="0">
                <a:solidFill>
                  <a:srgbClr val="252525"/>
                </a:solidFill>
                <a:effectLst/>
                <a:latin typeface="Raleway" pitchFamily="2" charset="0"/>
              </a:rPr>
              <a:t>/, system /ˈ</a:t>
            </a:r>
            <a:r>
              <a:rPr lang="en-IN" b="0" i="0" dirty="0" err="1">
                <a:solidFill>
                  <a:srgbClr val="252525"/>
                </a:solidFill>
                <a:effectLst/>
                <a:latin typeface="Raleway" pitchFamily="2" charset="0"/>
              </a:rPr>
              <a:t>sɪs.təm</a:t>
            </a:r>
            <a:r>
              <a:rPr lang="en-IN" b="0" i="0" dirty="0">
                <a:solidFill>
                  <a:srgbClr val="252525"/>
                </a:solidFill>
                <a:effectLst/>
                <a:latin typeface="Raleway" pitchFamily="2" charset="0"/>
              </a:rPr>
              <a:t>/, complete /</a:t>
            </a:r>
            <a:r>
              <a:rPr lang="en-IN" b="0" i="0" dirty="0" err="1">
                <a:solidFill>
                  <a:srgbClr val="252525"/>
                </a:solidFill>
                <a:effectLst/>
                <a:latin typeface="Raleway" pitchFamily="2" charset="0"/>
              </a:rPr>
              <a:t>kəmˈpliːt</a:t>
            </a:r>
            <a:r>
              <a:rPr lang="en-IN" b="0" i="0" dirty="0">
                <a:solidFill>
                  <a:srgbClr val="252525"/>
                </a:solidFill>
                <a:effectLst/>
                <a:latin typeface="Raleway" pitchFamily="2" charset="0"/>
              </a:rPr>
              <a:t>/. </a:t>
            </a:r>
            <a:br>
              <a:rPr lang="en-IN" b="0" i="0" dirty="0">
                <a:solidFill>
                  <a:srgbClr val="252525"/>
                </a:solidFill>
                <a:effectLst/>
                <a:latin typeface="Raleway" pitchFamily="2" charset="0"/>
              </a:rPr>
            </a:br>
            <a:endParaRPr lang="en-IN" b="0" i="0" dirty="0">
              <a:solidFill>
                <a:srgbClr val="252525"/>
              </a:solidFill>
              <a:effectLst/>
              <a:latin typeface="Raleway" pitchFamily="2" charset="0"/>
            </a:endParaRPr>
          </a:p>
          <a:p>
            <a:endParaRPr lang="en-IN" dirty="0">
              <a:solidFill>
                <a:srgbClr val="252525"/>
              </a:solidFill>
              <a:latin typeface="Raleway" pitchFamily="2" charset="0"/>
            </a:endParaRPr>
          </a:p>
          <a:p>
            <a:r>
              <a:rPr lang="en-IN" dirty="0">
                <a:solidFill>
                  <a:srgbClr val="252525"/>
                </a:solidFill>
                <a:latin typeface="Raleway" pitchFamily="2" charset="0"/>
              </a:rPr>
              <a:t>Longer in length</a:t>
            </a:r>
          </a:p>
          <a:p>
            <a:r>
              <a:rPr lang="en-IN" b="0" i="0" dirty="0">
                <a:solidFill>
                  <a:srgbClr val="252525"/>
                </a:solidFill>
                <a:effectLst/>
                <a:latin typeface="Raleway" pitchFamily="2" charset="0"/>
              </a:rPr>
              <a:t>/ɜ:/   heard /</a:t>
            </a:r>
            <a:r>
              <a:rPr lang="en-IN" b="0" i="0" dirty="0" err="1">
                <a:solidFill>
                  <a:srgbClr val="252525"/>
                </a:solidFill>
                <a:effectLst/>
                <a:latin typeface="Raleway" pitchFamily="2" charset="0"/>
              </a:rPr>
              <a:t>hɜ:d</a:t>
            </a:r>
            <a:r>
              <a:rPr lang="en-IN" b="0" i="0" dirty="0">
                <a:solidFill>
                  <a:srgbClr val="252525"/>
                </a:solidFill>
                <a:effectLst/>
                <a:latin typeface="Raleway" pitchFamily="2" charset="0"/>
              </a:rPr>
              <a:t>/, word /</a:t>
            </a:r>
            <a:r>
              <a:rPr lang="en-IN" b="0" i="0" dirty="0" err="1">
                <a:solidFill>
                  <a:srgbClr val="252525"/>
                </a:solidFill>
                <a:effectLst/>
                <a:latin typeface="Raleway" pitchFamily="2" charset="0"/>
              </a:rPr>
              <a:t>wɜ:d</a:t>
            </a:r>
            <a:r>
              <a:rPr lang="en-IN" b="0" i="0" dirty="0">
                <a:solidFill>
                  <a:srgbClr val="252525"/>
                </a:solidFill>
                <a:effectLst/>
                <a:latin typeface="Raleway" pitchFamily="2" charset="0"/>
              </a:rPr>
              <a:t>/, surface /ˈ</a:t>
            </a:r>
            <a:r>
              <a:rPr lang="en-IN" b="0" i="0" dirty="0" err="1">
                <a:solidFill>
                  <a:srgbClr val="252525"/>
                </a:solidFill>
                <a:effectLst/>
                <a:latin typeface="Raleway" pitchFamily="2" charset="0"/>
              </a:rPr>
              <a:t>sɜ</a:t>
            </a:r>
            <a:r>
              <a:rPr lang="en-IN" b="0" i="0" dirty="0">
                <a:solidFill>
                  <a:srgbClr val="252525"/>
                </a:solidFill>
                <a:effectLst/>
                <a:latin typeface="Raleway" pitchFamily="2" charset="0"/>
              </a:rPr>
              <a:t>ː.</a:t>
            </a:r>
            <a:r>
              <a:rPr lang="en-IN" b="0" i="0" dirty="0" err="1">
                <a:solidFill>
                  <a:srgbClr val="252525"/>
                </a:solidFill>
                <a:effectLst/>
                <a:latin typeface="Raleway" pitchFamily="2" charset="0"/>
              </a:rPr>
              <a:t>fɪs</a:t>
            </a:r>
            <a:r>
              <a:rPr lang="en-IN" b="0" i="0" dirty="0">
                <a:solidFill>
                  <a:srgbClr val="252525"/>
                </a:solidFill>
                <a:effectLst/>
                <a:latin typeface="Raleway" pitchFamily="2" charset="0"/>
              </a:rPr>
              <a:t>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0337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9824-BBFF-55FC-7DA2-FF33FBDE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 vowels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33DBE-5BB2-5FAB-A335-C0B669B94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0" i="0" dirty="0">
                <a:solidFill>
                  <a:srgbClr val="252525"/>
                </a:solidFill>
                <a:effectLst/>
                <a:latin typeface="Raleway" pitchFamily="2" charset="0"/>
              </a:rPr>
              <a:t>/ʊ/   – put /</a:t>
            </a:r>
            <a:r>
              <a:rPr lang="en-IN" b="0" i="0" dirty="0" err="1">
                <a:solidFill>
                  <a:srgbClr val="252525"/>
                </a:solidFill>
                <a:effectLst/>
                <a:latin typeface="Raleway" pitchFamily="2" charset="0"/>
              </a:rPr>
              <a:t>pʊt</a:t>
            </a:r>
            <a:r>
              <a:rPr lang="en-IN" b="0" i="0" dirty="0">
                <a:solidFill>
                  <a:srgbClr val="252525"/>
                </a:solidFill>
                <a:effectLst/>
                <a:latin typeface="Raleway" pitchFamily="2" charset="0"/>
              </a:rPr>
              <a:t>/, book /</a:t>
            </a:r>
            <a:r>
              <a:rPr lang="en-IN" b="0" i="0" dirty="0" err="1">
                <a:solidFill>
                  <a:srgbClr val="252525"/>
                </a:solidFill>
                <a:effectLst/>
                <a:latin typeface="Raleway" pitchFamily="2" charset="0"/>
              </a:rPr>
              <a:t>bʊk</a:t>
            </a:r>
            <a:r>
              <a:rPr lang="en-IN" b="0" i="0" dirty="0">
                <a:solidFill>
                  <a:srgbClr val="252525"/>
                </a:solidFill>
                <a:effectLst/>
                <a:latin typeface="Raleway" pitchFamily="2" charset="0"/>
              </a:rPr>
              <a:t>/, cushion /ˈ</a:t>
            </a:r>
            <a:r>
              <a:rPr lang="en-IN" b="0" i="0" dirty="0" err="1">
                <a:solidFill>
                  <a:srgbClr val="252525"/>
                </a:solidFill>
                <a:effectLst/>
                <a:latin typeface="Raleway" pitchFamily="2" charset="0"/>
              </a:rPr>
              <a:t>kʊ.ʃən</a:t>
            </a:r>
            <a:r>
              <a:rPr lang="en-IN" b="0" i="0" dirty="0">
                <a:solidFill>
                  <a:srgbClr val="252525"/>
                </a:solidFill>
                <a:effectLst/>
                <a:latin typeface="Raleway" pitchFamily="2" charset="0"/>
              </a:rPr>
              <a:t>/</a:t>
            </a:r>
            <a:br>
              <a:rPr lang="en-IN" b="0" i="0" dirty="0">
                <a:solidFill>
                  <a:srgbClr val="252525"/>
                </a:solidFill>
                <a:effectLst/>
                <a:latin typeface="Raleway" pitchFamily="2" charset="0"/>
              </a:rPr>
            </a:br>
            <a:r>
              <a:rPr lang="en-IN" b="0" i="0" dirty="0">
                <a:solidFill>
                  <a:srgbClr val="252525"/>
                </a:solidFill>
                <a:effectLst/>
                <a:latin typeface="Raleway" pitchFamily="2" charset="0"/>
              </a:rPr>
              <a:t>/ɒ/   – pot /</a:t>
            </a:r>
            <a:r>
              <a:rPr lang="en-IN" b="0" i="0" dirty="0" err="1">
                <a:solidFill>
                  <a:srgbClr val="252525"/>
                </a:solidFill>
                <a:effectLst/>
                <a:latin typeface="Raleway" pitchFamily="2" charset="0"/>
              </a:rPr>
              <a:t>pɒt</a:t>
            </a:r>
            <a:r>
              <a:rPr lang="en-IN" b="0" i="0" dirty="0">
                <a:solidFill>
                  <a:srgbClr val="252525"/>
                </a:solidFill>
                <a:effectLst/>
                <a:latin typeface="Raleway" pitchFamily="2" charset="0"/>
              </a:rPr>
              <a:t>/, dog /</a:t>
            </a:r>
            <a:r>
              <a:rPr lang="en-IN" b="0" i="0" dirty="0" err="1">
                <a:solidFill>
                  <a:srgbClr val="252525"/>
                </a:solidFill>
                <a:effectLst/>
                <a:latin typeface="Raleway" pitchFamily="2" charset="0"/>
              </a:rPr>
              <a:t>dɒg</a:t>
            </a:r>
            <a:r>
              <a:rPr lang="en-IN" b="0" i="0" dirty="0">
                <a:solidFill>
                  <a:srgbClr val="252525"/>
                </a:solidFill>
                <a:effectLst/>
                <a:latin typeface="Raleway" pitchFamily="2" charset="0"/>
              </a:rPr>
              <a:t>/, hospital /ˈ</a:t>
            </a:r>
            <a:r>
              <a:rPr lang="en-IN" b="0" i="0" dirty="0" err="1">
                <a:solidFill>
                  <a:srgbClr val="252525"/>
                </a:solidFill>
                <a:effectLst/>
                <a:latin typeface="Raleway" pitchFamily="2" charset="0"/>
              </a:rPr>
              <a:t>hɒs.pɪ.təl</a:t>
            </a:r>
            <a:r>
              <a:rPr lang="en-IN" b="0" i="0" dirty="0">
                <a:solidFill>
                  <a:srgbClr val="252525"/>
                </a:solidFill>
                <a:effectLst/>
                <a:latin typeface="Raleway" pitchFamily="2" charset="0"/>
              </a:rPr>
              <a:t>/</a:t>
            </a:r>
          </a:p>
          <a:p>
            <a:endParaRPr lang="en-IN" dirty="0">
              <a:solidFill>
                <a:srgbClr val="252525"/>
              </a:solidFill>
              <a:latin typeface="Raleway" pitchFamily="2" charset="0"/>
            </a:endParaRPr>
          </a:p>
          <a:p>
            <a:endParaRPr lang="en-IN" b="0" i="0" dirty="0">
              <a:solidFill>
                <a:srgbClr val="252525"/>
              </a:solidFill>
              <a:effectLst/>
              <a:latin typeface="Raleway" pitchFamily="2" charset="0"/>
            </a:endParaRPr>
          </a:p>
          <a:p>
            <a:r>
              <a:rPr lang="en-IN" dirty="0">
                <a:solidFill>
                  <a:srgbClr val="252525"/>
                </a:solidFill>
                <a:latin typeface="Raleway" pitchFamily="2" charset="0"/>
              </a:rPr>
              <a:t>Longer sounds</a:t>
            </a:r>
          </a:p>
          <a:p>
            <a:r>
              <a:rPr lang="en-IN" b="0" i="0" dirty="0">
                <a:solidFill>
                  <a:srgbClr val="252525"/>
                </a:solidFill>
                <a:effectLst/>
                <a:latin typeface="Raleway" pitchFamily="2" charset="0"/>
              </a:rPr>
              <a:t>/ɑ:/    hard /ha:/, park /</a:t>
            </a:r>
            <a:r>
              <a:rPr lang="en-IN" b="0" i="0" dirty="0" err="1">
                <a:solidFill>
                  <a:srgbClr val="252525"/>
                </a:solidFill>
                <a:effectLst/>
                <a:latin typeface="Raleway" pitchFamily="2" charset="0"/>
              </a:rPr>
              <a:t>pa:k</a:t>
            </a:r>
            <a:r>
              <a:rPr lang="en-IN" b="0" i="0" dirty="0">
                <a:solidFill>
                  <a:srgbClr val="252525"/>
                </a:solidFill>
                <a:effectLst/>
                <a:latin typeface="Raleway" pitchFamily="2" charset="0"/>
              </a:rPr>
              <a:t>/, article /ɑː.</a:t>
            </a:r>
            <a:r>
              <a:rPr lang="en-IN" b="0" i="0" dirty="0" err="1">
                <a:solidFill>
                  <a:srgbClr val="252525"/>
                </a:solidFill>
                <a:effectLst/>
                <a:latin typeface="Raleway" pitchFamily="2" charset="0"/>
              </a:rPr>
              <a:t>tɪ.kəl</a:t>
            </a:r>
            <a:r>
              <a:rPr lang="en-IN" b="0" i="0" dirty="0">
                <a:solidFill>
                  <a:srgbClr val="252525"/>
                </a:solidFill>
                <a:effectLst/>
                <a:latin typeface="Raleway" pitchFamily="2" charset="0"/>
              </a:rPr>
              <a:t>/</a:t>
            </a:r>
            <a:br>
              <a:rPr lang="en-IN" dirty="0"/>
            </a:br>
            <a:r>
              <a:rPr lang="en-IN" b="0" i="0" dirty="0">
                <a:solidFill>
                  <a:srgbClr val="252525"/>
                </a:solidFill>
                <a:effectLst/>
                <a:latin typeface="Raleway" pitchFamily="2" charset="0"/>
              </a:rPr>
              <a:t>/ɔ:/    fork /</a:t>
            </a:r>
            <a:r>
              <a:rPr lang="en-IN" b="0" i="0" dirty="0" err="1">
                <a:solidFill>
                  <a:srgbClr val="252525"/>
                </a:solidFill>
                <a:effectLst/>
                <a:latin typeface="Raleway" pitchFamily="2" charset="0"/>
              </a:rPr>
              <a:t>fɔ:k</a:t>
            </a:r>
            <a:r>
              <a:rPr lang="en-IN" b="0" i="0" dirty="0">
                <a:solidFill>
                  <a:srgbClr val="252525"/>
                </a:solidFill>
                <a:effectLst/>
                <a:latin typeface="Raleway" pitchFamily="2" charset="0"/>
              </a:rPr>
              <a:t>/, walk /</a:t>
            </a:r>
            <a:r>
              <a:rPr lang="en-IN" b="0" i="0" dirty="0" err="1">
                <a:solidFill>
                  <a:srgbClr val="252525"/>
                </a:solidFill>
                <a:effectLst/>
                <a:latin typeface="Raleway" pitchFamily="2" charset="0"/>
              </a:rPr>
              <a:t>wɔ:k</a:t>
            </a:r>
            <a:r>
              <a:rPr lang="en-IN" b="0" i="0" dirty="0">
                <a:solidFill>
                  <a:srgbClr val="252525"/>
                </a:solidFill>
                <a:effectLst/>
                <a:latin typeface="Raleway" pitchFamily="2" charset="0"/>
              </a:rPr>
              <a:t>/, August /ɔːˈ</a:t>
            </a:r>
            <a:r>
              <a:rPr lang="en-IN" b="0" i="0" dirty="0" err="1">
                <a:solidFill>
                  <a:srgbClr val="252525"/>
                </a:solidFill>
                <a:effectLst/>
                <a:latin typeface="Raleway" pitchFamily="2" charset="0"/>
              </a:rPr>
              <a:t>ɡʌst</a:t>
            </a:r>
            <a:r>
              <a:rPr lang="en-IN" b="0" i="0" dirty="0">
                <a:solidFill>
                  <a:srgbClr val="252525"/>
                </a:solidFill>
                <a:effectLst/>
                <a:latin typeface="Raleway" pitchFamily="2" charset="0"/>
              </a:rPr>
              <a:t>/</a:t>
            </a:r>
          </a:p>
          <a:p>
            <a:r>
              <a:rPr lang="en-IN" b="0" i="0" dirty="0">
                <a:solidFill>
                  <a:srgbClr val="252525"/>
                </a:solidFill>
                <a:effectLst/>
                <a:latin typeface="Raleway" pitchFamily="2" charset="0"/>
              </a:rPr>
              <a:t>/u:/   boot /</a:t>
            </a:r>
            <a:r>
              <a:rPr lang="en-IN" b="0" i="0" dirty="0" err="1">
                <a:solidFill>
                  <a:srgbClr val="252525"/>
                </a:solidFill>
                <a:effectLst/>
                <a:latin typeface="Raleway" pitchFamily="2" charset="0"/>
              </a:rPr>
              <a:t>bu:t</a:t>
            </a:r>
            <a:r>
              <a:rPr lang="en-IN" b="0" i="0" dirty="0">
                <a:solidFill>
                  <a:srgbClr val="252525"/>
                </a:solidFill>
                <a:effectLst/>
                <a:latin typeface="Raleway" pitchFamily="2" charset="0"/>
              </a:rPr>
              <a:t>/, group /</a:t>
            </a:r>
            <a:r>
              <a:rPr lang="en-IN" b="0" i="0" dirty="0" err="1">
                <a:solidFill>
                  <a:srgbClr val="252525"/>
                </a:solidFill>
                <a:effectLst/>
                <a:latin typeface="Raleway" pitchFamily="2" charset="0"/>
              </a:rPr>
              <a:t>gru:p</a:t>
            </a:r>
            <a:r>
              <a:rPr lang="en-IN" b="0" i="0" dirty="0">
                <a:solidFill>
                  <a:srgbClr val="252525"/>
                </a:solidFill>
                <a:effectLst/>
                <a:latin typeface="Raleway" pitchFamily="2" charset="0"/>
              </a:rPr>
              <a:t>/,  beautiful /ˈ</a:t>
            </a:r>
            <a:r>
              <a:rPr lang="en-IN" b="0" i="0" dirty="0" err="1">
                <a:solidFill>
                  <a:srgbClr val="252525"/>
                </a:solidFill>
                <a:effectLst/>
                <a:latin typeface="Raleway" pitchFamily="2" charset="0"/>
              </a:rPr>
              <a:t>bju</a:t>
            </a:r>
            <a:r>
              <a:rPr lang="en-IN" b="0" i="0" dirty="0">
                <a:solidFill>
                  <a:srgbClr val="252525"/>
                </a:solidFill>
                <a:effectLst/>
                <a:latin typeface="Raleway" pitchFamily="2" charset="0"/>
              </a:rPr>
              <a:t>ː.</a:t>
            </a:r>
            <a:r>
              <a:rPr lang="en-IN" b="0" i="0" dirty="0" err="1">
                <a:solidFill>
                  <a:srgbClr val="252525"/>
                </a:solidFill>
                <a:effectLst/>
                <a:latin typeface="Raleway" pitchFamily="2" charset="0"/>
              </a:rPr>
              <a:t>tɪ.fəl</a:t>
            </a:r>
            <a:r>
              <a:rPr lang="en-IN" b="0" i="0" dirty="0">
                <a:solidFill>
                  <a:srgbClr val="252525"/>
                </a:solidFill>
                <a:effectLst/>
                <a:latin typeface="Raleway" pitchFamily="2" charset="0"/>
              </a:rPr>
              <a:t>/</a:t>
            </a:r>
          </a:p>
          <a:p>
            <a:endParaRPr lang="en-IN" b="0" i="0" dirty="0">
              <a:solidFill>
                <a:srgbClr val="252525"/>
              </a:solidFill>
              <a:effectLst/>
              <a:latin typeface="Raleway" pitchFamily="2" charset="0"/>
            </a:endParaRPr>
          </a:p>
          <a:p>
            <a:r>
              <a:rPr lang="en-IN" b="0" i="0" dirty="0">
                <a:solidFill>
                  <a:srgbClr val="252525"/>
                </a:solidFill>
                <a:effectLst/>
                <a:latin typeface="Raleway" pitchFamily="2" charset="0"/>
              </a:rPr>
              <a:t>https://www.speechactive.com/english-vowels-ipa-international-phonetic-alphabet/</a:t>
            </a:r>
            <a:br>
              <a:rPr lang="en-IN" b="0" i="0" dirty="0">
                <a:solidFill>
                  <a:srgbClr val="252525"/>
                </a:solidFill>
                <a:effectLst/>
                <a:latin typeface="Raleway" pitchFamily="2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5140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D0B4-DDD9-7205-3C16-FEF0B6316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Diphthongs or vowel glides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383FF-6A2C-43ED-0972-246DB7A81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Articulation begins at one sound and ends at another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93E42"/>
                </a:solidFill>
                <a:effectLst/>
                <a:latin typeface="proxima nova"/>
              </a:rPr>
              <a:t>/</a:t>
            </a:r>
            <a:r>
              <a:rPr lang="en-GB" b="0" i="0" dirty="0" err="1">
                <a:solidFill>
                  <a:srgbClr val="393E42"/>
                </a:solidFill>
                <a:effectLst/>
                <a:latin typeface="proxima nova"/>
              </a:rPr>
              <a:t>ɪə</a:t>
            </a:r>
            <a:r>
              <a:rPr lang="en-GB" b="0" i="0" dirty="0">
                <a:solidFill>
                  <a:srgbClr val="393E42"/>
                </a:solidFill>
                <a:effectLst/>
                <a:latin typeface="proxima nova"/>
              </a:rPr>
              <a:t>/ as in </a:t>
            </a:r>
            <a:r>
              <a:rPr lang="en-GB" b="0" i="1" dirty="0">
                <a:solidFill>
                  <a:srgbClr val="393E42"/>
                </a:solidFill>
                <a:effectLst/>
                <a:latin typeface="proxima nova"/>
              </a:rPr>
              <a:t>fear </a:t>
            </a:r>
            <a:r>
              <a:rPr lang="en-GB" b="0" i="0" dirty="0">
                <a:solidFill>
                  <a:srgbClr val="393E42"/>
                </a:solidFill>
                <a:effectLst/>
                <a:latin typeface="proxima nova"/>
              </a:rPr>
              <a:t>- /</a:t>
            </a:r>
            <a:r>
              <a:rPr lang="en-GB" b="0" i="0" dirty="0" err="1">
                <a:solidFill>
                  <a:srgbClr val="393E42"/>
                </a:solidFill>
                <a:effectLst/>
                <a:latin typeface="proxima nova"/>
              </a:rPr>
              <a:t>fɪə</a:t>
            </a:r>
            <a:r>
              <a:rPr lang="en-GB" b="0" i="0" dirty="0">
                <a:solidFill>
                  <a:srgbClr val="393E42"/>
                </a:solidFill>
                <a:effectLst/>
                <a:latin typeface="proxima nova"/>
              </a:rPr>
              <a:t>/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93E42"/>
                </a:solidFill>
                <a:effectLst/>
                <a:latin typeface="proxima nova"/>
              </a:rPr>
              <a:t>/</a:t>
            </a:r>
            <a:r>
              <a:rPr lang="en-GB" b="0" i="0" dirty="0" err="1">
                <a:solidFill>
                  <a:srgbClr val="393E42"/>
                </a:solidFill>
                <a:effectLst/>
                <a:latin typeface="proxima nova"/>
              </a:rPr>
              <a:t>eɪ</a:t>
            </a:r>
            <a:r>
              <a:rPr lang="en-GB" b="0" i="0" dirty="0">
                <a:solidFill>
                  <a:srgbClr val="393E42"/>
                </a:solidFill>
                <a:effectLst/>
                <a:latin typeface="proxima nova"/>
              </a:rPr>
              <a:t>/ as in </a:t>
            </a:r>
            <a:r>
              <a:rPr lang="en-GB" b="0" i="1" dirty="0">
                <a:solidFill>
                  <a:srgbClr val="393E42"/>
                </a:solidFill>
                <a:effectLst/>
                <a:latin typeface="proxima nova"/>
              </a:rPr>
              <a:t>gate </a:t>
            </a:r>
            <a:r>
              <a:rPr lang="en-GB" b="0" i="0" dirty="0">
                <a:solidFill>
                  <a:srgbClr val="393E42"/>
                </a:solidFill>
                <a:effectLst/>
                <a:latin typeface="proxima nova"/>
              </a:rPr>
              <a:t>- /</a:t>
            </a:r>
            <a:r>
              <a:rPr lang="en-GB" b="0" i="0" dirty="0" err="1">
                <a:solidFill>
                  <a:srgbClr val="393E42"/>
                </a:solidFill>
                <a:effectLst/>
                <a:latin typeface="proxima nova"/>
              </a:rPr>
              <a:t>geɪt</a:t>
            </a:r>
            <a:r>
              <a:rPr lang="en-GB" b="0" i="0" dirty="0">
                <a:solidFill>
                  <a:srgbClr val="393E42"/>
                </a:solidFill>
                <a:effectLst/>
                <a:latin typeface="proxima nova"/>
              </a:rPr>
              <a:t>/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93E42"/>
                </a:solidFill>
                <a:effectLst/>
                <a:latin typeface="proxima nova"/>
              </a:rPr>
              <a:t>/</a:t>
            </a:r>
            <a:r>
              <a:rPr lang="en-GB" b="0" i="0" dirty="0" err="1">
                <a:solidFill>
                  <a:srgbClr val="393E42"/>
                </a:solidFill>
                <a:effectLst/>
                <a:latin typeface="proxima nova"/>
              </a:rPr>
              <a:t>ʊə</a:t>
            </a:r>
            <a:r>
              <a:rPr lang="en-GB" b="0" i="0" dirty="0">
                <a:solidFill>
                  <a:srgbClr val="393E42"/>
                </a:solidFill>
                <a:effectLst/>
                <a:latin typeface="proxima nova"/>
              </a:rPr>
              <a:t>/ as in </a:t>
            </a:r>
            <a:r>
              <a:rPr lang="en-GB" b="0" i="1" dirty="0">
                <a:solidFill>
                  <a:srgbClr val="393E42"/>
                </a:solidFill>
                <a:effectLst/>
                <a:latin typeface="proxima nova"/>
              </a:rPr>
              <a:t>poor </a:t>
            </a:r>
            <a:r>
              <a:rPr lang="en-GB" b="0" i="0" dirty="0">
                <a:solidFill>
                  <a:srgbClr val="393E42"/>
                </a:solidFill>
                <a:effectLst/>
                <a:latin typeface="proxima nova"/>
              </a:rPr>
              <a:t>- /</a:t>
            </a:r>
            <a:r>
              <a:rPr lang="en-GB" b="0" i="0" dirty="0" err="1">
                <a:solidFill>
                  <a:srgbClr val="393E42"/>
                </a:solidFill>
                <a:effectLst/>
                <a:latin typeface="proxima nova"/>
              </a:rPr>
              <a:t>pʊə</a:t>
            </a:r>
            <a:r>
              <a:rPr lang="en-GB" b="0" i="0" dirty="0">
                <a:solidFill>
                  <a:srgbClr val="393E42"/>
                </a:solidFill>
                <a:effectLst/>
                <a:latin typeface="proxima nova"/>
              </a:rPr>
              <a:t>/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93E42"/>
                </a:solidFill>
                <a:effectLst/>
                <a:latin typeface="proxima nova"/>
              </a:rPr>
              <a:t>/</a:t>
            </a:r>
            <a:r>
              <a:rPr lang="en-GB" b="0" i="0" dirty="0" err="1">
                <a:solidFill>
                  <a:srgbClr val="393E42"/>
                </a:solidFill>
                <a:effectLst/>
                <a:latin typeface="proxima nova"/>
              </a:rPr>
              <a:t>ɔɪ</a:t>
            </a:r>
            <a:r>
              <a:rPr lang="en-GB" b="0" i="0" dirty="0">
                <a:solidFill>
                  <a:srgbClr val="393E42"/>
                </a:solidFill>
                <a:effectLst/>
                <a:latin typeface="proxima nova"/>
              </a:rPr>
              <a:t>/ as in </a:t>
            </a:r>
            <a:r>
              <a:rPr lang="en-GB" b="0" i="1" dirty="0">
                <a:solidFill>
                  <a:srgbClr val="393E42"/>
                </a:solidFill>
                <a:effectLst/>
                <a:latin typeface="proxima nova"/>
              </a:rPr>
              <a:t>coin </a:t>
            </a:r>
            <a:r>
              <a:rPr lang="en-GB" b="0" i="0" dirty="0">
                <a:solidFill>
                  <a:srgbClr val="393E42"/>
                </a:solidFill>
                <a:effectLst/>
                <a:latin typeface="proxima nova"/>
              </a:rPr>
              <a:t>- /</a:t>
            </a:r>
            <a:r>
              <a:rPr lang="en-GB" b="0" i="0" dirty="0" err="1">
                <a:solidFill>
                  <a:srgbClr val="393E42"/>
                </a:solidFill>
                <a:effectLst/>
                <a:latin typeface="proxima nova"/>
              </a:rPr>
              <a:t>kɔɪn</a:t>
            </a:r>
            <a:r>
              <a:rPr lang="en-GB" b="0" i="0" dirty="0">
                <a:solidFill>
                  <a:srgbClr val="393E42"/>
                </a:solidFill>
                <a:effectLst/>
                <a:latin typeface="proxima nova"/>
              </a:rPr>
              <a:t>/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93E42"/>
                </a:solidFill>
                <a:effectLst/>
                <a:latin typeface="proxima nova"/>
              </a:rPr>
              <a:t>/</a:t>
            </a:r>
            <a:r>
              <a:rPr lang="en-GB" b="0" i="0" dirty="0" err="1">
                <a:solidFill>
                  <a:srgbClr val="393E42"/>
                </a:solidFill>
                <a:effectLst/>
                <a:latin typeface="proxima nova"/>
              </a:rPr>
              <a:t>əʊ</a:t>
            </a:r>
            <a:r>
              <a:rPr lang="en-GB" b="0" i="0" dirty="0">
                <a:solidFill>
                  <a:srgbClr val="393E42"/>
                </a:solidFill>
                <a:effectLst/>
                <a:latin typeface="proxima nova"/>
              </a:rPr>
              <a:t>/ as in </a:t>
            </a:r>
            <a:r>
              <a:rPr lang="en-GB" b="0" i="1" dirty="0">
                <a:solidFill>
                  <a:srgbClr val="393E42"/>
                </a:solidFill>
                <a:effectLst/>
                <a:latin typeface="proxima nova"/>
              </a:rPr>
              <a:t>know </a:t>
            </a:r>
            <a:r>
              <a:rPr lang="en-GB" b="0" i="0" dirty="0">
                <a:solidFill>
                  <a:srgbClr val="393E42"/>
                </a:solidFill>
                <a:effectLst/>
                <a:latin typeface="proxima nova"/>
              </a:rPr>
              <a:t>- /</a:t>
            </a:r>
            <a:r>
              <a:rPr lang="en-GB" b="0" i="0" dirty="0" err="1">
                <a:solidFill>
                  <a:srgbClr val="393E42"/>
                </a:solidFill>
                <a:effectLst/>
                <a:latin typeface="proxima nova"/>
              </a:rPr>
              <a:t>nəʊ</a:t>
            </a:r>
            <a:r>
              <a:rPr lang="en-GB" b="0" i="0" dirty="0">
                <a:solidFill>
                  <a:srgbClr val="393E42"/>
                </a:solidFill>
                <a:effectLst/>
                <a:latin typeface="proxima nova"/>
              </a:rPr>
              <a:t>/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93E42"/>
                </a:solidFill>
                <a:effectLst/>
                <a:latin typeface="proxima nova"/>
              </a:rPr>
              <a:t>/</a:t>
            </a:r>
            <a:r>
              <a:rPr lang="en-GB" b="0" i="0" dirty="0" err="1">
                <a:solidFill>
                  <a:srgbClr val="393E42"/>
                </a:solidFill>
                <a:effectLst/>
                <a:latin typeface="proxima nova"/>
              </a:rPr>
              <a:t>eə</a:t>
            </a:r>
            <a:r>
              <a:rPr lang="en-GB" b="0" i="0" dirty="0">
                <a:solidFill>
                  <a:srgbClr val="393E42"/>
                </a:solidFill>
                <a:effectLst/>
                <a:latin typeface="proxima nova"/>
              </a:rPr>
              <a:t>/ as in </a:t>
            </a:r>
            <a:r>
              <a:rPr lang="en-GB" b="0" i="1" dirty="0">
                <a:solidFill>
                  <a:srgbClr val="393E42"/>
                </a:solidFill>
                <a:effectLst/>
                <a:latin typeface="proxima nova"/>
              </a:rPr>
              <a:t>there </a:t>
            </a:r>
            <a:r>
              <a:rPr lang="en-GB" b="0" i="0" dirty="0">
                <a:solidFill>
                  <a:srgbClr val="393E42"/>
                </a:solidFill>
                <a:effectLst/>
                <a:latin typeface="proxima nova"/>
              </a:rPr>
              <a:t>- /</a:t>
            </a:r>
            <a:r>
              <a:rPr lang="en-GB" b="0" i="0" dirty="0" err="1">
                <a:solidFill>
                  <a:srgbClr val="393E42"/>
                </a:solidFill>
                <a:effectLst/>
                <a:latin typeface="proxima nova"/>
              </a:rPr>
              <a:t>ðeə</a:t>
            </a:r>
            <a:r>
              <a:rPr lang="en-GB" b="0" i="0" dirty="0">
                <a:solidFill>
                  <a:srgbClr val="393E42"/>
                </a:solidFill>
                <a:effectLst/>
                <a:latin typeface="proxima nova"/>
              </a:rPr>
              <a:t>/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93E42"/>
                </a:solidFill>
                <a:effectLst/>
                <a:latin typeface="proxima nova"/>
              </a:rPr>
              <a:t>/</a:t>
            </a:r>
            <a:r>
              <a:rPr lang="en-GB" b="0" i="0" dirty="0" err="1">
                <a:solidFill>
                  <a:srgbClr val="393E42"/>
                </a:solidFill>
                <a:effectLst/>
                <a:latin typeface="proxima nova"/>
              </a:rPr>
              <a:t>aɪ</a:t>
            </a:r>
            <a:r>
              <a:rPr lang="en-GB" b="0" i="0" dirty="0">
                <a:solidFill>
                  <a:srgbClr val="393E42"/>
                </a:solidFill>
                <a:effectLst/>
                <a:latin typeface="proxima nova"/>
              </a:rPr>
              <a:t>/ as in </a:t>
            </a:r>
            <a:r>
              <a:rPr lang="en-GB" b="0" i="1" dirty="0">
                <a:solidFill>
                  <a:srgbClr val="393E42"/>
                </a:solidFill>
                <a:effectLst/>
                <a:latin typeface="proxima nova"/>
              </a:rPr>
              <a:t>eye </a:t>
            </a:r>
            <a:r>
              <a:rPr lang="en-GB" b="0" i="0" dirty="0">
                <a:solidFill>
                  <a:srgbClr val="393E42"/>
                </a:solidFill>
                <a:effectLst/>
                <a:latin typeface="proxima nova"/>
              </a:rPr>
              <a:t>- /</a:t>
            </a:r>
            <a:r>
              <a:rPr lang="en-GB" b="0" i="0" dirty="0" err="1">
                <a:solidFill>
                  <a:srgbClr val="393E42"/>
                </a:solidFill>
                <a:effectLst/>
                <a:latin typeface="proxima nova"/>
              </a:rPr>
              <a:t>aɪ</a:t>
            </a:r>
            <a:r>
              <a:rPr lang="en-GB" b="0" i="0" dirty="0">
                <a:solidFill>
                  <a:srgbClr val="393E42"/>
                </a:solidFill>
                <a:effectLst/>
                <a:latin typeface="proxima nova"/>
              </a:rPr>
              <a:t>/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93E42"/>
                </a:solidFill>
                <a:effectLst/>
                <a:latin typeface="proxima nova"/>
              </a:rPr>
              <a:t>/</a:t>
            </a:r>
            <a:r>
              <a:rPr lang="en-GB" b="0" i="0" dirty="0" err="1">
                <a:solidFill>
                  <a:srgbClr val="393E42"/>
                </a:solidFill>
                <a:effectLst/>
                <a:latin typeface="proxima nova"/>
              </a:rPr>
              <a:t>aʊ</a:t>
            </a:r>
            <a:r>
              <a:rPr lang="en-GB" b="0" i="0" dirty="0">
                <a:solidFill>
                  <a:srgbClr val="393E42"/>
                </a:solidFill>
                <a:effectLst/>
                <a:latin typeface="proxima nova"/>
              </a:rPr>
              <a:t>/ as in </a:t>
            </a:r>
            <a:r>
              <a:rPr lang="en-GB" b="0" i="1" dirty="0">
                <a:solidFill>
                  <a:srgbClr val="393E42"/>
                </a:solidFill>
                <a:effectLst/>
                <a:latin typeface="proxima nova"/>
              </a:rPr>
              <a:t>loud </a:t>
            </a:r>
            <a:r>
              <a:rPr lang="en-GB" b="0" i="0" dirty="0">
                <a:solidFill>
                  <a:srgbClr val="393E42"/>
                </a:solidFill>
                <a:effectLst/>
                <a:latin typeface="proxima nova"/>
              </a:rPr>
              <a:t>- /</a:t>
            </a:r>
            <a:r>
              <a:rPr lang="en-GB" b="0" i="0" dirty="0" err="1">
                <a:solidFill>
                  <a:srgbClr val="393E42"/>
                </a:solidFill>
                <a:effectLst/>
                <a:latin typeface="proxima nova"/>
              </a:rPr>
              <a:t>laʊd</a:t>
            </a:r>
            <a:r>
              <a:rPr lang="en-GB" b="0" i="0" dirty="0">
                <a:solidFill>
                  <a:srgbClr val="393E42"/>
                </a:solidFill>
                <a:effectLst/>
                <a:latin typeface="proxima nova"/>
              </a:rPr>
              <a:t>/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5291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F3C3-6AEB-DCEE-6AA0-D349172F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Stress in English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546CC-8BF1-FCE0-90D9-B79CAD70E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474747"/>
                </a:solidFill>
                <a:effectLst/>
                <a:latin typeface="Google Sans"/>
              </a:rPr>
              <a:t>A syllable is </a:t>
            </a:r>
            <a:r>
              <a:rPr lang="en-GB" b="0" i="0" dirty="0">
                <a:solidFill>
                  <a:srgbClr val="040C28"/>
                </a:solidFill>
                <a:effectLst/>
                <a:latin typeface="Google Sans"/>
              </a:rPr>
              <a:t>a part of a word that contains a single vowel sound and that is pronounced as a unit</a:t>
            </a:r>
            <a:r>
              <a:rPr lang="en-GB" b="0" i="0" dirty="0">
                <a:solidFill>
                  <a:srgbClr val="474747"/>
                </a:solidFill>
                <a:effectLst/>
                <a:latin typeface="Google Sans"/>
              </a:rPr>
              <a:t>. </a:t>
            </a:r>
          </a:p>
          <a:p>
            <a:r>
              <a:rPr lang="en-GB" dirty="0">
                <a:solidFill>
                  <a:srgbClr val="474747"/>
                </a:solidFill>
                <a:latin typeface="Google Sans"/>
              </a:rPr>
              <a:t>F</a:t>
            </a:r>
            <a:r>
              <a:rPr lang="en-GB" b="0" i="0" dirty="0">
                <a:solidFill>
                  <a:srgbClr val="474747"/>
                </a:solidFill>
                <a:effectLst/>
                <a:latin typeface="Google Sans"/>
              </a:rPr>
              <a:t>or example, ' book' has one syllable, and ' reading' has two syllables.</a:t>
            </a:r>
          </a:p>
          <a:p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"Yes", "no", "jump", "buy", "heat", "sure", "cough“</a:t>
            </a:r>
            <a:endParaRPr lang="en-GB" dirty="0">
              <a:solidFill>
                <a:srgbClr val="474747"/>
              </a:solidFill>
              <a:latin typeface="Google Sans"/>
            </a:endParaRPr>
          </a:p>
          <a:p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"screeched," "schlepped," "scratched," "scrounged," "scrunched," "stretched," "straights," and "strengths.“</a:t>
            </a:r>
            <a:r>
              <a:rPr lang="en-GB" b="0" i="0" dirty="0">
                <a:solidFill>
                  <a:srgbClr val="474747"/>
                </a:solidFill>
                <a:effectLst/>
                <a:latin typeface="Google Sans"/>
              </a:rPr>
              <a:t>- despite containing 9 letters, these words are monosyllabic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1072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DBDDE-128D-C5E7-79BA-4EA78A10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Bisyllabic</a:t>
            </a:r>
            <a:r>
              <a:rPr lang="en-IN" dirty="0"/>
              <a:t>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A233-5F04-3AE8-F7D0-4F7C1DCC3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8B8F8F"/>
                </a:solidFill>
                <a:effectLst/>
                <a:latin typeface="inherit"/>
              </a:rPr>
              <a:t>painter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8B8F8F"/>
                </a:solidFill>
                <a:effectLst/>
                <a:latin typeface="inherit"/>
              </a:rPr>
              <a:t>doctor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8B8F8F"/>
                </a:solidFill>
                <a:effectLst/>
                <a:latin typeface="inherit"/>
              </a:rPr>
              <a:t>local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8B8F8F"/>
                </a:solidFill>
                <a:effectLst/>
                <a:latin typeface="inherit"/>
              </a:rPr>
              <a:t>river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8B8F8F"/>
                </a:solidFill>
                <a:effectLst/>
                <a:latin typeface="inherit"/>
              </a:rPr>
              <a:t>listen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8B8F8F"/>
                </a:solidFill>
                <a:effectLst/>
                <a:latin typeface="inherit"/>
              </a:rPr>
              <a:t>admire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8B8F8F"/>
                </a:solidFill>
                <a:effectLst/>
                <a:latin typeface="inherit"/>
              </a:rPr>
              <a:t>mature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8B8F8F"/>
                </a:solidFill>
                <a:effectLst/>
                <a:latin typeface="inherit"/>
              </a:rPr>
              <a:t>subdue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7878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C7CC8-5D5D-6190-C8AC-C9B009E3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Nouns and verbs and stress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5B2BE-9D02-4119-8CB7-1CB97F706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b="0" i="0" dirty="0">
                <a:solidFill>
                  <a:srgbClr val="8B8F8F"/>
                </a:solidFill>
                <a:effectLst/>
                <a:latin typeface="Nunito" pitchFamily="2" charset="0"/>
              </a:rPr>
              <a:t>Most two-syllable nouns and adjectives have stress on the first syllable while most two-syllable verbs have stress on the second syllable</a:t>
            </a:r>
          </a:p>
          <a:p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increase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Noun: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INcrease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“There’s been an increase in the number of students.”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Verb: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inCREASE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“Numbers are increasing.”</a:t>
            </a:r>
            <a:endParaRPr lang="en-GB" dirty="0">
              <a:solidFill>
                <a:srgbClr val="8B8F8F"/>
              </a:solidFill>
              <a:latin typeface="Nunito" pitchFamily="2" charset="0"/>
            </a:endParaRPr>
          </a:p>
          <a:p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decrease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Noun: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DEcrease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“We’ve seen a decrease in the bird population.”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Verb: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deCREASE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“Numbers are decreasing every year.”</a:t>
            </a:r>
          </a:p>
          <a:p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import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Noun: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IMport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“This is a cheap import.”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Verb: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imPORT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“They import their oil from the UK.”</a:t>
            </a:r>
          </a:p>
          <a:p>
            <a:pPr algn="l" fontAlgn="base"/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export</a:t>
            </a:r>
            <a:b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Noun: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EXport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“Oil is one of their biggest exports.”</a:t>
            </a:r>
            <a:b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Verb: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exPORT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“We need to export more.”</a:t>
            </a:r>
          </a:p>
          <a:p>
            <a:br>
              <a:rPr lang="en-GB" dirty="0"/>
            </a:b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reject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Noun: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REject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“This is one of the rejects from the factory.”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Verb: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reJECT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“He rejected her advice.”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5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A34A-4DC7-4BA7-4F44-1A60F7A3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Trisyllabic words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7A0E30F-D217-8215-E755-46CC02452F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7884258"/>
              </p:ext>
            </p:extLst>
          </p:nvPr>
        </p:nvGraphicFramePr>
        <p:xfrm>
          <a:off x="1627953" y="2112579"/>
          <a:ext cx="8960037" cy="4192811"/>
        </p:xfrm>
        <a:graphic>
          <a:graphicData uri="http://schemas.openxmlformats.org/drawingml/2006/table">
            <a:tbl>
              <a:tblPr/>
              <a:tblGrid>
                <a:gridCol w="2986679">
                  <a:extLst>
                    <a:ext uri="{9D8B030D-6E8A-4147-A177-3AD203B41FA5}">
                      <a16:colId xmlns:a16="http://schemas.microsoft.com/office/drawing/2014/main" val="1127738568"/>
                    </a:ext>
                  </a:extLst>
                </a:gridCol>
                <a:gridCol w="2986679">
                  <a:extLst>
                    <a:ext uri="{9D8B030D-6E8A-4147-A177-3AD203B41FA5}">
                      <a16:colId xmlns:a16="http://schemas.microsoft.com/office/drawing/2014/main" val="577819705"/>
                    </a:ext>
                  </a:extLst>
                </a:gridCol>
                <a:gridCol w="2986679">
                  <a:extLst>
                    <a:ext uri="{9D8B030D-6E8A-4147-A177-3AD203B41FA5}">
                      <a16:colId xmlns:a16="http://schemas.microsoft.com/office/drawing/2014/main" val="3580107655"/>
                    </a:ext>
                  </a:extLst>
                </a:gridCol>
              </a:tblGrid>
              <a:tr h="598973">
                <a:tc>
                  <a:txBody>
                    <a:bodyPr/>
                    <a:lstStyle/>
                    <a:p>
                      <a:r>
                        <a:rPr lang="en-IN" sz="2900" u="none" strike="noStrike">
                          <a:solidFill>
                            <a:srgbClr val="007BFF"/>
                          </a:solidFill>
                          <a:effectLst/>
                          <a:hlinkClick r:id="rId2" tooltip="Common Noun - abandon"/>
                        </a:rPr>
                        <a:t>abandon</a:t>
                      </a:r>
                      <a:endParaRPr lang="en-IN" sz="2900">
                        <a:effectLst/>
                      </a:endParaRPr>
                    </a:p>
                  </a:txBody>
                  <a:tcPr marL="49096" marR="49096" marT="49096" marB="490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900" u="none" strike="noStrike">
                          <a:solidFill>
                            <a:srgbClr val="007BFF"/>
                          </a:solidFill>
                          <a:effectLst/>
                          <a:hlinkClick r:id="rId3" tooltip="Common Noun - abolish"/>
                        </a:rPr>
                        <a:t>abolish</a:t>
                      </a:r>
                      <a:endParaRPr lang="en-IN" sz="2900">
                        <a:effectLst/>
                      </a:endParaRPr>
                    </a:p>
                  </a:txBody>
                  <a:tcPr marL="49096" marR="49096" marT="49096" marB="490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900" u="none" strike="noStrike">
                          <a:solidFill>
                            <a:srgbClr val="007BFF"/>
                          </a:solidFill>
                          <a:effectLst/>
                          <a:hlinkClick r:id="rId4" tooltip="Common Noun - absolute"/>
                        </a:rPr>
                        <a:t>absolute</a:t>
                      </a:r>
                      <a:endParaRPr lang="en-IN" sz="2900">
                        <a:effectLst/>
                      </a:endParaRPr>
                    </a:p>
                  </a:txBody>
                  <a:tcPr marL="49096" marR="49096" marT="49096" marB="490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924823"/>
                  </a:ext>
                </a:extLst>
              </a:tr>
              <a:tr h="598973">
                <a:tc>
                  <a:txBody>
                    <a:bodyPr/>
                    <a:lstStyle/>
                    <a:p>
                      <a:r>
                        <a:rPr lang="en-IN" sz="2900" u="none" strike="noStrike">
                          <a:solidFill>
                            <a:srgbClr val="007BFF"/>
                          </a:solidFill>
                          <a:effectLst/>
                          <a:hlinkClick r:id="rId5" tooltip="Common Noun - acceptance"/>
                        </a:rPr>
                        <a:t>acceptance</a:t>
                      </a:r>
                      <a:endParaRPr lang="en-IN" sz="2900">
                        <a:effectLst/>
                      </a:endParaRPr>
                    </a:p>
                  </a:txBody>
                  <a:tcPr marL="49096" marR="49096" marT="49096" marB="490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900" u="none" strike="noStrike">
                          <a:solidFill>
                            <a:srgbClr val="007BFF"/>
                          </a:solidFill>
                          <a:effectLst/>
                          <a:hlinkClick r:id="rId6" tooltip="Common Noun - accident"/>
                        </a:rPr>
                        <a:t>accident</a:t>
                      </a:r>
                      <a:endParaRPr lang="en-IN" sz="2900">
                        <a:effectLst/>
                      </a:endParaRPr>
                    </a:p>
                  </a:txBody>
                  <a:tcPr marL="49096" marR="49096" marT="49096" marB="490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900" u="none" strike="noStrike">
                          <a:solidFill>
                            <a:srgbClr val="007BFF"/>
                          </a:solidFill>
                          <a:effectLst/>
                          <a:hlinkClick r:id="rId7" tooltip="Common Noun - accountant"/>
                        </a:rPr>
                        <a:t>accountant</a:t>
                      </a:r>
                      <a:endParaRPr lang="en-IN" sz="2900">
                        <a:effectLst/>
                      </a:endParaRPr>
                    </a:p>
                  </a:txBody>
                  <a:tcPr marL="49096" marR="49096" marT="49096" marB="490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211793"/>
                  </a:ext>
                </a:extLst>
              </a:tr>
              <a:tr h="598973">
                <a:tc>
                  <a:txBody>
                    <a:bodyPr/>
                    <a:lstStyle/>
                    <a:p>
                      <a:r>
                        <a:rPr lang="en-IN" sz="2900" u="none" strike="noStrike">
                          <a:solidFill>
                            <a:srgbClr val="007BFF"/>
                          </a:solidFill>
                          <a:effectLst/>
                          <a:hlinkClick r:id="rId8" tooltip="Common Noun - achievement"/>
                        </a:rPr>
                        <a:t>achievement</a:t>
                      </a:r>
                      <a:endParaRPr lang="en-IN" sz="2900">
                        <a:effectLst/>
                      </a:endParaRPr>
                    </a:p>
                  </a:txBody>
                  <a:tcPr marL="49096" marR="49096" marT="49096" marB="490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900" u="none" strike="noStrike">
                          <a:solidFill>
                            <a:srgbClr val="007BFF"/>
                          </a:solidFill>
                          <a:effectLst/>
                          <a:hlinkClick r:id="rId9" tooltip="Common Noun - acknowledge"/>
                        </a:rPr>
                        <a:t>acknowledge</a:t>
                      </a:r>
                      <a:endParaRPr lang="en-IN" sz="2900">
                        <a:effectLst/>
                      </a:endParaRPr>
                    </a:p>
                  </a:txBody>
                  <a:tcPr marL="49096" marR="49096" marT="49096" marB="490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900" u="none" strike="noStrike">
                          <a:solidFill>
                            <a:srgbClr val="007BFF"/>
                          </a:solidFill>
                          <a:effectLst/>
                          <a:hlinkClick r:id="rId10" tooltip="Common Noun - activate"/>
                        </a:rPr>
                        <a:t>activate</a:t>
                      </a:r>
                      <a:endParaRPr lang="en-IN" sz="2900">
                        <a:effectLst/>
                      </a:endParaRPr>
                    </a:p>
                  </a:txBody>
                  <a:tcPr marL="49096" marR="49096" marT="49096" marB="490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183752"/>
                  </a:ext>
                </a:extLst>
              </a:tr>
              <a:tr h="598973">
                <a:tc>
                  <a:txBody>
                    <a:bodyPr/>
                    <a:lstStyle/>
                    <a:p>
                      <a:r>
                        <a:rPr lang="en-IN" sz="2900" u="none" strike="noStrike">
                          <a:solidFill>
                            <a:srgbClr val="007BFF"/>
                          </a:solidFill>
                          <a:effectLst/>
                          <a:hlinkClick r:id="rId11" tooltip="Common Noun - addition"/>
                        </a:rPr>
                        <a:t>addition</a:t>
                      </a:r>
                      <a:endParaRPr lang="en-IN" sz="2900">
                        <a:effectLst/>
                      </a:endParaRPr>
                    </a:p>
                  </a:txBody>
                  <a:tcPr marL="49096" marR="49096" marT="49096" marB="490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900" u="none" strike="noStrike">
                          <a:solidFill>
                            <a:srgbClr val="007BFF"/>
                          </a:solidFill>
                          <a:effectLst/>
                          <a:hlinkClick r:id="rId12" tooltip="Common Noun - adjustment"/>
                        </a:rPr>
                        <a:t>adjustment</a:t>
                      </a:r>
                      <a:endParaRPr lang="en-IN" sz="2900">
                        <a:effectLst/>
                      </a:endParaRPr>
                    </a:p>
                  </a:txBody>
                  <a:tcPr marL="49096" marR="49096" marT="49096" marB="490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900" u="none" strike="noStrike">
                          <a:solidFill>
                            <a:srgbClr val="007BFF"/>
                          </a:solidFill>
                          <a:effectLst/>
                          <a:hlinkClick r:id="rId13" tooltip="Common Noun - admission"/>
                        </a:rPr>
                        <a:t>admission</a:t>
                      </a:r>
                      <a:endParaRPr lang="en-IN" sz="2900">
                        <a:effectLst/>
                      </a:endParaRPr>
                    </a:p>
                  </a:txBody>
                  <a:tcPr marL="49096" marR="49096" marT="49096" marB="490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274099"/>
                  </a:ext>
                </a:extLst>
              </a:tr>
              <a:tr h="598973">
                <a:tc>
                  <a:txBody>
                    <a:bodyPr/>
                    <a:lstStyle/>
                    <a:p>
                      <a:r>
                        <a:rPr lang="en-IN" sz="2900" u="none" strike="noStrike">
                          <a:solidFill>
                            <a:srgbClr val="007BFF"/>
                          </a:solidFill>
                          <a:effectLst/>
                          <a:hlinkClick r:id="rId14" tooltip="Common Noun - advantage"/>
                        </a:rPr>
                        <a:t>advantage</a:t>
                      </a:r>
                      <a:endParaRPr lang="en-IN" sz="2900">
                        <a:effectLst/>
                      </a:endParaRPr>
                    </a:p>
                  </a:txBody>
                  <a:tcPr marL="49096" marR="49096" marT="49096" marB="490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900" u="none" strike="noStrike">
                          <a:solidFill>
                            <a:srgbClr val="007BFF"/>
                          </a:solidFill>
                          <a:effectLst/>
                          <a:hlinkClick r:id="rId15" tooltip="Common Noun - adventure"/>
                        </a:rPr>
                        <a:t>adventure</a:t>
                      </a:r>
                      <a:endParaRPr lang="en-IN" sz="2900">
                        <a:effectLst/>
                      </a:endParaRPr>
                    </a:p>
                  </a:txBody>
                  <a:tcPr marL="49096" marR="49096" marT="49096" marB="490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900" u="none" strike="noStrike">
                          <a:solidFill>
                            <a:srgbClr val="007BFF"/>
                          </a:solidFill>
                          <a:effectLst/>
                          <a:hlinkClick r:id="rId16" tooltip="Common Noun - advertise"/>
                        </a:rPr>
                        <a:t>advertise</a:t>
                      </a:r>
                      <a:endParaRPr lang="en-IN" sz="2900">
                        <a:effectLst/>
                      </a:endParaRPr>
                    </a:p>
                  </a:txBody>
                  <a:tcPr marL="49096" marR="49096" marT="49096" marB="490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115963"/>
                  </a:ext>
                </a:extLst>
              </a:tr>
              <a:tr h="598973">
                <a:tc>
                  <a:txBody>
                    <a:bodyPr/>
                    <a:lstStyle/>
                    <a:p>
                      <a:r>
                        <a:rPr lang="en-IN" sz="2900" u="none" strike="noStrike">
                          <a:solidFill>
                            <a:srgbClr val="007BFF"/>
                          </a:solidFill>
                          <a:effectLst/>
                          <a:hlinkClick r:id="rId17" tooltip="Common Noun - adviser"/>
                        </a:rPr>
                        <a:t>adviser</a:t>
                      </a:r>
                      <a:endParaRPr lang="en-IN" sz="2900">
                        <a:effectLst/>
                      </a:endParaRPr>
                    </a:p>
                  </a:txBody>
                  <a:tcPr marL="49096" marR="49096" marT="49096" marB="490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900" u="none" strike="noStrike">
                          <a:solidFill>
                            <a:srgbClr val="007BFF"/>
                          </a:solidFill>
                          <a:effectLst/>
                          <a:hlinkClick r:id="rId18" tooltip="Common Noun - advocate"/>
                        </a:rPr>
                        <a:t>advocate</a:t>
                      </a:r>
                      <a:endParaRPr lang="en-IN" sz="2900">
                        <a:effectLst/>
                      </a:endParaRPr>
                    </a:p>
                  </a:txBody>
                  <a:tcPr marL="49096" marR="49096" marT="49096" marB="490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900" u="none" strike="noStrike">
                          <a:solidFill>
                            <a:srgbClr val="007BFF"/>
                          </a:solidFill>
                          <a:effectLst/>
                          <a:hlinkClick r:id="rId19" tooltip="Common Noun - afternoon"/>
                        </a:rPr>
                        <a:t>afternoon</a:t>
                      </a:r>
                      <a:endParaRPr lang="en-IN" sz="2900">
                        <a:effectLst/>
                      </a:endParaRPr>
                    </a:p>
                  </a:txBody>
                  <a:tcPr marL="49096" marR="49096" marT="49096" marB="490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502300"/>
                  </a:ext>
                </a:extLst>
              </a:tr>
              <a:tr h="598973">
                <a:tc>
                  <a:txBody>
                    <a:bodyPr/>
                    <a:lstStyle/>
                    <a:p>
                      <a:r>
                        <a:rPr lang="en-IN" sz="2900" u="none" strike="noStrike">
                          <a:solidFill>
                            <a:srgbClr val="007BFF"/>
                          </a:solidFill>
                          <a:effectLst/>
                          <a:hlinkClick r:id="rId20" tooltip="Common Noun - agency"/>
                        </a:rPr>
                        <a:t>agency</a:t>
                      </a:r>
                      <a:endParaRPr lang="en-IN" sz="2900">
                        <a:effectLst/>
                      </a:endParaRPr>
                    </a:p>
                  </a:txBody>
                  <a:tcPr marL="49096" marR="49096" marT="49096" marB="490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900" u="none" strike="noStrike">
                          <a:solidFill>
                            <a:srgbClr val="007BFF"/>
                          </a:solidFill>
                          <a:effectLst/>
                          <a:hlinkClick r:id="rId21" tooltip="Common Noun - agenda"/>
                        </a:rPr>
                        <a:t>agenda</a:t>
                      </a:r>
                      <a:endParaRPr lang="en-IN" sz="2900">
                        <a:effectLst/>
                      </a:endParaRPr>
                    </a:p>
                  </a:txBody>
                  <a:tcPr marL="49096" marR="49096" marT="49096" marB="490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900" u="none" strike="noStrike" dirty="0">
                          <a:solidFill>
                            <a:srgbClr val="007BFF"/>
                          </a:solidFill>
                          <a:effectLst/>
                          <a:hlinkClick r:id="rId22" tooltip="Common Noun - agreement"/>
                        </a:rPr>
                        <a:t>agreement</a:t>
                      </a:r>
                      <a:endParaRPr lang="en-IN" sz="2900" dirty="0">
                        <a:effectLst/>
                      </a:endParaRPr>
                    </a:p>
                  </a:txBody>
                  <a:tcPr marL="49096" marR="49096" marT="49096" marB="490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932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095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E030-0975-6A6E-76A9-C886D8B0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Tetrasyllabic words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65BB1A-506E-7617-7E11-2A75C02C1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beautifully, dutifully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copulated, populated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culminated, fulminated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deifying, reifying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delegated, relegated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generated, venerated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lacerated, macerated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lecherously, treacherously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2306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5B59-C705-C963-57AF-1E76911AF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Pentasyllabic words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8FD5EC-8D8E-E59C-5212-1E345CBE97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487690"/>
              </p:ext>
            </p:extLst>
          </p:nvPr>
        </p:nvGraphicFramePr>
        <p:xfrm>
          <a:off x="1145156" y="2112579"/>
          <a:ext cx="9925629" cy="41928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08543">
                  <a:extLst>
                    <a:ext uri="{9D8B030D-6E8A-4147-A177-3AD203B41FA5}">
                      <a16:colId xmlns:a16="http://schemas.microsoft.com/office/drawing/2014/main" val="1359799792"/>
                    </a:ext>
                  </a:extLst>
                </a:gridCol>
                <a:gridCol w="3308543">
                  <a:extLst>
                    <a:ext uri="{9D8B030D-6E8A-4147-A177-3AD203B41FA5}">
                      <a16:colId xmlns:a16="http://schemas.microsoft.com/office/drawing/2014/main" val="2211438486"/>
                    </a:ext>
                  </a:extLst>
                </a:gridCol>
                <a:gridCol w="3308543">
                  <a:extLst>
                    <a:ext uri="{9D8B030D-6E8A-4147-A177-3AD203B41FA5}">
                      <a16:colId xmlns:a16="http://schemas.microsoft.com/office/drawing/2014/main" val="3708844230"/>
                    </a:ext>
                  </a:extLst>
                </a:gridCol>
              </a:tblGrid>
              <a:tr h="524101">
                <a:tc>
                  <a:txBody>
                    <a:bodyPr/>
                    <a:lstStyle/>
                    <a:p>
                      <a:r>
                        <a:rPr lang="en-IN" sz="2100" u="none" strike="noStrike" cap="none" spc="0">
                          <a:solidFill>
                            <a:schemeClr val="tx1"/>
                          </a:solidFill>
                          <a:effectLst/>
                          <a:hlinkClick r:id="rId2" tooltip="Common Noun - accommoda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accommodation</a:t>
                      </a:r>
                      <a:endParaRPr lang="en-IN" sz="2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705" marR="39705" marT="39705" marB="119114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100" u="none" strike="noStrike" cap="none" spc="0">
                          <a:solidFill>
                            <a:schemeClr val="tx1"/>
                          </a:solidFill>
                          <a:effectLst/>
                          <a:hlinkClick r:id="rId3" tooltip="Common Noun - administra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administration</a:t>
                      </a:r>
                      <a:endParaRPr lang="en-IN" sz="2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705" marR="39705" marT="39705" marB="1191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100" u="none" strike="noStrike" cap="none" spc="0">
                          <a:solidFill>
                            <a:schemeClr val="tx1"/>
                          </a:solidFill>
                          <a:effectLst/>
                          <a:hlinkClick r:id="rId4" tooltip="Common Noun - anniversary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anniversary</a:t>
                      </a:r>
                      <a:endParaRPr lang="en-IN" sz="2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705" marR="39705" marT="39705" marB="1191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176671"/>
                  </a:ext>
                </a:extLst>
              </a:tr>
              <a:tr h="524101">
                <a:tc>
                  <a:txBody>
                    <a:bodyPr/>
                    <a:lstStyle/>
                    <a:p>
                      <a:r>
                        <a:rPr lang="en-IN" sz="2100" u="none" strike="noStrike" cap="none" spc="0">
                          <a:solidFill>
                            <a:schemeClr val="tx1"/>
                          </a:solidFill>
                          <a:effectLst/>
                          <a:hlinkClick r:id="rId5" tooltip="Common Noun - associa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association</a:t>
                      </a:r>
                      <a:endParaRPr lang="en-IN" sz="2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705" marR="39705" marT="39705" marB="119114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100" u="none" strike="noStrike" cap="none" spc="0">
                          <a:solidFill>
                            <a:schemeClr val="tx1"/>
                          </a:solidFill>
                          <a:effectLst/>
                          <a:hlinkClick r:id="rId6" tooltip="Common Noun - capability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capability</a:t>
                      </a:r>
                      <a:endParaRPr lang="en-IN" sz="2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705" marR="39705" marT="39705" marB="1191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100" u="none" strike="noStrike" cap="none" spc="0">
                          <a:solidFill>
                            <a:schemeClr val="tx1"/>
                          </a:solidFill>
                          <a:effectLst/>
                          <a:hlinkClick r:id="rId7" tooltip="Common Noun - characteristic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characteristic</a:t>
                      </a:r>
                      <a:endParaRPr lang="en-IN" sz="2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705" marR="39705" marT="39705" marB="1191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599404"/>
                  </a:ext>
                </a:extLst>
              </a:tr>
              <a:tr h="524101">
                <a:tc>
                  <a:txBody>
                    <a:bodyPr/>
                    <a:lstStyle/>
                    <a:p>
                      <a:r>
                        <a:rPr lang="en-IN" sz="2100" u="none" strike="noStrike" cap="none" spc="0">
                          <a:solidFill>
                            <a:schemeClr val="tx1"/>
                          </a:solidFill>
                          <a:effectLst/>
                          <a:hlinkClick r:id="rId8" tooltip="Common Noun - classifica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classification</a:t>
                      </a:r>
                      <a:endParaRPr lang="en-IN" sz="2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705" marR="39705" marT="39705" marB="119114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100" u="none" strike="noStrike" cap="none" spc="0">
                          <a:solidFill>
                            <a:schemeClr val="tx1"/>
                          </a:solidFill>
                          <a:effectLst/>
                          <a:hlinkClick r:id="rId9" tooltip="Common Noun - communica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communication</a:t>
                      </a:r>
                      <a:endParaRPr lang="en-IN" sz="2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705" marR="39705" marT="39705" marB="1191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100" u="none" strike="noStrike" cap="none" spc="0">
                          <a:solidFill>
                            <a:schemeClr val="tx1"/>
                          </a:solidFill>
                          <a:effectLst/>
                          <a:hlinkClick r:id="rId10" tooltip="Common Noun - considera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consideration</a:t>
                      </a:r>
                      <a:endParaRPr lang="en-IN" sz="2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705" marR="39705" marT="39705" marB="1191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029906"/>
                  </a:ext>
                </a:extLst>
              </a:tr>
              <a:tr h="524101">
                <a:tc>
                  <a:txBody>
                    <a:bodyPr/>
                    <a:lstStyle/>
                    <a:p>
                      <a:r>
                        <a:rPr lang="en-IN" sz="2100" u="none" strike="noStrike" cap="none" spc="0">
                          <a:solidFill>
                            <a:schemeClr val="tx1"/>
                          </a:solidFill>
                          <a:effectLst/>
                          <a:hlinkClick r:id="rId11" tooltip="Common Noun - constituency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constituency</a:t>
                      </a:r>
                      <a:endParaRPr lang="en-IN" sz="2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705" marR="39705" marT="39705" marB="119114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100" u="none" strike="noStrike" cap="none" spc="0">
                          <a:solidFill>
                            <a:schemeClr val="tx1"/>
                          </a:solidFill>
                          <a:effectLst/>
                          <a:hlinkClick r:id="rId12" tooltip="Common Noun - determina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determination</a:t>
                      </a:r>
                      <a:endParaRPr lang="en-IN" sz="2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705" marR="39705" marT="39705" marB="1191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100" u="none" strike="noStrike" cap="none" spc="0">
                          <a:solidFill>
                            <a:schemeClr val="tx1"/>
                          </a:solidFill>
                          <a:effectLst/>
                          <a:hlinkClick r:id="rId13" tooltip="Common Noun - differentiat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differentiate</a:t>
                      </a:r>
                      <a:endParaRPr lang="en-IN" sz="2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705" marR="39705" marT="39705" marB="1191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460406"/>
                  </a:ext>
                </a:extLst>
              </a:tr>
              <a:tr h="524101">
                <a:tc>
                  <a:txBody>
                    <a:bodyPr/>
                    <a:lstStyle/>
                    <a:p>
                      <a:r>
                        <a:rPr lang="en-IN" sz="2100" u="none" strike="noStrike" cap="none" spc="0">
                          <a:solidFill>
                            <a:schemeClr val="tx1"/>
                          </a:solidFill>
                          <a:effectLst/>
                          <a:hlinkClick r:id="rId14" tooltip="Common Noun - disability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disability</a:t>
                      </a:r>
                      <a:endParaRPr lang="en-IN" sz="2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705" marR="39705" marT="39705" marB="119114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100" u="none" strike="noStrike" cap="none" spc="0">
                          <a:solidFill>
                            <a:schemeClr val="tx1"/>
                          </a:solidFill>
                          <a:effectLst/>
                          <a:hlinkClick r:id="rId15" tooltip="Common Noun - discrimina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discrimination</a:t>
                      </a:r>
                      <a:endParaRPr lang="en-IN" sz="2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705" marR="39705" marT="39705" marB="1191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100" u="none" strike="noStrike" cap="none" spc="0">
                          <a:solidFill>
                            <a:schemeClr val="tx1"/>
                          </a:solidFill>
                          <a:effectLst/>
                          <a:hlinkClick r:id="rId16" tooltip="Common Noun - electricity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electricity</a:t>
                      </a:r>
                      <a:endParaRPr lang="en-IN" sz="2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705" marR="39705" marT="39705" marB="1191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3338621"/>
                  </a:ext>
                </a:extLst>
              </a:tr>
              <a:tr h="524101">
                <a:tc>
                  <a:txBody>
                    <a:bodyPr/>
                    <a:lstStyle/>
                    <a:p>
                      <a:r>
                        <a:rPr lang="en-IN" sz="2100" u="none" strike="noStrike" cap="none" spc="0">
                          <a:solidFill>
                            <a:schemeClr val="tx1"/>
                          </a:solidFill>
                          <a:effectLst/>
                          <a:hlinkClick r:id="rId17" tooltip="Common Noun - evalua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evaluation</a:t>
                      </a:r>
                      <a:endParaRPr lang="en-IN" sz="2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705" marR="39705" marT="39705" marB="119114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100" u="none" strike="noStrike" cap="none" spc="0">
                          <a:solidFill>
                            <a:schemeClr val="tx1"/>
                          </a:solidFill>
                          <a:effectLst/>
                          <a:hlinkClick r:id="rId18" tooltip="Common Noun - examina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examination</a:t>
                      </a:r>
                      <a:endParaRPr lang="en-IN" sz="2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705" marR="39705" marT="39705" marB="1191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100" u="none" strike="noStrike" cap="none" spc="0">
                          <a:solidFill>
                            <a:schemeClr val="tx1"/>
                          </a:solidFill>
                          <a:effectLst/>
                          <a:hlinkClick r:id="rId19" tooltip="Common Noun - flexibility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flexibility</a:t>
                      </a:r>
                      <a:endParaRPr lang="en-IN" sz="2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705" marR="39705" marT="39705" marB="1191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281369"/>
                  </a:ext>
                </a:extLst>
              </a:tr>
              <a:tr h="524101">
                <a:tc>
                  <a:txBody>
                    <a:bodyPr/>
                    <a:lstStyle/>
                    <a:p>
                      <a:r>
                        <a:rPr lang="en-IN" sz="2100" u="none" strike="noStrike" cap="none" spc="0">
                          <a:solidFill>
                            <a:schemeClr val="tx1"/>
                          </a:solidFill>
                          <a:effectLst/>
                          <a:hlinkClick r:id="rId20" tooltip="Common Noun - ideology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ideology</a:t>
                      </a:r>
                      <a:endParaRPr lang="en-IN" sz="2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705" marR="39705" marT="39705" marB="119114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100" u="none" strike="noStrike" cap="none" spc="0">
                          <a:solidFill>
                            <a:schemeClr val="tx1"/>
                          </a:solidFill>
                          <a:effectLst/>
                          <a:hlinkClick r:id="rId21" tooltip="Common Noun - imagina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imagination</a:t>
                      </a:r>
                      <a:endParaRPr lang="en-IN" sz="2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705" marR="39705" marT="39705" marB="1191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100" u="none" strike="noStrike" cap="none" spc="0">
                          <a:solidFill>
                            <a:schemeClr val="tx1"/>
                          </a:solidFill>
                          <a:effectLst/>
                          <a:hlinkClick r:id="rId22" tooltip="Common Noun - implementa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implementation</a:t>
                      </a:r>
                      <a:endParaRPr lang="en-IN" sz="2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705" marR="39705" marT="39705" marB="1191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501103"/>
                  </a:ext>
                </a:extLst>
              </a:tr>
              <a:tr h="524101">
                <a:tc>
                  <a:txBody>
                    <a:bodyPr/>
                    <a:lstStyle/>
                    <a:p>
                      <a:r>
                        <a:rPr lang="en-IN" sz="2100" u="none" strike="noStrike" cap="none" spc="0">
                          <a:solidFill>
                            <a:schemeClr val="tx1"/>
                          </a:solidFill>
                          <a:effectLst/>
                          <a:hlinkClick r:id="rId23" tooltip="Common Noun - individual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individual</a:t>
                      </a:r>
                      <a:endParaRPr lang="en-IN" sz="2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705" marR="39705" marT="39705" marB="119114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100" u="none" strike="noStrike" cap="none" spc="0">
                          <a:solidFill>
                            <a:schemeClr val="tx1"/>
                          </a:solidFill>
                          <a:effectLst/>
                          <a:hlinkClick r:id="rId24" tooltip="Common Noun - initiativ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initiative</a:t>
                      </a:r>
                      <a:endParaRPr lang="en-IN" sz="2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705" marR="39705" marT="39705" marB="1191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100" u="none" strike="noStrike" cap="none" spc="0">
                          <a:solidFill>
                            <a:schemeClr val="tx1"/>
                          </a:solidFill>
                          <a:effectLst/>
                          <a:hlinkClick r:id="rId25" tooltip="Common Noun - interpreta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interpretation</a:t>
                      </a:r>
                      <a:endParaRPr lang="en-IN" sz="2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705" marR="39705" marT="39705" marB="1191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2040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606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31C2-84AC-F37B-BA74-EEBEA8D4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Word stress and suffixation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307C7-32D7-0B1D-B00F-49EB592F1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If the 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suffix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(ending) starts with the letters </a:t>
            </a:r>
            <a:r>
              <a:rPr lang="en-GB" b="1" i="1" dirty="0" err="1">
                <a:solidFill>
                  <a:srgbClr val="C328A1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GB" b="1" i="1" dirty="0">
                <a:solidFill>
                  <a:srgbClr val="C328A1"/>
                </a:solidFill>
                <a:effectLst/>
                <a:latin typeface="arial" panose="020B0604020202020204" pitchFamily="34" charset="0"/>
              </a:rPr>
              <a:t> or u 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as with the common ending </a:t>
            </a:r>
            <a:r>
              <a:rPr lang="en-GB" b="1" i="1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-ion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this </a:t>
            </a:r>
            <a:r>
              <a:rPr lang="en-GB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will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determine the position of stress in a word. [Exceptions: the endings 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GB" b="0" i="1" dirty="0" err="1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ist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, -ism, -</a:t>
            </a:r>
            <a:r>
              <a:rPr lang="en-GB" b="0" i="1" dirty="0" err="1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ize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GB" b="0" i="1" dirty="0" err="1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ing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.]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Sample suffixes: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 -ion, -</a:t>
            </a:r>
            <a:r>
              <a:rPr lang="en-GB" b="0" i="1" dirty="0" err="1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ual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, -</a:t>
            </a:r>
            <a:r>
              <a:rPr lang="en-GB" b="0" i="1" dirty="0" err="1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uous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, -</a:t>
            </a:r>
            <a:r>
              <a:rPr lang="en-GB" b="0" i="1" dirty="0" err="1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ial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, -</a:t>
            </a:r>
            <a:r>
              <a:rPr lang="en-GB" b="0" i="1" dirty="0" err="1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ient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, -</a:t>
            </a:r>
            <a:r>
              <a:rPr lang="en-GB" b="0" i="1" dirty="0" err="1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ious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, -</a:t>
            </a:r>
            <a:r>
              <a:rPr lang="en-GB" b="0" i="1" dirty="0" err="1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ior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,  -</a:t>
            </a:r>
            <a:r>
              <a:rPr lang="en-GB" b="0" i="1" dirty="0" err="1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ic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, -</a:t>
            </a:r>
            <a:r>
              <a:rPr lang="en-GB" b="0" i="1" dirty="0" err="1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ity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etc.</a:t>
            </a:r>
            <a:r>
              <a:rPr lang="en-GB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stress comes on the </a:t>
            </a:r>
            <a:r>
              <a:rPr lang="en-GB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syllable </a:t>
            </a:r>
            <a:r>
              <a:rPr lang="en-GB" b="1" i="0" u="sng" dirty="0">
                <a:solidFill>
                  <a:srgbClr val="B22222"/>
                </a:solidFill>
                <a:effectLst/>
                <a:latin typeface="arial" panose="020B0604020202020204" pitchFamily="34" charset="0"/>
              </a:rPr>
              <a:t>before</a:t>
            </a:r>
            <a:r>
              <a:rPr lang="en-GB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the suffix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Examples: 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At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lan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tic, 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co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mic, suf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fic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ient, re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lat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ion, expla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nat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ion, re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sid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ual.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015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466A5-FBBC-9CB5-D4E5-1763A833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DB7E5-B1C0-DF09-2390-B4DFEC791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Organs of Speech</a:t>
            </a:r>
          </a:p>
          <a:p>
            <a:r>
              <a:rPr lang="en-IN" dirty="0"/>
              <a:t>Sound System</a:t>
            </a:r>
          </a:p>
          <a:p>
            <a:r>
              <a:rPr lang="en-IN" dirty="0"/>
              <a:t>Consonants and Vowels</a:t>
            </a:r>
          </a:p>
          <a:p>
            <a:r>
              <a:rPr lang="en-IN" dirty="0"/>
              <a:t>Stress</a:t>
            </a:r>
          </a:p>
          <a:p>
            <a:r>
              <a:rPr lang="en-IN" dirty="0"/>
              <a:t>Rhythm</a:t>
            </a:r>
          </a:p>
        </p:txBody>
      </p:sp>
    </p:spTree>
    <p:extLst>
      <p:ext uri="{BB962C8B-B14F-4D97-AF65-F5344CB8AC3E}">
        <p14:creationId xmlns:p14="http://schemas.microsoft.com/office/powerpoint/2010/main" val="3381715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6979-6342-28F7-BED7-0129EB97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21A81-1DFB-AFF6-2D62-A8FFCB161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Other 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suffixes,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known as 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weak endings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 do </a:t>
            </a:r>
            <a:r>
              <a:rPr lang="en-GB" b="1" i="0" dirty="0">
                <a:solidFill>
                  <a:srgbClr val="BA0672"/>
                </a:solidFill>
                <a:effectLst/>
                <a:latin typeface="arial" panose="020B0604020202020204" pitchFamily="34" charset="0"/>
              </a:rPr>
              <a:t>not 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affect the stress of a word. Sample suffixes:</a:t>
            </a:r>
            <a:r>
              <a:rPr lang="en-GB" b="0" i="0" dirty="0">
                <a:solidFill>
                  <a:srgbClr val="3333FF"/>
                </a:solidFill>
                <a:effectLst/>
                <a:latin typeface="arial" panose="020B0604020202020204" pitchFamily="34" charset="0"/>
              </a:rPr>
              <a:t> -al, -</a:t>
            </a:r>
            <a:r>
              <a:rPr lang="en-GB" b="0" i="0" dirty="0" err="1">
                <a:solidFill>
                  <a:srgbClr val="3333FF"/>
                </a:solidFill>
                <a:effectLst/>
                <a:latin typeface="arial" panose="020B0604020202020204" pitchFamily="34" charset="0"/>
              </a:rPr>
              <a:t>ous</a:t>
            </a:r>
            <a:r>
              <a:rPr lang="en-GB" b="0" i="0" dirty="0">
                <a:solidFill>
                  <a:srgbClr val="3333FF"/>
                </a:solidFill>
                <a:effectLst/>
                <a:latin typeface="arial" panose="020B0604020202020204" pitchFamily="34" charset="0"/>
              </a:rPr>
              <a:t>, -</a:t>
            </a:r>
            <a:r>
              <a:rPr lang="en-GB" b="0" i="0" dirty="0" err="1">
                <a:solidFill>
                  <a:srgbClr val="3333FF"/>
                </a:solidFill>
                <a:effectLst/>
                <a:latin typeface="arial" panose="020B0604020202020204" pitchFamily="34" charset="0"/>
              </a:rPr>
              <a:t>ly</a:t>
            </a:r>
            <a:r>
              <a:rPr lang="en-GB" b="0" i="0" dirty="0">
                <a:solidFill>
                  <a:srgbClr val="3333FF"/>
                </a:solidFill>
                <a:effectLst/>
                <a:latin typeface="arial" panose="020B0604020202020204" pitchFamily="34" charset="0"/>
              </a:rPr>
              <a:t>, -er, -ed, -</a:t>
            </a:r>
            <a:r>
              <a:rPr lang="en-GB" b="0" i="0" dirty="0" err="1">
                <a:solidFill>
                  <a:srgbClr val="3333FF"/>
                </a:solidFill>
                <a:effectLst/>
                <a:latin typeface="arial" panose="020B0604020202020204" pitchFamily="34" charset="0"/>
              </a:rPr>
              <a:t>ist</a:t>
            </a:r>
            <a:r>
              <a:rPr lang="en-GB" b="0" i="0" dirty="0">
                <a:solidFill>
                  <a:srgbClr val="3333FF"/>
                </a:solidFill>
                <a:effectLst/>
                <a:latin typeface="arial" panose="020B0604020202020204" pitchFamily="34" charset="0"/>
              </a:rPr>
              <a:t>, -</a:t>
            </a:r>
            <a:r>
              <a:rPr lang="en-GB" b="0" i="0" dirty="0" err="1">
                <a:solidFill>
                  <a:srgbClr val="3333FF"/>
                </a:solidFill>
                <a:effectLst/>
                <a:latin typeface="arial" panose="020B0604020202020204" pitchFamily="34" charset="0"/>
              </a:rPr>
              <a:t>ing</a:t>
            </a:r>
            <a:r>
              <a:rPr lang="en-GB" b="0" i="0" dirty="0">
                <a:solidFill>
                  <a:srgbClr val="3333FF"/>
                </a:solidFill>
                <a:effectLst/>
                <a:latin typeface="arial" panose="020B0604020202020204" pitchFamily="34" charset="0"/>
              </a:rPr>
              <a:t>, -ism, -</a:t>
            </a:r>
            <a:r>
              <a:rPr lang="en-GB" b="0" i="0" dirty="0" err="1">
                <a:solidFill>
                  <a:srgbClr val="3333FF"/>
                </a:solidFill>
                <a:effectLst/>
                <a:latin typeface="arial" panose="020B0604020202020204" pitchFamily="34" charset="0"/>
              </a:rPr>
              <a:t>ment</a:t>
            </a:r>
            <a:r>
              <a:rPr lang="en-GB" b="0" i="0" dirty="0">
                <a:solidFill>
                  <a:srgbClr val="3333FF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etc.Examples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Per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manent,  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per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manent</a:t>
            </a:r>
            <a:r>
              <a:rPr lang="en-GB" b="0" i="1" dirty="0">
                <a:solidFill>
                  <a:srgbClr val="3333FF"/>
                </a:solidFill>
                <a:effectLst/>
                <a:latin typeface="arial" panose="020B0604020202020204" pitchFamily="34" charset="0"/>
              </a:rPr>
              <a:t>ly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, de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vel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op, de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vel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op</a:t>
            </a:r>
            <a:r>
              <a:rPr lang="en-GB" b="0" i="1" dirty="0">
                <a:solidFill>
                  <a:srgbClr val="3333FF"/>
                </a:solidFill>
                <a:effectLst/>
                <a:latin typeface="arial" panose="020B0604020202020204" pitchFamily="34" charset="0"/>
              </a:rPr>
              <a:t>ment</a:t>
            </a:r>
            <a:endParaRPr lang="en-GB" b="0" i="1" dirty="0">
              <a:solidFill>
                <a:srgbClr val="A40050"/>
              </a:solidFill>
              <a:effectLst/>
              <a:latin typeface="arial" panose="020B0604020202020204" pitchFamily="34" charset="0"/>
            </a:endParaRPr>
          </a:p>
          <a:p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Special case: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adding the endings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 -al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GB" b="0" i="1" dirty="0" err="1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ary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to words ending in </a:t>
            </a:r>
            <a:r>
              <a:rPr lang="en-GB" b="1" i="0" dirty="0">
                <a:solidFill>
                  <a:srgbClr val="BA0672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GB" b="1" i="0" dirty="0" err="1">
                <a:solidFill>
                  <a:srgbClr val="BA0672"/>
                </a:solidFill>
                <a:effectLst/>
                <a:latin typeface="arial" panose="020B0604020202020204" pitchFamily="34" charset="0"/>
              </a:rPr>
              <a:t>ment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 </a:t>
            </a:r>
            <a:br>
              <a:rPr lang="en-GB" dirty="0"/>
            </a:b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-al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and 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GB" b="0" i="1" dirty="0" err="1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ary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behave as strong endings when added to words ending in</a:t>
            </a:r>
            <a:r>
              <a:rPr lang="en-GB" b="1" i="0" dirty="0">
                <a:solidFill>
                  <a:srgbClr val="BA0672"/>
                </a:solidFill>
                <a:effectLst/>
                <a:latin typeface="arial" panose="020B0604020202020204" pitchFamily="34" charset="0"/>
              </a:rPr>
              <a:t> -</a:t>
            </a:r>
            <a:r>
              <a:rPr lang="en-GB" b="1" i="0" dirty="0" err="1">
                <a:solidFill>
                  <a:srgbClr val="BA0672"/>
                </a:solidFill>
                <a:effectLst/>
                <a:latin typeface="arial" panose="020B0604020202020204" pitchFamily="34" charset="0"/>
              </a:rPr>
              <a:t>ment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so we say </a:t>
            </a:r>
            <a:r>
              <a:rPr lang="en-GB" b="1" i="1" u="sng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gov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ernment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but 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govern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ment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al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par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liament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but 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parlia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ment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ary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 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de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part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ment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but 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depart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ment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al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318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A912-C760-D04B-EE6B-911B4AAA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Prefix and word stress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71CBD-5E84-FDBD-CB13-10E4E64AD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Two-syllable  </a:t>
            </a:r>
            <a:r>
              <a:rPr lang="en-GB" b="1" i="0" dirty="0">
                <a:solidFill>
                  <a:srgbClr val="BA0672"/>
                </a:solidFill>
                <a:effectLst/>
                <a:latin typeface="arial" panose="020B0604020202020204" pitchFamily="34" charset="0"/>
              </a:rPr>
              <a:t>verbs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starting with a prefix are almost all stressed on the second syllable.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Examples -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  To ad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dress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,  to be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come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, to com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plete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, to con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trast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, to dis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cuss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, to ex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port 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 to im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prove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, to pre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sent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5665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9BE5B-98E8-EE86-45CA-B80E7D0C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988A2-8924-9E26-BF83-0254A7F6E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Two-syllable </a:t>
            </a:r>
            <a:r>
              <a:rPr lang="en-GB" b="1" i="0" dirty="0">
                <a:solidFill>
                  <a:srgbClr val="BA0672"/>
                </a:solidFill>
                <a:effectLst/>
                <a:latin typeface="arial" panose="020B0604020202020204" pitchFamily="34" charset="0"/>
              </a:rPr>
              <a:t>nouns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GB" b="1" i="0" dirty="0">
                <a:solidFill>
                  <a:srgbClr val="BA0672"/>
                </a:solidFill>
                <a:effectLst/>
                <a:latin typeface="arial" panose="020B0604020202020204" pitchFamily="34" charset="0"/>
              </a:rPr>
              <a:t>adjectives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starting with a prefix need to be learned individually. Examples -</a:t>
            </a:r>
            <a:b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Adjectives and nouns stressed on the prefix: 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Ab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sent, 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com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plex, 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dis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tant,  an '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ex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pert, a 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con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tract, a 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per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mit, a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 re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cord,  </a:t>
            </a:r>
            <a:b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</a:b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Adjectives and nouns</a:t>
            </a:r>
            <a:r>
              <a:rPr lang="en-GB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not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stressed on the prefix: 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  ex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treme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, con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cise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  a re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port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, an</a:t>
            </a:r>
            <a:r>
              <a:rPr lang="en-GB" b="0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ex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press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, dis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may</a:t>
            </a:r>
            <a:endParaRPr lang="en-GB" b="0" i="1" dirty="0">
              <a:solidFill>
                <a:srgbClr val="A40050"/>
              </a:solidFill>
              <a:effectLst/>
              <a:latin typeface="arial" panose="020B0604020202020204" pitchFamily="34" charset="0"/>
            </a:endParaRP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In many cases, such as to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 ex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port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 / an 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ex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port,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to con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flict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 / a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 con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flict,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verb and noun are distinguished by being stressed differently. 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Exceptions: 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to re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port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  / a re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port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,  to 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de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sign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 / a de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sign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1684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5CC16-CE81-B087-986E-1403A7EB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Prefixes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in three-syllable words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B331E-B243-B8B0-22C2-958969816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Prefixes </a:t>
            </a:r>
            <a:r>
              <a:rPr lang="en-GB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usually stressed in three-syllable nouns and adjectives,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They are </a:t>
            </a:r>
            <a:r>
              <a:rPr lang="en-GB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 always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stressed in verbs, which need to be learned individually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Examples nouns and adjectives: 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Ac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cident, 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con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fident, 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de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cadent,  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ex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ercise, 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in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famous,  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in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cident,  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per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manent;  </a:t>
            </a:r>
            <a:b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Examples verbs :   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 to con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sid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er, to en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vis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age 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but 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to 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com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plicate, to '</a:t>
            </a:r>
            <a:r>
              <a:rPr lang="en-GB" b="1" i="1" u="sng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in</a:t>
            </a:r>
            <a:r>
              <a:rPr lang="en-GB" b="0" i="1" dirty="0">
                <a:solidFill>
                  <a:srgbClr val="A40050"/>
                </a:solidFill>
                <a:effectLst/>
                <a:latin typeface="arial" panose="020B0604020202020204" pitchFamily="34" charset="0"/>
              </a:rPr>
              <a:t>dicate</a:t>
            </a:r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Useful note: 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three syllable verbs ending in </a:t>
            </a:r>
            <a:r>
              <a:rPr lang="en-GB" b="1" i="1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-ate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are stressed on the first syllable.... and never on the </a:t>
            </a:r>
            <a:r>
              <a:rPr lang="en-GB" b="1" i="1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ate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syllable.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Examples: to </a:t>
            </a:r>
            <a:r>
              <a:rPr lang="en-GB" b="1" i="1" u="sng" dirty="0">
                <a:solidFill>
                  <a:srgbClr val="BA0672"/>
                </a:solidFill>
                <a:effectLst/>
                <a:latin typeface="arial" panose="020B0604020202020204" pitchFamily="34" charset="0"/>
              </a:rPr>
              <a:t>in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dicate, </a:t>
            </a:r>
            <a:r>
              <a:rPr lang="en-GB" b="1" i="1" u="sng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in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dicated, to </a:t>
            </a:r>
            <a:r>
              <a:rPr lang="en-GB" b="1" i="1" u="sng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con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jugate, </a:t>
            </a:r>
            <a:r>
              <a:rPr lang="en-GB" b="1" i="1" u="sng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con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jugating, to </a:t>
            </a:r>
            <a:r>
              <a:rPr lang="en-GB" b="1" i="1" u="sng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com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plicate </a:t>
            </a:r>
            <a:r>
              <a:rPr lang="en-GB" b="1" i="1" u="sng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com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plicated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829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CF8C-7B27-A2A4-CCD4-A91F0DDC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Four-Syllable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CC8FE-BDCA-B511-1065-0648357D9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stress pattern of most four-syllable words in English will be determined by one of the rules above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if no prefix or suffix rule applies, the norm is that a four syllable word will be stressed on the second syllable. This is notably the general rule with words beginning with "Greek" or "Latin"  morphemes,</a:t>
            </a:r>
            <a:br>
              <a:rPr lang="en-GB" dirty="0"/>
            </a:br>
            <a:r>
              <a:rPr lang="en-GB" b="1" i="0" dirty="0">
                <a:solidFill>
                  <a:srgbClr val="BA0672"/>
                </a:solidFill>
                <a:effectLst/>
                <a:latin typeface="arial" panose="020B0604020202020204" pitchFamily="34" charset="0"/>
              </a:rPr>
              <a:t>Examples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an</a:t>
            </a:r>
            <a:r>
              <a:rPr lang="en-GB" b="1" i="0" dirty="0">
                <a:solidFill>
                  <a:srgbClr val="B75B00"/>
                </a:solidFill>
                <a:effectLst/>
                <a:latin typeface="arial" panose="020B0604020202020204" pitchFamily="34" charset="0"/>
              </a:rPr>
              <a:t>al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ysis, an</a:t>
            </a:r>
            <a:r>
              <a:rPr lang="en-GB" b="1" i="0" dirty="0">
                <a:solidFill>
                  <a:srgbClr val="B75B00"/>
                </a:solidFill>
                <a:effectLst/>
                <a:latin typeface="arial" panose="020B0604020202020204" pitchFamily="34" charset="0"/>
              </a:rPr>
              <a:t>aes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thetist,  cir</a:t>
            </a:r>
            <a:r>
              <a:rPr lang="en-GB" b="1" i="0" dirty="0">
                <a:solidFill>
                  <a:srgbClr val="B75B00"/>
                </a:solidFill>
                <a:effectLst/>
                <a:latin typeface="arial" panose="020B0604020202020204" pitchFamily="34" charset="0"/>
              </a:rPr>
              <a:t>cum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ference, di</a:t>
            </a:r>
            <a:r>
              <a:rPr lang="en-GB" b="1" i="0" dirty="0">
                <a:solidFill>
                  <a:srgbClr val="B75B00"/>
                </a:solidFill>
                <a:effectLst/>
                <a:latin typeface="arial" panose="020B0604020202020204" pitchFamily="34" charset="0"/>
              </a:rPr>
              <a:t>am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eter, e</a:t>
            </a:r>
            <a:r>
              <a:rPr lang="en-GB" b="1" i="0" dirty="0">
                <a:solidFill>
                  <a:srgbClr val="B75B00"/>
                </a:solidFill>
                <a:effectLst/>
                <a:latin typeface="arial" panose="020B0604020202020204" pitchFamily="34" charset="0"/>
              </a:rPr>
              <a:t>col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ogy, ge</a:t>
            </a:r>
            <a:r>
              <a:rPr lang="en-GB" b="1" i="0" dirty="0">
                <a:solidFill>
                  <a:srgbClr val="B75B00"/>
                </a:solidFill>
                <a:effectLst/>
                <a:latin typeface="arial" panose="020B0604020202020204" pitchFamily="34" charset="0"/>
              </a:rPr>
              <a:t>og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rapher, pa</a:t>
            </a:r>
            <a:r>
              <a:rPr lang="en-GB" b="1" i="0" dirty="0">
                <a:solidFill>
                  <a:srgbClr val="B75B00"/>
                </a:solidFill>
                <a:effectLst/>
                <a:latin typeface="arial" panose="020B0604020202020204" pitchFamily="34" charset="0"/>
              </a:rPr>
              <a:t>ra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meter, pa</a:t>
            </a:r>
            <a:r>
              <a:rPr lang="en-GB" b="1" i="0" dirty="0">
                <a:solidFill>
                  <a:srgbClr val="B75B00"/>
                </a:solidFill>
                <a:effectLst/>
                <a:latin typeface="arial" panose="020B0604020202020204" pitchFamily="34" charset="0"/>
              </a:rPr>
              <a:t>ral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ysis,  phe</a:t>
            </a:r>
            <a:r>
              <a:rPr lang="en-GB" b="1" i="0" dirty="0">
                <a:solidFill>
                  <a:srgbClr val="B75B00"/>
                </a:solidFill>
                <a:effectLst/>
                <a:latin typeface="arial" panose="020B0604020202020204" pitchFamily="34" charset="0"/>
              </a:rPr>
              <a:t>nom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enal, phi</a:t>
            </a:r>
            <a:r>
              <a:rPr lang="en-GB" b="1" i="0" dirty="0">
                <a:solidFill>
                  <a:srgbClr val="B75B00"/>
                </a:solidFill>
                <a:effectLst/>
                <a:latin typeface="arial" panose="020B0604020202020204" pitchFamily="34" charset="0"/>
              </a:rPr>
              <a:t>los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ophy, pho</a:t>
            </a:r>
            <a:r>
              <a:rPr lang="en-GB" b="1" i="0" dirty="0">
                <a:solidFill>
                  <a:srgbClr val="B75B00"/>
                </a:solidFill>
                <a:effectLst/>
                <a:latin typeface="arial" panose="020B0604020202020204" pitchFamily="34" charset="0"/>
              </a:rPr>
              <a:t>no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logy, psy</a:t>
            </a:r>
            <a:r>
              <a:rPr lang="en-GB" b="1" i="0" dirty="0">
                <a:solidFill>
                  <a:srgbClr val="B75B00"/>
                </a:solidFill>
                <a:effectLst/>
                <a:latin typeface="arial" panose="020B0604020202020204" pitchFamily="34" charset="0"/>
              </a:rPr>
              <a:t>chi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atrist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6953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279FB-F16B-9486-4437-29A7A505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Stress in sentences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EF7A2-1959-34AA-0713-672FE8EE5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44444"/>
                </a:solidFill>
                <a:effectLst/>
                <a:latin typeface="roboto" panose="020F0502020204030204" pitchFamily="2" charset="0"/>
              </a:rPr>
              <a:t>Content words (nouns, adjectives, adverbs, and main verbs) are usually stressed.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44444"/>
                </a:solidFill>
                <a:effectLst/>
                <a:latin typeface="roboto" panose="020F0502020204030204" pitchFamily="2" charset="0"/>
              </a:rPr>
              <a:t>Function words (determiners, prepositions, and conjunctions) are usually unstressed unless you want to emphasize their role(s) in a sentence.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44444"/>
                </a:solidFill>
                <a:effectLst/>
                <a:latin typeface="roboto" panose="020F0502020204030204" pitchFamily="2" charset="0"/>
              </a:rPr>
              <a:t>Question words (who, what, when, where, why, and how) are usually unstressed unless you want to emphasize their role(s) in a sentence.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44444"/>
                </a:solidFill>
                <a:effectLst/>
                <a:latin typeface="roboto" panose="020F0502020204030204" pitchFamily="2" charset="0"/>
              </a:rPr>
              <a:t>Subject pronouns (I, You, He, She, We, They) are usually unstressed, while object pronouns (me, you, him, her, us, them) are usually stressed.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9116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90D77-AFB5-F070-FA0E-2CDDF877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A86B1-3334-ACB0-47F4-D72721DD7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GB" b="1" i="1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I</a:t>
            </a:r>
            <a:r>
              <a:rPr lang="en-GB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ran quickly to the desk. (emphasizes who is doing the running)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I </a:t>
            </a:r>
            <a:r>
              <a:rPr lang="en-GB" b="1" i="1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ran</a:t>
            </a:r>
            <a:r>
              <a:rPr lang="en-GB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quickly to the desk. (emphasizes what action is being done)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I ran </a:t>
            </a:r>
            <a:r>
              <a:rPr lang="en-GB" b="1" i="1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quickly</a:t>
            </a:r>
            <a:r>
              <a:rPr lang="en-GB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to the desk. (emphasizes the way in which you ran, but does not fundamentally change the meaning of the sentence)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I ran quickly </a:t>
            </a:r>
            <a:r>
              <a:rPr lang="en-GB" b="1" i="1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to</a:t>
            </a:r>
            <a:r>
              <a:rPr lang="en-GB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the desk. (inappropriate sense stress, but emphasizes the direction in which you ran)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I ran quickly to </a:t>
            </a:r>
            <a:r>
              <a:rPr lang="en-GB" b="1" i="1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the</a:t>
            </a:r>
            <a:r>
              <a:rPr lang="en-GB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desk. (inappropriate sense stress, but emphasizes that it was a specific desk)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I ran quickly to the </a:t>
            </a:r>
            <a:r>
              <a:rPr lang="en-GB" b="1" i="1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desk</a:t>
            </a:r>
            <a:r>
              <a:rPr lang="en-GB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. (emphasizes the object or location to which you ran)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719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6611-F287-3CAB-A44B-368FCB1B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2FDE4-847C-0617-2D66-A78F009B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GB" b="1" i="1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Who</a:t>
            </a:r>
            <a:r>
              <a:rPr lang="en-GB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will come to the party? (you want to know who the party attendees are)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Who </a:t>
            </a:r>
            <a:r>
              <a:rPr lang="en-GB" b="1" i="1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will</a:t>
            </a:r>
            <a:r>
              <a:rPr lang="en-GB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come to the party? (you want to know who will definitely be attending the party)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Who will </a:t>
            </a:r>
            <a:r>
              <a:rPr lang="en-GB" b="1" i="1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come</a:t>
            </a:r>
            <a:r>
              <a:rPr lang="en-GB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to the party? (you want to know who will attend the party, but this form does not change the standard meaning of the question)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Who will come </a:t>
            </a:r>
            <a:r>
              <a:rPr lang="en-GB" b="1" i="1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to</a:t>
            </a:r>
            <a:r>
              <a:rPr lang="en-GB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the party? (inappropriate sense stress, but emphasizes the location of the party)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Who will come to </a:t>
            </a:r>
            <a:r>
              <a:rPr lang="en-GB" b="1" i="1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the</a:t>
            </a:r>
            <a:r>
              <a:rPr lang="en-GB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party? (inappropriate sense stress, but emphasizes which party you’re talking about)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Who will come to the </a:t>
            </a:r>
            <a:r>
              <a:rPr lang="en-GB" b="1" i="1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party</a:t>
            </a:r>
            <a:r>
              <a:rPr lang="en-GB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? (you want to emphasize the party, possibly in contrast to a separate event)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1467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1580-7027-86AB-11D4-D4FB3392D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IN" sz="5200"/>
              <a:t>Meaning and Sentence Stress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61BBDC-C1CC-471B-C7D9-DAB2211089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4250922"/>
              </p:ext>
            </p:extLst>
          </p:nvPr>
        </p:nvGraphicFramePr>
        <p:xfrm>
          <a:off x="1131997" y="1825625"/>
          <a:ext cx="9928006" cy="4351344"/>
        </p:xfrm>
        <a:graphic>
          <a:graphicData uri="http://schemas.openxmlformats.org/drawingml/2006/table">
            <a:tbl>
              <a:tblPr/>
              <a:tblGrid>
                <a:gridCol w="4932341">
                  <a:extLst>
                    <a:ext uri="{9D8B030D-6E8A-4147-A177-3AD203B41FA5}">
                      <a16:colId xmlns:a16="http://schemas.microsoft.com/office/drawing/2014/main" val="2085959046"/>
                    </a:ext>
                  </a:extLst>
                </a:gridCol>
                <a:gridCol w="4995665">
                  <a:extLst>
                    <a:ext uri="{9D8B030D-6E8A-4147-A177-3AD203B41FA5}">
                      <a16:colId xmlns:a16="http://schemas.microsoft.com/office/drawing/2014/main" val="120005396"/>
                    </a:ext>
                  </a:extLst>
                </a:gridCol>
              </a:tblGrid>
              <a:tr h="40563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Sentences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4379" marR="184379" marT="46095" marB="46095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Meaning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4379" marR="184379" marT="46095" marB="460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051153"/>
                  </a:ext>
                </a:extLst>
              </a:tr>
              <a:tr h="40563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</a:rPr>
                        <a:t>1. </a:t>
                      </a:r>
                      <a:r>
                        <a:rPr lang="en-GB" sz="1800" b="1" i="1" u="none" strike="noStrike"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r>
                        <a:rPr lang="en-GB" sz="1800" b="0" i="1" u="none" strike="noStrike">
                          <a:effectLst/>
                          <a:latin typeface="Arial" panose="020B0604020202020204" pitchFamily="34" charset="0"/>
                        </a:rPr>
                        <a:t> don’t think she would write it</a:t>
                      </a: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184379" marR="184379" marT="46095" marB="46095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</a:rPr>
                        <a:t>I don’t think that, but someone else does.</a:t>
                      </a:r>
                    </a:p>
                  </a:txBody>
                  <a:tcPr marL="184379" marR="184379" marT="46095" marB="460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913483"/>
                  </a:ext>
                </a:extLst>
              </a:tr>
              <a:tr h="40563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</a:rPr>
                        <a:t>2. </a:t>
                      </a:r>
                      <a:r>
                        <a:rPr lang="en-GB" sz="1800" b="0" i="1" u="none" strike="noStrike">
                          <a:effectLst/>
                          <a:latin typeface="Arial" panose="020B0604020202020204" pitchFamily="34" charset="0"/>
                        </a:rPr>
                        <a:t>I </a:t>
                      </a:r>
                      <a:r>
                        <a:rPr lang="en-GB" sz="1800" b="1" i="1" u="none" strike="noStrike">
                          <a:effectLst/>
                          <a:latin typeface="Arial" panose="020B0604020202020204" pitchFamily="34" charset="0"/>
                        </a:rPr>
                        <a:t>DON’T</a:t>
                      </a:r>
                      <a:r>
                        <a:rPr lang="en-GB" sz="1800" b="0" i="1" u="none" strike="noStrike">
                          <a:effectLst/>
                          <a:latin typeface="Arial" panose="020B0604020202020204" pitchFamily="34" charset="0"/>
                        </a:rPr>
                        <a:t> think she will listen to him</a:t>
                      </a: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184379" marR="184379" marT="46095" marB="46095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</a:rPr>
                        <a:t>It is not true that I think that.</a:t>
                      </a:r>
                    </a:p>
                  </a:txBody>
                  <a:tcPr marL="184379" marR="184379" marT="46095" marB="460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509431"/>
                  </a:ext>
                </a:extLst>
              </a:tr>
              <a:tr h="68220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</a:rPr>
                        <a:t>3. </a:t>
                      </a:r>
                      <a:r>
                        <a:rPr lang="en-GB" sz="1800" b="0" i="1" u="none" strike="noStrike">
                          <a:effectLst/>
                          <a:latin typeface="Arial" panose="020B0604020202020204" pitchFamily="34" charset="0"/>
                        </a:rPr>
                        <a:t>I don’t </a:t>
                      </a:r>
                      <a:r>
                        <a:rPr lang="en-GB" sz="1800" b="1" i="1" u="none" strike="noStrike">
                          <a:effectLst/>
                          <a:latin typeface="Arial" panose="020B0604020202020204" pitchFamily="34" charset="0"/>
                        </a:rPr>
                        <a:t>THINK</a:t>
                      </a:r>
                      <a:r>
                        <a:rPr lang="en-GB" sz="1800" b="0" i="1" u="none" strike="noStrike">
                          <a:effectLst/>
                          <a:latin typeface="Arial" panose="020B0604020202020204" pitchFamily="34" charset="0"/>
                        </a:rPr>
                        <a:t> she will listen to him</a:t>
                      </a: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184379" marR="184379" marT="46095" marB="46095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</a:rPr>
                        <a:t>I don’t think that, I know that. Or: I don’t think that, but I could be wrong.</a:t>
                      </a:r>
                    </a:p>
                  </a:txBody>
                  <a:tcPr marL="184379" marR="184379" marT="46095" marB="460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582968"/>
                  </a:ext>
                </a:extLst>
              </a:tr>
              <a:tr h="68220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</a:rPr>
                        <a:t>4. </a:t>
                      </a:r>
                      <a:r>
                        <a:rPr lang="en-GB" sz="1800" b="0" i="1" u="none" strike="noStrike">
                          <a:effectLst/>
                          <a:latin typeface="Arial" panose="020B0604020202020204" pitchFamily="34" charset="0"/>
                        </a:rPr>
                        <a:t>I don’t think </a:t>
                      </a:r>
                      <a:r>
                        <a:rPr lang="en-GB" sz="1800" b="1" i="1" u="none" strike="noStrike">
                          <a:effectLst/>
                          <a:latin typeface="Arial" panose="020B0604020202020204" pitchFamily="34" charset="0"/>
                        </a:rPr>
                        <a:t>SHE</a:t>
                      </a:r>
                      <a:r>
                        <a:rPr lang="en-GB" sz="1800" b="0" i="1" u="none" strike="noStrike">
                          <a:effectLst/>
                          <a:latin typeface="Arial" panose="020B0604020202020204" pitchFamily="34" charset="0"/>
                        </a:rPr>
                        <a:t> will listen to him</a:t>
                      </a: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184379" marR="184379" marT="46095" marB="46095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</a:rPr>
                        <a:t>I think that someone other than her will listen to him.</a:t>
                      </a:r>
                    </a:p>
                  </a:txBody>
                  <a:tcPr marL="184379" marR="184379" marT="46095" marB="460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1343100"/>
                  </a:ext>
                </a:extLst>
              </a:tr>
              <a:tr h="68220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</a:rPr>
                        <a:t>5. </a:t>
                      </a:r>
                      <a:r>
                        <a:rPr lang="en-GB" sz="1800" b="0" i="1" u="none" strike="noStrike">
                          <a:effectLst/>
                          <a:latin typeface="Arial" panose="020B0604020202020204" pitchFamily="34" charset="0"/>
                        </a:rPr>
                        <a:t>I don’t think she </a:t>
                      </a:r>
                      <a:r>
                        <a:rPr lang="en-GB" sz="1800" b="1" i="1" u="none" strike="noStrike">
                          <a:effectLst/>
                          <a:latin typeface="Arial" panose="020B0604020202020204" pitchFamily="34" charset="0"/>
                        </a:rPr>
                        <a:t>WILL</a:t>
                      </a:r>
                      <a:r>
                        <a:rPr lang="en-GB" sz="1800" b="0" i="1" u="none" strike="noStrike">
                          <a:effectLst/>
                          <a:latin typeface="Arial" panose="020B0604020202020204" pitchFamily="34" charset="0"/>
                        </a:rPr>
                        <a:t> listen to him</a:t>
                      </a: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184379" marR="184379" marT="46095" marB="46095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</a:rPr>
                        <a:t>I think that she will not be willing or agreeable to listening to him.</a:t>
                      </a:r>
                    </a:p>
                  </a:txBody>
                  <a:tcPr marL="184379" marR="184379" marT="46095" marB="460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204474"/>
                  </a:ext>
                </a:extLst>
              </a:tr>
              <a:tr h="40563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</a:rPr>
                        <a:t>6. </a:t>
                      </a:r>
                      <a:r>
                        <a:rPr lang="en-GB" sz="1800" b="0" i="1" u="none" strike="noStrike">
                          <a:effectLst/>
                          <a:latin typeface="Arial" panose="020B0604020202020204" pitchFamily="34" charset="0"/>
                        </a:rPr>
                        <a:t>I don’t think she will </a:t>
                      </a:r>
                      <a:r>
                        <a:rPr lang="en-GB" sz="1800" b="1" i="1" u="none" strike="noStrike">
                          <a:effectLst/>
                          <a:latin typeface="Arial" panose="020B0604020202020204" pitchFamily="34" charset="0"/>
                        </a:rPr>
                        <a:t>LISTEN</a:t>
                      </a:r>
                      <a:r>
                        <a:rPr lang="en-GB" sz="1800" b="0" i="1" u="none" strike="noStrike">
                          <a:effectLst/>
                          <a:latin typeface="Arial" panose="020B0604020202020204" pitchFamily="34" charset="0"/>
                        </a:rPr>
                        <a:t> to him</a:t>
                      </a: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184379" marR="184379" marT="46095" marB="46095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</a:rPr>
                        <a:t>Instead of listening, she might talk to him.</a:t>
                      </a:r>
                    </a:p>
                  </a:txBody>
                  <a:tcPr marL="184379" marR="184379" marT="46095" marB="460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534412"/>
                  </a:ext>
                </a:extLst>
              </a:tr>
              <a:tr h="68220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</a:rPr>
                        <a:t>7. </a:t>
                      </a:r>
                      <a:r>
                        <a:rPr lang="en-GB" sz="1800" b="0" i="1" u="none" strike="noStrike">
                          <a:effectLst/>
                          <a:latin typeface="Arial" panose="020B0604020202020204" pitchFamily="34" charset="0"/>
                        </a:rPr>
                        <a:t>I don’t think she will listen to </a:t>
                      </a:r>
                      <a:r>
                        <a:rPr lang="en-GB" sz="1800" b="1" i="1" u="none" strike="noStrike">
                          <a:effectLst/>
                          <a:latin typeface="Arial" panose="020B0604020202020204" pitchFamily="34" charset="0"/>
                        </a:rPr>
                        <a:t>HIM</a:t>
                      </a: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184379" marR="184379" marT="46095" marB="46095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i="0" u="none" strike="noStrike" dirty="0">
                          <a:effectLst/>
                          <a:latin typeface="Arial" panose="020B0604020202020204" pitchFamily="34" charset="0"/>
                        </a:rPr>
                        <a:t>I think that she will listen to someone else than him.</a:t>
                      </a:r>
                    </a:p>
                  </a:txBody>
                  <a:tcPr marL="184379" marR="184379" marT="46095" marB="460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888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673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25D53B-B373-0803-67D3-165C170E3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24662-5149-16AE-283E-F5B86E1AC5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The </a:t>
            </a:r>
            <a:r>
              <a:rPr lang="en-GB" b="1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kids </a:t>
            </a: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are at the </a:t>
            </a:r>
            <a:r>
              <a:rPr lang="en-GB" b="1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park</a:t>
            </a: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Do you </a:t>
            </a:r>
            <a:r>
              <a:rPr lang="en-GB" b="1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have</a:t>
            </a: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 any </a:t>
            </a:r>
            <a:r>
              <a:rPr lang="en-GB" b="1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bro</a:t>
            </a: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thers or </a:t>
            </a:r>
            <a:r>
              <a:rPr lang="en-GB" b="1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sis</a:t>
            </a: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ters?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Why aren’t</a:t>
            </a: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 you </a:t>
            </a:r>
            <a:r>
              <a:rPr lang="en-GB" b="1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do</a:t>
            </a: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ing</a:t>
            </a:r>
            <a:r>
              <a:rPr lang="en-GB" b="1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 </a:t>
            </a: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your </a:t>
            </a:r>
            <a:r>
              <a:rPr lang="en-GB" b="1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home</a:t>
            </a: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work?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He </a:t>
            </a:r>
            <a:r>
              <a:rPr lang="en-GB" b="1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bought</a:t>
            </a: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 a </a:t>
            </a:r>
            <a:r>
              <a:rPr lang="en-GB" b="1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red car</a:t>
            </a: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 for his </a:t>
            </a:r>
            <a:r>
              <a:rPr lang="en-GB" b="1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daugh</a:t>
            </a: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I am Bra</a:t>
            </a:r>
            <a:r>
              <a:rPr lang="en-GB" b="1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zi</a:t>
            </a: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lian.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We are </a:t>
            </a:r>
            <a:r>
              <a:rPr lang="en-GB" b="1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not</a:t>
            </a: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 fa</a:t>
            </a:r>
            <a:r>
              <a:rPr lang="en-GB" b="1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mi</a:t>
            </a: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liar with this </a:t>
            </a:r>
            <a:r>
              <a:rPr lang="en-GB" b="1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new </a:t>
            </a: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com</a:t>
            </a:r>
            <a:r>
              <a:rPr lang="en-GB" b="1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pu</a:t>
            </a: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ter</a:t>
            </a:r>
            <a:r>
              <a:rPr lang="en-GB" b="1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 pro</a:t>
            </a: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gram.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The </a:t>
            </a:r>
            <a:r>
              <a:rPr lang="en-GB" b="1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ath</a:t>
            </a: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lete </a:t>
            </a:r>
            <a:r>
              <a:rPr lang="en-GB" b="1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ran quick</a:t>
            </a: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ly and </a:t>
            </a:r>
            <a:r>
              <a:rPr lang="en-GB" b="1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won</a:t>
            </a: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 the compe</a:t>
            </a:r>
            <a:r>
              <a:rPr lang="en-GB" b="1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ti</a:t>
            </a: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She does </a:t>
            </a:r>
            <a:r>
              <a:rPr lang="en-GB" b="1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not know</a:t>
            </a: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 the </a:t>
            </a:r>
            <a:r>
              <a:rPr lang="en-GB" b="1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an</a:t>
            </a: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swer.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I </a:t>
            </a:r>
            <a:r>
              <a:rPr lang="en-GB" b="1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don’t know</a:t>
            </a: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 the </a:t>
            </a:r>
            <a:r>
              <a:rPr lang="en-GB" b="1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an</a:t>
            </a: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swer, </a:t>
            </a:r>
            <a:r>
              <a:rPr lang="en-GB" b="1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ei</a:t>
            </a: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ther.</a:t>
            </a:r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DD7EFC-194E-5675-7EEF-742204E5A9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We </a:t>
            </a:r>
            <a:r>
              <a:rPr lang="en-GB" b="1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aren’t sure</a:t>
            </a: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I’ve </a:t>
            </a:r>
            <a:r>
              <a:rPr lang="en-GB" b="1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never heard</a:t>
            </a: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 of </a:t>
            </a:r>
            <a:r>
              <a:rPr lang="en-GB" b="1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that </a:t>
            </a: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be</a:t>
            </a:r>
            <a:r>
              <a:rPr lang="en-GB" b="1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fore</a:t>
            </a: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, but it </a:t>
            </a:r>
            <a:r>
              <a:rPr lang="en-GB" b="1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makes sense</a:t>
            </a: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They’ll </a:t>
            </a:r>
            <a:r>
              <a:rPr lang="en-GB" b="1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ask</a:t>
            </a: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 the </a:t>
            </a:r>
            <a:r>
              <a:rPr lang="en-GB" b="1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tea</a:t>
            </a: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cher for </a:t>
            </a:r>
            <a:r>
              <a:rPr lang="en-GB" b="1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help</a:t>
            </a: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Some peo</a:t>
            </a: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ple pre</a:t>
            </a:r>
            <a:r>
              <a:rPr lang="en-GB" b="1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fer</a:t>
            </a: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 </a:t>
            </a:r>
            <a:r>
              <a:rPr lang="en-GB" b="1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Macs</a:t>
            </a: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, but </a:t>
            </a:r>
            <a:r>
              <a:rPr lang="en-GB" b="1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ma</a:t>
            </a: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ny </a:t>
            </a:r>
            <a:r>
              <a:rPr lang="en-GB" b="1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o</a:t>
            </a: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thers pre</a:t>
            </a:r>
            <a:r>
              <a:rPr lang="en-GB" b="1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fer PCs</a:t>
            </a: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She is going to </a:t>
            </a:r>
            <a:r>
              <a:rPr lang="en-GB" b="1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stu</a:t>
            </a: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dy to</a:t>
            </a:r>
            <a:r>
              <a:rPr lang="en-GB" b="1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night</a:t>
            </a: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I can </a:t>
            </a:r>
            <a:r>
              <a:rPr lang="en-GB" b="1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speak French</a:t>
            </a: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I </a:t>
            </a:r>
            <a:r>
              <a:rPr lang="en-GB" b="1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can’t speak </a:t>
            </a: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Japa</a:t>
            </a:r>
            <a:r>
              <a:rPr lang="en-GB" b="1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nese</a:t>
            </a: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Yes</a:t>
            </a: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, I </a:t>
            </a:r>
            <a:r>
              <a:rPr lang="en-GB" b="1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can</a:t>
            </a: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. / </a:t>
            </a:r>
            <a:r>
              <a:rPr lang="en-GB" b="1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No</a:t>
            </a: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, I </a:t>
            </a:r>
            <a:r>
              <a:rPr lang="en-GB" b="1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can’t</a:t>
            </a:r>
            <a:r>
              <a:rPr lang="en-GB" b="0" i="0" dirty="0">
                <a:solidFill>
                  <a:srgbClr val="231F20"/>
                </a:solidFill>
                <a:effectLst/>
                <a:latin typeface="Open Sans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4115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9EEF-F547-79FC-B4D1-746408AB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Organs of Speech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690FAB-8C5F-666F-1D54-EEBC6385C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8925" y="1800225"/>
            <a:ext cx="52292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16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817178-3315-5B0D-C7A4-CA61326E9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Connected speech rules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ECDBFF-8542-695C-BC87-F5AAE34E22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Deletion: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A syllable containing the unstressed "</a:t>
            </a:r>
            <a:r>
              <a:rPr lang="en-GB" b="1" i="1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schwa</a:t>
            </a:r>
            <a:r>
              <a:rPr lang="en-GB" b="0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" is often lost. For example,</a:t>
            </a:r>
            <a:br>
              <a:rPr lang="en-GB" dirty="0"/>
            </a:br>
            <a:r>
              <a:rPr lang="en-GB" b="0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int(e)rest,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sim(</a:t>
            </a:r>
            <a:r>
              <a:rPr lang="en-GB" b="0" i="0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GB" b="0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)lar,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lib(a)</a:t>
            </a:r>
            <a:r>
              <a:rPr lang="en-GB" b="0" i="0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ry</a:t>
            </a:r>
            <a:r>
              <a:rPr lang="en-GB" b="0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diff(e)rent,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t(o)night</a:t>
            </a:r>
          </a:p>
          <a:p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AEC17B-4245-E6DC-7679-39B203BD85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Ellison: /t/and /d/ consonants are elided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chris</a:t>
            </a:r>
            <a:r>
              <a:rPr lang="en-GB" b="0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(t)mas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san</a:t>
            </a:r>
            <a:r>
              <a:rPr lang="en-GB" b="0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(d)</a:t>
            </a:r>
            <a:r>
              <a:rPr lang="en-GB" b="0" i="0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wich</a:t>
            </a:r>
            <a:br>
              <a:rPr lang="en-GB" b="0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</a:br>
            <a:r>
              <a:rPr lang="en-GB" b="0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The same process can occur across word boundaries, for example,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mus</a:t>
            </a:r>
            <a:r>
              <a:rPr lang="en-GB" b="0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(t) be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the firs(t) three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you an(d) 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we </a:t>
            </a:r>
            <a:r>
              <a:rPr lang="en-GB" b="0" i="0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stopp</a:t>
            </a:r>
            <a:r>
              <a:rPr lang="en-GB" b="0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(ed) for lunch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/ h /</a:t>
            </a:r>
            <a:br>
              <a:rPr lang="en-GB" b="0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</a:br>
            <a:r>
              <a:rPr lang="en-GB" b="0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The / h / sound is also often deleted. For example,</a:t>
            </a:r>
            <a:br>
              <a:rPr lang="en-GB" b="0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</a:br>
            <a:endParaRPr lang="en-GB" b="0" i="0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you shouldn´t (h)</a:t>
            </a:r>
            <a:r>
              <a:rPr lang="en-GB" b="0" i="0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ave</a:t>
            </a:r>
            <a:endParaRPr lang="en-GB" b="0" i="0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tell (h)</a:t>
            </a:r>
            <a:r>
              <a:rPr lang="en-GB" b="0" i="0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im</a:t>
            </a:r>
            <a:r>
              <a:rPr lang="en-GB" b="0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1559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3918-3E8E-9D76-ECC3-1F921BDC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Intrusion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9F8F4B-3382-2D69-4AA4-C88B91A87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GB" b="0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When two vowel sounds meet, we tend to insert an extra sound which resembles either </a:t>
            </a:r>
            <a:r>
              <a:rPr lang="en-GB" b="1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a / j /, / w / or / r / </a:t>
            </a:r>
            <a:r>
              <a:rPr lang="en-GB" b="0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, to mark the transition sound between the two vowels, a device referred to as intrusion. For example: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Intruding / r/</a:t>
            </a:r>
            <a:br>
              <a:rPr lang="en-GB" b="0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</a:br>
            <a:r>
              <a:rPr lang="en-GB" b="0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The media / </a:t>
            </a:r>
            <a:r>
              <a:rPr lang="en-GB" b="1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r</a:t>
            </a:r>
            <a:r>
              <a:rPr lang="en-GB" b="0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 /are to blame.</a:t>
            </a:r>
            <a:br>
              <a:rPr lang="en-GB" b="0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</a:br>
            <a:r>
              <a:rPr lang="en-GB" b="0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Law(r)and order.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Intruding / j /</a:t>
            </a:r>
            <a:br>
              <a:rPr lang="en-GB" b="1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</a:br>
            <a:r>
              <a:rPr lang="en-GB" b="0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 / </a:t>
            </a:r>
            <a:r>
              <a:rPr lang="en-GB" b="1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j</a:t>
            </a:r>
            <a:r>
              <a:rPr lang="en-GB" b="0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 / agree.</a:t>
            </a:r>
            <a:br>
              <a:rPr lang="en-GB" b="0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</a:br>
            <a:r>
              <a:rPr lang="en-GB" b="0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They / </a:t>
            </a:r>
            <a:r>
              <a:rPr lang="en-GB" b="1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j</a:t>
            </a:r>
            <a:r>
              <a:rPr lang="en-GB" b="0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 /are here!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Intruding / w/</a:t>
            </a:r>
            <a:br>
              <a:rPr lang="en-GB" b="1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</a:br>
            <a:r>
              <a:rPr lang="en-GB" b="0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 want to/ </a:t>
            </a:r>
            <a:r>
              <a:rPr lang="en-GB" b="1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w</a:t>
            </a:r>
            <a:r>
              <a:rPr lang="en-GB" b="0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/eat.</a:t>
            </a:r>
            <a:br>
              <a:rPr lang="en-GB" b="0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</a:br>
            <a:r>
              <a:rPr lang="en-GB" b="0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Please do/ </a:t>
            </a:r>
            <a:r>
              <a:rPr lang="en-GB" b="1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w</a:t>
            </a:r>
            <a:r>
              <a:rPr lang="en-GB" b="0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/it.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9505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B65F04-AB67-88BB-A791-E3C4BC99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Connected Speech and changes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CFAEF-9884-6C5E-D09B-85371CD6B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b="1" i="0" dirty="0">
                <a:effectLst/>
                <a:latin typeface="Roboto" panose="02000000000000000000" pitchFamily="2" charset="0"/>
              </a:rPr>
              <a:t>The – different pronunciation with vowel and consonant sounds</a:t>
            </a:r>
          </a:p>
          <a:p>
            <a:r>
              <a:rPr lang="en-GB" b="1" i="0" dirty="0">
                <a:effectLst/>
                <a:latin typeface="Roboto" panose="02000000000000000000" pitchFamily="2" charset="0"/>
              </a:rPr>
              <a:t>I am – I’m</a:t>
            </a:r>
          </a:p>
          <a:p>
            <a:r>
              <a:rPr lang="en-GB" b="1" i="0" dirty="0">
                <a:effectLst/>
                <a:latin typeface="Roboto" panose="02000000000000000000" pitchFamily="2" charset="0"/>
              </a:rPr>
              <a:t>You are – You’re</a:t>
            </a:r>
          </a:p>
          <a:p>
            <a:r>
              <a:rPr lang="en-GB" b="1" i="0" dirty="0">
                <a:effectLst/>
                <a:latin typeface="Roboto" panose="02000000000000000000" pitchFamily="2" charset="0"/>
              </a:rPr>
              <a:t>He is – He’s /</a:t>
            </a:r>
            <a:r>
              <a:rPr lang="en-GB" b="1" i="0" dirty="0" err="1">
                <a:effectLst/>
                <a:latin typeface="Roboto" panose="02000000000000000000" pitchFamily="2" charset="0"/>
              </a:rPr>
              <a:t>Hi:z</a:t>
            </a:r>
            <a:r>
              <a:rPr lang="en-GB" b="1" i="0" dirty="0">
                <a:effectLst/>
                <a:latin typeface="Roboto" panose="02000000000000000000" pitchFamily="2" charset="0"/>
              </a:rPr>
              <a:t>/</a:t>
            </a:r>
          </a:p>
          <a:p>
            <a:r>
              <a:rPr lang="en-GB" b="1" i="0" dirty="0">
                <a:effectLst/>
                <a:latin typeface="Roboto" panose="02000000000000000000" pitchFamily="2" charset="0"/>
              </a:rPr>
              <a:t>She is – She’s /</a:t>
            </a:r>
            <a:r>
              <a:rPr lang="en-GB" b="1" i="0" dirty="0" err="1">
                <a:effectLst/>
                <a:latin typeface="Roboto" panose="02000000000000000000" pitchFamily="2" charset="0"/>
              </a:rPr>
              <a:t>Shi:z</a:t>
            </a:r>
            <a:r>
              <a:rPr lang="en-GB" b="1" i="0" dirty="0">
                <a:effectLst/>
                <a:latin typeface="Roboto" panose="02000000000000000000" pitchFamily="2" charset="0"/>
              </a:rPr>
              <a:t>/</a:t>
            </a:r>
          </a:p>
          <a:p>
            <a:r>
              <a:rPr lang="en-GB" b="1" i="0" dirty="0">
                <a:effectLst/>
                <a:latin typeface="Roboto" panose="02000000000000000000" pitchFamily="2" charset="0"/>
              </a:rPr>
              <a:t>Have to</a:t>
            </a:r>
            <a:br>
              <a:rPr lang="en-GB" dirty="0"/>
            </a:br>
            <a:r>
              <a:rPr lang="en-GB" b="0" i="0" dirty="0">
                <a:effectLst/>
                <a:latin typeface="Roboto" panose="02000000000000000000" pitchFamily="2" charset="0"/>
              </a:rPr>
              <a:t>In connected speech we say “</a:t>
            </a:r>
            <a:r>
              <a:rPr lang="en-GB" b="0" i="0" dirty="0" err="1">
                <a:effectLst/>
                <a:latin typeface="Roboto" panose="02000000000000000000" pitchFamily="2" charset="0"/>
              </a:rPr>
              <a:t>hafta</a:t>
            </a:r>
            <a:r>
              <a:rPr lang="en-GB" b="0" i="0" dirty="0">
                <a:effectLst/>
                <a:latin typeface="Roboto" panose="02000000000000000000" pitchFamily="2" charset="0"/>
              </a:rPr>
              <a:t>.”</a:t>
            </a:r>
          </a:p>
          <a:p>
            <a:r>
              <a:rPr lang="en-GB" b="1" i="0" dirty="0">
                <a:effectLst/>
                <a:latin typeface="Roboto" panose="02000000000000000000" pitchFamily="2" charset="0"/>
              </a:rPr>
              <a:t>Can you</a:t>
            </a:r>
            <a:br>
              <a:rPr lang="en-GB" dirty="0"/>
            </a:br>
            <a:r>
              <a:rPr lang="en-GB" b="0" i="0" dirty="0">
                <a:effectLst/>
                <a:latin typeface="Roboto" panose="02000000000000000000" pitchFamily="2" charset="0"/>
              </a:rPr>
              <a:t>In connected speech we say “</a:t>
            </a:r>
            <a:r>
              <a:rPr lang="en-GB" b="0" i="0" dirty="0" err="1">
                <a:effectLst/>
                <a:latin typeface="Roboto" panose="02000000000000000000" pitchFamily="2" charset="0"/>
              </a:rPr>
              <a:t>knyu</a:t>
            </a:r>
            <a:r>
              <a:rPr lang="en-GB" b="0" i="0" dirty="0">
                <a:effectLst/>
                <a:latin typeface="Roboto" panose="02000000000000000000" pitchFamily="2" charset="0"/>
              </a:rPr>
              <a:t>.”</a:t>
            </a:r>
            <a:endParaRPr lang="en-GB" dirty="0">
              <a:latin typeface="Roboto" panose="02000000000000000000" pitchFamily="2" charset="0"/>
            </a:endParaRPr>
          </a:p>
          <a:p>
            <a:r>
              <a:rPr lang="en-GB" b="1" i="0" dirty="0">
                <a:effectLst/>
                <a:latin typeface="Roboto" panose="02000000000000000000" pitchFamily="2" charset="0"/>
              </a:rPr>
              <a:t>Would you</a:t>
            </a:r>
            <a:br>
              <a:rPr lang="en-GB" dirty="0"/>
            </a:br>
            <a:r>
              <a:rPr lang="en-GB" b="0" i="0" dirty="0">
                <a:effectLst/>
                <a:latin typeface="Roboto" panose="02000000000000000000" pitchFamily="2" charset="0"/>
              </a:rPr>
              <a:t>In connected speech we say “</a:t>
            </a:r>
            <a:r>
              <a:rPr lang="en-GB" b="0" i="0" dirty="0" err="1">
                <a:effectLst/>
                <a:latin typeface="Roboto" panose="02000000000000000000" pitchFamily="2" charset="0"/>
              </a:rPr>
              <a:t>wudyu</a:t>
            </a:r>
            <a:r>
              <a:rPr lang="en-GB" b="0" i="0" dirty="0">
                <a:effectLst/>
                <a:latin typeface="Roboto" panose="02000000000000000000" pitchFamily="2" charset="0"/>
              </a:rPr>
              <a:t>.”</a:t>
            </a:r>
          </a:p>
          <a:p>
            <a:r>
              <a:rPr lang="en-GB" b="1" i="0" dirty="0">
                <a:effectLst/>
                <a:latin typeface="Roboto" panose="02000000000000000000" pitchFamily="2" charset="0"/>
              </a:rPr>
              <a:t>Do you</a:t>
            </a:r>
            <a:br>
              <a:rPr lang="en-GB" dirty="0"/>
            </a:br>
            <a:r>
              <a:rPr lang="en-GB" b="0" i="0" dirty="0">
                <a:effectLst/>
                <a:latin typeface="Roboto" panose="02000000000000000000" pitchFamily="2" charset="0"/>
              </a:rPr>
              <a:t>In connected speech we say “</a:t>
            </a:r>
            <a:r>
              <a:rPr lang="en-GB" b="0" i="0" dirty="0" err="1">
                <a:effectLst/>
                <a:latin typeface="Roboto" panose="02000000000000000000" pitchFamily="2" charset="0"/>
              </a:rPr>
              <a:t>dyu</a:t>
            </a:r>
            <a:r>
              <a:rPr lang="en-GB" b="0" i="0" dirty="0">
                <a:effectLst/>
                <a:latin typeface="Roboto" panose="02000000000000000000" pitchFamily="2" charset="0"/>
              </a:rPr>
              <a:t>.”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1186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01AC-8C95-7401-0CA3-5688A584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220E1-9943-38D0-E730-37306537E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GB" b="0" i="1" dirty="0">
                <a:solidFill>
                  <a:srgbClr val="444444"/>
                </a:solidFill>
                <a:effectLst/>
                <a:latin typeface="inherit"/>
              </a:rPr>
              <a:t>"The organisers have done a great job"</a:t>
            </a:r>
            <a:endParaRPr lang="en-GB" b="0" i="0" dirty="0">
              <a:solidFill>
                <a:srgbClr val="444444"/>
              </a:solidFill>
              <a:effectLst/>
              <a:latin typeface="Lato" panose="020F0502020204030204" pitchFamily="34" charset="0"/>
            </a:endParaRPr>
          </a:p>
          <a:p>
            <a:pPr algn="l" fontAlgn="base"/>
            <a:r>
              <a:rPr lang="en-GB" b="0" i="1" dirty="0">
                <a:solidFill>
                  <a:srgbClr val="444444"/>
                </a:solidFill>
                <a:effectLst/>
                <a:latin typeface="inherit"/>
              </a:rPr>
              <a:t>"We hope that the event will be a success"</a:t>
            </a:r>
            <a:endParaRPr lang="en-GB" b="0" i="0" dirty="0">
              <a:solidFill>
                <a:srgbClr val="444444"/>
              </a:solidFill>
              <a:effectLst/>
              <a:latin typeface="Lato" panose="020F0502020204030204" pitchFamily="34" charset="0"/>
            </a:endParaRPr>
          </a:p>
          <a:p>
            <a:pPr algn="l" fontAlgn="base"/>
            <a:r>
              <a:rPr lang="en-GB" b="0" i="1" dirty="0">
                <a:solidFill>
                  <a:srgbClr val="444444"/>
                </a:solidFill>
                <a:effectLst/>
                <a:latin typeface="inherit"/>
              </a:rPr>
              <a:t>"We discussed the advantages of the project"</a:t>
            </a:r>
            <a:endParaRPr lang="en-GB" b="0" i="0" dirty="0">
              <a:solidFill>
                <a:srgbClr val="444444"/>
              </a:solidFill>
              <a:effectLst/>
              <a:latin typeface="Lato" panose="020F0502020204030204" pitchFamily="34" charset="0"/>
            </a:endParaRPr>
          </a:p>
          <a:p>
            <a:pPr algn="l" fontAlgn="base"/>
            <a:r>
              <a:rPr lang="en-GB" b="0" i="1" dirty="0">
                <a:solidFill>
                  <a:srgbClr val="444444"/>
                </a:solidFill>
                <a:effectLst/>
                <a:latin typeface="inherit"/>
              </a:rPr>
              <a:t>"The international trade fair takes place every year"</a:t>
            </a:r>
            <a:endParaRPr lang="en-GB" b="0" i="0" dirty="0">
              <a:solidFill>
                <a:srgbClr val="444444"/>
              </a:solidFill>
              <a:effectLst/>
              <a:latin typeface="Lato" panose="020F0502020204030204" pitchFamily="34" charset="0"/>
            </a:endParaRPr>
          </a:p>
          <a:p>
            <a:pPr algn="l" fontAlgn="base"/>
            <a:endParaRPr lang="en-GB" b="0" i="0" dirty="0">
              <a:solidFill>
                <a:srgbClr val="444444"/>
              </a:solidFill>
              <a:effectLst/>
              <a:latin typeface="Lato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4248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B6E59-D2CA-3EE2-8396-328DB8D3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15E27-BDD4-9F2A-88AC-3A52851B6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A: What are you doing?</a:t>
            </a:r>
          </a:p>
          <a:p>
            <a:pPr algn="l" fontAlgn="base"/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B: Studying. I have a lot of homework. I hate math. I wish I could drop out of school.</a:t>
            </a:r>
          </a:p>
          <a:p>
            <a:pPr algn="l" fontAlgn="base"/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A: Well, you have to go because you need to get your diploma.</a:t>
            </a:r>
          </a:p>
          <a:p>
            <a:pPr algn="l" fontAlgn="base"/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B: I guess so. Hey, have you seen Benjamin?</a:t>
            </a:r>
          </a:p>
          <a:p>
            <a:pPr algn="l" fontAlgn="base"/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A: No. If he's not in his room, then he must have gone out. He could have gone to the park to play basketball. It is a nice day.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9966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968C-E83F-03A7-E4EA-1204FE18E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48C22-5580-FA0D-FFC2-6A259B053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fontAlgn="base"/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A: Hey Jake. How are you?</a:t>
            </a:r>
          </a:p>
          <a:p>
            <a:pPr algn="l" fontAlgn="base"/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B: I'm kind of upset.</a:t>
            </a:r>
          </a:p>
          <a:p>
            <a:pPr algn="l" fontAlgn="base"/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A: Why? What's the matter?</a:t>
            </a:r>
          </a:p>
          <a:p>
            <a:pPr algn="l" fontAlgn="base"/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B: I lent 100 bucks to my friend last week. But he still hasn't paid me back.</a:t>
            </a:r>
          </a:p>
          <a:p>
            <a:pPr algn="l" fontAlgn="base"/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A: You shouldn't have lent money to him. It's not good when money gets between friends.</a:t>
            </a:r>
          </a:p>
          <a:p>
            <a:pPr algn="l" fontAlgn="base"/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B: I know. He was supposed to pay me back yesterday, but he didn't. He didn't even mention it.</a:t>
            </a:r>
          </a:p>
          <a:p>
            <a:pPr algn="l" fontAlgn="base"/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A: I bet you he has forgotten about it. Why don't you remind him?</a:t>
            </a:r>
          </a:p>
          <a:p>
            <a:pPr algn="l" fontAlgn="base"/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B: I guess I have to.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9118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59AA-EF25-13DF-8D38-05E64155A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Visit the given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4645D-7667-0420-2E4D-4870941FF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https://helenslanguagehome.com/my-language-blog/english-connected-speech-listening-exercises/</a:t>
            </a:r>
          </a:p>
        </p:txBody>
      </p:sp>
    </p:spTree>
    <p:extLst>
      <p:ext uri="{BB962C8B-B14F-4D97-AF65-F5344CB8AC3E}">
        <p14:creationId xmlns:p14="http://schemas.microsoft.com/office/powerpoint/2010/main" val="19794164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06EF3-D63D-413F-9D86-0964BF4CC62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19375" y="1825625"/>
            <a:ext cx="6810375" cy="3175000"/>
          </a:xfrm>
        </p:spPr>
        <p:txBody>
          <a:bodyPr/>
          <a:lstStyle/>
          <a:p>
            <a:pPr algn="ctr"/>
            <a:r>
              <a:rPr lang="en-IN" dirty="0"/>
              <a:t>Thank You!!!!</a:t>
            </a:r>
          </a:p>
          <a:p>
            <a:endParaRPr lang="en-IN" dirty="0"/>
          </a:p>
          <a:p>
            <a:r>
              <a:rPr lang="en-IN" dirty="0"/>
              <a:t>Try reciting nursery rhymes, Blake’s ‘The Tiger’, Whitman’s “O Captain! My Captain!’</a:t>
            </a:r>
          </a:p>
          <a:p>
            <a:r>
              <a:rPr lang="en-IN" dirty="0"/>
              <a:t>Also use martin Luther King’s speech – I have a dream – for practising</a:t>
            </a:r>
          </a:p>
        </p:txBody>
      </p:sp>
    </p:spTree>
    <p:extLst>
      <p:ext uri="{BB962C8B-B14F-4D97-AF65-F5344CB8AC3E}">
        <p14:creationId xmlns:p14="http://schemas.microsoft.com/office/powerpoint/2010/main" val="317895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7576-7B85-5E38-D5F9-5958F5F7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Facts – English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7B4EA-521F-0D0A-1EEB-DD9141F09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44 sounds</a:t>
            </a:r>
          </a:p>
          <a:p>
            <a:r>
              <a:rPr lang="en-IN" dirty="0"/>
              <a:t>English (and most other languages) have a pulmonic airstream mechanism</a:t>
            </a:r>
          </a:p>
          <a:p>
            <a:r>
              <a:rPr lang="en-IN" dirty="0"/>
              <a:t>This means that air is pushed with force from the lungs</a:t>
            </a:r>
          </a:p>
          <a:p>
            <a:r>
              <a:rPr lang="en-IN" dirty="0"/>
              <a:t>Phonetics – study of speech sounds</a:t>
            </a:r>
          </a:p>
          <a:p>
            <a:r>
              <a:rPr lang="en-IN" dirty="0"/>
              <a:t>Phoneme – smallest unit of sound</a:t>
            </a:r>
          </a:p>
        </p:txBody>
      </p:sp>
    </p:spTree>
    <p:extLst>
      <p:ext uri="{BB962C8B-B14F-4D97-AF65-F5344CB8AC3E}">
        <p14:creationId xmlns:p14="http://schemas.microsoft.com/office/powerpoint/2010/main" val="369695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58FD0-7AC5-FD79-5B20-C54E5B67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Consonants in 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0E8BD-4267-9A8B-3351-BA482009A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24 consonant sounds</a:t>
            </a:r>
          </a:p>
          <a:p>
            <a:r>
              <a:rPr lang="en-GB" dirty="0">
                <a:hlinkClick r:id="rId2"/>
              </a:rPr>
              <a:t>IPA English Consonant Sounds Examples - Listen &amp; Record (speechactive.com)</a:t>
            </a:r>
            <a:endParaRPr lang="en-IN" dirty="0"/>
          </a:p>
          <a:p>
            <a:r>
              <a:rPr lang="en-IN" dirty="0"/>
              <a:t>Use the given link to practice</a:t>
            </a:r>
          </a:p>
          <a:p>
            <a:r>
              <a:rPr lang="en-IN" dirty="0"/>
              <a:t>Voiced and voiceless</a:t>
            </a:r>
          </a:p>
        </p:txBody>
      </p:sp>
    </p:spTree>
    <p:extLst>
      <p:ext uri="{BB962C8B-B14F-4D97-AF65-F5344CB8AC3E}">
        <p14:creationId xmlns:p14="http://schemas.microsoft.com/office/powerpoint/2010/main" val="6826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A80202D-AA07-E642-FD42-0F694C40E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Voiceless and </a:t>
            </a:r>
            <a:r>
              <a:rPr lang="en-IN"/>
              <a:t>Voiced Sound Pairs – minimal pair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C5EB9-8B05-9E97-DDB5-FFBF674201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i="0" dirty="0">
                <a:solidFill>
                  <a:srgbClr val="252525"/>
                </a:solidFill>
                <a:effectLst/>
                <a:latin typeface="Raleway" panose="020F0502020204030204" pitchFamily="2" charset="0"/>
              </a:rPr>
              <a:t>/p/ -pet </a:t>
            </a:r>
          </a:p>
          <a:p>
            <a:r>
              <a:rPr lang="en-IN" b="1" i="0" dirty="0">
                <a:solidFill>
                  <a:srgbClr val="252525"/>
                </a:solidFill>
                <a:effectLst/>
                <a:latin typeface="Raleway" panose="020F0502020204030204" pitchFamily="2" charset="0"/>
              </a:rPr>
              <a:t>/t/ - try</a:t>
            </a:r>
          </a:p>
          <a:p>
            <a:r>
              <a:rPr lang="en-IN" b="1" i="0" dirty="0">
                <a:solidFill>
                  <a:srgbClr val="252525"/>
                </a:solidFill>
                <a:effectLst/>
                <a:latin typeface="Raleway" panose="020F0502020204030204" pitchFamily="2" charset="0"/>
              </a:rPr>
              <a:t>/k/ - kite</a:t>
            </a:r>
          </a:p>
          <a:p>
            <a:r>
              <a:rPr lang="en-IN" b="1" i="0" dirty="0">
                <a:solidFill>
                  <a:srgbClr val="252525"/>
                </a:solidFill>
                <a:effectLst/>
                <a:latin typeface="Raleway" panose="020F0502020204030204" pitchFamily="2" charset="0"/>
              </a:rPr>
              <a:t>/f/ - fan</a:t>
            </a:r>
          </a:p>
          <a:p>
            <a:r>
              <a:rPr lang="en-IN" b="1" i="0" dirty="0">
                <a:solidFill>
                  <a:srgbClr val="252525"/>
                </a:solidFill>
                <a:effectLst/>
                <a:latin typeface="Raleway" panose="020F0502020204030204" pitchFamily="2" charset="0"/>
              </a:rPr>
              <a:t>/s/ - sense</a:t>
            </a:r>
          </a:p>
          <a:p>
            <a:r>
              <a:rPr lang="en-IN" b="1" i="0" dirty="0">
                <a:solidFill>
                  <a:srgbClr val="252525"/>
                </a:solidFill>
                <a:effectLst/>
                <a:latin typeface="Raleway" panose="020F0502020204030204" pitchFamily="2" charset="0"/>
              </a:rPr>
              <a:t>/</a:t>
            </a:r>
            <a:r>
              <a:rPr lang="el-GR" b="1" i="0" dirty="0">
                <a:solidFill>
                  <a:srgbClr val="252525"/>
                </a:solidFill>
                <a:effectLst/>
                <a:latin typeface="Raleway" panose="020F0502020204030204" pitchFamily="2" charset="0"/>
              </a:rPr>
              <a:t>θ/</a:t>
            </a:r>
            <a:r>
              <a:rPr lang="en-IN" b="1" dirty="0">
                <a:solidFill>
                  <a:srgbClr val="252525"/>
                </a:solidFill>
                <a:latin typeface="Raleway" panose="020F0502020204030204" pitchFamily="2" charset="0"/>
              </a:rPr>
              <a:t> - thank</a:t>
            </a:r>
            <a:endParaRPr lang="en-IN" b="1" i="0" dirty="0">
              <a:solidFill>
                <a:srgbClr val="252525"/>
              </a:solidFill>
              <a:effectLst/>
              <a:latin typeface="Raleway" panose="020F0502020204030204" pitchFamily="2" charset="0"/>
            </a:endParaRPr>
          </a:p>
          <a:p>
            <a:r>
              <a:rPr lang="en-IN" b="1" i="0" dirty="0">
                <a:solidFill>
                  <a:srgbClr val="252525"/>
                </a:solidFill>
                <a:effectLst/>
                <a:latin typeface="Raleway" panose="020F0502020204030204" pitchFamily="2" charset="0"/>
              </a:rPr>
              <a:t>/ʃ/ - shoe, shade</a:t>
            </a:r>
          </a:p>
          <a:p>
            <a:r>
              <a:rPr lang="en-IN" b="1" i="0" dirty="0">
                <a:solidFill>
                  <a:srgbClr val="252525"/>
                </a:solidFill>
                <a:effectLst/>
                <a:latin typeface="Raleway" panose="020F0502020204030204" pitchFamily="2" charset="0"/>
              </a:rPr>
              <a:t>/</a:t>
            </a:r>
            <a:r>
              <a:rPr lang="en-IN" b="1" i="0" dirty="0" err="1">
                <a:solidFill>
                  <a:srgbClr val="252525"/>
                </a:solidFill>
                <a:effectLst/>
                <a:latin typeface="Raleway" panose="020F0502020204030204" pitchFamily="2" charset="0"/>
              </a:rPr>
              <a:t>ʈʃ</a:t>
            </a:r>
            <a:r>
              <a:rPr lang="en-IN" b="1" i="0" dirty="0">
                <a:solidFill>
                  <a:srgbClr val="252525"/>
                </a:solidFill>
                <a:effectLst/>
                <a:latin typeface="Raleway" panose="020F0502020204030204" pitchFamily="2" charset="0"/>
              </a:rPr>
              <a:t>/ - church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3603447-F9BB-DFC2-A948-D95EC41AB3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i="0" dirty="0">
                <a:solidFill>
                  <a:srgbClr val="252525"/>
                </a:solidFill>
                <a:effectLst/>
                <a:latin typeface="Raleway" panose="020F0502020204030204" pitchFamily="2" charset="0"/>
              </a:rPr>
              <a:t>/b/ - bet</a:t>
            </a:r>
          </a:p>
          <a:p>
            <a:r>
              <a:rPr lang="en-IN" b="1" i="0" dirty="0">
                <a:solidFill>
                  <a:srgbClr val="252525"/>
                </a:solidFill>
                <a:effectLst/>
                <a:latin typeface="Raleway" panose="020F0502020204030204" pitchFamily="2" charset="0"/>
              </a:rPr>
              <a:t>/d/ - dry</a:t>
            </a:r>
          </a:p>
          <a:p>
            <a:r>
              <a:rPr lang="en-IN" b="1" i="0" dirty="0">
                <a:solidFill>
                  <a:srgbClr val="252525"/>
                </a:solidFill>
                <a:effectLst/>
                <a:latin typeface="Raleway" panose="020F0502020204030204" pitchFamily="2" charset="0"/>
              </a:rPr>
              <a:t>/g/ - guide</a:t>
            </a:r>
          </a:p>
          <a:p>
            <a:r>
              <a:rPr lang="en-IN" b="1" i="0" dirty="0">
                <a:solidFill>
                  <a:srgbClr val="252525"/>
                </a:solidFill>
                <a:effectLst/>
                <a:latin typeface="Raleway" panose="020F0502020204030204" pitchFamily="2" charset="0"/>
              </a:rPr>
              <a:t>/v/ - van</a:t>
            </a:r>
          </a:p>
          <a:p>
            <a:r>
              <a:rPr lang="en-IN" b="1" i="0" dirty="0">
                <a:solidFill>
                  <a:srgbClr val="252525"/>
                </a:solidFill>
                <a:effectLst/>
                <a:latin typeface="Raleway" panose="020F0502020204030204" pitchFamily="2" charset="0"/>
              </a:rPr>
              <a:t>/z/ - zen, zero</a:t>
            </a:r>
          </a:p>
          <a:p>
            <a:r>
              <a:rPr lang="el-GR" b="1" i="0" dirty="0">
                <a:solidFill>
                  <a:srgbClr val="252525"/>
                </a:solidFill>
                <a:effectLst/>
                <a:latin typeface="Raleway" panose="020F0502020204030204" pitchFamily="2" charset="0"/>
              </a:rPr>
              <a:t>/</a:t>
            </a:r>
            <a:r>
              <a:rPr lang="en-IN" b="1" i="0" dirty="0">
                <a:solidFill>
                  <a:srgbClr val="252525"/>
                </a:solidFill>
                <a:effectLst/>
                <a:latin typeface="Raleway" panose="020F0502020204030204" pitchFamily="2" charset="0"/>
              </a:rPr>
              <a:t>ð/ - than</a:t>
            </a:r>
          </a:p>
          <a:p>
            <a:r>
              <a:rPr lang="en-IN" b="1" i="0" dirty="0">
                <a:solidFill>
                  <a:srgbClr val="252525"/>
                </a:solidFill>
                <a:effectLst/>
                <a:latin typeface="Raleway" panose="020F0502020204030204" pitchFamily="2" charset="0"/>
              </a:rPr>
              <a:t>/ʒ/ - pleasure, measure</a:t>
            </a:r>
          </a:p>
          <a:p>
            <a:r>
              <a:rPr lang="en-IN" b="1" i="0" dirty="0">
                <a:solidFill>
                  <a:srgbClr val="252525"/>
                </a:solidFill>
                <a:effectLst/>
                <a:latin typeface="Raleway" panose="020F0502020204030204" pitchFamily="2" charset="0"/>
              </a:rPr>
              <a:t>/</a:t>
            </a:r>
            <a:r>
              <a:rPr lang="en-IN" b="1" i="0" dirty="0" err="1">
                <a:solidFill>
                  <a:srgbClr val="252525"/>
                </a:solidFill>
                <a:effectLst/>
                <a:latin typeface="Raleway" panose="020F0502020204030204" pitchFamily="2" charset="0"/>
              </a:rPr>
              <a:t>dʒ</a:t>
            </a:r>
            <a:r>
              <a:rPr lang="en-IN" b="1" i="0" dirty="0">
                <a:solidFill>
                  <a:srgbClr val="252525"/>
                </a:solidFill>
                <a:effectLst/>
                <a:latin typeface="Raleway" panose="020F0502020204030204" pitchFamily="2" charset="0"/>
              </a:rPr>
              <a:t>/ - judge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762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216AC1-22DE-05FD-1000-D7268ABE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Voiced Consonants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D6C2AB-2C48-2248-E83E-EE79B623B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i="0" dirty="0">
                <a:solidFill>
                  <a:srgbClr val="252525"/>
                </a:solidFill>
                <a:effectLst/>
                <a:latin typeface="Raleway" pitchFamily="2" charset="0"/>
              </a:rPr>
              <a:t>/h/ - hat,</a:t>
            </a:r>
          </a:p>
          <a:p>
            <a:r>
              <a:rPr lang="pt-BR" b="1" i="0" dirty="0">
                <a:solidFill>
                  <a:srgbClr val="252525"/>
                </a:solidFill>
                <a:effectLst/>
                <a:latin typeface="Raleway" pitchFamily="2" charset="0"/>
              </a:rPr>
              <a:t>/w/ - wine</a:t>
            </a:r>
          </a:p>
          <a:p>
            <a:r>
              <a:rPr lang="pt-BR" b="1" i="0" dirty="0">
                <a:solidFill>
                  <a:srgbClr val="252525"/>
                </a:solidFill>
                <a:effectLst/>
                <a:latin typeface="Raleway" pitchFamily="2" charset="0"/>
              </a:rPr>
              <a:t>/n/ - none</a:t>
            </a:r>
          </a:p>
          <a:p>
            <a:r>
              <a:rPr lang="pt-BR" b="1" i="0" dirty="0">
                <a:solidFill>
                  <a:srgbClr val="252525"/>
                </a:solidFill>
                <a:effectLst/>
                <a:latin typeface="Raleway" pitchFamily="2" charset="0"/>
              </a:rPr>
              <a:t>/m/ - man</a:t>
            </a:r>
          </a:p>
          <a:p>
            <a:r>
              <a:rPr lang="pt-BR" b="1" i="0" dirty="0">
                <a:solidFill>
                  <a:srgbClr val="252525"/>
                </a:solidFill>
                <a:effectLst/>
                <a:latin typeface="Raleway" pitchFamily="2" charset="0"/>
              </a:rPr>
              <a:t> /r/- ran</a:t>
            </a:r>
          </a:p>
          <a:p>
            <a:r>
              <a:rPr lang="pt-BR" b="1" i="0" dirty="0">
                <a:solidFill>
                  <a:srgbClr val="252525"/>
                </a:solidFill>
                <a:effectLst/>
                <a:latin typeface="Raleway" pitchFamily="2" charset="0"/>
              </a:rPr>
              <a:t> /j/ - yet</a:t>
            </a:r>
          </a:p>
          <a:p>
            <a:r>
              <a:rPr lang="pt-BR" b="1" i="0" dirty="0">
                <a:solidFill>
                  <a:srgbClr val="252525"/>
                </a:solidFill>
                <a:effectLst/>
                <a:latin typeface="Raleway" pitchFamily="2" charset="0"/>
              </a:rPr>
              <a:t> /ŋ/ - si</a:t>
            </a:r>
            <a:r>
              <a:rPr lang="pt-BR" b="1" i="0" u="sng" dirty="0">
                <a:solidFill>
                  <a:srgbClr val="252525"/>
                </a:solidFill>
                <a:effectLst/>
                <a:latin typeface="Raleway" pitchFamily="2" charset="0"/>
              </a:rPr>
              <a:t>ng</a:t>
            </a:r>
          </a:p>
          <a:p>
            <a:r>
              <a:rPr lang="pt-BR" b="1" i="0" dirty="0">
                <a:solidFill>
                  <a:srgbClr val="252525"/>
                </a:solidFill>
                <a:effectLst/>
                <a:latin typeface="Raleway" pitchFamily="2" charset="0"/>
              </a:rPr>
              <a:t> /l/ - land, lion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3206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B5AEF-EB6F-BC15-1C6A-E53A8880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Vowels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35879-5AAC-2FD5-A037-AD22F094D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20 vowel sounds</a:t>
            </a:r>
          </a:p>
          <a:p>
            <a:r>
              <a:rPr lang="en-IN" dirty="0"/>
              <a:t>Voiced sounds</a:t>
            </a:r>
          </a:p>
          <a:p>
            <a:r>
              <a:rPr lang="en-IN" dirty="0"/>
              <a:t>12 pure vowels</a:t>
            </a:r>
          </a:p>
          <a:p>
            <a:pPr lvl="1"/>
            <a:r>
              <a:rPr lang="en-IN" dirty="0"/>
              <a:t>4 front vowels</a:t>
            </a:r>
          </a:p>
          <a:p>
            <a:pPr lvl="1"/>
            <a:r>
              <a:rPr lang="en-IN" dirty="0"/>
              <a:t>5 back vowels</a:t>
            </a:r>
          </a:p>
          <a:p>
            <a:pPr lvl="1"/>
            <a:r>
              <a:rPr lang="en-IN" dirty="0"/>
              <a:t>3 central vowels</a:t>
            </a:r>
          </a:p>
          <a:p>
            <a:r>
              <a:rPr lang="en-IN" dirty="0"/>
              <a:t>8 diphthongs or vowel glides</a:t>
            </a:r>
          </a:p>
        </p:txBody>
      </p:sp>
    </p:spTree>
    <p:extLst>
      <p:ext uri="{BB962C8B-B14F-4D97-AF65-F5344CB8AC3E}">
        <p14:creationId xmlns:p14="http://schemas.microsoft.com/office/powerpoint/2010/main" val="1595931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43EA1-5252-3B9D-CA96-A6F3A14EE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Front Vowels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E6E64-AA66-7C33-D479-BF3659E25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52525"/>
                </a:solidFill>
                <a:effectLst/>
                <a:latin typeface="Raleway" pitchFamily="2" charset="0"/>
              </a:rPr>
              <a:t>/ɪ/   – fit /</a:t>
            </a:r>
            <a:r>
              <a:rPr lang="en-IN" b="0" i="0" dirty="0" err="1">
                <a:solidFill>
                  <a:srgbClr val="252525"/>
                </a:solidFill>
                <a:effectLst/>
                <a:latin typeface="Raleway" pitchFamily="2" charset="0"/>
              </a:rPr>
              <a:t>fiːt</a:t>
            </a:r>
            <a:r>
              <a:rPr lang="en-IN" b="0" i="0" dirty="0">
                <a:solidFill>
                  <a:srgbClr val="252525"/>
                </a:solidFill>
                <a:effectLst/>
                <a:latin typeface="Raleway" pitchFamily="2" charset="0"/>
              </a:rPr>
              <a:t>/, pick /</a:t>
            </a:r>
            <a:r>
              <a:rPr lang="en-IN" b="0" i="0" dirty="0" err="1">
                <a:solidFill>
                  <a:srgbClr val="252525"/>
                </a:solidFill>
                <a:effectLst/>
                <a:latin typeface="Raleway" pitchFamily="2" charset="0"/>
              </a:rPr>
              <a:t>piːk</a:t>
            </a:r>
            <a:r>
              <a:rPr lang="en-IN" b="0" i="0" dirty="0">
                <a:solidFill>
                  <a:srgbClr val="252525"/>
                </a:solidFill>
                <a:effectLst/>
                <a:latin typeface="Raleway" pitchFamily="2" charset="0"/>
              </a:rPr>
              <a:t>/, difficult /ˈ</a:t>
            </a:r>
            <a:r>
              <a:rPr lang="en-IN" b="0" i="0" dirty="0" err="1">
                <a:solidFill>
                  <a:srgbClr val="252525"/>
                </a:solidFill>
                <a:effectLst/>
                <a:latin typeface="Raleway" pitchFamily="2" charset="0"/>
              </a:rPr>
              <a:t>dɪ.fɪ.kəlt</a:t>
            </a:r>
            <a:r>
              <a:rPr lang="en-IN" b="0" i="0" dirty="0">
                <a:solidFill>
                  <a:srgbClr val="252525"/>
                </a:solidFill>
                <a:effectLst/>
                <a:latin typeface="Raleway" pitchFamily="2" charset="0"/>
              </a:rPr>
              <a:t>/</a:t>
            </a:r>
            <a:br>
              <a:rPr lang="en-IN" b="0" i="0" dirty="0">
                <a:solidFill>
                  <a:srgbClr val="252525"/>
                </a:solidFill>
                <a:effectLst/>
                <a:latin typeface="Raleway" pitchFamily="2" charset="0"/>
              </a:rPr>
            </a:br>
            <a:r>
              <a:rPr lang="en-IN" b="0" i="0" dirty="0">
                <a:solidFill>
                  <a:srgbClr val="252525"/>
                </a:solidFill>
                <a:effectLst/>
                <a:latin typeface="Raleway" pitchFamily="2" charset="0"/>
              </a:rPr>
              <a:t>/e/  –  pet /pet/, sent /sent/, attention /</a:t>
            </a:r>
            <a:r>
              <a:rPr lang="en-IN" b="0" i="0" dirty="0" err="1">
                <a:solidFill>
                  <a:srgbClr val="252525"/>
                </a:solidFill>
                <a:effectLst/>
                <a:latin typeface="Raleway" pitchFamily="2" charset="0"/>
              </a:rPr>
              <a:t>əˈten.ʃən</a:t>
            </a:r>
            <a:r>
              <a:rPr lang="en-IN" b="0" i="0" dirty="0">
                <a:solidFill>
                  <a:srgbClr val="252525"/>
                </a:solidFill>
                <a:effectLst/>
                <a:latin typeface="Raleway" pitchFamily="2" charset="0"/>
              </a:rPr>
              <a:t>/</a:t>
            </a:r>
            <a:br>
              <a:rPr lang="en-IN" b="0" i="0" dirty="0">
                <a:solidFill>
                  <a:srgbClr val="252525"/>
                </a:solidFill>
                <a:effectLst/>
                <a:latin typeface="Raleway" pitchFamily="2" charset="0"/>
              </a:rPr>
            </a:br>
            <a:r>
              <a:rPr lang="en-IN" b="0" i="0" dirty="0">
                <a:solidFill>
                  <a:srgbClr val="252525"/>
                </a:solidFill>
                <a:effectLst/>
                <a:latin typeface="Raleway" pitchFamily="2" charset="0"/>
              </a:rPr>
              <a:t>/æ/ – pat /</a:t>
            </a:r>
            <a:r>
              <a:rPr lang="en-IN" b="0" i="0" dirty="0" err="1">
                <a:solidFill>
                  <a:srgbClr val="252525"/>
                </a:solidFill>
                <a:effectLst/>
                <a:latin typeface="Raleway" pitchFamily="2" charset="0"/>
              </a:rPr>
              <a:t>pæt</a:t>
            </a:r>
            <a:r>
              <a:rPr lang="en-IN" b="0" i="0" dirty="0">
                <a:solidFill>
                  <a:srgbClr val="252525"/>
                </a:solidFill>
                <a:effectLst/>
                <a:latin typeface="Raleway" pitchFamily="2" charset="0"/>
              </a:rPr>
              <a:t>/, flat /</a:t>
            </a:r>
            <a:r>
              <a:rPr lang="en-IN" b="0" i="0" dirty="0" err="1">
                <a:solidFill>
                  <a:srgbClr val="252525"/>
                </a:solidFill>
                <a:effectLst/>
                <a:latin typeface="Raleway" pitchFamily="2" charset="0"/>
              </a:rPr>
              <a:t>flæt</a:t>
            </a:r>
            <a:r>
              <a:rPr lang="en-IN" b="0" i="0" dirty="0">
                <a:solidFill>
                  <a:srgbClr val="252525"/>
                </a:solidFill>
                <a:effectLst/>
                <a:latin typeface="Raleway" pitchFamily="2" charset="0"/>
              </a:rPr>
              <a:t>/, family /ˈfæ.mə.li/</a:t>
            </a:r>
            <a:br>
              <a:rPr lang="en-IN" b="0" i="0" dirty="0">
                <a:solidFill>
                  <a:srgbClr val="252525"/>
                </a:solidFill>
                <a:effectLst/>
                <a:latin typeface="Raleway" pitchFamily="2" charset="0"/>
              </a:rPr>
            </a:br>
            <a:endParaRPr lang="en-IN" b="0" i="0" dirty="0">
              <a:solidFill>
                <a:srgbClr val="252525"/>
              </a:solidFill>
              <a:effectLst/>
              <a:latin typeface="Raleway" pitchFamily="2" charset="0"/>
            </a:endParaRPr>
          </a:p>
          <a:p>
            <a:r>
              <a:rPr lang="en-IN" dirty="0">
                <a:solidFill>
                  <a:srgbClr val="252525"/>
                </a:solidFill>
                <a:latin typeface="Raleway" pitchFamily="2" charset="0"/>
              </a:rPr>
              <a:t>Longer in length:</a:t>
            </a:r>
          </a:p>
          <a:p>
            <a:r>
              <a:rPr lang="en-GB" b="0" i="0" dirty="0">
                <a:solidFill>
                  <a:srgbClr val="252525"/>
                </a:solidFill>
                <a:effectLst/>
                <a:latin typeface="Raleway" pitchFamily="2" charset="0"/>
              </a:rPr>
              <a:t>/i:/     week /</a:t>
            </a:r>
            <a:r>
              <a:rPr lang="en-GB" b="0" i="0" dirty="0" err="1">
                <a:solidFill>
                  <a:srgbClr val="252525"/>
                </a:solidFill>
                <a:effectLst/>
                <a:latin typeface="Raleway" pitchFamily="2" charset="0"/>
              </a:rPr>
              <a:t>wi:k</a:t>
            </a:r>
            <a:r>
              <a:rPr lang="en-GB" b="0" i="0" dirty="0">
                <a:solidFill>
                  <a:srgbClr val="252525"/>
                </a:solidFill>
                <a:effectLst/>
                <a:latin typeface="Raleway" pitchFamily="2" charset="0"/>
              </a:rPr>
              <a:t>/, feet /</a:t>
            </a:r>
            <a:r>
              <a:rPr lang="en-GB" b="0" i="0" dirty="0" err="1">
                <a:solidFill>
                  <a:srgbClr val="252525"/>
                </a:solidFill>
                <a:effectLst/>
                <a:latin typeface="Raleway" pitchFamily="2" charset="0"/>
              </a:rPr>
              <a:t>fi:t</a:t>
            </a:r>
            <a:r>
              <a:rPr lang="en-GB" b="0" i="0" dirty="0">
                <a:solidFill>
                  <a:srgbClr val="252525"/>
                </a:solidFill>
                <a:effectLst/>
                <a:latin typeface="Raleway" pitchFamily="2" charset="0"/>
              </a:rPr>
              <a:t>/, media /ˈmiː.</a:t>
            </a:r>
            <a:r>
              <a:rPr lang="en-GB" b="0" i="0" dirty="0" err="1">
                <a:solidFill>
                  <a:srgbClr val="252525"/>
                </a:solidFill>
                <a:effectLst/>
                <a:latin typeface="Raleway" pitchFamily="2" charset="0"/>
              </a:rPr>
              <a:t>di.jə</a:t>
            </a:r>
            <a:r>
              <a:rPr lang="en-GB" b="0" i="0" dirty="0">
                <a:solidFill>
                  <a:srgbClr val="252525"/>
                </a:solidFill>
                <a:effectLst/>
                <a:latin typeface="Raleway" pitchFamily="2" charset="0"/>
              </a:rPr>
              <a:t>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835903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92</TotalTime>
  <Words>2855</Words>
  <Application>Microsoft Office PowerPoint</Application>
  <PresentationFormat>Widescreen</PresentationFormat>
  <Paragraphs>288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Arial</vt:lpstr>
      <vt:lpstr>Arial</vt:lpstr>
      <vt:lpstr>Gill Sans MT</vt:lpstr>
      <vt:lpstr>Google Sans</vt:lpstr>
      <vt:lpstr>inherit</vt:lpstr>
      <vt:lpstr>Lato</vt:lpstr>
      <vt:lpstr>Nunito</vt:lpstr>
      <vt:lpstr>Open Sans</vt:lpstr>
      <vt:lpstr>proxima nova</vt:lpstr>
      <vt:lpstr>Raleway</vt:lpstr>
      <vt:lpstr>roboto</vt:lpstr>
      <vt:lpstr>roboto</vt:lpstr>
      <vt:lpstr>Gallery</vt:lpstr>
      <vt:lpstr>Sounds of English Language</vt:lpstr>
      <vt:lpstr>Content</vt:lpstr>
      <vt:lpstr>Organs of Speech</vt:lpstr>
      <vt:lpstr>Important Facts – English Language</vt:lpstr>
      <vt:lpstr>Consonants in English</vt:lpstr>
      <vt:lpstr>Voiceless and Voiced Sound Pairs – minimal pair</vt:lpstr>
      <vt:lpstr>Voiced Consonants</vt:lpstr>
      <vt:lpstr>Vowels</vt:lpstr>
      <vt:lpstr>Front Vowels</vt:lpstr>
      <vt:lpstr>Central Vowels</vt:lpstr>
      <vt:lpstr>Back vowels</vt:lpstr>
      <vt:lpstr>Diphthongs or vowel glides</vt:lpstr>
      <vt:lpstr>Stress in English words</vt:lpstr>
      <vt:lpstr>Bisyllabic words</vt:lpstr>
      <vt:lpstr>Nouns and verbs and stress</vt:lpstr>
      <vt:lpstr>Trisyllabic words</vt:lpstr>
      <vt:lpstr>Tetrasyllabic words</vt:lpstr>
      <vt:lpstr>Pentasyllabic words</vt:lpstr>
      <vt:lpstr>Word stress and suffixation</vt:lpstr>
      <vt:lpstr>PowerPoint Presentation</vt:lpstr>
      <vt:lpstr>Prefix and word stress</vt:lpstr>
      <vt:lpstr>PowerPoint Presentation</vt:lpstr>
      <vt:lpstr>Prefixes in three-syllable words</vt:lpstr>
      <vt:lpstr>Four-Syllable words</vt:lpstr>
      <vt:lpstr>Stress in sentences</vt:lpstr>
      <vt:lpstr>Statements</vt:lpstr>
      <vt:lpstr>Questions</vt:lpstr>
      <vt:lpstr>Meaning and Sentence Stress</vt:lpstr>
      <vt:lpstr>Practice</vt:lpstr>
      <vt:lpstr>Connected speech rules</vt:lpstr>
      <vt:lpstr>Intrusion </vt:lpstr>
      <vt:lpstr>Connected Speech and changes</vt:lpstr>
      <vt:lpstr>Practise</vt:lpstr>
      <vt:lpstr>PowerPoint Presentation</vt:lpstr>
      <vt:lpstr>PowerPoint Presentation</vt:lpstr>
      <vt:lpstr>Visit the given link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Sounds of English Langusge</dc:title>
  <dc:creator>Smriti Singh</dc:creator>
  <cp:lastModifiedBy>Smriti Singh</cp:lastModifiedBy>
  <cp:revision>3</cp:revision>
  <dcterms:created xsi:type="dcterms:W3CDTF">2024-03-20T13:30:24Z</dcterms:created>
  <dcterms:modified xsi:type="dcterms:W3CDTF">2024-03-20T17:02:11Z</dcterms:modified>
</cp:coreProperties>
</file>