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74517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8" autoAdjust="0"/>
    <p:restoredTop sz="93969" autoAdjust="0"/>
  </p:normalViewPr>
  <p:slideViewPr>
    <p:cSldViewPr snapToGrid="0">
      <p:cViewPr>
        <p:scale>
          <a:sx n="118" d="100"/>
          <a:sy n="118" d="100"/>
        </p:scale>
        <p:origin x="84" y="-25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573143"/>
            <a:ext cx="8825658" cy="3617836"/>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5190977"/>
            <a:ext cx="8825658" cy="935997"/>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7774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5216193"/>
            <a:ext cx="8825657" cy="615803"/>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745173"/>
            <a:ext cx="8825658" cy="39558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831996"/>
            <a:ext cx="8825656" cy="536455"/>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502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573142"/>
            <a:ext cx="8825659" cy="2152721"/>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974253"/>
            <a:ext cx="8825659" cy="256670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769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2" y="1573142"/>
            <a:ext cx="7999315" cy="2524518"/>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1" y="4097660"/>
            <a:ext cx="7279649" cy="371797"/>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5" y="4727311"/>
            <a:ext cx="8825659" cy="1821533"/>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1055338"/>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9330490" y="284007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866093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394676"/>
            <a:ext cx="8825660" cy="1796303"/>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5190979"/>
            <a:ext cx="8825659" cy="934888"/>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7655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2152721"/>
            <a:ext cx="2946866" cy="626151"/>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897893"/>
            <a:ext cx="2927350" cy="390008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60" y="2152721"/>
            <a:ext cx="2936241" cy="626151"/>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897893"/>
            <a:ext cx="2946794" cy="390008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2152721"/>
            <a:ext cx="2932113" cy="626151"/>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1" y="2897893"/>
            <a:ext cx="2932113" cy="390008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318315"/>
            <a:ext cx="0" cy="430544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318315"/>
            <a:ext cx="0" cy="431031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5936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618971"/>
            <a:ext cx="2940050" cy="626151"/>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401111"/>
            <a:ext cx="2940050" cy="16559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5245123"/>
            <a:ext cx="2940050" cy="71625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6" y="4618971"/>
            <a:ext cx="2930525" cy="626151"/>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5" y="2401111"/>
            <a:ext cx="2930525" cy="16559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5245122"/>
            <a:ext cx="2934406" cy="71625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4618971"/>
            <a:ext cx="2932113" cy="626151"/>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0" y="2401111"/>
            <a:ext cx="2932113" cy="16559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6" y="5245119"/>
            <a:ext cx="2935997" cy="71625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318315"/>
            <a:ext cx="0" cy="430544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318315"/>
            <a:ext cx="0" cy="431031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6494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1166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67459"/>
            <a:ext cx="1752601" cy="633051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964241"/>
            <a:ext cx="7423149" cy="58337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232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177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3109486"/>
            <a:ext cx="8825657" cy="2081492"/>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5190979"/>
            <a:ext cx="8825658" cy="934888"/>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198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238968"/>
            <a:ext cx="4396339" cy="455900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234097"/>
            <a:ext cx="4396341" cy="456387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186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2069924"/>
            <a:ext cx="4396338" cy="626151"/>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732299"/>
            <a:ext cx="4396339" cy="4065676"/>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2069924"/>
            <a:ext cx="4396339" cy="626151"/>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732299"/>
            <a:ext cx="4396339" cy="4065676"/>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012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789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3754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573142"/>
            <a:ext cx="3401064" cy="1573142"/>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7" y="1573142"/>
            <a:ext cx="5195997" cy="4967817"/>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400195"/>
            <a:ext cx="3401063" cy="31462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488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2014717"/>
            <a:ext cx="5092906" cy="1711146"/>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241954"/>
            <a:ext cx="3200400" cy="496781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974253"/>
            <a:ext cx="5084979" cy="1490345"/>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2564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900811"/>
            <a:ext cx="4037012" cy="4550914"/>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3142750"/>
            <a:ext cx="1522412" cy="2570240"/>
          </a:xfrm>
          <a:prstGeom prst="rect">
            <a:avLst/>
          </a:prstGeom>
        </p:spPr>
      </p:pic>
      <p:sp>
        <p:nvSpPr>
          <p:cNvPr id="16" name="Oval 15"/>
          <p:cNvSpPr/>
          <p:nvPr/>
        </p:nvSpPr>
        <p:spPr>
          <a:xfrm>
            <a:off x="8609012" y="1821533"/>
            <a:ext cx="2819400" cy="306348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1"/>
            <a:ext cx="1603387" cy="1240223"/>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623756"/>
            <a:ext cx="993734" cy="827969"/>
          </a:xfrm>
          <a:prstGeom prst="rect">
            <a:avLst/>
          </a:prstGeom>
        </p:spPr>
      </p:pic>
      <p:sp>
        <p:nvSpPr>
          <p:cNvPr id="14" name="Rectangle 13"/>
          <p:cNvSpPr/>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91911"/>
            <a:ext cx="9404723" cy="152178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3" y="2230648"/>
            <a:ext cx="8946541" cy="4558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12760" y="1958924"/>
            <a:ext cx="107635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6/14/2024</a:t>
            </a:fld>
            <a:endParaRPr lang="en-US" dirty="0"/>
          </a:p>
        </p:txBody>
      </p:sp>
      <p:sp>
        <p:nvSpPr>
          <p:cNvPr id="5" name="Footer Placeholder 4"/>
          <p:cNvSpPr>
            <a:spLocks noGrp="1"/>
          </p:cNvSpPr>
          <p:nvPr>
            <p:ph type="ftr" sz="quarter" idx="3"/>
          </p:nvPr>
        </p:nvSpPr>
        <p:spPr>
          <a:xfrm rot="5400000">
            <a:off x="8784495" y="3517719"/>
            <a:ext cx="4193953"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1" y="321332"/>
            <a:ext cx="838199" cy="834149"/>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8062473"/>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35035A3-E6BE-3D6C-453C-0E89CA0891C1}"/>
              </a:ext>
            </a:extLst>
          </p:cNvPr>
          <p:cNvSpPr txBox="1"/>
          <p:nvPr/>
        </p:nvSpPr>
        <p:spPr>
          <a:xfrm>
            <a:off x="-61081" y="572052"/>
            <a:ext cx="6939889" cy="1530355"/>
          </a:xfrm>
          <a:prstGeom prst="rect">
            <a:avLst/>
          </a:prstGeom>
          <a:noFill/>
        </p:spPr>
        <p:txBody>
          <a:bodyPr wrap="square">
            <a:spAutoFit/>
          </a:bodyPr>
          <a:lstStyle/>
          <a:p>
            <a:r>
              <a:rPr lang="en-IN" sz="3477" b="1" u="sng" dirty="0">
                <a:latin typeface="Times New Roman" panose="02020603050405020304" pitchFamily="18" charset="0"/>
                <a:ea typeface="Times New Roman" panose="02020603050405020304" pitchFamily="18" charset="0"/>
              </a:rPr>
              <a:t>Affinity </a:t>
            </a:r>
            <a:r>
              <a:rPr lang="en-IN" sz="3477" b="1" u="sng" dirty="0" err="1">
                <a:latin typeface="Times New Roman" panose="02020603050405020304" pitchFamily="18" charset="0"/>
                <a:ea typeface="Times New Roman" panose="02020603050405020304" pitchFamily="18" charset="0"/>
              </a:rPr>
              <a:t>Probagation</a:t>
            </a:r>
            <a:r>
              <a:rPr lang="en-IN" sz="3477" b="1" u="sng" dirty="0">
                <a:latin typeface="Times New Roman" panose="02020603050405020304" pitchFamily="18" charset="0"/>
                <a:ea typeface="Times New Roman" panose="02020603050405020304" pitchFamily="18" charset="0"/>
              </a:rPr>
              <a:t> Clustering</a:t>
            </a:r>
            <a:endParaRPr lang="en-IN" sz="1956" dirty="0">
              <a:latin typeface="Times New Roman" panose="02020603050405020304" pitchFamily="18" charset="0"/>
              <a:ea typeface="Times New Roman" panose="02020603050405020304" pitchFamily="18" charset="0"/>
            </a:endParaRPr>
          </a:p>
          <a:p>
            <a:r>
              <a:rPr lang="en-IN" sz="1956" dirty="0">
                <a:latin typeface="Times New Roman" panose="02020603050405020304" pitchFamily="18" charset="0"/>
                <a:ea typeface="Times New Roman" panose="02020603050405020304" pitchFamily="18" charset="0"/>
              </a:rPr>
              <a:t>from </a:t>
            </a:r>
            <a:r>
              <a:rPr lang="en-IN" sz="1956" dirty="0" err="1">
                <a:latin typeface="Times New Roman" panose="02020603050405020304" pitchFamily="18" charset="0"/>
                <a:ea typeface="Times New Roman" panose="02020603050405020304" pitchFamily="18" charset="0"/>
              </a:rPr>
              <a:t>sklearn.cluster</a:t>
            </a:r>
            <a:r>
              <a:rPr lang="en-IN" sz="1956" dirty="0">
                <a:latin typeface="Times New Roman" panose="02020603050405020304" pitchFamily="18" charset="0"/>
                <a:ea typeface="Times New Roman" panose="02020603050405020304" pitchFamily="18" charset="0"/>
              </a:rPr>
              <a:t> import </a:t>
            </a:r>
            <a:r>
              <a:rPr lang="en-IN" sz="1956" dirty="0" err="1">
                <a:latin typeface="Times New Roman" panose="02020603050405020304" pitchFamily="18" charset="0"/>
                <a:ea typeface="Times New Roman" panose="02020603050405020304" pitchFamily="18" charset="0"/>
              </a:rPr>
              <a:t>AffinityPropagation</a:t>
            </a:r>
            <a:endParaRPr lang="en-IN" sz="1956" dirty="0">
              <a:latin typeface="Times New Roman" panose="02020603050405020304" pitchFamily="18" charset="0"/>
              <a:ea typeface="Times New Roman" panose="02020603050405020304" pitchFamily="18" charset="0"/>
            </a:endParaRPr>
          </a:p>
          <a:p>
            <a:r>
              <a:rPr lang="en-IN" sz="1956" dirty="0" err="1">
                <a:latin typeface="Times New Roman" panose="02020603050405020304" pitchFamily="18" charset="0"/>
                <a:ea typeface="Times New Roman" panose="02020603050405020304" pitchFamily="18" charset="0"/>
              </a:rPr>
              <a:t>aff</a:t>
            </a:r>
            <a:r>
              <a:rPr lang="en-IN" sz="1956" dirty="0">
                <a:latin typeface="Times New Roman" panose="02020603050405020304" pitchFamily="18" charset="0"/>
                <a:ea typeface="Times New Roman" panose="02020603050405020304" pitchFamily="18" charset="0"/>
              </a:rPr>
              <a:t>= </a:t>
            </a:r>
            <a:r>
              <a:rPr lang="en-IN" sz="1956" dirty="0" err="1">
                <a:latin typeface="Times New Roman" panose="02020603050405020304" pitchFamily="18" charset="0"/>
                <a:ea typeface="Times New Roman" panose="02020603050405020304" pitchFamily="18" charset="0"/>
              </a:rPr>
              <a:t>AffinityPropagation</a:t>
            </a:r>
            <a:r>
              <a:rPr lang="en-IN" sz="1956" dirty="0">
                <a:latin typeface="Times New Roman" panose="02020603050405020304" pitchFamily="18" charset="0"/>
                <a:ea typeface="Times New Roman" panose="02020603050405020304" pitchFamily="18" charset="0"/>
              </a:rPr>
              <a:t>(</a:t>
            </a:r>
            <a:r>
              <a:rPr lang="en-IN" sz="1956" dirty="0" err="1">
                <a:latin typeface="Times New Roman" panose="02020603050405020304" pitchFamily="18" charset="0"/>
                <a:ea typeface="Times New Roman" panose="02020603050405020304" pitchFamily="18" charset="0"/>
              </a:rPr>
              <a:t>random_state</a:t>
            </a:r>
            <a:r>
              <a:rPr lang="en-IN" sz="1956" dirty="0">
                <a:latin typeface="Times New Roman" panose="02020603050405020304" pitchFamily="18" charset="0"/>
                <a:ea typeface="Times New Roman" panose="02020603050405020304" pitchFamily="18" charset="0"/>
              </a:rPr>
              <a:t>=5)</a:t>
            </a:r>
          </a:p>
          <a:p>
            <a:r>
              <a:rPr lang="en-IN" sz="1956" dirty="0" err="1">
                <a:latin typeface="Times New Roman" panose="02020603050405020304" pitchFamily="18" charset="0"/>
                <a:ea typeface="Times New Roman" panose="02020603050405020304" pitchFamily="18" charset="0"/>
              </a:rPr>
              <a:t>y_aff</a:t>
            </a:r>
            <a:r>
              <a:rPr lang="en-IN" sz="1956" dirty="0">
                <a:latin typeface="Times New Roman" panose="02020603050405020304" pitchFamily="18" charset="0"/>
                <a:ea typeface="Times New Roman" panose="02020603050405020304" pitchFamily="18" charset="0"/>
              </a:rPr>
              <a:t> = </a:t>
            </a:r>
            <a:r>
              <a:rPr lang="en-IN" sz="1956" dirty="0" err="1">
                <a:latin typeface="Times New Roman" panose="02020603050405020304" pitchFamily="18" charset="0"/>
                <a:ea typeface="Times New Roman" panose="02020603050405020304" pitchFamily="18" charset="0"/>
              </a:rPr>
              <a:t>aff.fit_preditct</a:t>
            </a:r>
            <a:r>
              <a:rPr lang="en-IN" sz="1956" dirty="0">
                <a:latin typeface="Times New Roman" panose="02020603050405020304" pitchFamily="18" charset="0"/>
                <a:ea typeface="Times New Roman" panose="02020603050405020304" pitchFamily="18" charset="0"/>
              </a:rPr>
              <a:t>(X)</a:t>
            </a:r>
          </a:p>
        </p:txBody>
      </p:sp>
      <p:pic>
        <p:nvPicPr>
          <p:cNvPr id="10" name="Picture 9" descr="A graph showing a number of clusters&#10;&#10;Description automatically generated">
            <a:extLst>
              <a:ext uri="{FF2B5EF4-FFF2-40B4-BE49-F238E27FC236}">
                <a16:creationId xmlns:a16="http://schemas.microsoft.com/office/drawing/2014/main" id="{7AA953EF-A724-3F64-10A8-DA14A779F20D}"/>
              </a:ext>
            </a:extLst>
          </p:cNvPr>
          <p:cNvPicPr>
            <a:picLocks noChangeAspect="1"/>
          </p:cNvPicPr>
          <p:nvPr/>
        </p:nvPicPr>
        <p:blipFill>
          <a:blip r:embed="rId2"/>
          <a:stretch>
            <a:fillRect/>
          </a:stretch>
        </p:blipFill>
        <p:spPr>
          <a:xfrm>
            <a:off x="597273" y="2252131"/>
            <a:ext cx="5182710" cy="4348405"/>
          </a:xfrm>
          <a:prstGeom prst="rect">
            <a:avLst/>
          </a:prstGeom>
        </p:spPr>
      </p:pic>
    </p:spTree>
    <p:extLst>
      <p:ext uri="{BB962C8B-B14F-4D97-AF65-F5344CB8AC3E}">
        <p14:creationId xmlns:p14="http://schemas.microsoft.com/office/powerpoint/2010/main" val="2070598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900810"/>
            <a:ext cx="4037012" cy="4550915"/>
          </a:xfrm>
          <a:prstGeom prst="rect">
            <a:avLst/>
          </a:prstGeom>
        </p:spPr>
      </p:pic>
      <p:pic>
        <p:nvPicPr>
          <p:cNvPr id="35" name="Picture 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142749"/>
            <a:ext cx="1522412" cy="2570240"/>
          </a:xfrm>
          <a:prstGeom prst="rect">
            <a:avLst/>
          </a:prstGeom>
        </p:spPr>
      </p:pic>
      <p:sp>
        <p:nvSpPr>
          <p:cNvPr id="37" name="Oval 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821532"/>
            <a:ext cx="2819400" cy="306348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240223"/>
          </a:xfrm>
          <a:prstGeom prst="rect">
            <a:avLst/>
          </a:prstGeom>
        </p:spPr>
      </p:pic>
      <p:pic>
        <p:nvPicPr>
          <p:cNvPr id="41"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623755"/>
            <a:ext cx="993734" cy="827970"/>
          </a:xfrm>
          <a:prstGeom prst="rect">
            <a:avLst/>
          </a:prstGeom>
        </p:spPr>
      </p:pic>
      <p:sp>
        <p:nvSpPr>
          <p:cNvPr id="43"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7451725"/>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7"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403080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9" name="Freeform: Shape 48">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84933" y="1244241"/>
            <a:ext cx="7451726"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Graphic 6" descr="Circles with Lines">
            <a:extLst>
              <a:ext uri="{FF2B5EF4-FFF2-40B4-BE49-F238E27FC236}">
                <a16:creationId xmlns:a16="http://schemas.microsoft.com/office/drawing/2014/main" id="{1AB2E999-711F-4F53-0911-C67B01F81A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9871" y="2018855"/>
            <a:ext cx="3414010" cy="3414010"/>
          </a:xfrm>
          <a:prstGeom prst="rect">
            <a:avLst/>
          </a:prstGeom>
          <a:effectLst/>
        </p:spPr>
      </p:pic>
      <p:sp>
        <p:nvSpPr>
          <p:cNvPr id="51" name="Rectangle 50">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D4998F45-76E1-330D-81B9-C52279A9D9B9}"/>
              </a:ext>
            </a:extLst>
          </p:cNvPr>
          <p:cNvSpPr txBox="1"/>
          <p:nvPr/>
        </p:nvSpPr>
        <p:spPr>
          <a:xfrm>
            <a:off x="648930" y="2649502"/>
            <a:ext cx="6188189" cy="4113138"/>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r>
              <a:rPr lang="en-US" sz="1100" dirty="0">
                <a:solidFill>
                  <a:srgbClr val="FFFFFF"/>
                </a:solidFill>
                <a:effectLst/>
                <a:latin typeface="+mj-lt"/>
                <a:ea typeface="+mj-ea"/>
                <a:cs typeface="+mj-cs"/>
              </a:rPr>
              <a:t>Advantages: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solidFill>
                  <a:srgbClr val="FFFFFF"/>
                </a:solidFill>
                <a:effectLst/>
                <a:latin typeface="+mj-lt"/>
                <a:ea typeface="+mj-ea"/>
                <a:cs typeface="+mj-cs"/>
              </a:rPr>
              <a:t>Flexible Cluster Shapes: Capable of finding clusters with complex, non-linear boundaries.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solidFill>
                  <a:srgbClr val="FFFFFF"/>
                </a:solidFill>
                <a:effectLst/>
                <a:latin typeface="+mj-lt"/>
                <a:ea typeface="+mj-ea"/>
                <a:cs typeface="+mj-cs"/>
              </a:rPr>
              <a:t>Dimensionality Reduction: Reduces the problem complexity by projecting data into a lower-dimensional space.</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solidFill>
                  <a:srgbClr val="FFFFFF"/>
                </a:solidFill>
                <a:effectLst/>
                <a:latin typeface="+mj-lt"/>
                <a:ea typeface="+mj-ea"/>
                <a:cs typeface="+mj-cs"/>
              </a:rPr>
              <a:t>Effective for Graph-Based Data: Particularly suitable for data that can be represented as a graph with meaningful similarity measures.</a:t>
            </a:r>
          </a:p>
          <a:p>
            <a:pPr>
              <a:lnSpc>
                <a:spcPct val="90000"/>
              </a:lnSpc>
              <a:spcBef>
                <a:spcPts val="1000"/>
              </a:spcBef>
              <a:buClr>
                <a:schemeClr val="bg2">
                  <a:lumMod val="40000"/>
                  <a:lumOff val="60000"/>
                </a:schemeClr>
              </a:buClr>
              <a:buSzPct val="80000"/>
              <a:buFont typeface="Wingdings 3" charset="2"/>
              <a:buChar char=""/>
            </a:pPr>
            <a:r>
              <a:rPr lang="en-US" sz="1100" dirty="0">
                <a:solidFill>
                  <a:srgbClr val="FFFFFF"/>
                </a:solidFill>
                <a:effectLst/>
                <a:latin typeface="+mj-lt"/>
                <a:ea typeface="+mj-ea"/>
                <a:cs typeface="+mj-cs"/>
              </a:rPr>
              <a:t>Disadvantages: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solidFill>
                  <a:srgbClr val="FFFFFF"/>
                </a:solidFill>
                <a:effectLst/>
                <a:latin typeface="+mj-lt"/>
                <a:ea typeface="+mj-ea"/>
                <a:cs typeface="+mj-cs"/>
              </a:rPr>
              <a:t>Computational Complexity: Eigen decomposition is computationally intensive, especially for large datasets.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solidFill>
                  <a:srgbClr val="FFFFFF"/>
                </a:solidFill>
                <a:effectLst/>
                <a:latin typeface="+mj-lt"/>
                <a:ea typeface="+mj-ea"/>
                <a:cs typeface="+mj-cs"/>
              </a:rPr>
              <a:t>Choice of Parameters: The method is sensitive to the choice of similarity measure and the number of neighbors in the similarity matrix.</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solidFill>
                  <a:srgbClr val="FFFFFF"/>
                </a:solidFill>
                <a:effectLst/>
                <a:latin typeface="+mj-lt"/>
                <a:ea typeface="+mj-ea"/>
                <a:cs typeface="+mj-cs"/>
              </a:rPr>
              <a:t>Scalability Issues: Not suitable for extremely large datasets due to the high memory and computational requirements for constructing and decomposing the similarity matrix.</a:t>
            </a:r>
          </a:p>
          <a:p>
            <a:pPr>
              <a:lnSpc>
                <a:spcPct val="90000"/>
              </a:lnSpc>
              <a:spcBef>
                <a:spcPts val="1000"/>
              </a:spcBef>
              <a:buClr>
                <a:schemeClr val="bg2">
                  <a:lumMod val="40000"/>
                  <a:lumOff val="60000"/>
                </a:schemeClr>
              </a:buClr>
              <a:buSzPct val="80000"/>
              <a:buFont typeface="Wingdings 3" charset="2"/>
              <a:buChar char=""/>
            </a:pPr>
            <a:r>
              <a:rPr lang="en-US" sz="1100" dirty="0">
                <a:solidFill>
                  <a:srgbClr val="FFFFFF"/>
                </a:solidFill>
                <a:effectLst/>
                <a:latin typeface="+mj-lt"/>
                <a:ea typeface="+mj-ea"/>
                <a:cs typeface="+mj-cs"/>
              </a:rPr>
              <a:t>Spectral Clustering excels in scenarios where data exhibits complex structures that traditional clustering algorithms might fail to capture, offering a powerful tool for analyzing intricate relationships within data.</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endParaRPr lang="en-US" sz="1100" dirty="0">
              <a:solidFill>
                <a:srgbClr val="FFFFFF"/>
              </a:solidFill>
              <a:effectLst/>
              <a:latin typeface="+mj-lt"/>
              <a:ea typeface="+mj-ea"/>
              <a:cs typeface="+mj-cs"/>
            </a:endParaRPr>
          </a:p>
        </p:txBody>
      </p:sp>
    </p:spTree>
    <p:extLst>
      <p:ext uri="{BB962C8B-B14F-4D97-AF65-F5344CB8AC3E}">
        <p14:creationId xmlns:p14="http://schemas.microsoft.com/office/powerpoint/2010/main" val="54716867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7451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89ED5F7-8269-4F20-B77F-70D4AA7A9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71208"/>
            <a:ext cx="8732027" cy="570263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Rectangle 1">
            <a:extLst>
              <a:ext uri="{FF2B5EF4-FFF2-40B4-BE49-F238E27FC236}">
                <a16:creationId xmlns:a16="http://schemas.microsoft.com/office/drawing/2014/main" id="{43065EA3-69A6-7667-E5CD-3221501039E2}"/>
              </a:ext>
            </a:extLst>
          </p:cNvPr>
          <p:cNvSpPr>
            <a:spLocks noChangeArrowheads="1"/>
          </p:cNvSpPr>
          <p:nvPr/>
        </p:nvSpPr>
        <p:spPr bwMode="auto">
          <a:xfrm>
            <a:off x="0" y="-263841"/>
            <a:ext cx="3289683"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DBSCAN Clustering</a:t>
            </a:r>
          </a:p>
          <a:p>
            <a:pPr marL="0" marR="0" lvl="0" indent="0" algn="l" defTabSz="914400" rtl="0" eaLnBrk="0" fontAlgn="base" latinLnBrk="0" hangingPunct="0">
              <a:spcBef>
                <a:spcPct val="0"/>
              </a:spcBef>
              <a:spcAft>
                <a:spcPct val="0"/>
              </a:spcAft>
              <a:buClrTx/>
              <a:buSzTx/>
              <a:buFontTx/>
              <a:buNone/>
              <a:tabLst/>
            </a:pPr>
            <a:endParaRPr kumimoji="0" lang="en-US" altLang="en-US" sz="1000" b="1" i="0" u="none" strike="noStrike" cap="none" normalizeH="0" baseline="0">
              <a:ln>
                <a:noFill/>
              </a:ln>
              <a:solidFill>
                <a:srgbClr val="204A87"/>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spcBef>
                <a:spcPct val="30000"/>
              </a:spcBef>
              <a:spcAft>
                <a:spcPct val="0"/>
              </a:spcAft>
              <a:buClrTx/>
              <a:buSzTx/>
              <a:buFontTx/>
              <a:buNone/>
              <a:tabLst/>
            </a:pPr>
            <a:r>
              <a:rPr kumimoji="0" lang="en-US" altLang="en-US" sz="1000" b="1" i="0" u="none" strike="noStrike" cap="none" normalizeH="0" baseline="0">
                <a:ln>
                  <a:noFill/>
                </a:ln>
                <a:solidFill>
                  <a:srgbClr val="204A87"/>
                </a:solidFill>
                <a:effectLst/>
                <a:latin typeface="Arial Unicode MS"/>
                <a:ea typeface="Times New Roman" panose="02020603050405020304" pitchFamily="18" charset="0"/>
                <a:cs typeface="Courier New" panose="02070309020205020404" pitchFamily="49" charset="0"/>
              </a:rPr>
              <a:t>from</a:t>
            </a:r>
            <a:r>
              <a:rPr kumimoji="0" lang="en-US" altLang="en-US" sz="1000" b="0" i="0" u="none" strike="noStrike" cap="none" normalizeH="0" baseline="0">
                <a:ln>
                  <a:noFill/>
                </a:ln>
                <a:solidFill>
                  <a:srgbClr val="222832"/>
                </a:solidFill>
                <a:effectLst/>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sklearn.cluster</a:t>
            </a:r>
            <a:r>
              <a:rPr kumimoji="0" lang="en-US" altLang="en-US" sz="1000" b="0" i="0" u="none" strike="noStrike" cap="none" normalizeH="0" baseline="0">
                <a:ln>
                  <a:noFill/>
                </a:ln>
                <a:solidFill>
                  <a:srgbClr val="222832"/>
                </a:solidFill>
                <a:effectLst/>
                <a:latin typeface="Arial Unicode MS"/>
                <a:ea typeface="Times New Roman" panose="02020603050405020304" pitchFamily="18" charset="0"/>
                <a:cs typeface="Courier New" panose="02070309020205020404" pitchFamily="49" charset="0"/>
              </a:rPr>
              <a:t> </a:t>
            </a:r>
            <a:r>
              <a:rPr kumimoji="0" lang="en-US" altLang="en-US" sz="1000" b="1" i="0" u="none" strike="noStrike" cap="none" normalizeH="0" baseline="0">
                <a:ln>
                  <a:noFill/>
                </a:ln>
                <a:solidFill>
                  <a:srgbClr val="204A87"/>
                </a:solidFill>
                <a:effectLst/>
                <a:latin typeface="Arial Unicode MS"/>
                <a:ea typeface="Times New Roman" panose="02020603050405020304" pitchFamily="18" charset="0"/>
                <a:cs typeface="Courier New" panose="02070309020205020404" pitchFamily="49" charset="0"/>
              </a:rPr>
              <a:t>import</a:t>
            </a:r>
            <a:r>
              <a:rPr kumimoji="0" lang="en-US" altLang="en-US" sz="1000" b="0" i="0" u="none" strike="noStrike" cap="none" normalizeH="0" baseline="0">
                <a:ln>
                  <a:noFill/>
                </a:ln>
                <a:solidFill>
                  <a:srgbClr val="222832"/>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3000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DBSCANDB</a:t>
            </a:r>
            <a:r>
              <a:rPr kumimoji="0" lang="en-US" altLang="en-US" sz="1000" b="0" i="0" u="none" strike="noStrike" cap="none" normalizeH="0" baseline="0">
                <a:ln>
                  <a:noFill/>
                </a:ln>
                <a:solidFill>
                  <a:srgbClr val="222832"/>
                </a:solidFill>
                <a:effectLst/>
                <a:latin typeface="Arial Unicode MS"/>
                <a:ea typeface="Times New Roman" panose="02020603050405020304" pitchFamily="18" charset="0"/>
                <a:cs typeface="Courier New" panose="02070309020205020404" pitchFamily="49" charset="0"/>
              </a:rPr>
              <a:t> </a:t>
            </a:r>
            <a:r>
              <a:rPr kumimoji="0" lang="en-US" altLang="en-US" sz="1000" b="1" i="0" u="none" strike="noStrike" cap="none" normalizeH="0" baseline="0">
                <a:ln>
                  <a:noFill/>
                </a:ln>
                <a:solidFill>
                  <a:srgbClr val="CE5C00"/>
                </a:solidFill>
                <a:effectLst/>
                <a:latin typeface="Arial" panose="020B0604020202020204" pitchFamily="34" charset="0"/>
              </a:rPr>
              <a:t>=</a:t>
            </a:r>
            <a:r>
              <a:rPr kumimoji="0" lang="en-US" altLang="en-US" sz="1000" b="0" i="0" u="none" strike="noStrike" cap="none" normalizeH="0" baseline="0">
                <a:ln>
                  <a:noFill/>
                </a:ln>
                <a:solidFill>
                  <a:srgbClr val="222832"/>
                </a:solidFill>
                <a:effectLst/>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a:ln>
                  <a:noFill/>
                </a:ln>
                <a:solidFill>
                  <a:srgbClr val="000000"/>
                </a:solidFill>
                <a:effectLst/>
                <a:latin typeface="Arial" panose="020B0604020202020204" pitchFamily="34" charset="0"/>
              </a:rPr>
              <a:t>DBSCAN</a:t>
            </a:r>
            <a:r>
              <a:rPr kumimoji="0" lang="en-US" altLang="en-US" sz="1000" b="1"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a:ln>
                  <a:noFill/>
                </a:ln>
                <a:solidFill>
                  <a:srgbClr val="000000"/>
                </a:solidFill>
                <a:effectLst/>
                <a:latin typeface="Arial" panose="020B0604020202020204" pitchFamily="34" charset="0"/>
              </a:rPr>
              <a:t>eps</a:t>
            </a:r>
            <a:r>
              <a:rPr kumimoji="0" lang="en-US" altLang="en-US" sz="1000" b="1" i="0" u="none" strike="noStrike" cap="none" normalizeH="0" baseline="0">
                <a:ln>
                  <a:noFill/>
                </a:ln>
                <a:solidFill>
                  <a:srgbClr val="CE5C00"/>
                </a:solidFill>
                <a:effectLst/>
                <a:latin typeface="Arial" panose="020B0604020202020204" pitchFamily="34" charset="0"/>
              </a:rPr>
              <a:t>=</a:t>
            </a:r>
            <a:r>
              <a:rPr kumimoji="0" lang="en-US" altLang="en-US" sz="1000" b="1" i="0" u="none" strike="noStrike" cap="none" normalizeH="0" baseline="0">
                <a:ln>
                  <a:noFill/>
                </a:ln>
                <a:solidFill>
                  <a:srgbClr val="0000CF"/>
                </a:solidFill>
                <a:effectLst/>
                <a:latin typeface="Arial Unicode MS"/>
                <a:ea typeface="Times New Roman" panose="02020603050405020304" pitchFamily="18" charset="0"/>
                <a:cs typeface="Courier New" panose="02070309020205020404" pitchFamily="49" charset="0"/>
              </a:rPr>
              <a:t>3</a:t>
            </a:r>
            <a:r>
              <a:rPr kumimoji="0" lang="en-US" altLang="en-US" sz="1000" b="1"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a:ln>
                  <a:noFill/>
                </a:ln>
                <a:solidFill>
                  <a:srgbClr val="222832"/>
                </a:solidFill>
                <a:effectLst/>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a:ln>
                  <a:noFill/>
                </a:ln>
                <a:solidFill>
                  <a:srgbClr val="000000"/>
                </a:solidFill>
                <a:effectLst/>
                <a:latin typeface="Arial" panose="020B0604020202020204" pitchFamily="34" charset="0"/>
              </a:rPr>
              <a:t>min_samples</a:t>
            </a:r>
            <a:r>
              <a:rPr kumimoji="0" lang="en-US" altLang="en-US" sz="1000" b="1" i="0" u="none" strike="noStrike" cap="none" normalizeH="0" baseline="0">
                <a:ln>
                  <a:noFill/>
                </a:ln>
                <a:solidFill>
                  <a:srgbClr val="CE5C00"/>
                </a:solidFill>
                <a:effectLst/>
                <a:latin typeface="Arial" panose="020B0604020202020204" pitchFamily="34" charset="0"/>
              </a:rPr>
              <a:t>=</a:t>
            </a:r>
            <a:r>
              <a:rPr kumimoji="0" lang="en-US" altLang="en-US" sz="1000" b="1" i="0" u="none" strike="noStrike" cap="none" normalizeH="0" baseline="0">
                <a:ln>
                  <a:noFill/>
                </a:ln>
                <a:solidFill>
                  <a:srgbClr val="0000CF"/>
                </a:solidFill>
                <a:effectLst/>
                <a:latin typeface="Arial Unicode MS"/>
                <a:ea typeface="Times New Roman" panose="02020603050405020304" pitchFamily="18" charset="0"/>
                <a:cs typeface="Courier New" panose="02070309020205020404" pitchFamily="49" charset="0"/>
              </a:rPr>
              <a:t>2</a:t>
            </a:r>
            <a:r>
              <a:rPr kumimoji="0" lang="en-US" altLang="en-US" sz="1000" b="1"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000" b="1" i="0" u="none" strike="noStrike" cap="none" normalizeH="0" baseline="0">
                <a:ln>
                  <a:noFill/>
                </a:ln>
                <a:solidFill>
                  <a:srgbClr val="CE5C00"/>
                </a:solidFill>
                <a:effectLst/>
                <a:latin typeface="Arial" panose="020B0604020202020204" pitchFamily="34" charset="0"/>
              </a:rPr>
              <a:t>.</a:t>
            </a:r>
            <a:r>
              <a:rPr kumimoji="0" lang="en-US" altLang="en-US" sz="1000" b="0" i="0" u="none" strike="noStrike" cap="none" normalizeH="0" baseline="0">
                <a:ln>
                  <a:noFill/>
                </a:ln>
                <a:solidFill>
                  <a:srgbClr val="000000"/>
                </a:solidFill>
                <a:effectLst/>
                <a:latin typeface="Arial" panose="020B0604020202020204" pitchFamily="34" charset="0"/>
              </a:rPr>
              <a:t>fit</a:t>
            </a:r>
            <a:r>
              <a:rPr kumimoji="0" lang="en-US" altLang="en-US" sz="1000" b="1"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a:ln>
                  <a:noFill/>
                </a:ln>
                <a:solidFill>
                  <a:srgbClr val="000000"/>
                </a:solidFill>
                <a:effectLst/>
                <a:latin typeface="Arial" panose="020B0604020202020204" pitchFamily="34" charset="0"/>
              </a:rPr>
              <a:t>X</a:t>
            </a:r>
            <a:r>
              <a:rPr kumimoji="0" lang="en-US" altLang="en-US" sz="1000" b="1"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spcBef>
                <a:spcPct val="30000"/>
              </a:spcBef>
              <a:spcAft>
                <a:spcPct val="0"/>
              </a:spcAft>
              <a:buClrTx/>
              <a:buSzTx/>
              <a:buFontTx/>
              <a:buNone/>
              <a:tabLst/>
            </a:pPr>
            <a:r>
              <a:rPr kumimoji="0" lang="en-US" altLang="en-US" sz="1000" b="1"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y_DB = DB.predict(X)</a:t>
            </a:r>
            <a:r>
              <a:rPr kumimoji="0" lang="en-US" altLang="en-US" sz="1000" b="0" i="0" u="none" strike="noStrike" cap="none" normalizeH="0" baseline="0">
                <a:ln>
                  <a:noFill/>
                </a:ln>
                <a:solidFill>
                  <a:schemeClr val="tx1"/>
                </a:solidFill>
                <a:effectLst/>
                <a:latin typeface="Arial Unicode MS"/>
                <a:ea typeface="Times New Roman" panose="02020603050405020304" pitchFamily="18" charset="0"/>
                <a:cs typeface="Courier New" panose="02070309020205020404" pitchFamily="49"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1739055A-3ABD-57CE-5517-C8E2EE9ED7D0}"/>
              </a:ext>
            </a:extLst>
          </p:cNvPr>
          <p:cNvSpPr txBox="1"/>
          <p:nvPr/>
        </p:nvSpPr>
        <p:spPr>
          <a:xfrm>
            <a:off x="1718382" y="1220795"/>
            <a:ext cx="6559178" cy="2521844"/>
          </a:xfrm>
          <a:prstGeom prst="rect">
            <a:avLst/>
          </a:prstGeom>
          <a:noFill/>
        </p:spPr>
        <p:txBody>
          <a:bodyPr wrap="square">
            <a:spAutoFit/>
          </a:bodyPr>
          <a:lstStyle/>
          <a:p>
            <a:pPr defTabSz="370332">
              <a:spcAft>
                <a:spcPts val="600"/>
              </a:spcAft>
            </a:pPr>
            <a:r>
              <a:rPr lang="en-IN" sz="1620" b="1" kern="1200">
                <a:solidFill>
                  <a:srgbClr val="555555"/>
                </a:solidFill>
                <a:latin typeface="Times New Roman" panose="02020603050405020304" pitchFamily="18" charset="0"/>
                <a:ea typeface="+mn-ea"/>
                <a:cs typeface="+mn-cs"/>
              </a:rPr>
              <a:t>DBSCAN (Density-Based Spatial Clustering of Applications with Noise) Overview</a:t>
            </a:r>
            <a:endParaRPr lang="en-IN" sz="1458" kern="1200">
              <a:solidFill>
                <a:srgbClr val="555555"/>
              </a:solidFill>
              <a:latin typeface="Times New Roman" panose="02020603050405020304" pitchFamily="18" charset="0"/>
              <a:ea typeface="+mn-ea"/>
              <a:cs typeface="+mn-cs"/>
            </a:endParaRPr>
          </a:p>
          <a:p>
            <a:pPr defTabSz="370332">
              <a:spcAft>
                <a:spcPts val="600"/>
              </a:spcAft>
            </a:pPr>
            <a:r>
              <a:rPr lang="en-IN" sz="1458" kern="1200">
                <a:solidFill>
                  <a:srgbClr val="555555"/>
                </a:solidFill>
                <a:latin typeface="Times New Roman" panose="02020603050405020304" pitchFamily="18" charset="0"/>
                <a:ea typeface="+mn-ea"/>
                <a:cs typeface="+mn-cs"/>
              </a:rPr>
              <a:t>DBSCAN is a density-based clustering algorithm that groups together points that are closely packed and marks points that lie alone in low-density regions as outliers. It does not require the number of clusters to be specified a priori and can discover clusters of arbitrary shape.</a:t>
            </a:r>
          </a:p>
          <a:p>
            <a:pPr defTabSz="370332">
              <a:spcAft>
                <a:spcPts val="600"/>
              </a:spcAft>
            </a:pPr>
            <a:endParaRPr lang="en-IN" sz="1458" kern="1200">
              <a:solidFill>
                <a:srgbClr val="555555"/>
              </a:solidFill>
              <a:latin typeface="Times New Roman" panose="02020603050405020304" pitchFamily="18" charset="0"/>
              <a:ea typeface="+mn-ea"/>
              <a:cs typeface="+mn-cs"/>
            </a:endParaRPr>
          </a:p>
          <a:p>
            <a:pPr defTabSz="370332">
              <a:spcAft>
                <a:spcPts val="600"/>
              </a:spcAft>
            </a:pPr>
            <a:endParaRPr lang="en-IN" sz="1458" kern="1200">
              <a:solidFill>
                <a:srgbClr val="555555"/>
              </a:solidFill>
              <a:latin typeface="Times New Roman" panose="02020603050405020304" pitchFamily="18" charset="0"/>
              <a:ea typeface="+mn-ea"/>
              <a:cs typeface="+mn-cs"/>
            </a:endParaRPr>
          </a:p>
          <a:p>
            <a:pPr>
              <a:spcAft>
                <a:spcPts val="600"/>
              </a:spcAft>
            </a:pPr>
            <a:endParaRPr lang="en-IN" sz="1800">
              <a:effectLst/>
              <a:latin typeface="Times New Roman" panose="02020603050405020304" pitchFamily="18" charset="0"/>
              <a:ea typeface="Times New Roman" panose="02020603050405020304" pitchFamily="18" charset="0"/>
            </a:endParaRPr>
          </a:p>
        </p:txBody>
      </p:sp>
      <p:pic>
        <p:nvPicPr>
          <p:cNvPr id="5" name="Picture 4" descr="A screenshot of a graph&#10;&#10;Description automatically generated">
            <a:extLst>
              <a:ext uri="{FF2B5EF4-FFF2-40B4-BE49-F238E27FC236}">
                <a16:creationId xmlns:a16="http://schemas.microsoft.com/office/drawing/2014/main" id="{80A2DB77-C126-ECC0-46B9-5B18F46E614B}"/>
              </a:ext>
            </a:extLst>
          </p:cNvPr>
          <p:cNvPicPr>
            <a:picLocks noChangeAspect="1"/>
          </p:cNvPicPr>
          <p:nvPr/>
        </p:nvPicPr>
        <p:blipFill>
          <a:blip r:embed="rId3"/>
          <a:stretch>
            <a:fillRect/>
          </a:stretch>
        </p:blipFill>
        <p:spPr>
          <a:xfrm>
            <a:off x="4019148" y="2847006"/>
            <a:ext cx="2420099" cy="3377245"/>
          </a:xfrm>
          <a:prstGeom prst="rect">
            <a:avLst/>
          </a:prstGeom>
        </p:spPr>
      </p:pic>
    </p:spTree>
    <p:extLst>
      <p:ext uri="{BB962C8B-B14F-4D97-AF65-F5344CB8AC3E}">
        <p14:creationId xmlns:p14="http://schemas.microsoft.com/office/powerpoint/2010/main" val="3370459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91DF56-AE63-CF30-8004-D64092CB0B57}"/>
              </a:ext>
            </a:extLst>
          </p:cNvPr>
          <p:cNvPicPr>
            <a:picLocks noChangeAspect="1"/>
          </p:cNvPicPr>
          <p:nvPr/>
        </p:nvPicPr>
        <p:blipFill>
          <a:blip r:embed="rId2"/>
          <a:stretch>
            <a:fillRect/>
          </a:stretch>
        </p:blipFill>
        <p:spPr>
          <a:xfrm>
            <a:off x="987041" y="129023"/>
            <a:ext cx="2400300" cy="2028825"/>
          </a:xfrm>
          <a:prstGeom prst="rect">
            <a:avLst/>
          </a:prstGeom>
        </p:spPr>
      </p:pic>
      <p:sp>
        <p:nvSpPr>
          <p:cNvPr id="4" name="TextBox 3">
            <a:extLst>
              <a:ext uri="{FF2B5EF4-FFF2-40B4-BE49-F238E27FC236}">
                <a16:creationId xmlns:a16="http://schemas.microsoft.com/office/drawing/2014/main" id="{1B3FFD46-E646-EBA9-CD06-E3B6012EDE10}"/>
              </a:ext>
            </a:extLst>
          </p:cNvPr>
          <p:cNvSpPr txBox="1"/>
          <p:nvPr/>
        </p:nvSpPr>
        <p:spPr>
          <a:xfrm>
            <a:off x="793820" y="2286728"/>
            <a:ext cx="8721969" cy="2308324"/>
          </a:xfrm>
          <a:prstGeom prst="rect">
            <a:avLst/>
          </a:prstGeom>
          <a:noFill/>
        </p:spPr>
        <p:txBody>
          <a:bodyPr wrap="square">
            <a:spAutoFit/>
          </a:bodyPr>
          <a:lstStyle/>
          <a:p>
            <a:r>
              <a:rPr lang="en-IN" sz="1200" b="1" dirty="0">
                <a:effectLst/>
                <a:latin typeface="Times New Roman" panose="02020603050405020304" pitchFamily="18" charset="0"/>
                <a:ea typeface="Times New Roman" panose="02020603050405020304" pitchFamily="18" charset="0"/>
              </a:rPr>
              <a:t>How DBSCAN Works:</a:t>
            </a:r>
            <a:endParaRPr lang="en-IN" sz="12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1200" b="1" dirty="0">
                <a:effectLst/>
                <a:latin typeface="Times New Roman" panose="02020603050405020304" pitchFamily="18" charset="0"/>
                <a:ea typeface="Times New Roman" panose="02020603050405020304" pitchFamily="18" charset="0"/>
              </a:rPr>
              <a:t>Parameter Initialization</a:t>
            </a:r>
            <a:r>
              <a:rPr lang="en-IN" sz="1200" dirty="0">
                <a:effectLst/>
                <a:latin typeface="Times New Roman" panose="02020603050405020304" pitchFamily="18" charset="0"/>
                <a:ea typeface="Times New Roman" panose="02020603050405020304" pitchFamily="18" charset="0"/>
              </a:rPr>
              <a:t>: Define two key parameters:</a:t>
            </a:r>
          </a:p>
          <a:p>
            <a:pPr marL="742950" lvl="1" indent="-285750">
              <a:buSzPts val="1000"/>
              <a:buFont typeface="Courier New" panose="02070309020205020404" pitchFamily="49" charset="0"/>
              <a:buChar char="o"/>
              <a:tabLst>
                <a:tab pos="914400" algn="l"/>
              </a:tabLst>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Epsilon (ε)</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The maximum radius of the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neighborhood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around a point.</a:t>
            </a:r>
          </a:p>
          <a:p>
            <a:pPr marL="742950" lvl="1" indent="-285750">
              <a:buSzPts val="1000"/>
              <a:buFont typeface="Courier New" panose="02070309020205020404" pitchFamily="49" charset="0"/>
              <a:buChar char="o"/>
              <a:tabLst>
                <a:tab pos="914400" algn="l"/>
              </a:tabLst>
            </a:pPr>
            <a:r>
              <a:rPr lang="en-IN" sz="1200" b="1" dirty="0" err="1">
                <a:effectLst/>
                <a:latin typeface="Times New Roman" panose="02020603050405020304" pitchFamily="18" charset="0"/>
                <a:ea typeface="Times New Roman" panose="02020603050405020304" pitchFamily="18" charset="0"/>
                <a:cs typeface="Times New Roman" panose="02020603050405020304" pitchFamily="18" charset="0"/>
              </a:rPr>
              <a:t>MinPts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The minimum number of points required to form a dense region (cluster).</a:t>
            </a:r>
          </a:p>
          <a:p>
            <a:pPr marL="342900" lvl="0" indent="-342900">
              <a:buFont typeface="+mj-lt"/>
              <a:buAutoNum type="arabicPeriod"/>
              <a:tabLst>
                <a:tab pos="457200" algn="l"/>
              </a:tabLst>
            </a:pPr>
            <a:r>
              <a:rPr lang="en-IN" sz="1200" b="1" dirty="0">
                <a:effectLst/>
                <a:latin typeface="Times New Roman" panose="02020603050405020304" pitchFamily="18" charset="0"/>
                <a:ea typeface="Times New Roman" panose="02020603050405020304" pitchFamily="18" charset="0"/>
              </a:rPr>
              <a:t>Core Points Identification</a:t>
            </a:r>
            <a:r>
              <a:rPr lang="en-IN" sz="1200" dirty="0">
                <a:effectLst/>
                <a:latin typeface="Times New Roman" panose="02020603050405020304" pitchFamily="18" charset="0"/>
                <a:ea typeface="Times New Roman" panose="02020603050405020304" pitchFamily="18" charset="0"/>
              </a:rPr>
              <a:t>: Identify core points that have at least </a:t>
            </a:r>
            <a:r>
              <a:rPr lang="en-IN" sz="1000" dirty="0" err="1">
                <a:effectLst/>
                <a:latin typeface="Courier New" panose="02070309020205020404" pitchFamily="49" charset="0"/>
                <a:ea typeface="Times New Roman" panose="02020603050405020304" pitchFamily="18" charset="0"/>
              </a:rPr>
              <a:t>MinPts</a:t>
            </a:r>
            <a:r>
              <a:rPr lang="en-IN" sz="1200" dirty="0">
                <a:effectLst/>
                <a:latin typeface="Times New Roman" panose="02020603050405020304" pitchFamily="18" charset="0"/>
                <a:ea typeface="Times New Roman" panose="02020603050405020304" pitchFamily="18" charset="0"/>
              </a:rPr>
              <a:t> within their ε-</a:t>
            </a:r>
            <a:r>
              <a:rPr lang="en-IN" sz="1200" dirty="0" err="1">
                <a:effectLst/>
                <a:latin typeface="Times New Roman" panose="02020603050405020304" pitchFamily="18" charset="0"/>
                <a:ea typeface="Times New Roman" panose="02020603050405020304" pitchFamily="18" charset="0"/>
              </a:rPr>
              <a:t>neighborhood</a:t>
            </a:r>
            <a:r>
              <a:rPr lang="en-IN" sz="1200" dirty="0">
                <a:effectLst/>
                <a:latin typeface="Times New Roman" panose="02020603050405020304" pitchFamily="18" charset="0"/>
                <a:ea typeface="Times New Roman" panose="02020603050405020304" pitchFamily="18" charset="0"/>
              </a:rPr>
              <a:t>.</a:t>
            </a:r>
          </a:p>
          <a:p>
            <a:pPr marL="342900" lvl="0" indent="-342900">
              <a:buFont typeface="+mj-lt"/>
              <a:buAutoNum type="arabicPeriod"/>
              <a:tabLst>
                <a:tab pos="457200" algn="l"/>
              </a:tabLst>
            </a:pPr>
            <a:r>
              <a:rPr lang="en-IN" sz="1200" b="1" dirty="0">
                <a:effectLst/>
                <a:latin typeface="Times New Roman" panose="02020603050405020304" pitchFamily="18" charset="0"/>
                <a:ea typeface="Times New Roman" panose="02020603050405020304" pitchFamily="18" charset="0"/>
              </a:rPr>
              <a:t>Cluster Formation</a:t>
            </a:r>
            <a:r>
              <a:rPr lang="en-IN" sz="1200" dirty="0">
                <a:effectLst/>
                <a:latin typeface="Times New Roman" panose="02020603050405020304" pitchFamily="18" charset="0"/>
                <a:ea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For each core point, form a cluster that includes all points within its ε-</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neighborhood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Expand the cluster by recursively including the ε-</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neighborhood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of each point that is part of the cluster.</a:t>
            </a:r>
          </a:p>
          <a:p>
            <a:pPr marL="342900" lvl="0" indent="-342900">
              <a:buFont typeface="+mj-lt"/>
              <a:buAutoNum type="arabicPeriod"/>
              <a:tabLst>
                <a:tab pos="457200" algn="l"/>
              </a:tabLst>
            </a:pPr>
            <a:r>
              <a:rPr lang="en-IN" sz="1200" b="1" dirty="0">
                <a:effectLst/>
                <a:latin typeface="Times New Roman" panose="02020603050405020304" pitchFamily="18" charset="0"/>
                <a:ea typeface="Times New Roman" panose="02020603050405020304" pitchFamily="18" charset="0"/>
              </a:rPr>
              <a:t>Border and Noise Points</a:t>
            </a:r>
            <a:r>
              <a:rPr lang="en-IN" sz="1200" dirty="0">
                <a:effectLst/>
                <a:latin typeface="Times New Roman" panose="02020603050405020304" pitchFamily="18" charset="0"/>
                <a:ea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Points that are reachable from core points but have fewer than </a:t>
            </a:r>
            <a:r>
              <a:rPr lang="en-IN" sz="1000" dirty="0" err="1">
                <a:effectLst/>
                <a:latin typeface="Courier New" panose="02070309020205020404" pitchFamily="49" charset="0"/>
                <a:ea typeface="Times New Roman" panose="02020603050405020304" pitchFamily="18" charset="0"/>
                <a:cs typeface="Times New Roman" panose="02020603050405020304" pitchFamily="18" charset="0"/>
              </a:rPr>
              <a:t>MinPts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within their ε-</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neighborhood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are classified as border points.</a:t>
            </a:r>
          </a:p>
          <a:p>
            <a:pPr marL="742950" lvl="1" indent="-285750">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Points that are not reachable from any core points are classified as noise (outliers).</a:t>
            </a:r>
          </a:p>
        </p:txBody>
      </p:sp>
    </p:spTree>
    <p:extLst>
      <p:ext uri="{BB962C8B-B14F-4D97-AF65-F5344CB8AC3E}">
        <p14:creationId xmlns:p14="http://schemas.microsoft.com/office/powerpoint/2010/main" val="957005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900810"/>
            <a:ext cx="4037012" cy="45509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142749"/>
            <a:ext cx="1522412" cy="2570240"/>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821532"/>
            <a:ext cx="2819400" cy="306348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240223"/>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623755"/>
            <a:ext cx="993734" cy="82797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7451725"/>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586648"/>
            <a:ext cx="3472060" cy="897436"/>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914616"/>
            <a:ext cx="12192417" cy="5537109"/>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TextBox 2">
            <a:extLst>
              <a:ext uri="{FF2B5EF4-FFF2-40B4-BE49-F238E27FC236}">
                <a16:creationId xmlns:a16="http://schemas.microsoft.com/office/drawing/2014/main" id="{B759E0E9-75BD-4A84-6AC8-D0557484640F}"/>
              </a:ext>
            </a:extLst>
          </p:cNvPr>
          <p:cNvSpPr txBox="1"/>
          <p:nvPr/>
        </p:nvSpPr>
        <p:spPr>
          <a:xfrm>
            <a:off x="1103312" y="3002769"/>
            <a:ext cx="8946541" cy="3786579"/>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r>
              <a:rPr lang="en-US" sz="1300" dirty="0">
                <a:effectLst/>
                <a:latin typeface="+mj-lt"/>
                <a:ea typeface="+mj-ea"/>
                <a:cs typeface="+mj-cs"/>
              </a:rPr>
              <a:t>Advantages: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300" dirty="0">
                <a:effectLst/>
                <a:latin typeface="+mj-lt"/>
                <a:ea typeface="+mj-ea"/>
                <a:cs typeface="+mj-cs"/>
              </a:rPr>
              <a:t>Arbitrary Shape Clusters: Can find clusters of arbitrary shape and size, making it flexible in various scenarios.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300" dirty="0">
                <a:effectLst/>
                <a:latin typeface="+mj-lt"/>
                <a:ea typeface="+mj-ea"/>
                <a:cs typeface="+mj-cs"/>
              </a:rPr>
              <a:t>Automatic Outlier Detection: Naturally identifies outliers as points that do not fit into any cluster.</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300" dirty="0">
                <a:effectLst/>
                <a:latin typeface="+mj-lt"/>
                <a:ea typeface="+mj-ea"/>
                <a:cs typeface="+mj-cs"/>
              </a:rPr>
              <a:t>No Need for Predefined Number of Clusters: Does not require the number of clusters to be specified in advance.</a:t>
            </a:r>
          </a:p>
          <a:p>
            <a:pPr>
              <a:lnSpc>
                <a:spcPct val="90000"/>
              </a:lnSpc>
              <a:spcBef>
                <a:spcPts val="1000"/>
              </a:spcBef>
              <a:buClr>
                <a:schemeClr val="bg2">
                  <a:lumMod val="40000"/>
                  <a:lumOff val="60000"/>
                </a:schemeClr>
              </a:buClr>
              <a:buSzPct val="80000"/>
              <a:buFont typeface="Wingdings 3" charset="2"/>
              <a:buChar char=""/>
            </a:pPr>
            <a:r>
              <a:rPr lang="en-US" sz="1300" dirty="0">
                <a:effectLst/>
                <a:latin typeface="+mj-lt"/>
                <a:ea typeface="+mj-ea"/>
                <a:cs typeface="+mj-cs"/>
              </a:rPr>
              <a:t>Disadvantages: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300" dirty="0">
                <a:effectLst/>
                <a:latin typeface="+mj-lt"/>
                <a:ea typeface="+mj-ea"/>
                <a:cs typeface="+mj-cs"/>
              </a:rPr>
              <a:t>Parameter Sensitivity: The results can be sensitive to the choice of ε and </a:t>
            </a:r>
            <a:r>
              <a:rPr lang="en-US" sz="1300" dirty="0" err="1">
                <a:effectLst/>
                <a:latin typeface="+mj-lt"/>
                <a:ea typeface="+mj-ea"/>
                <a:cs typeface="+mj-cs"/>
              </a:rPr>
              <a:t>MinPts</a:t>
            </a:r>
            <a:r>
              <a:rPr lang="en-US" sz="1300" dirty="0">
                <a:effectLst/>
                <a:latin typeface="+mj-lt"/>
                <a:ea typeface="+mj-ea"/>
                <a:cs typeface="+mj-cs"/>
              </a:rPr>
              <a:t>, which may require domain knowledge or experimentation to set appropriately.</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300" dirty="0">
                <a:effectLst/>
                <a:latin typeface="+mj-lt"/>
                <a:ea typeface="+mj-ea"/>
                <a:cs typeface="+mj-cs"/>
              </a:rPr>
              <a:t>Varying Density Challenges: Struggles with datasets containing clusters of varying densities, as a single ε value may not be suitable for all clusters.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300" dirty="0">
                <a:effectLst/>
                <a:latin typeface="+mj-lt"/>
                <a:ea typeface="+mj-ea"/>
                <a:cs typeface="+mj-cs"/>
              </a:rPr>
              <a:t>Computational Complexity: For large datasets, the algorithm can be computationally expensive due to the neighborhood queries, especially in high-dimensional spaces.</a:t>
            </a:r>
          </a:p>
          <a:p>
            <a:pPr>
              <a:lnSpc>
                <a:spcPct val="90000"/>
              </a:lnSpc>
              <a:spcBef>
                <a:spcPts val="1000"/>
              </a:spcBef>
              <a:buClr>
                <a:schemeClr val="bg2">
                  <a:lumMod val="40000"/>
                  <a:lumOff val="60000"/>
                </a:schemeClr>
              </a:buClr>
              <a:buSzPct val="80000"/>
              <a:buFont typeface="Wingdings 3" charset="2"/>
              <a:buChar char=""/>
            </a:pPr>
            <a:r>
              <a:rPr lang="en-US" sz="1300" dirty="0">
                <a:effectLst/>
                <a:latin typeface="+mj-lt"/>
                <a:ea typeface="+mj-ea"/>
                <a:cs typeface="+mj-cs"/>
              </a:rPr>
              <a:t>DBSCAN is particularly useful for discovering clusters in spatial data and applications where clusters are not necessarily spherical and vary in size, making it a versatile and robust clustering algorithm.</a:t>
            </a:r>
          </a:p>
        </p:txBody>
      </p:sp>
    </p:spTree>
    <p:extLst>
      <p:ext uri="{BB962C8B-B14F-4D97-AF65-F5344CB8AC3E}">
        <p14:creationId xmlns:p14="http://schemas.microsoft.com/office/powerpoint/2010/main" val="10663617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900810"/>
            <a:ext cx="4037012" cy="45509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142749"/>
            <a:ext cx="1522412" cy="257024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821532"/>
            <a:ext cx="2819400" cy="306348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240223"/>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623755"/>
            <a:ext cx="993734" cy="82797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7451725"/>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586648"/>
            <a:ext cx="3472060" cy="897436"/>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27" name="Freeform: Shape 26">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914616"/>
            <a:ext cx="12192417" cy="5537109"/>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Picture 3" descr="A graph of a clustering plot&#10;&#10;Description automatically generated with medium confidence">
            <a:extLst>
              <a:ext uri="{FF2B5EF4-FFF2-40B4-BE49-F238E27FC236}">
                <a16:creationId xmlns:a16="http://schemas.microsoft.com/office/drawing/2014/main" id="{C69BD6CD-AFCA-5E28-1F98-847233A142C5}"/>
              </a:ext>
            </a:extLst>
          </p:cNvPr>
          <p:cNvPicPr>
            <a:picLocks noChangeAspect="1"/>
          </p:cNvPicPr>
          <p:nvPr/>
        </p:nvPicPr>
        <p:blipFill>
          <a:blip r:embed="rId6"/>
          <a:stretch>
            <a:fillRect/>
          </a:stretch>
        </p:blipFill>
        <p:spPr>
          <a:xfrm>
            <a:off x="653484" y="2904869"/>
            <a:ext cx="5451627" cy="3707106"/>
          </a:xfrm>
          <a:prstGeom prst="rect">
            <a:avLst/>
          </a:prstGeom>
          <a:effectLst/>
        </p:spPr>
      </p:pic>
      <p:sp>
        <p:nvSpPr>
          <p:cNvPr id="3" name="TextBox 2">
            <a:extLst>
              <a:ext uri="{FF2B5EF4-FFF2-40B4-BE49-F238E27FC236}">
                <a16:creationId xmlns:a16="http://schemas.microsoft.com/office/drawing/2014/main" id="{46EBD1FE-736F-C673-AB2F-07FDFC524403}"/>
              </a:ext>
            </a:extLst>
          </p:cNvPr>
          <p:cNvSpPr txBox="1"/>
          <p:nvPr/>
        </p:nvSpPr>
        <p:spPr>
          <a:xfrm>
            <a:off x="6421089" y="2768896"/>
            <a:ext cx="5122606" cy="3975436"/>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u="sng" dirty="0">
                <a:effectLst/>
                <a:latin typeface="+mj-lt"/>
                <a:ea typeface="+mj-ea"/>
                <a:cs typeface="+mj-cs"/>
              </a:rPr>
              <a:t>OPTICS CLUSTERING</a:t>
            </a:r>
            <a:endParaRPr lang="en-US" dirty="0">
              <a:effectLst/>
              <a:latin typeface="+mj-lt"/>
              <a:ea typeface="+mj-ea"/>
              <a:cs typeface="+mj-cs"/>
            </a:endParaRPr>
          </a:p>
          <a:p>
            <a:pPr>
              <a:spcBef>
                <a:spcPts val="1000"/>
              </a:spcBef>
              <a:buClr>
                <a:schemeClr val="bg2">
                  <a:lumMod val="40000"/>
                  <a:lumOff val="60000"/>
                </a:schemeClr>
              </a:buClr>
              <a:buSzPct val="80000"/>
              <a:buFont typeface="Wingdings 3" charset="2"/>
              <a:buChar char=""/>
            </a:pPr>
            <a:r>
              <a:rPr lang="en-US" dirty="0">
                <a:effectLst/>
                <a:latin typeface="+mj-lt"/>
                <a:ea typeface="+mj-ea"/>
                <a:cs typeface="+mj-cs"/>
              </a:rPr>
              <a:t>from sklearn.cluster import OPTICS</a:t>
            </a:r>
          </a:p>
          <a:p>
            <a:pPr>
              <a:spcBef>
                <a:spcPts val="1000"/>
              </a:spcBef>
              <a:buClr>
                <a:schemeClr val="bg2">
                  <a:lumMod val="40000"/>
                  <a:lumOff val="60000"/>
                </a:schemeClr>
              </a:buClr>
              <a:buSzPct val="80000"/>
              <a:buFont typeface="Wingdings 3" charset="2"/>
              <a:buChar char=""/>
            </a:pPr>
            <a:r>
              <a:rPr lang="en-US" dirty="0">
                <a:effectLst/>
                <a:latin typeface="+mj-lt"/>
                <a:ea typeface="+mj-ea"/>
                <a:cs typeface="+mj-cs"/>
              </a:rPr>
              <a:t>OP = OPTICS(min_samples=2).fit(X)</a:t>
            </a:r>
          </a:p>
          <a:p>
            <a:pPr>
              <a:spcBef>
                <a:spcPts val="1000"/>
              </a:spcBef>
              <a:buClr>
                <a:schemeClr val="bg2">
                  <a:lumMod val="40000"/>
                  <a:lumOff val="60000"/>
                </a:schemeClr>
              </a:buClr>
              <a:buSzPct val="80000"/>
              <a:buFont typeface="Wingdings 3" charset="2"/>
              <a:buChar char=""/>
            </a:pPr>
            <a:r>
              <a:rPr lang="en-US" dirty="0">
                <a:effectLst/>
                <a:latin typeface="+mj-lt"/>
                <a:ea typeface="+mj-ea"/>
                <a:cs typeface="+mj-cs"/>
              </a:rPr>
              <a:t>y_OP =fit_predict(OP)</a:t>
            </a:r>
          </a:p>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a:spcBef>
                <a:spcPts val="1000"/>
              </a:spcBef>
              <a:buClr>
                <a:schemeClr val="bg2">
                  <a:lumMod val="40000"/>
                  <a:lumOff val="60000"/>
                </a:schemeClr>
              </a:buClr>
              <a:buSzPct val="80000"/>
              <a:buFont typeface="Wingdings 3" charset="2"/>
              <a:buChar char=""/>
            </a:pPr>
            <a:endParaRPr lang="en-US" dirty="0">
              <a:effectLst/>
              <a:latin typeface="+mj-lt"/>
              <a:ea typeface="+mj-ea"/>
              <a:cs typeface="+mj-cs"/>
            </a:endParaRPr>
          </a:p>
          <a:p>
            <a:pPr>
              <a:spcBef>
                <a:spcPts val="1000"/>
              </a:spcBef>
              <a:buClr>
                <a:schemeClr val="bg2">
                  <a:lumMod val="40000"/>
                  <a:lumOff val="60000"/>
                </a:schemeClr>
              </a:buClr>
              <a:buSzPct val="80000"/>
              <a:buFont typeface="Wingdings 3" charset="2"/>
              <a:buChar char=""/>
            </a:pPr>
            <a:endParaRPr lang="en-US" dirty="0">
              <a:effectLst/>
              <a:latin typeface="+mj-lt"/>
              <a:ea typeface="+mj-ea"/>
              <a:cs typeface="+mj-cs"/>
            </a:endParaRPr>
          </a:p>
        </p:txBody>
      </p:sp>
    </p:spTree>
    <p:extLst>
      <p:ext uri="{BB962C8B-B14F-4D97-AF65-F5344CB8AC3E}">
        <p14:creationId xmlns:p14="http://schemas.microsoft.com/office/powerpoint/2010/main" val="405591002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900810"/>
            <a:ext cx="4037012" cy="4550915"/>
          </a:xfrm>
          <a:prstGeom prst="rect">
            <a:avLst/>
          </a:prstGeom>
        </p:spPr>
      </p:pic>
      <p:pic>
        <p:nvPicPr>
          <p:cNvPr id="3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142749"/>
            <a:ext cx="1522412" cy="2570240"/>
          </a:xfrm>
          <a:prstGeom prst="rect">
            <a:avLst/>
          </a:prstGeom>
        </p:spPr>
      </p:pic>
      <p:sp>
        <p:nvSpPr>
          <p:cNvPr id="31"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821532"/>
            <a:ext cx="2819400" cy="306348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240223"/>
          </a:xfrm>
          <a:prstGeom prst="rect">
            <a:avLst/>
          </a:prstGeom>
        </p:spPr>
      </p:pic>
      <p:pic>
        <p:nvPicPr>
          <p:cNvPr id="33"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623755"/>
            <a:ext cx="993734" cy="827970"/>
          </a:xfrm>
          <a:prstGeom prst="rect">
            <a:avLst/>
          </a:prstGeom>
        </p:spPr>
      </p:pic>
      <p:sp>
        <p:nvSpPr>
          <p:cNvPr id="34"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1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7451725"/>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6" name="Rectangle 2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586648"/>
            <a:ext cx="3472060" cy="897436"/>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8" name="Freeform: Shape 2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914616"/>
            <a:ext cx="12192417" cy="5537109"/>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TextBox 2">
            <a:extLst>
              <a:ext uri="{FF2B5EF4-FFF2-40B4-BE49-F238E27FC236}">
                <a16:creationId xmlns:a16="http://schemas.microsoft.com/office/drawing/2014/main" id="{EDA1558E-D5BE-1B9A-F336-8B4FE111DB19}"/>
              </a:ext>
            </a:extLst>
          </p:cNvPr>
          <p:cNvSpPr txBox="1"/>
          <p:nvPr/>
        </p:nvSpPr>
        <p:spPr>
          <a:xfrm>
            <a:off x="552659" y="2577168"/>
            <a:ext cx="9696659" cy="4874557"/>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r>
              <a:rPr lang="en-US" sz="900" dirty="0">
                <a:effectLst/>
                <a:latin typeface="+mj-lt"/>
                <a:ea typeface="+mj-ea"/>
                <a:cs typeface="+mj-cs"/>
              </a:rPr>
              <a:t>OPTICS (Ordering Points To Identify the Clustering Structure) is a clustering algorithm used in machine learning and data mining. It is particularly effective for identifying clusters in data with varying density, which many traditional clustering algorithms, such as k-means, struggle to handle. Here's an overview of how OPTICS works and its key concepts:</a:t>
            </a:r>
          </a:p>
          <a:p>
            <a:pPr>
              <a:lnSpc>
                <a:spcPct val="90000"/>
              </a:lnSpc>
              <a:spcBef>
                <a:spcPts val="1000"/>
              </a:spcBef>
              <a:buClr>
                <a:schemeClr val="bg2">
                  <a:lumMod val="40000"/>
                  <a:lumOff val="60000"/>
                </a:schemeClr>
              </a:buClr>
              <a:buSzPct val="80000"/>
              <a:buFont typeface="Wingdings 3" charset="2"/>
              <a:buChar char=""/>
            </a:pPr>
            <a:r>
              <a:rPr lang="en-US" sz="900" dirty="0">
                <a:effectLst/>
                <a:latin typeface="+mj-lt"/>
                <a:ea typeface="+mj-ea"/>
                <a:cs typeface="+mj-cs"/>
              </a:rPr>
              <a:t>Key Concepts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900" dirty="0">
                <a:effectLst/>
                <a:latin typeface="+mj-lt"/>
                <a:ea typeface="+mj-ea"/>
                <a:cs typeface="+mj-cs"/>
              </a:rPr>
              <a:t>Core Distance: For a point </a:t>
            </a:r>
            <a:r>
              <a:rPr lang="en-US" sz="900" dirty="0" err="1">
                <a:effectLst/>
                <a:latin typeface="+mj-lt"/>
                <a:ea typeface="+mj-ea"/>
                <a:cs typeface="+mj-cs"/>
              </a:rPr>
              <a:t>ppp</a:t>
            </a:r>
            <a:r>
              <a:rPr lang="en-US" sz="900" dirty="0">
                <a:effectLst/>
                <a:latin typeface="+mj-lt"/>
                <a:ea typeface="+mj-ea"/>
                <a:cs typeface="+mj-cs"/>
              </a:rPr>
              <a:t>, the core distance is the distance to its NNN-</a:t>
            </a:r>
            <a:r>
              <a:rPr lang="en-US" sz="900" dirty="0" err="1">
                <a:effectLst/>
                <a:latin typeface="+mj-lt"/>
                <a:ea typeface="+mj-ea"/>
                <a:cs typeface="+mj-cs"/>
              </a:rPr>
              <a:t>th</a:t>
            </a:r>
            <a:r>
              <a:rPr lang="en-US" sz="900" dirty="0">
                <a:effectLst/>
                <a:latin typeface="+mj-lt"/>
                <a:ea typeface="+mj-ea"/>
                <a:cs typeface="+mj-cs"/>
              </a:rPr>
              <a:t> nearest neighbor, where NNN is a specified parameter.</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900" dirty="0">
                <a:effectLst/>
                <a:latin typeface="+mj-lt"/>
                <a:ea typeface="+mj-ea"/>
                <a:cs typeface="+mj-cs"/>
              </a:rPr>
              <a:t>Reachability Distance: For a point </a:t>
            </a:r>
            <a:r>
              <a:rPr lang="en-US" sz="900" dirty="0" err="1">
                <a:effectLst/>
                <a:latin typeface="+mj-lt"/>
                <a:ea typeface="+mj-ea"/>
                <a:cs typeface="+mj-cs"/>
              </a:rPr>
              <a:t>ppp</a:t>
            </a:r>
            <a:r>
              <a:rPr lang="en-US" sz="900" dirty="0">
                <a:effectLst/>
                <a:latin typeface="+mj-lt"/>
                <a:ea typeface="+mj-ea"/>
                <a:cs typeface="+mj-cs"/>
              </a:rPr>
              <a:t> and its neighbor </a:t>
            </a:r>
            <a:r>
              <a:rPr lang="en-US" sz="900" dirty="0" err="1">
                <a:effectLst/>
                <a:latin typeface="+mj-lt"/>
                <a:ea typeface="+mj-ea"/>
                <a:cs typeface="+mj-cs"/>
              </a:rPr>
              <a:t>ooo</a:t>
            </a:r>
            <a:r>
              <a:rPr lang="en-US" sz="900" dirty="0">
                <a:effectLst/>
                <a:latin typeface="+mj-lt"/>
                <a:ea typeface="+mj-ea"/>
                <a:cs typeface="+mj-cs"/>
              </a:rPr>
              <a:t>, the reachability distance is the maximum of the core distance of </a:t>
            </a:r>
            <a:r>
              <a:rPr lang="en-US" sz="900" dirty="0" err="1">
                <a:effectLst/>
                <a:latin typeface="+mj-lt"/>
                <a:ea typeface="+mj-ea"/>
                <a:cs typeface="+mj-cs"/>
              </a:rPr>
              <a:t>ppp</a:t>
            </a:r>
            <a:r>
              <a:rPr lang="en-US" sz="900" dirty="0">
                <a:effectLst/>
                <a:latin typeface="+mj-lt"/>
                <a:ea typeface="+mj-ea"/>
                <a:cs typeface="+mj-cs"/>
              </a:rPr>
              <a:t> and the actual distance between </a:t>
            </a:r>
            <a:r>
              <a:rPr lang="en-US" sz="900" dirty="0" err="1">
                <a:effectLst/>
                <a:latin typeface="+mj-lt"/>
                <a:ea typeface="+mj-ea"/>
                <a:cs typeface="+mj-cs"/>
              </a:rPr>
              <a:t>ppp</a:t>
            </a:r>
            <a:r>
              <a:rPr lang="en-US" sz="900" dirty="0">
                <a:effectLst/>
                <a:latin typeface="+mj-lt"/>
                <a:ea typeface="+mj-ea"/>
                <a:cs typeface="+mj-cs"/>
              </a:rPr>
              <a:t> and </a:t>
            </a:r>
            <a:r>
              <a:rPr lang="en-US" sz="900" dirty="0" err="1">
                <a:effectLst/>
                <a:latin typeface="+mj-lt"/>
                <a:ea typeface="+mj-ea"/>
                <a:cs typeface="+mj-cs"/>
              </a:rPr>
              <a:t>ooo</a:t>
            </a:r>
            <a:r>
              <a:rPr lang="en-US" sz="900" dirty="0">
                <a:effectLst/>
                <a:latin typeface="+mj-lt"/>
                <a:ea typeface="+mj-ea"/>
                <a:cs typeface="+mj-cs"/>
              </a:rPr>
              <a:t>.</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900" dirty="0">
                <a:effectLst/>
                <a:latin typeface="+mj-lt"/>
                <a:ea typeface="+mj-ea"/>
                <a:cs typeface="+mj-cs"/>
              </a:rPr>
              <a:t>Ordering: The algorithm orders points to form a cluster-ordering structure, which captures the density-based clustering information.</a:t>
            </a:r>
          </a:p>
          <a:p>
            <a:pPr>
              <a:lnSpc>
                <a:spcPct val="90000"/>
              </a:lnSpc>
              <a:spcBef>
                <a:spcPts val="1000"/>
              </a:spcBef>
              <a:buClr>
                <a:schemeClr val="bg2">
                  <a:lumMod val="40000"/>
                  <a:lumOff val="60000"/>
                </a:schemeClr>
              </a:buClr>
              <a:buSzPct val="80000"/>
              <a:buFont typeface="Wingdings 3" charset="2"/>
              <a:buChar char=""/>
            </a:pPr>
            <a:r>
              <a:rPr lang="en-US" sz="900" dirty="0">
                <a:effectLst/>
                <a:latin typeface="+mj-lt"/>
                <a:ea typeface="+mj-ea"/>
                <a:cs typeface="+mj-cs"/>
              </a:rPr>
              <a:t>How OPTICS Works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900" dirty="0">
                <a:effectLst/>
                <a:latin typeface="+mj-lt"/>
                <a:ea typeface="+mj-ea"/>
                <a:cs typeface="+mj-cs"/>
              </a:rPr>
              <a:t>Parameter Setting: Set two parameters: ε\</a:t>
            </a:r>
            <a:r>
              <a:rPr lang="en-US" sz="900" dirty="0" err="1">
                <a:effectLst/>
                <a:latin typeface="+mj-lt"/>
                <a:ea typeface="+mj-ea"/>
                <a:cs typeface="+mj-cs"/>
              </a:rPr>
              <a:t>varepsilonε</a:t>
            </a:r>
            <a:r>
              <a:rPr lang="en-US" sz="900" dirty="0">
                <a:effectLst/>
                <a:latin typeface="+mj-lt"/>
                <a:ea typeface="+mj-ea"/>
                <a:cs typeface="+mj-cs"/>
              </a:rPr>
              <a:t> (maximum radius of the neighborhood) and </a:t>
            </a:r>
            <a:r>
              <a:rPr lang="en-US" sz="900" dirty="0" err="1">
                <a:effectLst/>
                <a:latin typeface="+mj-lt"/>
                <a:ea typeface="+mj-ea"/>
                <a:cs typeface="+mj-cs"/>
              </a:rPr>
              <a:t>MinPtsMinPtsMinPts</a:t>
            </a:r>
            <a:r>
              <a:rPr lang="en-US" sz="900" dirty="0">
                <a:effectLst/>
                <a:latin typeface="+mj-lt"/>
                <a:ea typeface="+mj-ea"/>
                <a:cs typeface="+mj-cs"/>
              </a:rPr>
              <a:t> (minimum number of points in a cluster).</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900" dirty="0">
                <a:effectLst/>
                <a:latin typeface="+mj-lt"/>
                <a:ea typeface="+mj-ea"/>
                <a:cs typeface="+mj-cs"/>
              </a:rPr>
              <a:t>Initialization: Initialize all points as unprocessed.</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900" dirty="0">
                <a:effectLst/>
                <a:latin typeface="+mj-lt"/>
                <a:ea typeface="+mj-ea"/>
                <a:cs typeface="+mj-cs"/>
              </a:rPr>
              <a:t>Processing Points:</a:t>
            </a:r>
          </a:p>
          <a:p>
            <a:pPr marL="742950" lvl="1" indent="-285750">
              <a:lnSpc>
                <a:spcPct val="90000"/>
              </a:lnSpc>
              <a:spcBef>
                <a:spcPts val="1000"/>
              </a:spcBef>
              <a:buClr>
                <a:schemeClr val="bg2">
                  <a:lumMod val="40000"/>
                  <a:lumOff val="60000"/>
                </a:schemeClr>
              </a:buClr>
              <a:buSzPct val="80000"/>
              <a:buFont typeface="Wingdings 3" charset="2"/>
              <a:buChar char=""/>
              <a:tabLst>
                <a:tab pos="914400" algn="l"/>
              </a:tabLst>
            </a:pPr>
            <a:r>
              <a:rPr lang="en-US" sz="900" dirty="0">
                <a:effectLst/>
                <a:latin typeface="+mj-lt"/>
                <a:ea typeface="+mj-ea"/>
                <a:cs typeface="+mj-cs"/>
              </a:rPr>
              <a:t>For each unprocessed point, compute the core distance.</a:t>
            </a:r>
          </a:p>
          <a:p>
            <a:pPr marL="742950" lvl="1" indent="-285750">
              <a:lnSpc>
                <a:spcPct val="90000"/>
              </a:lnSpc>
              <a:spcBef>
                <a:spcPts val="1000"/>
              </a:spcBef>
              <a:buClr>
                <a:schemeClr val="bg2">
                  <a:lumMod val="40000"/>
                  <a:lumOff val="60000"/>
                </a:schemeClr>
              </a:buClr>
              <a:buSzPct val="80000"/>
              <a:buFont typeface="Wingdings 3" charset="2"/>
              <a:buChar char=""/>
              <a:tabLst>
                <a:tab pos="914400" algn="l"/>
              </a:tabLst>
            </a:pPr>
            <a:r>
              <a:rPr lang="en-US" sz="900" dirty="0">
                <a:effectLst/>
                <a:latin typeface="+mj-lt"/>
                <a:ea typeface="+mj-ea"/>
                <a:cs typeface="+mj-cs"/>
              </a:rPr>
              <a:t>If the core distance is undefined (not enough neighbors), mark the point as noise and continue.</a:t>
            </a:r>
          </a:p>
          <a:p>
            <a:pPr marL="742950" lvl="1" indent="-285750">
              <a:lnSpc>
                <a:spcPct val="90000"/>
              </a:lnSpc>
              <a:spcBef>
                <a:spcPts val="1000"/>
              </a:spcBef>
              <a:buClr>
                <a:schemeClr val="bg2">
                  <a:lumMod val="40000"/>
                  <a:lumOff val="60000"/>
                </a:schemeClr>
              </a:buClr>
              <a:buSzPct val="80000"/>
              <a:buFont typeface="Wingdings 3" charset="2"/>
              <a:buChar char=""/>
              <a:tabLst>
                <a:tab pos="914400" algn="l"/>
              </a:tabLst>
            </a:pPr>
            <a:r>
              <a:rPr lang="en-US" sz="900" dirty="0">
                <a:effectLst/>
                <a:latin typeface="+mj-lt"/>
                <a:ea typeface="+mj-ea"/>
                <a:cs typeface="+mj-cs"/>
              </a:rPr>
              <a:t>Otherwise, update the reachability distance for its neighbors and add the point to the ordering list.</a:t>
            </a:r>
          </a:p>
          <a:p>
            <a:pPr marL="742950" lvl="1" indent="-285750">
              <a:lnSpc>
                <a:spcPct val="90000"/>
              </a:lnSpc>
              <a:spcBef>
                <a:spcPts val="1000"/>
              </a:spcBef>
              <a:buClr>
                <a:schemeClr val="bg2">
                  <a:lumMod val="40000"/>
                  <a:lumOff val="60000"/>
                </a:schemeClr>
              </a:buClr>
              <a:buSzPct val="80000"/>
              <a:buFont typeface="Wingdings 3" charset="2"/>
              <a:buChar char=""/>
              <a:tabLst>
                <a:tab pos="914400" algn="l"/>
              </a:tabLst>
            </a:pPr>
            <a:r>
              <a:rPr lang="en-US" sz="900" dirty="0">
                <a:effectLst/>
                <a:latin typeface="+mj-lt"/>
                <a:ea typeface="+mj-ea"/>
                <a:cs typeface="+mj-cs"/>
              </a:rPr>
              <a:t>Expand the cluster by processing neighbors in order of increasing reachability distance.</a:t>
            </a:r>
          </a:p>
        </p:txBody>
      </p:sp>
    </p:spTree>
    <p:extLst>
      <p:ext uri="{BB962C8B-B14F-4D97-AF65-F5344CB8AC3E}">
        <p14:creationId xmlns:p14="http://schemas.microsoft.com/office/powerpoint/2010/main" val="304216108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900810"/>
            <a:ext cx="4037012" cy="45509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142749"/>
            <a:ext cx="1522412" cy="2570240"/>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821532"/>
            <a:ext cx="2819400" cy="306348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240223"/>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623755"/>
            <a:ext cx="993734" cy="82797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7451725"/>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586648"/>
            <a:ext cx="3472060" cy="897436"/>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914616"/>
            <a:ext cx="12192417" cy="5537109"/>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TextBox 2">
            <a:extLst>
              <a:ext uri="{FF2B5EF4-FFF2-40B4-BE49-F238E27FC236}">
                <a16:creationId xmlns:a16="http://schemas.microsoft.com/office/drawing/2014/main" id="{0444E42A-17F5-2BC4-3848-3B6212865159}"/>
              </a:ext>
            </a:extLst>
          </p:cNvPr>
          <p:cNvSpPr txBox="1"/>
          <p:nvPr/>
        </p:nvSpPr>
        <p:spPr>
          <a:xfrm>
            <a:off x="1103312" y="3002769"/>
            <a:ext cx="8946541" cy="3786579"/>
          </a:xfrm>
          <a:prstGeom prst="rect">
            <a:avLst/>
          </a:prstGeom>
        </p:spPr>
        <p:txBody>
          <a:bodyPr vert="horz" lIns="91440" tIns="45720" rIns="91440" bIns="45720" rtlCol="0">
            <a:normAutofit/>
          </a:bodyPr>
          <a:lstStyle/>
          <a:p>
            <a:pPr marL="342900" lvl="0" indent="-342900">
              <a:spcBef>
                <a:spcPts val="1000"/>
              </a:spcBef>
              <a:buClr>
                <a:schemeClr val="bg2">
                  <a:lumMod val="40000"/>
                  <a:lumOff val="60000"/>
                </a:schemeClr>
              </a:buClr>
              <a:buSzPct val="80000"/>
              <a:buFont typeface="Wingdings 3" charset="2"/>
              <a:buChar char=""/>
              <a:tabLst>
                <a:tab pos="457200" algn="l"/>
              </a:tabLst>
            </a:pPr>
            <a:r>
              <a:rPr lang="en-US" dirty="0">
                <a:effectLst/>
                <a:latin typeface="+mj-lt"/>
                <a:ea typeface="+mj-ea"/>
                <a:cs typeface="+mj-cs"/>
              </a:rPr>
              <a:t>Output: The result is an ordering of points with their reachability distances, which can be used to extract clusters by analyzing changes in these distances.</a:t>
            </a:r>
          </a:p>
          <a:p>
            <a:pPr>
              <a:spcBef>
                <a:spcPts val="1000"/>
              </a:spcBef>
              <a:buClr>
                <a:schemeClr val="bg2">
                  <a:lumMod val="40000"/>
                  <a:lumOff val="60000"/>
                </a:schemeClr>
              </a:buClr>
              <a:buSzPct val="80000"/>
              <a:buFont typeface="Wingdings 3" charset="2"/>
              <a:buChar char=""/>
            </a:pPr>
            <a:r>
              <a:rPr lang="en-US" b="1" u="sng" dirty="0">
                <a:effectLst/>
                <a:latin typeface="+mj-lt"/>
                <a:ea typeface="+mj-ea"/>
                <a:cs typeface="+mj-cs"/>
              </a:rPr>
              <a:t>Advantages of OPTICS</a:t>
            </a:r>
          </a:p>
          <a:p>
            <a:pPr marL="342900" lvl="0" indent="-342900">
              <a:spcBef>
                <a:spcPts val="1000"/>
              </a:spcBef>
              <a:buClr>
                <a:schemeClr val="bg2">
                  <a:lumMod val="40000"/>
                  <a:lumOff val="60000"/>
                </a:schemeClr>
              </a:buClr>
              <a:buSzPct val="80000"/>
              <a:buFont typeface="Wingdings 3" charset="2"/>
              <a:buChar char=""/>
              <a:tabLst>
                <a:tab pos="457200" algn="l"/>
              </a:tabLst>
            </a:pPr>
            <a:r>
              <a:rPr lang="en-US" dirty="0">
                <a:effectLst/>
                <a:latin typeface="+mj-lt"/>
                <a:ea typeface="+mj-ea"/>
                <a:cs typeface="+mj-cs"/>
              </a:rPr>
              <a:t>Handles Varying Density: Unlike DBSCAN, which might fail with clusters of different densities, OPTICS can identify clusters of varying density.</a:t>
            </a:r>
          </a:p>
          <a:p>
            <a:pPr marL="342900" lvl="0" indent="-342900">
              <a:spcBef>
                <a:spcPts val="1000"/>
              </a:spcBef>
              <a:buClr>
                <a:schemeClr val="bg2">
                  <a:lumMod val="40000"/>
                  <a:lumOff val="60000"/>
                </a:schemeClr>
              </a:buClr>
              <a:buSzPct val="80000"/>
              <a:buFont typeface="Wingdings 3" charset="2"/>
              <a:buChar char=""/>
              <a:tabLst>
                <a:tab pos="457200" algn="l"/>
              </a:tabLst>
            </a:pPr>
            <a:r>
              <a:rPr lang="en-US" dirty="0">
                <a:effectLst/>
                <a:latin typeface="+mj-lt"/>
                <a:ea typeface="+mj-ea"/>
                <a:cs typeface="+mj-cs"/>
              </a:rPr>
              <a:t>No Strict Cluster Assignment: It provides a more flexible cluster representation, which can be useful for hierarchical clustering or finding nested clusters.</a:t>
            </a:r>
          </a:p>
          <a:p>
            <a:pPr marL="342900" lvl="0" indent="-342900">
              <a:spcBef>
                <a:spcPts val="1000"/>
              </a:spcBef>
              <a:buClr>
                <a:schemeClr val="bg2">
                  <a:lumMod val="40000"/>
                  <a:lumOff val="60000"/>
                </a:schemeClr>
              </a:buClr>
              <a:buSzPct val="80000"/>
              <a:buFont typeface="Wingdings 3" charset="2"/>
              <a:buChar char=""/>
              <a:tabLst>
                <a:tab pos="457200" algn="l"/>
              </a:tabLst>
            </a:pPr>
            <a:r>
              <a:rPr lang="en-US" dirty="0">
                <a:effectLst/>
                <a:latin typeface="+mj-lt"/>
                <a:ea typeface="+mj-ea"/>
                <a:cs typeface="+mj-cs"/>
              </a:rPr>
              <a:t>Visualization: The reachability plot helps visualize the clustering structure and decide on the appropriate threshold for extracting clusters.</a:t>
            </a:r>
          </a:p>
        </p:txBody>
      </p:sp>
    </p:spTree>
    <p:extLst>
      <p:ext uri="{BB962C8B-B14F-4D97-AF65-F5344CB8AC3E}">
        <p14:creationId xmlns:p14="http://schemas.microsoft.com/office/powerpoint/2010/main" val="158806298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D2B3ED-902E-43C6-7DA3-B6AE6AD1EA9F}"/>
              </a:ext>
            </a:extLst>
          </p:cNvPr>
          <p:cNvSpPr txBox="1"/>
          <p:nvPr/>
        </p:nvSpPr>
        <p:spPr>
          <a:xfrm>
            <a:off x="280658" y="354015"/>
            <a:ext cx="2634558" cy="379316"/>
          </a:xfrm>
          <a:prstGeom prst="rect">
            <a:avLst/>
          </a:prstGeom>
          <a:noFill/>
        </p:spPr>
        <p:txBody>
          <a:bodyPr wrap="square">
            <a:spAutoFit/>
          </a:bodyPr>
          <a:lstStyle/>
          <a:p>
            <a:r>
              <a:rPr lang="en-IN" sz="1800" b="1" u="sng" dirty="0">
                <a:effectLst/>
                <a:latin typeface="Times New Roman" panose="02020603050405020304" pitchFamily="18" charset="0"/>
                <a:ea typeface="Times New Roman" panose="02020603050405020304" pitchFamily="18" charset="0"/>
              </a:rPr>
              <a:t>BIRCH CLUSTERING</a:t>
            </a:r>
            <a:endParaRPr lang="en-IN" sz="1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5E439C18-02A6-4124-EC0B-8E0EBAA01A19}"/>
              </a:ext>
            </a:extLst>
          </p:cNvPr>
          <p:cNvSpPr txBox="1"/>
          <p:nvPr/>
        </p:nvSpPr>
        <p:spPr>
          <a:xfrm>
            <a:off x="280658" y="896363"/>
            <a:ext cx="2634558"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1" i="0" u="none" strike="noStrike" cap="none" normalizeH="0" baseline="0" dirty="0">
                <a:ln>
                  <a:noFill/>
                </a:ln>
                <a:solidFill>
                  <a:srgbClr val="204A87"/>
                </a:solidFill>
                <a:effectLst/>
                <a:latin typeface="Arial Unicode MS"/>
                <a:ea typeface="Times New Roman" panose="02020603050405020304" pitchFamily="18" charset="0"/>
                <a:cs typeface="Courier New" panose="02070309020205020404" pitchFamily="49" charset="0"/>
              </a:rPr>
              <a:t>from</a:t>
            </a:r>
            <a:r>
              <a:rPr kumimoji="0" lang="en-US" altLang="en-US" sz="1200" b="0" i="0" u="none" strike="noStrike" cap="none" normalizeH="0" baseline="0" dirty="0">
                <a:ln>
                  <a:noFill/>
                </a:ln>
                <a:solidFill>
                  <a:srgbClr val="222832"/>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sklearn.cluster</a:t>
            </a:r>
            <a:r>
              <a:rPr kumimoji="0" lang="en-US" altLang="en-US" sz="1200" b="0" i="0" u="none" strike="noStrike" cap="none" normalizeH="0" baseline="0" dirty="0">
                <a:ln>
                  <a:noFill/>
                </a:ln>
                <a:solidFill>
                  <a:srgbClr val="222832"/>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204A87"/>
                </a:solidFill>
                <a:effectLst/>
                <a:latin typeface="Arial Unicode MS"/>
                <a:ea typeface="Times New Roman" panose="02020603050405020304" pitchFamily="18" charset="0"/>
                <a:cs typeface="Courier New" panose="02070309020205020404" pitchFamily="49" charset="0"/>
              </a:rPr>
              <a:t>import</a:t>
            </a:r>
            <a:r>
              <a:rPr kumimoji="0" lang="en-US" altLang="en-US" sz="1200" b="0" i="0" u="none" strike="noStrike" cap="none" normalizeH="0" baseline="0" dirty="0">
                <a:ln>
                  <a:noFill/>
                </a:ln>
                <a:solidFill>
                  <a:srgbClr val="222832"/>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Arial" panose="020B0604020202020204" pitchFamily="34" charset="0"/>
              </a:rPr>
              <a:t>Birchbrc</a:t>
            </a:r>
            <a:r>
              <a:rPr kumimoji="0" lang="en-US" altLang="en-US" sz="1200" b="0" i="0" u="none" strike="noStrike" cap="none" normalizeH="0" baseline="0" dirty="0">
                <a:ln>
                  <a:noFill/>
                </a:ln>
                <a:solidFill>
                  <a:srgbClr val="000000"/>
                </a:solidFill>
                <a:effectLst/>
                <a:latin typeface="Arial" panose="020B0604020202020204" pitchFamily="34" charset="0"/>
              </a:rPr>
              <a:t> = Birch</a:t>
            </a:r>
            <a:r>
              <a:rPr kumimoji="0" lang="en-US" altLang="en-US" sz="1200" b="0"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n_clusters</a:t>
            </a:r>
            <a:r>
              <a:rPr kumimoji="0" lang="en-US" altLang="en-US" sz="1200" b="0" i="0" u="none" strike="noStrike" cap="none" normalizeH="0" baseline="0" dirty="0">
                <a:ln>
                  <a:noFill/>
                </a:ln>
                <a:solidFill>
                  <a:schemeClr val="tx1"/>
                </a:solidFill>
                <a:effectLst/>
                <a:latin typeface="Arial" panose="020B0604020202020204" pitchFamily="34" charset="0"/>
              </a:rPr>
              <a:t>=None)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Arial" panose="020B0604020202020204" pitchFamily="34" charset="0"/>
              </a:rPr>
              <a:t>y_brc</a:t>
            </a:r>
            <a:r>
              <a:rPr kumimoji="0" lang="en-US" altLang="en-US" sz="1200" b="0" i="0" u="none" strike="noStrike" cap="none" normalizeH="0" baseline="0" dirty="0">
                <a:ln>
                  <a:noFill/>
                </a:ln>
                <a:solidFill>
                  <a:srgbClr val="000000"/>
                </a:solidFill>
                <a:effectLst/>
                <a:latin typeface="Arial" panose="020B0604020202020204" pitchFamily="34" charset="0"/>
              </a:rPr>
              <a:t> = </a:t>
            </a:r>
            <a:r>
              <a:rPr kumimoji="0" lang="en-US" altLang="en-US" sz="1200" b="0" i="0" u="none" strike="noStrike" cap="none" normalizeH="0" baseline="0" dirty="0" err="1">
                <a:ln>
                  <a:noFill/>
                </a:ln>
                <a:solidFill>
                  <a:srgbClr val="000000"/>
                </a:solidFill>
                <a:effectLst/>
                <a:latin typeface="Arial" panose="020B0604020202020204" pitchFamily="34" charset="0"/>
              </a:rPr>
              <a:t>brc.fit_predict</a:t>
            </a:r>
            <a:r>
              <a:rPr kumimoji="0" lang="en-US" altLang="en-US" sz="1200" b="0" i="0" u="none" strike="noStrike" cap="none" normalizeH="0" baseline="0" dirty="0">
                <a:ln>
                  <a:noFill/>
                </a:ln>
                <a:solidFill>
                  <a:srgbClr val="000000"/>
                </a:solidFill>
                <a:effectLst/>
                <a:latin typeface="Arial" panose="020B0604020202020204" pitchFamily="34" charset="0"/>
              </a:rPr>
              <a:t>(X)</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sz="1200" dirty="0">
              <a:latin typeface="Arial Unicode MS"/>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Unicode MS"/>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B884218-4252-2346-DEC1-F714B3BC58E9}"/>
              </a:ext>
            </a:extLst>
          </p:cNvPr>
          <p:cNvPicPr>
            <a:picLocks noChangeAspect="1"/>
          </p:cNvPicPr>
          <p:nvPr/>
        </p:nvPicPr>
        <p:blipFill>
          <a:blip r:embed="rId2"/>
          <a:stretch>
            <a:fillRect/>
          </a:stretch>
        </p:blipFill>
        <p:spPr>
          <a:xfrm>
            <a:off x="636518" y="2010409"/>
            <a:ext cx="5130539" cy="3862380"/>
          </a:xfrm>
          <a:prstGeom prst="rect">
            <a:avLst/>
          </a:prstGeom>
        </p:spPr>
      </p:pic>
    </p:spTree>
    <p:extLst>
      <p:ext uri="{BB962C8B-B14F-4D97-AF65-F5344CB8AC3E}">
        <p14:creationId xmlns:p14="http://schemas.microsoft.com/office/powerpoint/2010/main" val="3564983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2D0FC-B005-3DD5-11B2-9354D7E456F9}"/>
              </a:ext>
            </a:extLst>
          </p:cNvPr>
          <p:cNvSpPr txBox="1"/>
          <p:nvPr/>
        </p:nvSpPr>
        <p:spPr>
          <a:xfrm>
            <a:off x="106378" y="547501"/>
            <a:ext cx="6964378" cy="3670236"/>
          </a:xfrm>
          <a:prstGeom prst="rect">
            <a:avLst/>
          </a:prstGeom>
          <a:noFill/>
        </p:spPr>
        <p:txBody>
          <a:bodyPr wrap="square">
            <a:spAutoFit/>
          </a:bodyPr>
          <a:lstStyle/>
          <a:p>
            <a:r>
              <a:rPr lang="en-IN" sz="1350" b="1" dirty="0">
                <a:effectLst/>
                <a:latin typeface="Times New Roman" panose="02020603050405020304" pitchFamily="18" charset="0"/>
                <a:ea typeface="Times New Roman" panose="02020603050405020304" pitchFamily="18" charset="0"/>
              </a:rPr>
              <a:t>How BIRCH Works</a:t>
            </a:r>
          </a:p>
          <a:p>
            <a:endParaRPr lang="en-IN" sz="1350" b="1"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200" b="1" dirty="0">
                <a:effectLst/>
                <a:latin typeface="Times New Roman" panose="02020603050405020304" pitchFamily="18" charset="0"/>
                <a:ea typeface="Times New Roman" panose="02020603050405020304" pitchFamily="18" charset="0"/>
              </a:rPr>
              <a:t>Build the CF Tree</a:t>
            </a:r>
            <a:r>
              <a:rPr lang="en-IN" sz="1200" dirty="0">
                <a:effectLst/>
                <a:latin typeface="Times New Roman" panose="02020603050405020304" pitchFamily="18" charset="0"/>
                <a:ea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Start with an empty tree.</a:t>
            </a:r>
          </a:p>
          <a:p>
            <a:pPr marL="742950" lvl="1" indent="-285750">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Insert each data point into the tree, updating CFs and possibly splitting nodes if they exceed the threshold.</a:t>
            </a:r>
          </a:p>
          <a:p>
            <a:pPr marL="342900" lvl="0" indent="-342900">
              <a:tabLst>
                <a:tab pos="457200" algn="l"/>
              </a:tabLst>
            </a:pPr>
            <a:r>
              <a:rPr lang="en-IN" sz="1200" b="1" dirty="0">
                <a:effectLst/>
                <a:latin typeface="Times New Roman" panose="02020603050405020304" pitchFamily="18" charset="0"/>
                <a:ea typeface="Times New Roman" panose="02020603050405020304" pitchFamily="18" charset="0"/>
              </a:rPr>
              <a:t>Update the Tree</a:t>
            </a:r>
            <a:r>
              <a:rPr lang="en-IN" sz="1200" dirty="0">
                <a:effectLst/>
                <a:latin typeface="Times New Roman" panose="02020603050405020304" pitchFamily="18" charset="0"/>
                <a:ea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As new data points come in, the CF Tree is updated incrementally without needing to rebuild the entire structure.</a:t>
            </a:r>
          </a:p>
          <a:p>
            <a:pPr marL="342900" lvl="0" indent="-342900">
              <a:tabLst>
                <a:tab pos="457200" algn="l"/>
              </a:tabLst>
            </a:pPr>
            <a:r>
              <a:rPr lang="en-IN" sz="1200" b="1" dirty="0">
                <a:effectLst/>
                <a:latin typeface="Times New Roman" panose="02020603050405020304" pitchFamily="18" charset="0"/>
                <a:ea typeface="Times New Roman" panose="02020603050405020304" pitchFamily="18" charset="0"/>
              </a:rPr>
              <a:t>Optional Refinement</a:t>
            </a:r>
            <a:r>
              <a:rPr lang="en-IN" sz="1200" dirty="0">
                <a:effectLst/>
                <a:latin typeface="Times New Roman" panose="02020603050405020304" pitchFamily="18" charset="0"/>
                <a:ea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After the CF Tree is built, another clustering algorithm (like k-means) can be used on the centroids of the leaf nodes to refine the clusters.</a:t>
            </a:r>
          </a:p>
          <a:p>
            <a:pPr marL="742950" lvl="1" indent="-285750">
              <a:buSzPts val="1000"/>
              <a:buFont typeface="Courier New" panose="02070309020205020404" pitchFamily="49" charset="0"/>
              <a:buChar char="o"/>
              <a:tabLst>
                <a:tab pos="914400" algn="l"/>
              </a:tabLst>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350" b="1" dirty="0">
                <a:effectLst/>
                <a:latin typeface="Times New Roman" panose="02020603050405020304" pitchFamily="18" charset="0"/>
                <a:ea typeface="Times New Roman" panose="02020603050405020304" pitchFamily="18" charset="0"/>
              </a:rPr>
              <a:t>Advantages</a:t>
            </a:r>
          </a:p>
          <a:p>
            <a:pPr marL="342900" lvl="0" indent="-342900">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Times New Roman" panose="02020603050405020304" pitchFamily="18" charset="0"/>
              </a:rPr>
              <a:t>Scalability</a:t>
            </a:r>
            <a:r>
              <a:rPr lang="en-IN" sz="1200" dirty="0">
                <a:effectLst/>
                <a:latin typeface="Times New Roman" panose="02020603050405020304" pitchFamily="18" charset="0"/>
                <a:ea typeface="Times New Roman" panose="02020603050405020304" pitchFamily="18" charset="0"/>
              </a:rPr>
              <a:t>: BIRCH can handle very large datasets efficiently.</a:t>
            </a:r>
          </a:p>
          <a:p>
            <a:pPr marL="342900" lvl="0" indent="-342900">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Times New Roman" panose="02020603050405020304" pitchFamily="18" charset="0"/>
              </a:rPr>
              <a:t>Memory Efficiency</a:t>
            </a:r>
            <a:r>
              <a:rPr lang="en-IN" sz="1200" dirty="0">
                <a:effectLst/>
                <a:latin typeface="Times New Roman" panose="02020603050405020304" pitchFamily="18" charset="0"/>
                <a:ea typeface="Times New Roman" panose="02020603050405020304" pitchFamily="18" charset="0"/>
              </a:rPr>
              <a:t>: By summarizing data in the CF Tree, BIRCH uses less memory than methods that store all data points.</a:t>
            </a:r>
          </a:p>
          <a:p>
            <a:pPr marL="342900" lvl="0" indent="-342900">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Times New Roman" panose="02020603050405020304" pitchFamily="18" charset="0"/>
              </a:rPr>
              <a:t>Incremental</a:t>
            </a:r>
            <a:r>
              <a:rPr lang="en-IN" sz="1200" dirty="0">
                <a:effectLst/>
                <a:latin typeface="Times New Roman" panose="02020603050405020304" pitchFamily="18" charset="0"/>
                <a:ea typeface="Times New Roman" panose="02020603050405020304" pitchFamily="18" charset="0"/>
              </a:rPr>
              <a:t>: BIRCH processes data points as they come, making it suitable for streaming data or very large static datasets.</a:t>
            </a:r>
          </a:p>
        </p:txBody>
      </p:sp>
    </p:spTree>
    <p:extLst>
      <p:ext uri="{BB962C8B-B14F-4D97-AF65-F5344CB8AC3E}">
        <p14:creationId xmlns:p14="http://schemas.microsoft.com/office/powerpoint/2010/main" val="2179580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900810"/>
            <a:ext cx="4037012" cy="4550915"/>
          </a:xfrm>
          <a:prstGeom prst="rect">
            <a:avLst/>
          </a:prstGeom>
        </p:spPr>
      </p:pic>
      <p:pic>
        <p:nvPicPr>
          <p:cNvPr id="13" name="Picture 1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142749"/>
            <a:ext cx="1522412" cy="2570240"/>
          </a:xfrm>
          <a:prstGeom prst="rect">
            <a:avLst/>
          </a:prstGeom>
        </p:spPr>
      </p:pic>
      <p:sp>
        <p:nvSpPr>
          <p:cNvPr id="15" name="Oval 1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821532"/>
            <a:ext cx="2819400" cy="306348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240223"/>
          </a:xfrm>
          <a:prstGeom prst="rect">
            <a:avLst/>
          </a:prstGeom>
        </p:spPr>
      </p:pic>
      <p:pic>
        <p:nvPicPr>
          <p:cNvPr id="19" name="Picture 1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623755"/>
            <a:ext cx="993734" cy="827970"/>
          </a:xfrm>
          <a:prstGeom prst="rect">
            <a:avLst/>
          </a:prstGeom>
        </p:spPr>
      </p:pic>
      <p:sp>
        <p:nvSpPr>
          <p:cNvPr id="21" name="Rectangle 2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7451725"/>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5" name="Rectangle 24">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586648"/>
            <a:ext cx="3472060" cy="897436"/>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9" name="Freeform: Shape 2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914616"/>
            <a:ext cx="12192417" cy="5537109"/>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Box 3">
            <a:extLst>
              <a:ext uri="{FF2B5EF4-FFF2-40B4-BE49-F238E27FC236}">
                <a16:creationId xmlns:a16="http://schemas.microsoft.com/office/drawing/2014/main" id="{CA2C06AB-4B02-323A-005F-2B27C504FEAF}"/>
              </a:ext>
            </a:extLst>
          </p:cNvPr>
          <p:cNvSpPr txBox="1"/>
          <p:nvPr/>
        </p:nvSpPr>
        <p:spPr>
          <a:xfrm>
            <a:off x="1103312" y="491911"/>
            <a:ext cx="8947522" cy="1521780"/>
          </a:xfrm>
          <a:prstGeom prst="rect">
            <a:avLst/>
          </a:prstGeom>
        </p:spPr>
        <p:txBody>
          <a:bodyPr vert="horz" lIns="91440" tIns="45720" rIns="91440" bIns="45720" rtlCol="0" anchor="ctr">
            <a:normAutofit/>
          </a:bodyPr>
          <a:lstStyle/>
          <a:p>
            <a:pPr>
              <a:spcBef>
                <a:spcPct val="0"/>
              </a:spcBef>
              <a:spcAft>
                <a:spcPts val="600"/>
              </a:spcAft>
            </a:pPr>
            <a:r>
              <a:rPr lang="en-US" sz="4200" b="0" i="0" kern="1200">
                <a:solidFill>
                  <a:srgbClr val="FFFFFF"/>
                </a:solidFill>
                <a:effectLst/>
                <a:latin typeface="+mj-lt"/>
                <a:ea typeface="+mj-ea"/>
                <a:cs typeface="+mj-cs"/>
              </a:rPr>
              <a:t>Disadvantages</a:t>
            </a:r>
          </a:p>
        </p:txBody>
      </p:sp>
      <p:sp>
        <p:nvSpPr>
          <p:cNvPr id="6" name="TextBox 5">
            <a:extLst>
              <a:ext uri="{FF2B5EF4-FFF2-40B4-BE49-F238E27FC236}">
                <a16:creationId xmlns:a16="http://schemas.microsoft.com/office/drawing/2014/main" id="{2BEA8A85-2AC0-71E0-C784-27C50C1699E9}"/>
              </a:ext>
            </a:extLst>
          </p:cNvPr>
          <p:cNvSpPr txBox="1"/>
          <p:nvPr/>
        </p:nvSpPr>
        <p:spPr>
          <a:xfrm>
            <a:off x="1103312" y="3002769"/>
            <a:ext cx="8946541" cy="378657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a:effectLst/>
                <a:latin typeface="+mj-lt"/>
                <a:ea typeface="+mj-ea"/>
                <a:cs typeface="+mj-cs"/>
              </a:rPr>
              <a:t>Parameter Sensitivity: The clustering quality depends heavily on the threshold and branching factor parameters. Poor choices can lead to suboptimal clusters.</a:t>
            </a:r>
          </a:p>
          <a:p>
            <a:pPr>
              <a:spcBef>
                <a:spcPts val="1000"/>
              </a:spcBef>
              <a:buClr>
                <a:schemeClr val="bg2">
                  <a:lumMod val="40000"/>
                  <a:lumOff val="60000"/>
                </a:schemeClr>
              </a:buClr>
              <a:buSzPct val="80000"/>
              <a:buFont typeface="Wingdings 3" charset="2"/>
              <a:buChar char=""/>
            </a:pPr>
            <a:r>
              <a:rPr lang="en-US">
                <a:effectLst/>
                <a:latin typeface="+mj-lt"/>
                <a:ea typeface="+mj-ea"/>
                <a:cs typeface="+mj-cs"/>
              </a:rPr>
              <a:t>·  Shape Limitation: BIRCH is best suited for spherical clusters and may not handle irregularly shaped clusters well.</a:t>
            </a:r>
          </a:p>
          <a:p>
            <a:pPr>
              <a:spcBef>
                <a:spcPts val="1000"/>
              </a:spcBef>
              <a:buClr>
                <a:schemeClr val="bg2">
                  <a:lumMod val="40000"/>
                  <a:lumOff val="60000"/>
                </a:schemeClr>
              </a:buClr>
              <a:buSzPct val="80000"/>
              <a:buFont typeface="Wingdings 3" charset="2"/>
              <a:buChar char=""/>
            </a:pPr>
            <a:r>
              <a:rPr lang="en-US">
                <a:effectLst/>
                <a:latin typeface="+mj-lt"/>
                <a:ea typeface="+mj-ea"/>
                <a:cs typeface="+mj-cs"/>
              </a:rPr>
              <a:t>·  Order Dependence: The results can be affected by the order in which data points are processed, potentially leading to biased clusters if the data isn't randomly ordered.</a:t>
            </a:r>
          </a:p>
          <a:p>
            <a:pPr>
              <a:spcBef>
                <a:spcPts val="1000"/>
              </a:spcBef>
              <a:buClr>
                <a:schemeClr val="bg2">
                  <a:lumMod val="40000"/>
                  <a:lumOff val="60000"/>
                </a:schemeClr>
              </a:buClr>
              <a:buSzPct val="80000"/>
              <a:buFont typeface="Wingdings 3" charset="2"/>
              <a:buChar char=""/>
            </a:pPr>
            <a:r>
              <a:rPr lang="en-US">
                <a:effectLst/>
                <a:latin typeface="+mj-lt"/>
                <a:ea typeface="+mj-ea"/>
                <a:cs typeface="+mj-cs"/>
              </a:rPr>
              <a:t>·  High-Dimensional Data Issues: BIRCH may not perform well with high-dimensional data due to the "curse of dimensionality," where the notion of distance becomes less meaningful</a:t>
            </a:r>
            <a:endParaRPr lang="en-US">
              <a:latin typeface="+mj-lt"/>
              <a:ea typeface="+mj-ea"/>
              <a:cs typeface="+mj-cs"/>
            </a:endParaRPr>
          </a:p>
        </p:txBody>
      </p:sp>
    </p:spTree>
    <p:extLst>
      <p:ext uri="{BB962C8B-B14F-4D97-AF65-F5344CB8AC3E}">
        <p14:creationId xmlns:p14="http://schemas.microsoft.com/office/powerpoint/2010/main" val="135394121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41">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900810"/>
            <a:ext cx="4037012" cy="4550915"/>
          </a:xfrm>
          <a:prstGeom prst="rect">
            <a:avLst/>
          </a:prstGeom>
        </p:spPr>
      </p:pic>
      <p:pic>
        <p:nvPicPr>
          <p:cNvPr id="41" name="Picture 43">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142749"/>
            <a:ext cx="1522412" cy="2570240"/>
          </a:xfrm>
          <a:prstGeom prst="rect">
            <a:avLst/>
          </a:prstGeom>
        </p:spPr>
      </p:pic>
      <p:sp>
        <p:nvSpPr>
          <p:cNvPr id="43" name="Oval 45">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821532"/>
            <a:ext cx="2819400" cy="306348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5" name="Picture 47">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240223"/>
          </a:xfrm>
          <a:prstGeom prst="rect">
            <a:avLst/>
          </a:prstGeom>
        </p:spPr>
      </p:pic>
      <p:pic>
        <p:nvPicPr>
          <p:cNvPr id="47" name="Picture 49">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623755"/>
            <a:ext cx="993734" cy="827970"/>
          </a:xfrm>
          <a:prstGeom prst="rect">
            <a:avLst/>
          </a:prstGeom>
        </p:spPr>
      </p:pic>
      <p:sp>
        <p:nvSpPr>
          <p:cNvPr id="59" name="Rectangle 51">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1" name="Rectangle 53">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7451725"/>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62" name="Rectangle 55">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8"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586648"/>
            <a:ext cx="3472060" cy="897436"/>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60" name="Freeform: Shape 59">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914616"/>
            <a:ext cx="12192417" cy="5537109"/>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TextBox 2">
            <a:extLst>
              <a:ext uri="{FF2B5EF4-FFF2-40B4-BE49-F238E27FC236}">
                <a16:creationId xmlns:a16="http://schemas.microsoft.com/office/drawing/2014/main" id="{1DAFC835-FB34-DC99-366B-91CFCA279823}"/>
              </a:ext>
            </a:extLst>
          </p:cNvPr>
          <p:cNvSpPr txBox="1"/>
          <p:nvPr/>
        </p:nvSpPr>
        <p:spPr>
          <a:xfrm>
            <a:off x="952586" y="2484084"/>
            <a:ext cx="8946541" cy="4315551"/>
          </a:xfrm>
          <a:prstGeom prst="rect">
            <a:avLst/>
          </a:prstGeom>
        </p:spPr>
        <p:txBody>
          <a:bodyPr vert="horz" lIns="91440" tIns="45720" rIns="91440" bIns="45720" rtlCol="0">
            <a:normAutofit/>
          </a:bodyPr>
          <a:lstStyle/>
          <a:p>
            <a:pPr indent="-228600">
              <a:lnSpc>
                <a:spcPct val="90000"/>
              </a:lnSpc>
              <a:spcBef>
                <a:spcPts val="1000"/>
              </a:spcBef>
              <a:buClr>
                <a:schemeClr val="bg2">
                  <a:lumMod val="40000"/>
                  <a:lumOff val="60000"/>
                </a:schemeClr>
              </a:buClr>
              <a:buSzPct val="80000"/>
              <a:buFont typeface="Wingdings 3" charset="2"/>
              <a:buChar char=""/>
            </a:pPr>
            <a:r>
              <a:rPr lang="en-US" sz="1300" b="1" u="sng" dirty="0">
                <a:latin typeface="+mj-lt"/>
                <a:ea typeface="+mj-ea"/>
                <a:cs typeface="+mj-cs"/>
              </a:rPr>
              <a:t>Affinity Propagation Overview</a:t>
            </a:r>
          </a:p>
          <a:p>
            <a:pPr indent="-228600">
              <a:lnSpc>
                <a:spcPct val="90000"/>
              </a:lnSpc>
              <a:spcBef>
                <a:spcPts val="1000"/>
              </a:spcBef>
              <a:buClr>
                <a:schemeClr val="bg2">
                  <a:lumMod val="40000"/>
                  <a:lumOff val="60000"/>
                </a:schemeClr>
              </a:buClr>
              <a:buSzPct val="80000"/>
              <a:buFont typeface="Wingdings 3" charset="2"/>
              <a:buChar char=""/>
            </a:pPr>
            <a:r>
              <a:rPr lang="en-US" sz="1300" dirty="0">
                <a:latin typeface="+mj-lt"/>
                <a:ea typeface="+mj-ea"/>
                <a:cs typeface="+mj-cs"/>
              </a:rPr>
              <a:t>Affinity Propagation is a clustering algorithm that discovers clusters in data by iteratively passing messages between data points to find the most suitable representatives (exemplars) for each cluster. It does not require the number of clusters to be predefined, making it flexible but computationally intensive.</a:t>
            </a:r>
          </a:p>
          <a:p>
            <a:pPr indent="-228600">
              <a:lnSpc>
                <a:spcPct val="90000"/>
              </a:lnSpc>
              <a:spcBef>
                <a:spcPts val="1000"/>
              </a:spcBef>
              <a:buClr>
                <a:schemeClr val="bg2">
                  <a:lumMod val="40000"/>
                  <a:lumOff val="60000"/>
                </a:schemeClr>
              </a:buClr>
              <a:buSzPct val="80000"/>
              <a:buFont typeface="Wingdings 3" charset="2"/>
              <a:buChar char=""/>
            </a:pPr>
            <a:r>
              <a:rPr lang="en-US" sz="1300" dirty="0">
                <a:latin typeface="+mj-lt"/>
                <a:ea typeface="+mj-ea"/>
                <a:cs typeface="+mj-cs"/>
              </a:rPr>
              <a:t>How Affinity Propagation Works:</a:t>
            </a:r>
          </a:p>
          <a:p>
            <a:pPr marL="372595" indent="-228600">
              <a:lnSpc>
                <a:spcPct val="90000"/>
              </a:lnSpc>
              <a:spcBef>
                <a:spcPts val="1000"/>
              </a:spcBef>
              <a:buClr>
                <a:schemeClr val="bg2">
                  <a:lumMod val="40000"/>
                  <a:lumOff val="60000"/>
                </a:schemeClr>
              </a:buClr>
              <a:buSzPct val="80000"/>
              <a:buFont typeface="Wingdings 3" charset="2"/>
              <a:buChar char=""/>
              <a:tabLst>
                <a:tab pos="496794" algn="l"/>
              </a:tabLst>
            </a:pPr>
            <a:r>
              <a:rPr lang="en-US" sz="1300" dirty="0">
                <a:latin typeface="+mj-lt"/>
                <a:ea typeface="+mj-ea"/>
                <a:cs typeface="+mj-cs"/>
              </a:rPr>
              <a:t>Similarity Calculation: Compute pairwise similarities between data points.</a:t>
            </a:r>
          </a:p>
          <a:p>
            <a:pPr marL="372595" indent="-228600">
              <a:lnSpc>
                <a:spcPct val="90000"/>
              </a:lnSpc>
              <a:spcBef>
                <a:spcPts val="1000"/>
              </a:spcBef>
              <a:buClr>
                <a:schemeClr val="bg2">
                  <a:lumMod val="40000"/>
                  <a:lumOff val="60000"/>
                </a:schemeClr>
              </a:buClr>
              <a:buSzPct val="80000"/>
              <a:buFont typeface="Wingdings 3" charset="2"/>
              <a:buChar char=""/>
              <a:tabLst>
                <a:tab pos="496794" algn="l"/>
              </a:tabLst>
            </a:pPr>
            <a:r>
              <a:rPr lang="en-US" sz="1300" dirty="0">
                <a:latin typeface="+mj-lt"/>
                <a:ea typeface="+mj-ea"/>
                <a:cs typeface="+mj-cs"/>
              </a:rPr>
              <a:t>Responsibility Update: Each data point assesses how well-suited another data point should be its exemplar based on their similarity.</a:t>
            </a:r>
          </a:p>
          <a:p>
            <a:pPr marL="372595" indent="-228600">
              <a:lnSpc>
                <a:spcPct val="90000"/>
              </a:lnSpc>
              <a:spcBef>
                <a:spcPts val="1000"/>
              </a:spcBef>
              <a:buClr>
                <a:schemeClr val="bg2">
                  <a:lumMod val="40000"/>
                  <a:lumOff val="60000"/>
                </a:schemeClr>
              </a:buClr>
              <a:buSzPct val="80000"/>
              <a:buFont typeface="Wingdings 3" charset="2"/>
              <a:buChar char=""/>
              <a:tabLst>
                <a:tab pos="496794" algn="l"/>
              </a:tabLst>
            </a:pPr>
            <a:r>
              <a:rPr lang="en-US" sz="1300" dirty="0">
                <a:latin typeface="+mj-lt"/>
                <a:ea typeface="+mj-ea"/>
                <a:cs typeface="+mj-cs"/>
              </a:rPr>
              <a:t>Availability Update: Each data point adjusts its preference to be represented by another data point as its exemplar, considering other data points' preferences.</a:t>
            </a:r>
          </a:p>
          <a:p>
            <a:pPr marL="372595" indent="-228600">
              <a:lnSpc>
                <a:spcPct val="90000"/>
              </a:lnSpc>
              <a:spcBef>
                <a:spcPts val="1000"/>
              </a:spcBef>
              <a:buClr>
                <a:schemeClr val="bg2">
                  <a:lumMod val="40000"/>
                  <a:lumOff val="60000"/>
                </a:schemeClr>
              </a:buClr>
              <a:buSzPct val="80000"/>
              <a:buFont typeface="Wingdings 3" charset="2"/>
              <a:buChar char=""/>
              <a:tabLst>
                <a:tab pos="496794" algn="l"/>
              </a:tabLst>
            </a:pPr>
            <a:r>
              <a:rPr lang="en-US" sz="1300" dirty="0">
                <a:latin typeface="+mj-lt"/>
                <a:ea typeface="+mj-ea"/>
                <a:cs typeface="+mj-cs"/>
              </a:rPr>
              <a:t>Exemplar Selection: Identify data points that are optimal exemplars, which best represent clusters.</a:t>
            </a:r>
          </a:p>
          <a:p>
            <a:pPr marL="372595" indent="-228600">
              <a:lnSpc>
                <a:spcPct val="90000"/>
              </a:lnSpc>
              <a:spcBef>
                <a:spcPts val="1000"/>
              </a:spcBef>
              <a:buClr>
                <a:schemeClr val="bg2">
                  <a:lumMod val="40000"/>
                  <a:lumOff val="60000"/>
                </a:schemeClr>
              </a:buClr>
              <a:buSzPct val="80000"/>
              <a:buFont typeface="Wingdings 3" charset="2"/>
              <a:buChar char=""/>
              <a:tabLst>
                <a:tab pos="496794" algn="l"/>
              </a:tabLst>
            </a:pPr>
            <a:r>
              <a:rPr lang="en-US" sz="1300" dirty="0">
                <a:latin typeface="+mj-lt"/>
                <a:ea typeface="+mj-ea"/>
                <a:cs typeface="+mj-cs"/>
              </a:rPr>
              <a:t>Cluster Assignment: Assign each data point to its nearest exemplar based on the updated responsibilities and availabilities.</a:t>
            </a:r>
          </a:p>
          <a:p>
            <a:pPr marL="372595" indent="-228600">
              <a:lnSpc>
                <a:spcPct val="90000"/>
              </a:lnSpc>
              <a:spcBef>
                <a:spcPts val="1000"/>
              </a:spcBef>
              <a:buClr>
                <a:schemeClr val="bg2">
                  <a:lumMod val="40000"/>
                  <a:lumOff val="60000"/>
                </a:schemeClr>
              </a:buClr>
              <a:buSzPct val="80000"/>
              <a:buFont typeface="Wingdings 3" charset="2"/>
              <a:buChar char=""/>
              <a:tabLst>
                <a:tab pos="496794" algn="l"/>
              </a:tabLst>
            </a:pPr>
            <a:r>
              <a:rPr lang="en-US" sz="1300" dirty="0">
                <a:latin typeface="+mj-lt"/>
                <a:ea typeface="+mj-ea"/>
                <a:cs typeface="+mj-cs"/>
              </a:rPr>
              <a:t>Repeat: Iteratively update responsibilities and availabilities until convergence to stable clusters.</a:t>
            </a:r>
          </a:p>
        </p:txBody>
      </p:sp>
    </p:spTree>
    <p:extLst>
      <p:ext uri="{BB962C8B-B14F-4D97-AF65-F5344CB8AC3E}">
        <p14:creationId xmlns:p14="http://schemas.microsoft.com/office/powerpoint/2010/main" val="417595605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1" name="Picture 5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900810"/>
            <a:ext cx="4037012" cy="4550915"/>
          </a:xfrm>
          <a:prstGeom prst="rect">
            <a:avLst/>
          </a:prstGeom>
        </p:spPr>
      </p:pic>
      <p:pic>
        <p:nvPicPr>
          <p:cNvPr id="72" name="Picture 5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3142749"/>
            <a:ext cx="1522412" cy="2570240"/>
          </a:xfrm>
          <a:prstGeom prst="rect">
            <a:avLst/>
          </a:prstGeom>
        </p:spPr>
      </p:pic>
      <p:sp>
        <p:nvSpPr>
          <p:cNvPr id="73" name="Oval 5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821532"/>
            <a:ext cx="2819400" cy="306348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4" name="Picture 5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240223"/>
          </a:xfrm>
          <a:prstGeom prst="rect">
            <a:avLst/>
          </a:prstGeom>
        </p:spPr>
      </p:pic>
      <p:pic>
        <p:nvPicPr>
          <p:cNvPr id="75" name="Picture 5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623755"/>
            <a:ext cx="993734" cy="827970"/>
          </a:xfrm>
          <a:prstGeom prst="rect">
            <a:avLst/>
          </a:prstGeom>
        </p:spPr>
      </p:pic>
      <p:sp>
        <p:nvSpPr>
          <p:cNvPr id="76" name="Rectangle 6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Rectangle 62">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7451725"/>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C3150B1-41BC-BFC2-4185-4E39F6FEC2DC}"/>
              </a:ext>
            </a:extLst>
          </p:cNvPr>
          <p:cNvSpPr txBox="1"/>
          <p:nvPr/>
        </p:nvSpPr>
        <p:spPr>
          <a:xfrm>
            <a:off x="648930" y="683744"/>
            <a:ext cx="6188190" cy="1762772"/>
          </a:xfrm>
          <a:prstGeom prst="rect">
            <a:avLst/>
          </a:prstGeom>
        </p:spPr>
        <p:txBody>
          <a:bodyPr vert="horz" lIns="91440" tIns="45720" rIns="91440" bIns="45720" rtlCol="0" anchor="t">
            <a:normAutofit/>
          </a:bodyPr>
          <a:lstStyle/>
          <a:p>
            <a:pPr>
              <a:spcBef>
                <a:spcPct val="0"/>
              </a:spcBef>
              <a:spcAft>
                <a:spcPts val="600"/>
              </a:spcAft>
            </a:pPr>
            <a:r>
              <a:rPr lang="en-US" sz="4200" u="sng">
                <a:solidFill>
                  <a:srgbClr val="EBEBEB"/>
                </a:solidFill>
                <a:latin typeface="+mj-lt"/>
                <a:ea typeface="+mj-ea"/>
                <a:cs typeface="+mj-cs"/>
              </a:rPr>
              <a:t>BISECTING K-MEANS</a:t>
            </a:r>
          </a:p>
          <a:p>
            <a:pPr>
              <a:spcBef>
                <a:spcPct val="0"/>
              </a:spcBef>
              <a:spcAft>
                <a:spcPts val="600"/>
              </a:spcAft>
            </a:pPr>
            <a:endParaRPr lang="en-US" sz="4200" u="sng">
              <a:solidFill>
                <a:srgbClr val="EBEBEB"/>
              </a:solidFill>
              <a:latin typeface="+mj-lt"/>
              <a:ea typeface="+mj-ea"/>
              <a:cs typeface="+mj-cs"/>
            </a:endParaRPr>
          </a:p>
          <a:p>
            <a:pPr>
              <a:spcBef>
                <a:spcPct val="0"/>
              </a:spcBef>
              <a:spcAft>
                <a:spcPts val="600"/>
              </a:spcAft>
            </a:pPr>
            <a:endParaRPr lang="en-US" sz="4200" u="sng">
              <a:solidFill>
                <a:srgbClr val="EBEBEB"/>
              </a:solidFill>
              <a:latin typeface="+mj-lt"/>
              <a:ea typeface="+mj-ea"/>
              <a:cs typeface="+mj-cs"/>
            </a:endParaRPr>
          </a:p>
          <a:p>
            <a:pPr>
              <a:spcBef>
                <a:spcPct val="0"/>
              </a:spcBef>
              <a:spcAft>
                <a:spcPts val="600"/>
              </a:spcAft>
            </a:pPr>
            <a:endParaRPr lang="en-US" sz="4200" u="sng">
              <a:solidFill>
                <a:srgbClr val="EBEBEB"/>
              </a:solidFill>
              <a:latin typeface="+mj-lt"/>
              <a:ea typeface="+mj-ea"/>
              <a:cs typeface="+mj-cs"/>
            </a:endParaRPr>
          </a:p>
        </p:txBody>
      </p:sp>
      <p:sp>
        <p:nvSpPr>
          <p:cNvPr id="10" name="TextBox 9">
            <a:extLst>
              <a:ext uri="{FF2B5EF4-FFF2-40B4-BE49-F238E27FC236}">
                <a16:creationId xmlns:a16="http://schemas.microsoft.com/office/drawing/2014/main" id="{3D475481-4503-8C6A-F6DD-D52E9E88EB13}"/>
              </a:ext>
            </a:extLst>
          </p:cNvPr>
          <p:cNvSpPr txBox="1"/>
          <p:nvPr/>
        </p:nvSpPr>
        <p:spPr>
          <a:xfrm>
            <a:off x="648930" y="2649502"/>
            <a:ext cx="6188189" cy="4113138"/>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r>
              <a:rPr lang="en-US" sz="1100">
                <a:solidFill>
                  <a:srgbClr val="FFFFFF"/>
                </a:solidFill>
                <a:latin typeface="+mj-lt"/>
                <a:ea typeface="+mj-ea"/>
                <a:cs typeface="+mj-cs"/>
              </a:rPr>
              <a:t>Bisecting K-Means is a variant of the K-Means clustering algorithm that aims to produce better clustering results, especially when the number of clusters (K) is large. It combines elements of hierarchical clustering with the simplicity of K-Means.</a:t>
            </a:r>
          </a:p>
          <a:p>
            <a:pPr>
              <a:lnSpc>
                <a:spcPct val="90000"/>
              </a:lnSpc>
              <a:spcBef>
                <a:spcPts val="1000"/>
              </a:spcBef>
              <a:buClr>
                <a:schemeClr val="bg2">
                  <a:lumMod val="40000"/>
                  <a:lumOff val="60000"/>
                </a:schemeClr>
              </a:buClr>
              <a:buSzPct val="80000"/>
              <a:buFont typeface="Wingdings 3" charset="2"/>
              <a:buChar char=""/>
            </a:pPr>
            <a:r>
              <a:rPr lang="en-US" sz="1100">
                <a:solidFill>
                  <a:srgbClr val="FFFFFF"/>
                </a:solidFill>
                <a:latin typeface="+mj-lt"/>
                <a:ea typeface="+mj-ea"/>
                <a:cs typeface="+mj-cs"/>
              </a:rPr>
              <a:t>Simple Explanation</a:t>
            </a:r>
          </a:p>
          <a:p>
            <a:pPr>
              <a:lnSpc>
                <a:spcPct val="90000"/>
              </a:lnSpc>
              <a:spcBef>
                <a:spcPts val="1000"/>
              </a:spcBef>
              <a:buClr>
                <a:schemeClr val="bg2">
                  <a:lumMod val="40000"/>
                  <a:lumOff val="60000"/>
                </a:schemeClr>
              </a:buClr>
              <a:buSzPct val="80000"/>
              <a:buFont typeface="Wingdings 3" charset="2"/>
              <a:buChar char=""/>
            </a:pPr>
            <a:r>
              <a:rPr lang="en-US" sz="1100">
                <a:solidFill>
                  <a:srgbClr val="FFFFFF"/>
                </a:solidFill>
                <a:latin typeface="+mj-lt"/>
                <a:ea typeface="+mj-ea"/>
                <a:cs typeface="+mj-cs"/>
              </a:rPr>
              <a:t>Bisecting K-Means is a method used to group data points into clusters. It starts with all data points in one cluster and repeatedly splits them into smaller clusters until the desired number of clusters is reached.</a:t>
            </a:r>
          </a:p>
          <a:p>
            <a:pPr>
              <a:lnSpc>
                <a:spcPct val="90000"/>
              </a:lnSpc>
              <a:spcBef>
                <a:spcPts val="1000"/>
              </a:spcBef>
              <a:buClr>
                <a:schemeClr val="bg2">
                  <a:lumMod val="40000"/>
                  <a:lumOff val="60000"/>
                </a:schemeClr>
              </a:buClr>
              <a:buSzPct val="80000"/>
              <a:buFont typeface="Wingdings 3" charset="2"/>
              <a:buChar char=""/>
            </a:pPr>
            <a:endParaRPr lang="en-US" sz="1100">
              <a:solidFill>
                <a:srgbClr val="FFFFFF"/>
              </a:solidFill>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100">
                <a:solidFill>
                  <a:srgbClr val="FFFFFF"/>
                </a:solidFill>
                <a:latin typeface="+mj-lt"/>
                <a:ea typeface="+mj-ea"/>
                <a:cs typeface="+mj-cs"/>
              </a:rPr>
              <a:t>How It Works</a:t>
            </a:r>
          </a:p>
          <a:p>
            <a:pPr>
              <a:lnSpc>
                <a:spcPct val="90000"/>
              </a:lnSpc>
              <a:spcBef>
                <a:spcPts val="1000"/>
              </a:spcBef>
              <a:buClr>
                <a:schemeClr val="bg2">
                  <a:lumMod val="40000"/>
                  <a:lumOff val="60000"/>
                </a:schemeClr>
              </a:buClr>
              <a:buSzPct val="80000"/>
              <a:buFont typeface="Wingdings 3" charset="2"/>
              <a:buChar char=""/>
            </a:pPr>
            <a:r>
              <a:rPr lang="en-US" sz="1100">
                <a:solidFill>
                  <a:srgbClr val="FFFFFF"/>
                </a:solidFill>
                <a:latin typeface="+mj-lt"/>
                <a:ea typeface="+mj-ea"/>
                <a:cs typeface="+mj-cs"/>
              </a:rPr>
              <a:t>Initial Cluster:</a:t>
            </a:r>
          </a:p>
          <a:p>
            <a:pPr marL="742950" lvl="1" indent="-285750">
              <a:lnSpc>
                <a:spcPct val="90000"/>
              </a:lnSpc>
              <a:spcBef>
                <a:spcPts val="1000"/>
              </a:spcBef>
              <a:buClr>
                <a:schemeClr val="bg2">
                  <a:lumMod val="40000"/>
                  <a:lumOff val="60000"/>
                </a:schemeClr>
              </a:buClr>
              <a:buSzPct val="80000"/>
              <a:buFont typeface="Wingdings 3" charset="2"/>
              <a:buChar char=""/>
            </a:pPr>
            <a:r>
              <a:rPr lang="en-US" sz="1100">
                <a:solidFill>
                  <a:srgbClr val="FFFFFF"/>
                </a:solidFill>
                <a:latin typeface="+mj-lt"/>
                <a:ea typeface="+mj-ea"/>
                <a:cs typeface="+mj-cs"/>
              </a:rPr>
              <a:t>Start with all data points in a single cluster.</a:t>
            </a:r>
          </a:p>
          <a:p>
            <a:pPr>
              <a:lnSpc>
                <a:spcPct val="90000"/>
              </a:lnSpc>
              <a:spcBef>
                <a:spcPts val="1000"/>
              </a:spcBef>
              <a:buClr>
                <a:schemeClr val="bg2">
                  <a:lumMod val="40000"/>
                  <a:lumOff val="60000"/>
                </a:schemeClr>
              </a:buClr>
              <a:buSzPct val="80000"/>
              <a:buFont typeface="Wingdings 3" charset="2"/>
              <a:buChar char=""/>
            </a:pPr>
            <a:r>
              <a:rPr lang="en-US" sz="1100">
                <a:solidFill>
                  <a:srgbClr val="FFFFFF"/>
                </a:solidFill>
                <a:latin typeface="+mj-lt"/>
                <a:ea typeface="+mj-ea"/>
                <a:cs typeface="+mj-cs"/>
              </a:rPr>
              <a:t>Bisecting Step:</a:t>
            </a:r>
          </a:p>
          <a:p>
            <a:pPr marL="742950" lvl="1" indent="-285750">
              <a:lnSpc>
                <a:spcPct val="90000"/>
              </a:lnSpc>
              <a:spcBef>
                <a:spcPts val="1000"/>
              </a:spcBef>
              <a:buClr>
                <a:schemeClr val="bg2">
                  <a:lumMod val="40000"/>
                  <a:lumOff val="60000"/>
                </a:schemeClr>
              </a:buClr>
              <a:buSzPct val="80000"/>
              <a:buFont typeface="Wingdings 3" charset="2"/>
              <a:buChar char=""/>
            </a:pPr>
            <a:r>
              <a:rPr lang="en-US" sz="1100">
                <a:solidFill>
                  <a:srgbClr val="FFFFFF"/>
                </a:solidFill>
                <a:latin typeface="+mj-lt"/>
                <a:ea typeface="+mj-ea"/>
                <a:cs typeface="+mj-cs"/>
              </a:rPr>
              <a:t>Choose the cluster to split. Typically, this is the largest cluster or the one with the highest SSE (Sum of Squared Errors).</a:t>
            </a:r>
          </a:p>
          <a:p>
            <a:pPr>
              <a:lnSpc>
                <a:spcPct val="90000"/>
              </a:lnSpc>
              <a:spcBef>
                <a:spcPts val="1000"/>
              </a:spcBef>
              <a:buClr>
                <a:schemeClr val="bg2">
                  <a:lumMod val="40000"/>
                  <a:lumOff val="60000"/>
                </a:schemeClr>
              </a:buClr>
              <a:buSzPct val="80000"/>
              <a:buFont typeface="Wingdings 3" charset="2"/>
              <a:buChar char=""/>
            </a:pPr>
            <a:r>
              <a:rPr lang="en-US" sz="1100">
                <a:solidFill>
                  <a:srgbClr val="FFFFFF"/>
                </a:solidFill>
                <a:latin typeface="+mj-lt"/>
                <a:ea typeface="+mj-ea"/>
                <a:cs typeface="+mj-cs"/>
              </a:rPr>
              <a:t>Apply K-Means:</a:t>
            </a:r>
          </a:p>
          <a:p>
            <a:pPr marL="742950" lvl="1" indent="-285750">
              <a:lnSpc>
                <a:spcPct val="90000"/>
              </a:lnSpc>
              <a:spcBef>
                <a:spcPts val="1000"/>
              </a:spcBef>
              <a:buClr>
                <a:schemeClr val="bg2">
                  <a:lumMod val="40000"/>
                  <a:lumOff val="60000"/>
                </a:schemeClr>
              </a:buClr>
              <a:buSzPct val="80000"/>
              <a:buFont typeface="Wingdings 3" charset="2"/>
              <a:buChar char=""/>
            </a:pPr>
            <a:r>
              <a:rPr lang="en-US" sz="1100">
                <a:solidFill>
                  <a:srgbClr val="FFFFFF"/>
                </a:solidFill>
                <a:latin typeface="+mj-lt"/>
                <a:ea typeface="+mj-ea"/>
                <a:cs typeface="+mj-cs"/>
              </a:rPr>
              <a:t>Apply standard K-Means with K=2 to the chosen cluster. This divides the cluster into two smaller clusters.</a:t>
            </a:r>
          </a:p>
          <a:p>
            <a:pPr lvl="1">
              <a:lnSpc>
                <a:spcPct val="90000"/>
              </a:lnSpc>
              <a:spcBef>
                <a:spcPts val="1000"/>
              </a:spcBef>
              <a:buClr>
                <a:schemeClr val="bg2">
                  <a:lumMod val="40000"/>
                  <a:lumOff val="60000"/>
                </a:schemeClr>
              </a:buClr>
              <a:buSzPct val="80000"/>
              <a:buFont typeface="Wingdings 3" charset="2"/>
              <a:buChar char=""/>
            </a:pPr>
            <a:endParaRPr lang="en-US" sz="1100">
              <a:solidFill>
                <a:srgbClr val="FFFFFF"/>
              </a:solidFill>
              <a:latin typeface="+mj-lt"/>
              <a:ea typeface="+mj-ea"/>
              <a:cs typeface="+mj-cs"/>
            </a:endParaRPr>
          </a:p>
        </p:txBody>
      </p:sp>
      <p:sp>
        <p:nvSpPr>
          <p:cNvPr id="78"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403080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2" name="Picture 11" descr="A group of dots with different colors&#10;&#10;Description automatically generated">
            <a:extLst>
              <a:ext uri="{FF2B5EF4-FFF2-40B4-BE49-F238E27FC236}">
                <a16:creationId xmlns:a16="http://schemas.microsoft.com/office/drawing/2014/main" id="{A1AAECD4-1C84-7E66-50BD-E66FA8AEFEEA}"/>
              </a:ext>
            </a:extLst>
          </p:cNvPr>
          <p:cNvPicPr>
            <a:picLocks noChangeAspect="1"/>
          </p:cNvPicPr>
          <p:nvPr/>
        </p:nvPicPr>
        <p:blipFill rotWithShape="1">
          <a:blip r:embed="rId7"/>
          <a:srcRect l="6333" r="10516" b="2"/>
          <a:stretch/>
        </p:blipFill>
        <p:spPr>
          <a:xfrm>
            <a:off x="7229175" y="1"/>
            <a:ext cx="4963245" cy="7451726"/>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4288108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C46F24-F86A-05D1-CC7A-66C28F4DCE41}"/>
              </a:ext>
            </a:extLst>
          </p:cNvPr>
          <p:cNvSpPr txBox="1"/>
          <p:nvPr/>
        </p:nvSpPr>
        <p:spPr>
          <a:xfrm>
            <a:off x="441357" y="281959"/>
            <a:ext cx="6097508" cy="5909310"/>
          </a:xfrm>
          <a:prstGeom prst="rect">
            <a:avLst/>
          </a:prstGeom>
          <a:noFill/>
        </p:spPr>
        <p:txBody>
          <a:bodyPr wrap="square">
            <a:spAutoFit/>
          </a:bodyPr>
          <a:lstStyle/>
          <a:p>
            <a:pPr>
              <a:buFont typeface="+mj-lt"/>
              <a:buAutoNum type="arabicPeriod"/>
            </a:pPr>
            <a:r>
              <a:rPr lang="en-US" b="1" dirty="0"/>
              <a:t>Apply K-Means</a:t>
            </a:r>
            <a:r>
              <a:rPr lang="en-US" dirty="0"/>
              <a:t>:</a:t>
            </a:r>
          </a:p>
          <a:p>
            <a:pPr marL="742950" lvl="1" indent="-285750">
              <a:buFont typeface="+mj-lt"/>
              <a:buAutoNum type="arabicPeriod"/>
            </a:pPr>
            <a:r>
              <a:rPr lang="en-US" dirty="0"/>
              <a:t>Apply standard K-Means with K=2 to the chosen cluster. This divides the cluster into two smaller clusters.</a:t>
            </a:r>
          </a:p>
          <a:p>
            <a:pPr marL="742950" lvl="1" indent="-285750">
              <a:buFont typeface="+mj-lt"/>
              <a:buAutoNum type="arabicPeriod"/>
            </a:pPr>
            <a:r>
              <a:rPr lang="en-US" dirty="0"/>
              <a:t>Run the K-Means algorithm multiple times (often specified by a parameter) and select the split that results in the lowest SSE.</a:t>
            </a:r>
          </a:p>
          <a:p>
            <a:pPr>
              <a:buFont typeface="+mj-lt"/>
              <a:buAutoNum type="arabicPeriod"/>
            </a:pPr>
            <a:r>
              <a:rPr lang="en-US" b="1" dirty="0"/>
              <a:t>Repeat</a:t>
            </a:r>
            <a:r>
              <a:rPr lang="en-US" dirty="0"/>
              <a:t>:</a:t>
            </a:r>
          </a:p>
          <a:p>
            <a:pPr marL="742950" lvl="1" indent="-285750">
              <a:buFont typeface="+mj-lt"/>
              <a:buAutoNum type="arabicPeriod"/>
            </a:pPr>
            <a:r>
              <a:rPr lang="en-US" dirty="0"/>
              <a:t>Repeat steps 2 and 3 until the desired number of clusters is reached.</a:t>
            </a:r>
          </a:p>
          <a:p>
            <a:r>
              <a:rPr lang="en-US" b="1" dirty="0"/>
              <a:t>Advantages</a:t>
            </a:r>
          </a:p>
          <a:p>
            <a:pPr>
              <a:buFont typeface="+mj-lt"/>
              <a:buAutoNum type="arabicPeriod"/>
            </a:pPr>
            <a:r>
              <a:rPr lang="en-US" b="1" dirty="0"/>
              <a:t>Improved Accuracy</a:t>
            </a:r>
            <a:r>
              <a:rPr lang="en-US" dirty="0"/>
              <a:t>:</a:t>
            </a:r>
          </a:p>
          <a:p>
            <a:pPr marL="742950" lvl="1" indent="-285750">
              <a:buFont typeface="+mj-lt"/>
              <a:buAutoNum type="arabicPeriod"/>
            </a:pPr>
            <a:r>
              <a:rPr lang="en-US" dirty="0"/>
              <a:t>Often results in better clustering than standard K-Means, particularly when the number of clusters is large.</a:t>
            </a:r>
          </a:p>
          <a:p>
            <a:pPr>
              <a:buFont typeface="+mj-lt"/>
              <a:buAutoNum type="arabicPeriod"/>
            </a:pPr>
            <a:r>
              <a:rPr lang="en-US" b="1" dirty="0"/>
              <a:t>Efficiency</a:t>
            </a:r>
            <a:r>
              <a:rPr lang="en-US" dirty="0"/>
              <a:t>:</a:t>
            </a:r>
          </a:p>
          <a:p>
            <a:pPr marL="742950" lvl="1" indent="-285750">
              <a:buFont typeface="+mj-lt"/>
              <a:buAutoNum type="arabicPeriod"/>
            </a:pPr>
            <a:r>
              <a:rPr lang="en-US" dirty="0"/>
              <a:t>Typically faster and less computationally expensive than hierarchical clustering.</a:t>
            </a:r>
          </a:p>
          <a:p>
            <a:pPr>
              <a:buFont typeface="+mj-lt"/>
              <a:buAutoNum type="arabicPeriod"/>
            </a:pPr>
            <a:r>
              <a:rPr lang="en-US" b="1" dirty="0"/>
              <a:t>Scalability</a:t>
            </a:r>
            <a:r>
              <a:rPr lang="en-US" dirty="0"/>
              <a:t>:</a:t>
            </a:r>
          </a:p>
          <a:p>
            <a:pPr marL="742950" lvl="1" indent="-285750">
              <a:buFont typeface="+mj-lt"/>
              <a:buAutoNum type="arabicPeriod"/>
            </a:pPr>
            <a:r>
              <a:rPr lang="en-US" dirty="0"/>
              <a:t>Scales well to large datasets compared to traditional hierarchical methods.</a:t>
            </a:r>
          </a:p>
        </p:txBody>
      </p:sp>
    </p:spTree>
    <p:extLst>
      <p:ext uri="{BB962C8B-B14F-4D97-AF65-F5344CB8AC3E}">
        <p14:creationId xmlns:p14="http://schemas.microsoft.com/office/powerpoint/2010/main" val="3449082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7999C4-2A4B-23E7-13D5-742E917CF001}"/>
              </a:ext>
            </a:extLst>
          </p:cNvPr>
          <p:cNvSpPr txBox="1"/>
          <p:nvPr/>
        </p:nvSpPr>
        <p:spPr>
          <a:xfrm>
            <a:off x="226337" y="153909"/>
            <a:ext cx="8919926" cy="6463308"/>
          </a:xfrm>
          <a:prstGeom prst="rect">
            <a:avLst/>
          </a:prstGeom>
          <a:noFill/>
        </p:spPr>
        <p:txBody>
          <a:bodyPr wrap="square">
            <a:spAutoFit/>
          </a:bodyPr>
          <a:lstStyle/>
          <a:p>
            <a:r>
              <a:rPr lang="en-US" b="1" dirty="0"/>
              <a:t>Disadvantages</a:t>
            </a:r>
          </a:p>
          <a:p>
            <a:pPr>
              <a:buFont typeface="+mj-lt"/>
              <a:buAutoNum type="arabicPeriod"/>
            </a:pPr>
            <a:r>
              <a:rPr lang="en-US" b="1" dirty="0"/>
              <a:t>Initial Cluster Selection</a:t>
            </a:r>
            <a:r>
              <a:rPr lang="en-US" dirty="0"/>
              <a:t>:</a:t>
            </a:r>
          </a:p>
          <a:p>
            <a:pPr marL="742950" lvl="1" indent="-285750">
              <a:buFont typeface="+mj-lt"/>
              <a:buAutoNum type="arabicPeriod"/>
            </a:pPr>
            <a:r>
              <a:rPr lang="en-US" dirty="0"/>
              <a:t>The results can be sensitive to the choice of the initial cluster to split.</a:t>
            </a:r>
          </a:p>
          <a:p>
            <a:pPr>
              <a:buFont typeface="+mj-lt"/>
              <a:buAutoNum type="arabicPeriod"/>
            </a:pPr>
            <a:r>
              <a:rPr lang="en-US" b="1" dirty="0"/>
              <a:t>Complexity</a:t>
            </a:r>
            <a:r>
              <a:rPr lang="en-US" dirty="0"/>
              <a:t>:</a:t>
            </a:r>
          </a:p>
          <a:p>
            <a:pPr marL="742950" lvl="1" indent="-285750">
              <a:buFont typeface="+mj-lt"/>
              <a:buAutoNum type="arabicPeriod"/>
            </a:pPr>
            <a:r>
              <a:rPr lang="en-US" dirty="0"/>
              <a:t>More complex to implement and tune compared to standard K-Means due to the need for multiple runs and selection criteria for splitting.</a:t>
            </a:r>
          </a:p>
          <a:p>
            <a:pPr>
              <a:buFont typeface="+mj-lt"/>
              <a:buAutoNum type="arabicPeriod"/>
            </a:pPr>
            <a:r>
              <a:rPr lang="en-US" b="1" dirty="0"/>
              <a:t>Local Optima</a:t>
            </a:r>
            <a:r>
              <a:rPr lang="en-US" dirty="0"/>
              <a:t>:</a:t>
            </a:r>
          </a:p>
          <a:p>
            <a:pPr marL="742950" lvl="1" indent="-285750">
              <a:buFont typeface="+mj-lt"/>
              <a:buAutoNum type="arabicPeriod"/>
            </a:pPr>
            <a:r>
              <a:rPr lang="en-US" dirty="0"/>
              <a:t>Like standard K-Means, it can get stuck in local optima, meaning the solution might not be the best possible.</a:t>
            </a:r>
          </a:p>
          <a:p>
            <a:r>
              <a:rPr lang="en-US" b="1" dirty="0"/>
              <a:t>Example</a:t>
            </a:r>
          </a:p>
          <a:p>
            <a:r>
              <a:rPr lang="en-US" dirty="0"/>
              <a:t>Imagine you have a dataset of customers, and you want to segment them into 5 groups based on their purchasing behavior.</a:t>
            </a:r>
          </a:p>
          <a:p>
            <a:pPr>
              <a:buFont typeface="+mj-lt"/>
              <a:buAutoNum type="arabicPeriod"/>
            </a:pPr>
            <a:r>
              <a:rPr lang="en-US" b="1" dirty="0"/>
              <a:t>Start</a:t>
            </a:r>
            <a:r>
              <a:rPr lang="en-US" dirty="0"/>
              <a:t>:</a:t>
            </a:r>
          </a:p>
          <a:p>
            <a:pPr marL="742950" lvl="1" indent="-285750">
              <a:buFont typeface="+mj-lt"/>
              <a:buAutoNum type="arabicPeriod"/>
            </a:pPr>
            <a:r>
              <a:rPr lang="en-US" dirty="0"/>
              <a:t>Treat all customers as one large cluster.</a:t>
            </a:r>
          </a:p>
          <a:p>
            <a:pPr>
              <a:buFont typeface="+mj-lt"/>
              <a:buAutoNum type="arabicPeriod"/>
            </a:pPr>
            <a:r>
              <a:rPr lang="en-US" b="1" dirty="0"/>
              <a:t>Split</a:t>
            </a:r>
            <a:r>
              <a:rPr lang="en-US" dirty="0"/>
              <a:t>:</a:t>
            </a:r>
          </a:p>
          <a:p>
            <a:pPr marL="742950" lvl="1" indent="-285750">
              <a:buFont typeface="+mj-lt"/>
              <a:buAutoNum type="arabicPeriod"/>
            </a:pPr>
            <a:r>
              <a:rPr lang="en-US" dirty="0"/>
              <a:t>Choose this large cluster and apply K-Means with K=2, splitting it into two smaller clusters.</a:t>
            </a:r>
          </a:p>
          <a:p>
            <a:pPr>
              <a:buFont typeface="+mj-lt"/>
              <a:buAutoNum type="arabicPeriod"/>
            </a:pPr>
            <a:r>
              <a:rPr lang="en-US" b="1" dirty="0"/>
              <a:t>Select Best Split</a:t>
            </a:r>
            <a:r>
              <a:rPr lang="en-US" dirty="0"/>
              <a:t>:</a:t>
            </a:r>
          </a:p>
          <a:p>
            <a:pPr marL="742950" lvl="1" indent="-285750">
              <a:buFont typeface="+mj-lt"/>
              <a:buAutoNum type="arabicPeriod"/>
            </a:pPr>
            <a:r>
              <a:rPr lang="en-US" dirty="0"/>
              <a:t>Run the K-Means algorithm several times and choose the split that results in the best separation (lowest SSE).</a:t>
            </a:r>
          </a:p>
          <a:p>
            <a:pPr>
              <a:buFont typeface="+mj-lt"/>
              <a:buAutoNum type="arabicPeriod"/>
            </a:pPr>
            <a:r>
              <a:rPr lang="en-US" b="1" dirty="0"/>
              <a:t>Repeat</a:t>
            </a:r>
            <a:r>
              <a:rPr lang="en-US" dirty="0"/>
              <a:t>:</a:t>
            </a:r>
          </a:p>
          <a:p>
            <a:pPr marL="742950" lvl="1" indent="-285750">
              <a:buFont typeface="+mj-lt"/>
              <a:buAutoNum type="arabicPeriod"/>
            </a:pPr>
            <a:r>
              <a:rPr lang="en-US" dirty="0"/>
              <a:t>Choose the next largest or least homogenous cluster and split it again, continuing this process until you have 5 clusters.</a:t>
            </a:r>
          </a:p>
        </p:txBody>
      </p:sp>
    </p:spTree>
    <p:extLst>
      <p:ext uri="{BB962C8B-B14F-4D97-AF65-F5344CB8AC3E}">
        <p14:creationId xmlns:p14="http://schemas.microsoft.com/office/powerpoint/2010/main" val="3747692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DB3D62-9753-02E7-DF08-0B700B6C0A52}"/>
              </a:ext>
            </a:extLst>
          </p:cNvPr>
          <p:cNvSpPr txBox="1"/>
          <p:nvPr/>
        </p:nvSpPr>
        <p:spPr>
          <a:xfrm>
            <a:off x="525101" y="2897109"/>
            <a:ext cx="8621162" cy="923330"/>
          </a:xfrm>
          <a:prstGeom prst="rect">
            <a:avLst/>
          </a:prstGeom>
          <a:noFill/>
        </p:spPr>
        <p:txBody>
          <a:bodyPr wrap="square">
            <a:spAutoFit/>
          </a:bodyPr>
          <a:lstStyle/>
          <a:p>
            <a:r>
              <a:rPr lang="en-US" dirty="0"/>
              <a:t>By following this approach, Bisecting K-Means can help create more natural and meaningful customer segments compared to standard K-Means, especially when dealing with complex and large datasets.</a:t>
            </a:r>
            <a:endParaRPr lang="en-IN" dirty="0"/>
          </a:p>
        </p:txBody>
      </p:sp>
    </p:spTree>
    <p:extLst>
      <p:ext uri="{BB962C8B-B14F-4D97-AF65-F5344CB8AC3E}">
        <p14:creationId xmlns:p14="http://schemas.microsoft.com/office/powerpoint/2010/main" val="3248883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900810"/>
            <a:ext cx="4037012" cy="4550915"/>
          </a:xfrm>
          <a:prstGeom prst="rect">
            <a:avLst/>
          </a:prstGeom>
        </p:spPr>
      </p:pic>
      <p:pic>
        <p:nvPicPr>
          <p:cNvPr id="34" name="Picture 33">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142749"/>
            <a:ext cx="1522412" cy="2570240"/>
          </a:xfrm>
          <a:prstGeom prst="rect">
            <a:avLst/>
          </a:prstGeom>
        </p:spPr>
      </p:pic>
      <p:sp>
        <p:nvSpPr>
          <p:cNvPr id="36" name="Oval 35">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821532"/>
            <a:ext cx="2819400" cy="306348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37">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240223"/>
          </a:xfrm>
          <a:prstGeom prst="rect">
            <a:avLst/>
          </a:prstGeom>
        </p:spPr>
      </p:pic>
      <p:pic>
        <p:nvPicPr>
          <p:cNvPr id="40" name="Picture 39">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623755"/>
            <a:ext cx="993734" cy="827970"/>
          </a:xfrm>
          <a:prstGeom prst="rect">
            <a:avLst/>
          </a:prstGeom>
        </p:spPr>
      </p:pic>
      <p:sp>
        <p:nvSpPr>
          <p:cNvPr id="42" name="Rectangle 41">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7451725"/>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6" name="Rectangle 45">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8"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586648"/>
            <a:ext cx="3472060" cy="897436"/>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50" name="Freeform: Shape 49">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914616"/>
            <a:ext cx="12192417" cy="5537109"/>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Rectangle 3">
            <a:extLst>
              <a:ext uri="{FF2B5EF4-FFF2-40B4-BE49-F238E27FC236}">
                <a16:creationId xmlns:a16="http://schemas.microsoft.com/office/drawing/2014/main" id="{5CC4E2A9-8BCE-D1C5-CF46-2261202DF349}"/>
              </a:ext>
            </a:extLst>
          </p:cNvPr>
          <p:cNvSpPr>
            <a:spLocks noChangeArrowheads="1"/>
          </p:cNvSpPr>
          <p:nvPr/>
        </p:nvSpPr>
        <p:spPr bwMode="auto">
          <a:xfrm>
            <a:off x="1103312" y="3002769"/>
            <a:ext cx="8946541" cy="378657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92500" lnSpcReduction="20000"/>
          </a:bodyPr>
          <a:lstStyle/>
          <a:p>
            <a:pPr marL="0" marR="0" lvl="0" indent="0" fontAlgn="base">
              <a:lnSpc>
                <a:spcPct val="90000"/>
              </a:lnSpc>
              <a:spcBef>
                <a:spcPts val="1000"/>
              </a:spcBef>
              <a:buClr>
                <a:schemeClr val="bg2">
                  <a:lumMod val="40000"/>
                  <a:lumOff val="60000"/>
                </a:schemeClr>
              </a:buClr>
              <a:buSzPct val="80000"/>
              <a:buFont typeface="Wingdings 3" charset="2"/>
              <a:buChar char=""/>
              <a:tabLst/>
            </a:pPr>
            <a:r>
              <a:rPr lang="en-US" sz="1600" b="1" dirty="0"/>
              <a:t>HDBSCAN</a:t>
            </a:r>
            <a:r>
              <a:rPr lang="en-US" sz="1600" dirty="0"/>
              <a:t> (Hierarchical Density-Based Spatial Clustering of Applications with Noise) is an advanced clustering algorithm that extends DBSCAN (Density-Based Spatial Clustering of Applications with Noise). HDBSCAN works by building a hierarchy of clusters based on varying density and then extracting the most stable clusters from this hierarchy. It is particularly useful for identifying clusters of varying densities and dealing with noisy data.</a:t>
            </a:r>
          </a:p>
          <a:p>
            <a:pPr marL="0" marR="0" lvl="0" indent="0" fontAlgn="base">
              <a:lnSpc>
                <a:spcPct val="90000"/>
              </a:lnSpc>
              <a:spcBef>
                <a:spcPts val="1000"/>
              </a:spcBef>
              <a:buClr>
                <a:schemeClr val="bg2">
                  <a:lumMod val="40000"/>
                  <a:lumOff val="60000"/>
                </a:schemeClr>
              </a:buClr>
              <a:buSzPct val="80000"/>
              <a:tabLst/>
            </a:pPr>
            <a:endParaRPr kumimoji="0" lang="en-US" altLang="en-US" sz="1500" b="1" u="sng" strike="noStrike" cap="none" normalizeH="0" baseline="0" dirty="0">
              <a:ln>
                <a:noFill/>
              </a:ln>
              <a:effectLst/>
              <a:latin typeface="+mj-lt"/>
              <a:ea typeface="+mj-ea"/>
              <a:cs typeface="+mj-cs"/>
            </a:endParaRPr>
          </a:p>
          <a:p>
            <a:r>
              <a:rPr lang="en-US" sz="1600" b="1" dirty="0"/>
              <a:t>How HDBSCAN Works</a:t>
            </a:r>
          </a:p>
          <a:p>
            <a:endParaRPr lang="en-US" sz="1600" b="1" dirty="0"/>
          </a:p>
          <a:p>
            <a:pPr>
              <a:buFont typeface="+mj-lt"/>
              <a:buAutoNum type="arabicPeriod"/>
            </a:pPr>
            <a:r>
              <a:rPr lang="en-US" sz="1600" b="1" dirty="0"/>
              <a:t>Minimum Spanning Tree</a:t>
            </a:r>
            <a:r>
              <a:rPr lang="en-US" sz="1600" dirty="0"/>
              <a:t>: The algorithm starts by converting the data into a minimum spanning tree (MST) based on a measure of distance between points.</a:t>
            </a:r>
          </a:p>
          <a:p>
            <a:pPr>
              <a:buFont typeface="+mj-lt"/>
              <a:buAutoNum type="arabicPeriod"/>
            </a:pPr>
            <a:r>
              <a:rPr lang="en-US" sz="1600" b="1" dirty="0"/>
              <a:t>Hierarchy of Clusters</a:t>
            </a:r>
            <a:r>
              <a:rPr lang="en-US" sz="1600" dirty="0"/>
              <a:t>: Using the MST, it creates a hierarchy of clusters. It does this by repeatedly removing the edges with the largest distances, which essentially breaks the data into smaller and smaller clusters.</a:t>
            </a:r>
          </a:p>
          <a:p>
            <a:pPr>
              <a:buFont typeface="+mj-lt"/>
              <a:buAutoNum type="arabicPeriod"/>
            </a:pPr>
            <a:r>
              <a:rPr lang="en-US" sz="1600" b="1" dirty="0"/>
              <a:t>Condensed Tree</a:t>
            </a:r>
            <a:r>
              <a:rPr lang="en-US" sz="1600" dirty="0"/>
              <a:t>: From this hierarchy, a condensed tree is formed. This tree represents different levels of density-based clustering.</a:t>
            </a:r>
          </a:p>
          <a:p>
            <a:pPr>
              <a:buFont typeface="+mj-lt"/>
              <a:buAutoNum type="arabicPeriod"/>
            </a:pPr>
            <a:r>
              <a:rPr lang="en-US" sz="1600" b="1" dirty="0"/>
              <a:t>Cluster Selection</a:t>
            </a:r>
            <a:r>
              <a:rPr lang="en-US" sz="1600" dirty="0"/>
              <a:t>: The algorithm then extracts clusters from this condensed tree by finding the most stable clusters (those that persist across a wide range of density levels).</a:t>
            </a:r>
          </a:p>
          <a:p>
            <a:pPr>
              <a:buFont typeface="+mj-lt"/>
              <a:buAutoNum type="arabicPeriod"/>
            </a:pPr>
            <a:r>
              <a:rPr lang="en-US" sz="1600" b="1" dirty="0"/>
              <a:t>Labeling</a:t>
            </a:r>
            <a:r>
              <a:rPr lang="en-US" sz="1600" dirty="0"/>
              <a:t>: Finally, it assigns cluster labels to data points based on these stable clusters. Points that don't belong to any cluster are considered noise.</a:t>
            </a:r>
          </a:p>
          <a:p>
            <a:pPr marL="0" marR="0" lvl="0" indent="0" fontAlgn="base">
              <a:lnSpc>
                <a:spcPct val="90000"/>
              </a:lnSpc>
              <a:spcBef>
                <a:spcPts val="1000"/>
              </a:spcBef>
              <a:buClr>
                <a:schemeClr val="bg2">
                  <a:lumMod val="40000"/>
                  <a:lumOff val="60000"/>
                </a:schemeClr>
              </a:buClr>
              <a:buSzPct val="80000"/>
              <a:tabLst/>
            </a:pPr>
            <a:endParaRPr kumimoji="0" lang="en-US" altLang="en-US" sz="1500" u="none" strike="noStrike" cap="none" normalizeH="0" baseline="0" dirty="0">
              <a:ln>
                <a:noFill/>
              </a:ln>
              <a:effectLst/>
              <a:latin typeface="+mj-lt"/>
              <a:ea typeface="+mj-ea"/>
              <a:cs typeface="+mj-cs"/>
            </a:endParaRPr>
          </a:p>
          <a:p>
            <a:pPr marL="0" marR="0" lvl="0" indent="0" fontAlgn="base">
              <a:lnSpc>
                <a:spcPct val="90000"/>
              </a:lnSpc>
              <a:spcBef>
                <a:spcPts val="1000"/>
              </a:spcBef>
              <a:buClr>
                <a:schemeClr val="bg2">
                  <a:lumMod val="40000"/>
                  <a:lumOff val="60000"/>
                </a:schemeClr>
              </a:buClr>
              <a:buSzPct val="80000"/>
              <a:buFont typeface="Wingdings 3" charset="2"/>
              <a:buChar char=""/>
              <a:tabLst/>
            </a:pPr>
            <a:endParaRPr kumimoji="0" lang="en-US" altLang="en-US" sz="1500" u="none" strike="noStrike" cap="none" normalizeH="0" baseline="0" dirty="0">
              <a:ln>
                <a:noFill/>
              </a:ln>
              <a:effectLst/>
              <a:latin typeface="+mj-lt"/>
              <a:ea typeface="+mj-ea"/>
              <a:cs typeface="+mj-cs"/>
            </a:endParaRPr>
          </a:p>
        </p:txBody>
      </p:sp>
    </p:spTree>
    <p:extLst>
      <p:ext uri="{BB962C8B-B14F-4D97-AF65-F5344CB8AC3E}">
        <p14:creationId xmlns:p14="http://schemas.microsoft.com/office/powerpoint/2010/main" val="211134685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900810"/>
            <a:ext cx="4037012" cy="45509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142749"/>
            <a:ext cx="1522412" cy="2570240"/>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821532"/>
            <a:ext cx="2819400" cy="306348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240223"/>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623755"/>
            <a:ext cx="993734" cy="82797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23">
            <a:extLst>
              <a:ext uri="{FF2B5EF4-FFF2-40B4-BE49-F238E27FC236}">
                <a16:creationId xmlns:a16="http://schemas.microsoft.com/office/drawing/2014/main" id="{04A3DA6D-FED2-4369-9ACD-B578C8790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7451725"/>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4" name="Rectangle 25">
            <a:extLst>
              <a:ext uri="{FF2B5EF4-FFF2-40B4-BE49-F238E27FC236}">
                <a16:creationId xmlns:a16="http://schemas.microsoft.com/office/drawing/2014/main" id="{163C72DE-4C01-4F6C-9020-327690ADA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Freeform 7">
            <a:extLst>
              <a:ext uri="{FF2B5EF4-FFF2-40B4-BE49-F238E27FC236}">
                <a16:creationId xmlns:a16="http://schemas.microsoft.com/office/drawing/2014/main" id="{5627181E-8B3E-4EFB-8F43-17296B86C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586648"/>
            <a:ext cx="3472060" cy="897436"/>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36" name="Freeform: Shape 29">
            <a:extLst>
              <a:ext uri="{FF2B5EF4-FFF2-40B4-BE49-F238E27FC236}">
                <a16:creationId xmlns:a16="http://schemas.microsoft.com/office/drawing/2014/main" id="{2E45DBDE-EAD7-4DEE-B77D-577BBB0A13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914616"/>
            <a:ext cx="12192417" cy="5537109"/>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TextBox 2">
            <a:extLst>
              <a:ext uri="{FF2B5EF4-FFF2-40B4-BE49-F238E27FC236}">
                <a16:creationId xmlns:a16="http://schemas.microsoft.com/office/drawing/2014/main" id="{6EA740A7-E347-A35D-BFD3-B06601667B41}"/>
              </a:ext>
            </a:extLst>
          </p:cNvPr>
          <p:cNvSpPr txBox="1"/>
          <p:nvPr/>
        </p:nvSpPr>
        <p:spPr>
          <a:xfrm>
            <a:off x="648931" y="2768896"/>
            <a:ext cx="6578592" cy="3975436"/>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endParaRPr lang="en-US" sz="1100" dirty="0">
              <a:latin typeface="+mj-lt"/>
              <a:ea typeface="+mj-ea"/>
              <a:cs typeface="+mj-cs"/>
            </a:endParaRPr>
          </a:p>
          <a:p>
            <a:r>
              <a:rPr lang="en-US" sz="1100" b="1" dirty="0"/>
              <a:t>Advantages of HDBSCAN</a:t>
            </a:r>
          </a:p>
          <a:p>
            <a:pPr>
              <a:buFont typeface="+mj-lt"/>
              <a:buAutoNum type="arabicPeriod"/>
            </a:pPr>
            <a:r>
              <a:rPr lang="en-US" sz="1100" b="1" dirty="0"/>
              <a:t>No Need to Specify Number of Clusters</a:t>
            </a:r>
            <a:r>
              <a:rPr lang="en-US" sz="1100" dirty="0"/>
              <a:t>: Unlike many clustering algorithms, HDBSCAN does not require you to specify the number of clusters beforehand.</a:t>
            </a:r>
          </a:p>
          <a:p>
            <a:pPr>
              <a:buFont typeface="+mj-lt"/>
              <a:buAutoNum type="arabicPeriod"/>
            </a:pPr>
            <a:r>
              <a:rPr lang="en-US" sz="1100" b="1" dirty="0"/>
              <a:t>Handles Varying Densities</a:t>
            </a:r>
            <a:r>
              <a:rPr lang="en-US" sz="1100" dirty="0"/>
              <a:t>: HDBSCAN can find clusters of varying densities, making it more flexible than algorithms like K-means.</a:t>
            </a:r>
          </a:p>
          <a:p>
            <a:pPr>
              <a:buFont typeface="+mj-lt"/>
              <a:buAutoNum type="arabicPeriod"/>
            </a:pPr>
            <a:r>
              <a:rPr lang="en-US" sz="1100" b="1" dirty="0"/>
              <a:t>Robust to Noise</a:t>
            </a:r>
            <a:r>
              <a:rPr lang="en-US" sz="1100" dirty="0"/>
              <a:t>: The algorithm can identify and handle noise (outliers) effectively, which helps in producing cleaner clusters.</a:t>
            </a:r>
          </a:p>
          <a:p>
            <a:pPr>
              <a:buFont typeface="+mj-lt"/>
              <a:buAutoNum type="arabicPeriod"/>
            </a:pPr>
            <a:r>
              <a:rPr lang="en-US" sz="1100" b="1" dirty="0"/>
              <a:t>Hierarchical Clustering</a:t>
            </a:r>
            <a:r>
              <a:rPr lang="en-US" sz="1100" dirty="0"/>
              <a:t>: Provides a hierarchical clustering, which means it captures the multi-scale structure of the data.</a:t>
            </a:r>
          </a:p>
          <a:p>
            <a:pPr>
              <a:buFont typeface="+mj-lt"/>
              <a:buAutoNum type="arabicPeriod"/>
            </a:pPr>
            <a:r>
              <a:rPr lang="en-US" sz="1100" b="1" dirty="0"/>
              <a:t>Scalability</a:t>
            </a:r>
            <a:r>
              <a:rPr lang="en-US" sz="1100" dirty="0"/>
              <a:t>: HDBSCAN is designed to handle large datasets efficiently.</a:t>
            </a:r>
          </a:p>
          <a:p>
            <a:pPr marL="742950" lvl="1" indent="-285750">
              <a:lnSpc>
                <a:spcPct val="90000"/>
              </a:lnSpc>
              <a:spcBef>
                <a:spcPts val="1000"/>
              </a:spcBef>
              <a:buClr>
                <a:schemeClr val="bg2">
                  <a:lumMod val="40000"/>
                  <a:lumOff val="60000"/>
                </a:schemeClr>
              </a:buClr>
              <a:buSzPct val="80000"/>
              <a:buFont typeface="Wingdings 3" charset="2"/>
              <a:buChar char=""/>
            </a:pPr>
            <a:r>
              <a:rPr lang="en-US" sz="1100" dirty="0">
                <a:latin typeface="+mj-lt"/>
                <a:ea typeface="+mj-ea"/>
                <a:cs typeface="+mj-cs"/>
              </a:rPr>
              <a:t>.</a:t>
            </a:r>
          </a:p>
        </p:txBody>
      </p:sp>
    </p:spTree>
    <p:extLst>
      <p:ext uri="{BB962C8B-B14F-4D97-AF65-F5344CB8AC3E}">
        <p14:creationId xmlns:p14="http://schemas.microsoft.com/office/powerpoint/2010/main" val="150817690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900810"/>
            <a:ext cx="4037012" cy="45509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142749"/>
            <a:ext cx="1522412" cy="2570240"/>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821532"/>
            <a:ext cx="2819400" cy="306348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240223"/>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623755"/>
            <a:ext cx="993734" cy="82797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7451725"/>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586648"/>
            <a:ext cx="3472060" cy="897436"/>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5" name="Freeform: Shape 2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914616"/>
            <a:ext cx="12192417" cy="5537109"/>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Rectangle 1">
            <a:extLst>
              <a:ext uri="{FF2B5EF4-FFF2-40B4-BE49-F238E27FC236}">
                <a16:creationId xmlns:a16="http://schemas.microsoft.com/office/drawing/2014/main" id="{DD8CBB7E-B41A-AF2E-3853-6C3BEEA2D293}"/>
              </a:ext>
            </a:extLst>
          </p:cNvPr>
          <p:cNvSpPr>
            <a:spLocks noChangeArrowheads="1"/>
          </p:cNvSpPr>
          <p:nvPr/>
        </p:nvSpPr>
        <p:spPr bwMode="auto">
          <a:xfrm>
            <a:off x="1103312" y="3002769"/>
            <a:ext cx="8946541" cy="378657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lnSpc>
                <a:spcPct val="90000"/>
              </a:lnSpc>
              <a:spcBef>
                <a:spcPts val="1000"/>
              </a:spcBef>
              <a:buClr>
                <a:schemeClr val="bg2">
                  <a:lumMod val="40000"/>
                  <a:lumOff val="60000"/>
                </a:schemeClr>
              </a:buClr>
              <a:buSzPct val="80000"/>
              <a:buFont typeface="Wingdings 3" charset="2"/>
              <a:buChar char=""/>
              <a:tabLst/>
            </a:pPr>
            <a:r>
              <a:rPr kumimoji="0" lang="en-US" altLang="en-US" sz="1500" u="none" strike="noStrike" cap="none" normalizeH="0" baseline="0" dirty="0">
                <a:ln>
                  <a:noFill/>
                </a:ln>
                <a:effectLst/>
                <a:latin typeface="+mj-lt"/>
                <a:ea typeface="+mj-ea"/>
                <a:cs typeface="+mj-cs"/>
              </a:rPr>
              <a:t>Disadvantages of HDBSCAN</a:t>
            </a:r>
          </a:p>
          <a:p>
            <a:pPr marL="0" marR="0" lvl="0" indent="0" fontAlgn="base">
              <a:lnSpc>
                <a:spcPct val="90000"/>
              </a:lnSpc>
              <a:spcBef>
                <a:spcPts val="1000"/>
              </a:spcBef>
              <a:buClr>
                <a:schemeClr val="bg2">
                  <a:lumMod val="40000"/>
                  <a:lumOff val="60000"/>
                </a:schemeClr>
              </a:buClr>
              <a:buSzPct val="80000"/>
              <a:buFont typeface="Wingdings 3" charset="2"/>
              <a:buChar char=""/>
              <a:tabLst/>
            </a:pPr>
            <a:r>
              <a:rPr kumimoji="0" lang="en-US" altLang="en-US" sz="1500" u="none" strike="noStrike" cap="none" normalizeH="0" baseline="0" dirty="0">
                <a:ln>
                  <a:noFill/>
                </a:ln>
                <a:effectLst/>
                <a:latin typeface="+mj-lt"/>
                <a:ea typeface="+mj-ea"/>
                <a:cs typeface="+mj-cs"/>
              </a:rPr>
              <a:t>Parameter Sensitivity: While HDBSCAN reduces the need for specifying many parameters, the choice of the </a:t>
            </a:r>
            <a:r>
              <a:rPr kumimoji="0" lang="en-US" altLang="en-US" sz="1500" u="none" strike="noStrike" cap="none" normalizeH="0" baseline="0" dirty="0" err="1">
                <a:ln>
                  <a:noFill/>
                </a:ln>
                <a:effectLst/>
                <a:latin typeface="+mj-lt"/>
                <a:ea typeface="+mj-ea"/>
                <a:cs typeface="+mj-cs"/>
              </a:rPr>
              <a:t>min_cluster_size</a:t>
            </a:r>
            <a:r>
              <a:rPr kumimoji="0" lang="en-US" altLang="en-US" sz="1500" u="none" strike="noStrike" cap="none" normalizeH="0" baseline="0" dirty="0">
                <a:ln>
                  <a:noFill/>
                </a:ln>
                <a:effectLst/>
                <a:latin typeface="+mj-lt"/>
                <a:ea typeface="+mj-ea"/>
                <a:cs typeface="+mj-cs"/>
              </a:rPr>
              <a:t> parameter can still significantly affect the results.</a:t>
            </a:r>
          </a:p>
          <a:p>
            <a:pPr marL="0" marR="0" lvl="0" indent="0" fontAlgn="base">
              <a:lnSpc>
                <a:spcPct val="90000"/>
              </a:lnSpc>
              <a:spcBef>
                <a:spcPts val="1000"/>
              </a:spcBef>
              <a:buClr>
                <a:schemeClr val="bg2">
                  <a:lumMod val="40000"/>
                  <a:lumOff val="60000"/>
                </a:schemeClr>
              </a:buClr>
              <a:buSzPct val="80000"/>
              <a:buFont typeface="Wingdings 3" charset="2"/>
              <a:buChar char=""/>
              <a:tabLst/>
            </a:pPr>
            <a:r>
              <a:rPr kumimoji="0" lang="en-US" altLang="en-US" sz="1500" u="none" strike="noStrike" cap="none" normalizeH="0" baseline="0" dirty="0">
                <a:ln>
                  <a:noFill/>
                </a:ln>
                <a:effectLst/>
                <a:latin typeface="+mj-lt"/>
                <a:ea typeface="+mj-ea"/>
                <a:cs typeface="+mj-cs"/>
              </a:rPr>
              <a:t>Computational Complexity: HDBSCAN can be computationally intensive, especially for very large datasets, due to the construction of the minimum spanning tree and the hierarchy.</a:t>
            </a:r>
          </a:p>
          <a:p>
            <a:pPr marL="0" marR="0" lvl="0" indent="0" fontAlgn="base">
              <a:lnSpc>
                <a:spcPct val="90000"/>
              </a:lnSpc>
              <a:spcBef>
                <a:spcPts val="1000"/>
              </a:spcBef>
              <a:buClr>
                <a:schemeClr val="bg2">
                  <a:lumMod val="40000"/>
                  <a:lumOff val="60000"/>
                </a:schemeClr>
              </a:buClr>
              <a:buSzPct val="80000"/>
              <a:buFont typeface="Wingdings 3" charset="2"/>
              <a:buChar char=""/>
              <a:tabLst/>
            </a:pPr>
            <a:r>
              <a:rPr kumimoji="0" lang="en-US" altLang="en-US" sz="1500" u="none" strike="noStrike" cap="none" normalizeH="0" baseline="0" dirty="0">
                <a:ln>
                  <a:noFill/>
                </a:ln>
                <a:effectLst/>
                <a:latin typeface="+mj-lt"/>
                <a:ea typeface="+mj-ea"/>
                <a:cs typeface="+mj-cs"/>
              </a:rPr>
              <a:t>Interpretability: The hierarchical clustering and condensed tree might be harder to interpret compared to the results of simpler clustering algorithms.</a:t>
            </a:r>
          </a:p>
          <a:p>
            <a:pPr marL="0" marR="0" lvl="0" indent="0" fontAlgn="base">
              <a:lnSpc>
                <a:spcPct val="90000"/>
              </a:lnSpc>
              <a:spcBef>
                <a:spcPts val="1000"/>
              </a:spcBef>
              <a:buClr>
                <a:schemeClr val="bg2">
                  <a:lumMod val="40000"/>
                  <a:lumOff val="60000"/>
                </a:schemeClr>
              </a:buClr>
              <a:buSzPct val="80000"/>
              <a:buFont typeface="Wingdings 3" charset="2"/>
              <a:buChar char=""/>
              <a:tabLst/>
            </a:pPr>
            <a:r>
              <a:rPr kumimoji="0" lang="en-US" altLang="en-US" sz="1500" u="none" strike="noStrike" cap="none" normalizeH="0" baseline="0" dirty="0">
                <a:ln>
                  <a:noFill/>
                </a:ln>
                <a:effectLst/>
                <a:latin typeface="+mj-lt"/>
                <a:ea typeface="+mj-ea"/>
                <a:cs typeface="+mj-cs"/>
              </a:rPr>
              <a:t>Memory Usage: The algorithm can be memory-intensive due to the storage of the minimum spanning tree and other intermediate data structures.</a:t>
            </a:r>
          </a:p>
          <a:p>
            <a:pPr marL="0" marR="0" lvl="0" indent="0" fontAlgn="base">
              <a:lnSpc>
                <a:spcPct val="90000"/>
              </a:lnSpc>
              <a:spcBef>
                <a:spcPts val="1000"/>
              </a:spcBef>
              <a:buClr>
                <a:schemeClr val="bg2">
                  <a:lumMod val="40000"/>
                  <a:lumOff val="60000"/>
                </a:schemeClr>
              </a:buClr>
              <a:buSzPct val="80000"/>
              <a:buFont typeface="Wingdings 3" charset="2"/>
              <a:buChar char=""/>
              <a:tabLst/>
            </a:pPr>
            <a:r>
              <a:rPr kumimoji="0" lang="en-US" altLang="en-US" sz="1500" u="none" strike="noStrike" cap="none" normalizeH="0" baseline="0" dirty="0">
                <a:ln>
                  <a:noFill/>
                </a:ln>
                <a:effectLst/>
                <a:latin typeface="+mj-lt"/>
                <a:ea typeface="+mj-ea"/>
                <a:cs typeface="+mj-cs"/>
              </a:rPr>
              <a:t>Not Always Deterministic: The results of HDBSCAN can sometimes vary with different initial conditions or random seeds, although this is less of an issue compared to other algorithms like K-means.</a:t>
            </a:r>
          </a:p>
          <a:p>
            <a:pPr marL="0" marR="0" lvl="0" indent="0" fontAlgn="base">
              <a:lnSpc>
                <a:spcPct val="90000"/>
              </a:lnSpc>
              <a:spcBef>
                <a:spcPts val="1000"/>
              </a:spcBef>
              <a:buClr>
                <a:schemeClr val="bg2">
                  <a:lumMod val="40000"/>
                  <a:lumOff val="60000"/>
                </a:schemeClr>
              </a:buClr>
              <a:buSzPct val="80000"/>
              <a:buFont typeface="Wingdings 3" charset="2"/>
              <a:buChar char=""/>
              <a:tabLst/>
            </a:pPr>
            <a:endParaRPr kumimoji="0" lang="en-US" altLang="en-US" sz="1500" u="none" strike="noStrike" cap="none" normalizeH="0" baseline="0" dirty="0">
              <a:ln>
                <a:noFill/>
              </a:ln>
              <a:effectLst/>
              <a:latin typeface="+mj-lt"/>
              <a:ea typeface="+mj-ea"/>
              <a:cs typeface="+mj-cs"/>
            </a:endParaRPr>
          </a:p>
        </p:txBody>
      </p:sp>
    </p:spTree>
    <p:extLst>
      <p:ext uri="{BB962C8B-B14F-4D97-AF65-F5344CB8AC3E}">
        <p14:creationId xmlns:p14="http://schemas.microsoft.com/office/powerpoint/2010/main" val="360876589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855D9D-18E5-0E4F-7395-0EDBD72F6EF2}"/>
              </a:ext>
            </a:extLst>
          </p:cNvPr>
          <p:cNvSpPr txBox="1"/>
          <p:nvPr/>
        </p:nvSpPr>
        <p:spPr>
          <a:xfrm>
            <a:off x="273818" y="-655420"/>
            <a:ext cx="6094324" cy="14773275"/>
          </a:xfrm>
          <a:prstGeom prst="rect">
            <a:avLst/>
          </a:prstGeom>
          <a:noFill/>
        </p:spPr>
        <p:txBody>
          <a:bodyPr wrap="square">
            <a:spAutoFit/>
          </a:bodyPr>
          <a:lstStyle/>
          <a:p>
            <a:endParaRPr lang="en-IN" sz="1800" b="1" dirty="0">
              <a:effectLst/>
              <a:latin typeface="Times New Roman" panose="02020603050405020304" pitchFamily="18" charset="0"/>
              <a:ea typeface="Times New Roman" panose="02020603050405020304" pitchFamily="18" charset="0"/>
            </a:endParaRPr>
          </a:p>
          <a:p>
            <a:endParaRPr lang="en-IN" b="1" dirty="0">
              <a:latin typeface="Times New Roman" panose="02020603050405020304" pitchFamily="18" charset="0"/>
              <a:ea typeface="Times New Roman" panose="02020603050405020304" pitchFamily="18" charset="0"/>
            </a:endParaRPr>
          </a:p>
          <a:p>
            <a:endParaRPr lang="en-IN" sz="1800" b="1" dirty="0">
              <a:effectLst/>
              <a:latin typeface="Times New Roman" panose="02020603050405020304" pitchFamily="18" charset="0"/>
              <a:ea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Types of Affinity Propagation:</a:t>
            </a:r>
          </a:p>
          <a:p>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Adaptive Affinity Propagation</a:t>
            </a:r>
            <a:r>
              <a:rPr lang="en-IN" sz="1800" dirty="0">
                <a:effectLst/>
                <a:latin typeface="Times New Roman" panose="02020603050405020304" pitchFamily="18" charset="0"/>
                <a:ea typeface="Times New Roman" panose="02020603050405020304" pitchFamily="18" charset="0"/>
              </a:rPr>
              <a:t>: Adjusts itself based on the dataset characteristics, making it adaptable to different data types without extensive manual tuning.</a:t>
            </a:r>
          </a:p>
          <a:p>
            <a:pPr marL="342900" lvl="0" indent="-342900">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Partition Affinity Propagation</a:t>
            </a:r>
            <a:r>
              <a:rPr lang="en-IN" sz="1800" dirty="0">
                <a:effectLst/>
                <a:latin typeface="Times New Roman" panose="02020603050405020304" pitchFamily="18" charset="0"/>
                <a:ea typeface="Times New Roman" panose="02020603050405020304" pitchFamily="18" charset="0"/>
              </a:rPr>
              <a:t>: Splits large datasets into manageable clusters, aiding in handling large datasets effectively.</a:t>
            </a:r>
          </a:p>
          <a:p>
            <a:pPr marL="342900" lvl="0" indent="-342900">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Soft Constraint Affinity Propagation</a:t>
            </a:r>
            <a:r>
              <a:rPr lang="en-IN" sz="1800" dirty="0">
                <a:effectLst/>
                <a:latin typeface="Times New Roman" panose="02020603050405020304" pitchFamily="18" charset="0"/>
                <a:ea typeface="Times New Roman" panose="02020603050405020304" pitchFamily="18" charset="0"/>
              </a:rPr>
              <a:t>: Incorporates constraints or preferences to guide clustering, offering flexibility in defining cluster memberships.</a:t>
            </a:r>
          </a:p>
          <a:p>
            <a:pPr marL="342900" lvl="0" indent="-342900">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Fuzzy Statistic Affinity Propagation</a:t>
            </a:r>
            <a:r>
              <a:rPr lang="en-IN" sz="1800" dirty="0">
                <a:effectLst/>
                <a:latin typeface="Times New Roman" panose="02020603050405020304" pitchFamily="18" charset="0"/>
                <a:ea typeface="Times New Roman" panose="02020603050405020304" pitchFamily="18" charset="0"/>
              </a:rPr>
              <a:t>: Utilizes fuzzy logic or statistics to accommodate data ambiguity, providing a nuanced view of data relationships.</a:t>
            </a:r>
          </a:p>
          <a:p>
            <a:pPr marL="342900" lvl="0" indent="-342900">
              <a:buSzPts val="1000"/>
              <a:buFont typeface="Symbol" panose="05050102010706020507" pitchFamily="18" charset="2"/>
              <a:buChar char=""/>
              <a:tabLst>
                <a:tab pos="457200" algn="l"/>
              </a:tabLst>
            </a:pPr>
            <a:endParaRPr lang="en-IN" dirty="0">
              <a:latin typeface="Times New Roman" panose="02020603050405020304" pitchFamily="18" charset="0"/>
              <a:ea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Advantages:</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1800" b="1" dirty="0">
                <a:effectLst/>
                <a:latin typeface="Times New Roman" panose="02020603050405020304" pitchFamily="18" charset="0"/>
                <a:ea typeface="Times New Roman" panose="02020603050405020304" pitchFamily="18" charset="0"/>
              </a:rPr>
              <a:t>Automatic Cluster Number</a:t>
            </a:r>
            <a:r>
              <a:rPr lang="en-IN" sz="1800" dirty="0">
                <a:effectLst/>
                <a:latin typeface="Times New Roman" panose="02020603050405020304" pitchFamily="18" charset="0"/>
                <a:ea typeface="Times New Roman" panose="02020603050405020304" pitchFamily="18" charset="0"/>
              </a:rPr>
              <a:t>: Determines the number of clusters automatically based on data characteristics.</a:t>
            </a:r>
          </a:p>
          <a:p>
            <a:pPr marL="342900" lvl="0" indent="-342900">
              <a:buFont typeface="+mj-lt"/>
              <a:buAutoNum type="arabicPeriod"/>
              <a:tabLst>
                <a:tab pos="457200" algn="l"/>
              </a:tabLst>
            </a:pPr>
            <a:r>
              <a:rPr lang="en-IN" sz="1800" b="1" dirty="0">
                <a:effectLst/>
                <a:latin typeface="Times New Roman" panose="02020603050405020304" pitchFamily="18" charset="0"/>
                <a:ea typeface="Times New Roman" panose="02020603050405020304" pitchFamily="18" charset="0"/>
              </a:rPr>
              <a:t>Handles Complex Relationships</a:t>
            </a:r>
            <a:r>
              <a:rPr lang="en-IN" sz="1800" dirty="0">
                <a:effectLst/>
                <a:latin typeface="Times New Roman" panose="02020603050405020304" pitchFamily="18" charset="0"/>
                <a:ea typeface="Times New Roman" panose="02020603050405020304" pitchFamily="18" charset="0"/>
              </a:rPr>
              <a:t>: Capable of capturing intricate relationships and non-linear structures within data.</a:t>
            </a:r>
          </a:p>
          <a:p>
            <a:pPr marL="342900" lvl="0" indent="-342900">
              <a:buFont typeface="+mj-lt"/>
              <a:buAutoNum type="arabicPeriod"/>
              <a:tabLst>
                <a:tab pos="457200" algn="l"/>
              </a:tabLst>
            </a:pPr>
            <a:r>
              <a:rPr lang="en-IN" sz="1800" b="1" dirty="0">
                <a:effectLst/>
                <a:latin typeface="Times New Roman" panose="02020603050405020304" pitchFamily="18" charset="0"/>
                <a:ea typeface="Times New Roman" panose="02020603050405020304" pitchFamily="18" charset="0"/>
              </a:rPr>
              <a:t>Robust to Noise</a:t>
            </a:r>
            <a:r>
              <a:rPr lang="en-IN" sz="1800" dirty="0">
                <a:effectLst/>
                <a:latin typeface="Times New Roman" panose="02020603050405020304" pitchFamily="18" charset="0"/>
                <a:ea typeface="Times New Roman" panose="02020603050405020304" pitchFamily="18" charset="0"/>
              </a:rPr>
              <a:t>: Relatively resilient to noise and outliers due to its iterative message-passing mechanism.</a:t>
            </a:r>
          </a:p>
          <a:p>
            <a:pPr marL="342900" lvl="0" indent="-342900">
              <a:buSzPts val="1000"/>
              <a:buFont typeface="Symbol" panose="05050102010706020507" pitchFamily="18" charset="2"/>
              <a:buChar char=""/>
              <a:tabLst>
                <a:tab pos="457200" algn="l"/>
              </a:tabLst>
            </a:pPr>
            <a:endParaRPr lang="en-IN" sz="1800" dirty="0">
              <a:effectLst/>
              <a:latin typeface="Times New Roman" panose="02020603050405020304" pitchFamily="18" charset="0"/>
              <a:ea typeface="Times New Roman" panose="02020603050405020304" pitchFamily="18" charset="0"/>
            </a:endParaRPr>
          </a:p>
          <a:p>
            <a:endParaRPr lang="en-IN" sz="1800" b="1" dirty="0">
              <a:effectLst/>
              <a:latin typeface="Times New Roman" panose="02020603050405020304" pitchFamily="18" charset="0"/>
              <a:ea typeface="Times New Roman" panose="02020603050405020304" pitchFamily="18" charset="0"/>
            </a:endParaRPr>
          </a:p>
          <a:p>
            <a:endParaRPr lang="en-IN" b="1" dirty="0">
              <a:latin typeface="Times New Roman" panose="02020603050405020304" pitchFamily="18" charset="0"/>
              <a:ea typeface="Times New Roman" panose="02020603050405020304" pitchFamily="18" charset="0"/>
            </a:endParaRPr>
          </a:p>
          <a:p>
            <a:endParaRPr lang="en-IN" sz="1800" b="1" dirty="0">
              <a:effectLst/>
              <a:latin typeface="Times New Roman" panose="02020603050405020304" pitchFamily="18" charset="0"/>
              <a:ea typeface="Times New Roman" panose="02020603050405020304" pitchFamily="18" charset="0"/>
            </a:endParaRPr>
          </a:p>
          <a:p>
            <a:endParaRPr lang="en-IN" b="1" dirty="0">
              <a:latin typeface="Times New Roman" panose="02020603050405020304" pitchFamily="18" charset="0"/>
              <a:ea typeface="Times New Roman" panose="02020603050405020304" pitchFamily="18" charset="0"/>
            </a:endParaRPr>
          </a:p>
          <a:p>
            <a:endParaRPr lang="en-IN" sz="1800" b="1" dirty="0">
              <a:effectLst/>
              <a:latin typeface="Times New Roman" panose="02020603050405020304" pitchFamily="18" charset="0"/>
              <a:ea typeface="Times New Roman" panose="02020603050405020304" pitchFamily="18" charset="0"/>
            </a:endParaRPr>
          </a:p>
          <a:p>
            <a:endParaRPr lang="en-IN" b="1" dirty="0">
              <a:latin typeface="Times New Roman" panose="02020603050405020304" pitchFamily="18" charset="0"/>
              <a:ea typeface="Times New Roman" panose="02020603050405020304" pitchFamily="18" charset="0"/>
            </a:endParaRPr>
          </a:p>
          <a:p>
            <a:endParaRPr lang="en-IN" sz="1800" b="1" dirty="0">
              <a:effectLst/>
              <a:latin typeface="Times New Roman" panose="02020603050405020304" pitchFamily="18" charset="0"/>
              <a:ea typeface="Times New Roman" panose="02020603050405020304" pitchFamily="18" charset="0"/>
            </a:endParaRPr>
          </a:p>
          <a:p>
            <a:endParaRPr lang="en-IN" b="1" dirty="0">
              <a:latin typeface="Times New Roman" panose="02020603050405020304" pitchFamily="18" charset="0"/>
              <a:ea typeface="Times New Roman" panose="02020603050405020304" pitchFamily="18" charset="0"/>
            </a:endParaRPr>
          </a:p>
          <a:p>
            <a:endParaRPr lang="en-IN" sz="1800" b="1" dirty="0">
              <a:effectLst/>
              <a:latin typeface="Times New Roman" panose="02020603050405020304" pitchFamily="18" charset="0"/>
              <a:ea typeface="Times New Roman" panose="02020603050405020304" pitchFamily="18" charset="0"/>
            </a:endParaRPr>
          </a:p>
          <a:p>
            <a:endParaRPr lang="en-IN" b="1" dirty="0">
              <a:latin typeface="Times New Roman" panose="02020603050405020304" pitchFamily="18" charset="0"/>
              <a:ea typeface="Times New Roman" panose="02020603050405020304" pitchFamily="18" charset="0"/>
            </a:endParaRPr>
          </a:p>
          <a:p>
            <a:endParaRPr lang="en-IN" sz="1800" b="1" dirty="0">
              <a:effectLst/>
              <a:latin typeface="Times New Roman" panose="02020603050405020304" pitchFamily="18" charset="0"/>
              <a:ea typeface="Times New Roman" panose="02020603050405020304" pitchFamily="18" charset="0"/>
            </a:endParaRPr>
          </a:p>
          <a:p>
            <a:endParaRPr lang="en-IN" b="1" dirty="0">
              <a:latin typeface="Times New Roman" panose="02020603050405020304" pitchFamily="18" charset="0"/>
              <a:ea typeface="Times New Roman" panose="02020603050405020304" pitchFamily="18" charset="0"/>
            </a:endParaRPr>
          </a:p>
          <a:p>
            <a:endParaRPr lang="en-IN" sz="1800" b="1" dirty="0">
              <a:effectLst/>
              <a:latin typeface="Times New Roman" panose="02020603050405020304" pitchFamily="18" charset="0"/>
              <a:ea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Disadvantages:</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1800" b="1" dirty="0">
                <a:effectLst/>
                <a:latin typeface="Times New Roman" panose="02020603050405020304" pitchFamily="18" charset="0"/>
                <a:ea typeface="Times New Roman" panose="02020603050405020304" pitchFamily="18" charset="0"/>
              </a:rPr>
              <a:t>Computational Intensity</a:t>
            </a:r>
            <a:r>
              <a:rPr lang="en-IN" sz="1800" dirty="0">
                <a:effectLst/>
                <a:latin typeface="Times New Roman" panose="02020603050405020304" pitchFamily="18" charset="0"/>
                <a:ea typeface="Times New Roman" panose="02020603050405020304" pitchFamily="18" charset="0"/>
              </a:rPr>
              <a:t>: High computational and memory demands, especially with large datasets, due to maintaining a similarity matrix.</a:t>
            </a:r>
          </a:p>
          <a:p>
            <a:pPr marL="342900" lvl="0" indent="-342900">
              <a:buFont typeface="+mj-lt"/>
              <a:buAutoNum type="arabicPeriod"/>
              <a:tabLst>
                <a:tab pos="457200" algn="l"/>
              </a:tabLst>
            </a:pPr>
            <a:r>
              <a:rPr lang="en-IN" sz="1800" b="1" dirty="0">
                <a:effectLst/>
                <a:latin typeface="Times New Roman" panose="02020603050405020304" pitchFamily="18" charset="0"/>
                <a:ea typeface="Times New Roman" panose="02020603050405020304" pitchFamily="18" charset="0"/>
              </a:rPr>
              <a:t>Sensitive to Parameters</a:t>
            </a:r>
            <a:r>
              <a:rPr lang="en-IN" sz="1800" dirty="0">
                <a:effectLst/>
                <a:latin typeface="Times New Roman" panose="02020603050405020304" pitchFamily="18" charset="0"/>
                <a:ea typeface="Times New Roman" panose="02020603050405020304" pitchFamily="18" charset="0"/>
              </a:rPr>
              <a:t>: Requires tuning parameters like preference and damping, which significantly influence clustering outcomes.</a:t>
            </a:r>
          </a:p>
          <a:p>
            <a:pPr marL="342900" lvl="0" indent="-342900">
              <a:buFont typeface="+mj-lt"/>
              <a:buAutoNum type="arabicPeriod"/>
              <a:tabLst>
                <a:tab pos="457200" algn="l"/>
              </a:tabLst>
            </a:pPr>
            <a:r>
              <a:rPr lang="en-IN" sz="1800" b="1" dirty="0">
                <a:effectLst/>
                <a:latin typeface="Times New Roman" panose="02020603050405020304" pitchFamily="18" charset="0"/>
                <a:ea typeface="Times New Roman" panose="02020603050405020304" pitchFamily="18" charset="0"/>
              </a:rPr>
              <a:t>Complex Interpretation</a:t>
            </a:r>
            <a:r>
              <a:rPr lang="en-IN" sz="1800" dirty="0">
                <a:effectLst/>
                <a:latin typeface="Times New Roman" panose="02020603050405020304" pitchFamily="18" charset="0"/>
                <a:ea typeface="Times New Roman" panose="02020603050405020304" pitchFamily="18" charset="0"/>
              </a:rPr>
              <a:t>: Parameters may lack straightforward interpretations, making it challenging to tune effectively.</a:t>
            </a:r>
          </a:p>
          <a:p>
            <a:r>
              <a:rPr lang="en-IN" sz="1800" dirty="0">
                <a:effectLst/>
                <a:latin typeface="Times New Roman" panose="02020603050405020304" pitchFamily="18" charset="0"/>
                <a:ea typeface="Times New Roman" panose="02020603050405020304" pitchFamily="18" charset="0"/>
              </a:rPr>
              <a:t>Affinity Propagation's ability to automatically determine clusters and capture complex relationships makes it valuable for various data analysis tasks, albeit with considerations for computational resources and parameter tuning.</a:t>
            </a:r>
          </a:p>
        </p:txBody>
      </p:sp>
    </p:spTree>
    <p:extLst>
      <p:ext uri="{BB962C8B-B14F-4D97-AF65-F5344CB8AC3E}">
        <p14:creationId xmlns:p14="http://schemas.microsoft.com/office/powerpoint/2010/main" val="1023880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783334-595B-E1A7-C785-9CD773EAE02D}"/>
              </a:ext>
            </a:extLst>
          </p:cNvPr>
          <p:cNvSpPr txBox="1"/>
          <p:nvPr/>
        </p:nvSpPr>
        <p:spPr>
          <a:xfrm>
            <a:off x="947057" y="1260457"/>
            <a:ext cx="6094324" cy="4247317"/>
          </a:xfrm>
          <a:prstGeom prst="rect">
            <a:avLst/>
          </a:prstGeom>
          <a:noFill/>
        </p:spPr>
        <p:txBody>
          <a:bodyPr wrap="square">
            <a:spAutoFit/>
          </a:bodyPr>
          <a:lstStyle/>
          <a:p>
            <a:r>
              <a:rPr lang="en-IN" sz="1800" b="1" dirty="0">
                <a:effectLst/>
                <a:latin typeface="Times New Roman" panose="02020603050405020304" pitchFamily="18" charset="0"/>
                <a:ea typeface="Times New Roman" panose="02020603050405020304" pitchFamily="18" charset="0"/>
              </a:rPr>
              <a:t>Disadvantages:</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1800" b="1" dirty="0">
                <a:effectLst/>
                <a:latin typeface="Times New Roman" panose="02020603050405020304" pitchFamily="18" charset="0"/>
                <a:ea typeface="Times New Roman" panose="02020603050405020304" pitchFamily="18" charset="0"/>
              </a:rPr>
              <a:t>Computational Intensity</a:t>
            </a:r>
            <a:r>
              <a:rPr lang="en-IN" sz="1800" dirty="0">
                <a:effectLst/>
                <a:latin typeface="Times New Roman" panose="02020603050405020304" pitchFamily="18" charset="0"/>
                <a:ea typeface="Times New Roman" panose="02020603050405020304" pitchFamily="18" charset="0"/>
              </a:rPr>
              <a:t>: High computational and memory demands, especially with large datasets, due to maintaining a similarity matrix.</a:t>
            </a:r>
          </a:p>
          <a:p>
            <a:pPr marL="342900" lvl="0" indent="-342900">
              <a:buFont typeface="+mj-lt"/>
              <a:buAutoNum type="arabicPeriod"/>
              <a:tabLst>
                <a:tab pos="457200" algn="l"/>
              </a:tabLst>
            </a:pPr>
            <a:r>
              <a:rPr lang="en-IN" sz="1800" b="1" dirty="0">
                <a:effectLst/>
                <a:latin typeface="Times New Roman" panose="02020603050405020304" pitchFamily="18" charset="0"/>
                <a:ea typeface="Times New Roman" panose="02020603050405020304" pitchFamily="18" charset="0"/>
              </a:rPr>
              <a:t>Sensitive to Parameters</a:t>
            </a:r>
            <a:r>
              <a:rPr lang="en-IN" sz="1800" dirty="0">
                <a:effectLst/>
                <a:latin typeface="Times New Roman" panose="02020603050405020304" pitchFamily="18" charset="0"/>
                <a:ea typeface="Times New Roman" panose="02020603050405020304" pitchFamily="18" charset="0"/>
              </a:rPr>
              <a:t>: Requires tuning parameters like preference and damping, which significantly influence clustering outcomes.</a:t>
            </a:r>
          </a:p>
          <a:p>
            <a:pPr marL="342900" lvl="0" indent="-342900">
              <a:buFont typeface="+mj-lt"/>
              <a:buAutoNum type="arabicPeriod"/>
              <a:tabLst>
                <a:tab pos="457200" algn="l"/>
              </a:tabLst>
            </a:pPr>
            <a:r>
              <a:rPr lang="en-IN" sz="1800" b="1" dirty="0">
                <a:effectLst/>
                <a:latin typeface="Times New Roman" panose="02020603050405020304" pitchFamily="18" charset="0"/>
                <a:ea typeface="Times New Roman" panose="02020603050405020304" pitchFamily="18" charset="0"/>
              </a:rPr>
              <a:t>Complex Interpretation</a:t>
            </a:r>
            <a:r>
              <a:rPr lang="en-IN" sz="1800" dirty="0">
                <a:effectLst/>
                <a:latin typeface="Times New Roman" panose="02020603050405020304" pitchFamily="18" charset="0"/>
                <a:ea typeface="Times New Roman" panose="02020603050405020304" pitchFamily="18" charset="0"/>
              </a:rPr>
              <a:t>: Parameters may lack straightforward interpretations, making it challenging to tune effectively.</a:t>
            </a:r>
          </a:p>
          <a:p>
            <a:pPr marL="342900" lvl="0" indent="-342900">
              <a:buFont typeface="+mj-lt"/>
              <a:buAutoNum type="arabicPeriod"/>
              <a:tabLst>
                <a:tab pos="457200" algn="l"/>
              </a:tabLst>
            </a:pP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Affinity Propagation's ability to automatically determine clusters and capture complex relationships makes it valuable for various data analysis tasks, albeit with considerations for computational resources and parameter tuning.</a:t>
            </a:r>
          </a:p>
        </p:txBody>
      </p:sp>
    </p:spTree>
    <p:extLst>
      <p:ext uri="{BB962C8B-B14F-4D97-AF65-F5344CB8AC3E}">
        <p14:creationId xmlns:p14="http://schemas.microsoft.com/office/powerpoint/2010/main" val="327824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AAF492B6-8AD0-C381-5775-B9B7EFF8B790}"/>
              </a:ext>
            </a:extLst>
          </p:cNvPr>
          <p:cNvSpPr>
            <a:spLocks noChangeArrowheads="1"/>
          </p:cNvSpPr>
          <p:nvPr/>
        </p:nvSpPr>
        <p:spPr bwMode="auto">
          <a:xfrm>
            <a:off x="0" y="-1256419"/>
            <a:ext cx="3632726"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000" b="1" i="0" u="none" strike="noStrike" cap="none" normalizeH="0" baseline="0" dirty="0">
              <a:ln>
                <a:noFill/>
              </a:ln>
              <a:solidFill>
                <a:srgbClr val="204A87"/>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000" b="1" dirty="0">
              <a:solidFill>
                <a:srgbClr val="204A87"/>
              </a:solidFill>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000" b="1" i="0" u="none" strike="noStrike" cap="none" normalizeH="0" baseline="0" dirty="0">
              <a:ln>
                <a:noFill/>
              </a:ln>
              <a:solidFill>
                <a:srgbClr val="204A87"/>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000" b="1" dirty="0">
              <a:solidFill>
                <a:srgbClr val="204A87"/>
              </a:solidFill>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000" b="1" i="0" u="none" strike="noStrike" cap="none" normalizeH="0" baseline="0" dirty="0">
              <a:ln>
                <a:noFill/>
              </a:ln>
              <a:solidFill>
                <a:srgbClr val="204A87"/>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000" b="1" i="0" u="none" strike="noStrike" cap="none" normalizeH="0" baseline="0" dirty="0">
              <a:ln>
                <a:noFill/>
              </a:ln>
              <a:solidFill>
                <a:srgbClr val="204A87"/>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000" b="1" dirty="0">
              <a:solidFill>
                <a:srgbClr val="204A87"/>
              </a:solidFill>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000" b="1" i="0" u="none" strike="noStrike" cap="none" normalizeH="0" baseline="0" dirty="0">
              <a:ln>
                <a:noFill/>
              </a:ln>
              <a:solidFill>
                <a:srgbClr val="204A87"/>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000" b="1" dirty="0">
              <a:solidFill>
                <a:srgbClr val="204A87"/>
              </a:solidFill>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000" b="1" i="0" u="none" strike="noStrike" cap="none" normalizeH="0" baseline="0" dirty="0">
              <a:ln>
                <a:noFill/>
              </a:ln>
              <a:solidFill>
                <a:srgbClr val="204A87"/>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000" b="1" dirty="0">
              <a:solidFill>
                <a:srgbClr val="204A87"/>
              </a:solidFill>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000" b="1" i="0" u="none" strike="noStrike" cap="none" normalizeH="0" baseline="0" dirty="0">
              <a:ln>
                <a:noFill/>
              </a:ln>
              <a:solidFill>
                <a:srgbClr val="204A87"/>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000" b="1" dirty="0">
              <a:solidFill>
                <a:srgbClr val="204A87"/>
              </a:solidFill>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1" i="0" u="none" strike="noStrike" cap="none" normalizeH="0" baseline="0" dirty="0">
                <a:ln>
                  <a:noFill/>
                </a:ln>
                <a:solidFill>
                  <a:srgbClr val="204A87"/>
                </a:solidFill>
                <a:effectLst/>
                <a:latin typeface="Courier New" panose="02070309020205020404" pitchFamily="49" charset="0"/>
                <a:ea typeface="Times New Roman" panose="02020603050405020304" pitchFamily="18" charset="0"/>
                <a:cs typeface="Courier New" panose="02070309020205020404" pitchFamily="49" charset="0"/>
              </a:rPr>
              <a:t>   from</a:t>
            </a:r>
            <a:r>
              <a:rPr kumimoji="0" lang="en-US" altLang="en-US" sz="1000" b="0" i="0" u="none" strike="noStrike" cap="none" normalizeH="0" baseline="0" dirty="0">
                <a:ln>
                  <a:noFill/>
                </a:ln>
                <a:solidFill>
                  <a:srgbClr val="222832"/>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sklearn.cluster</a:t>
            </a:r>
            <a:r>
              <a:rPr kumimoji="0" lang="en-US" altLang="en-US" sz="1000" b="0" i="0" u="none" strike="noStrike" cap="none" normalizeH="0" baseline="0" dirty="0">
                <a:ln>
                  <a:noFill/>
                </a:ln>
                <a:solidFill>
                  <a:srgbClr val="222832"/>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000" b="1" i="0" u="none" strike="noStrike" cap="none" normalizeH="0" baseline="0" dirty="0">
                <a:ln>
                  <a:noFill/>
                </a:ln>
                <a:solidFill>
                  <a:srgbClr val="204A87"/>
                </a:solidFill>
                <a:effectLst/>
                <a:latin typeface="Courier New" panose="02070309020205020404" pitchFamily="49" charset="0"/>
                <a:ea typeface="Times New Roman" panose="02020603050405020304" pitchFamily="18" charset="0"/>
                <a:cs typeface="Courier New" panose="02070309020205020404" pitchFamily="49" charset="0"/>
              </a:rPr>
              <a:t>import</a:t>
            </a:r>
            <a:r>
              <a:rPr kumimoji="0" lang="en-US" altLang="en-US" sz="1000" b="0" i="0" u="none" strike="noStrike" cap="none" normalizeH="0" baseline="0" dirty="0">
                <a:ln>
                  <a:noFill/>
                </a:ln>
                <a:solidFill>
                  <a:srgbClr val="222832"/>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MeanShift</a:t>
            </a:r>
            <a:endParaRPr kumimoji="0" lang="en-US" altLang="en-US" sz="1000" b="0"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rPr>
              <a:t>      MS</a:t>
            </a:r>
            <a:r>
              <a:rPr kumimoji="0" lang="en-US" altLang="en-US" sz="1000" b="0" i="0" u="none" strike="noStrike" cap="none" normalizeH="0" baseline="0" dirty="0">
                <a:ln>
                  <a:noFill/>
                </a:ln>
                <a:solidFill>
                  <a:srgbClr val="222832"/>
                </a:solidFill>
                <a:effectLst/>
                <a:latin typeface="Arial Unicode MS"/>
                <a:ea typeface="Times New Roman" panose="02020603050405020304" pitchFamily="18" charset="0"/>
                <a:cs typeface="Courier New" panose="02070309020205020404" pitchFamily="49" charset="0"/>
              </a:rPr>
              <a:t> </a:t>
            </a:r>
            <a:r>
              <a:rPr kumimoji="0" lang="en-US" altLang="en-US" sz="1000" b="1" i="0" u="none" strike="noStrike" cap="none" normalizeH="0" baseline="0" dirty="0">
                <a:ln>
                  <a:noFill/>
                </a:ln>
                <a:solidFill>
                  <a:srgbClr val="CE5C00"/>
                </a:solidFill>
                <a:effectLst/>
                <a:latin typeface="Arial" panose="020B0604020202020204" pitchFamily="34" charset="0"/>
              </a:rPr>
              <a:t>=</a:t>
            </a:r>
            <a:r>
              <a:rPr kumimoji="0" lang="en-US" altLang="en-US" sz="1000" b="0" i="0" u="none" strike="noStrike" cap="none" normalizeH="0" baseline="0" dirty="0">
                <a:ln>
                  <a:noFill/>
                </a:ln>
                <a:solidFill>
                  <a:srgbClr val="222832"/>
                </a:solidFill>
                <a:effectLst/>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Arial" panose="020B0604020202020204" pitchFamily="34" charset="0"/>
              </a:rPr>
              <a:t>MeanShift</a:t>
            </a:r>
            <a:r>
              <a:rPr kumimoji="0" lang="en-US" altLang="en-US" sz="10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Arial" panose="020B0604020202020204" pitchFamily="34" charset="0"/>
              </a:rPr>
              <a:t>bandwidth</a:t>
            </a:r>
            <a:r>
              <a:rPr kumimoji="0" lang="en-US" altLang="en-US" sz="1000" b="1" i="0" u="none" strike="noStrike" cap="none" normalizeH="0" baseline="0" dirty="0">
                <a:ln>
                  <a:noFill/>
                </a:ln>
                <a:solidFill>
                  <a:srgbClr val="CE5C00"/>
                </a:solidFill>
                <a:effectLst/>
                <a:latin typeface="Arial" panose="020B0604020202020204" pitchFamily="34" charset="0"/>
              </a:rPr>
              <a:t>=</a:t>
            </a:r>
            <a:r>
              <a:rPr kumimoji="0" lang="en-US" altLang="en-US" sz="1000" b="1" i="0" u="none" strike="noStrike" cap="none" normalizeH="0" baseline="0" dirty="0">
                <a:ln>
                  <a:noFill/>
                </a:ln>
                <a:solidFill>
                  <a:srgbClr val="0000CF"/>
                </a:solidFill>
                <a:effectLst/>
                <a:latin typeface="Arial Unicode MS"/>
                <a:ea typeface="Times New Roman" panose="02020603050405020304" pitchFamily="18" charset="0"/>
                <a:cs typeface="Courier New" panose="02070309020205020404" pitchFamily="49" charset="0"/>
              </a:rPr>
              <a:t>2</a:t>
            </a:r>
            <a:r>
              <a:rPr kumimoji="0" lang="en-US" altLang="en-US" sz="10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)Y_MS = </a:t>
            </a:r>
            <a:r>
              <a:rPr kumimoji="0" lang="en-US" altLang="en-US" sz="1000" b="1"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MS.fit_predict</a:t>
            </a:r>
            <a:r>
              <a:rPr kumimoji="0" lang="en-US" altLang="en-US" sz="10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(X)</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b="1" dirty="0">
              <a:solidFill>
                <a:srgbClr val="000000"/>
              </a:solidFill>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A31E8994-F766-A8FD-63ED-243272FF375C}"/>
              </a:ext>
            </a:extLst>
          </p:cNvPr>
          <p:cNvSpPr txBox="1"/>
          <p:nvPr/>
        </p:nvSpPr>
        <p:spPr>
          <a:xfrm rot="10800000" flipV="1">
            <a:off x="283866" y="481065"/>
            <a:ext cx="3604846" cy="646331"/>
          </a:xfrm>
          <a:prstGeom prst="rect">
            <a:avLst/>
          </a:prstGeom>
          <a:noFill/>
        </p:spPr>
        <p:txBody>
          <a:bodyPr wrap="square">
            <a:spAutoFit/>
          </a:bodyPr>
          <a:lstStyle/>
          <a:p>
            <a:r>
              <a:rPr lang="en-IN" sz="1800" b="1" u="sng" dirty="0">
                <a:effectLst/>
                <a:latin typeface="Times New Roman" panose="02020603050405020304" pitchFamily="18" charset="0"/>
                <a:ea typeface="Times New Roman" panose="02020603050405020304" pitchFamily="18" charset="0"/>
              </a:rPr>
              <a:t>MEAN SHIFT CLUSTERING</a:t>
            </a:r>
          </a:p>
          <a:p>
            <a:endParaRPr lang="en-IN" sz="1800" dirty="0">
              <a:effectLst/>
              <a:latin typeface="Times New Roman" panose="02020603050405020304" pitchFamily="18" charset="0"/>
              <a:ea typeface="Times New Roman" panose="02020603050405020304" pitchFamily="18" charset="0"/>
            </a:endParaRPr>
          </a:p>
        </p:txBody>
      </p:sp>
      <p:pic>
        <p:nvPicPr>
          <p:cNvPr id="19" name="Picture 18" descr="A chart with a number of clusters&#10;&#10;Description automatically generated">
            <a:extLst>
              <a:ext uri="{FF2B5EF4-FFF2-40B4-BE49-F238E27FC236}">
                <a16:creationId xmlns:a16="http://schemas.microsoft.com/office/drawing/2014/main" id="{1686A2B9-9DA7-A2F9-AB37-E3ADCE03E78F}"/>
              </a:ext>
            </a:extLst>
          </p:cNvPr>
          <p:cNvPicPr>
            <a:picLocks noChangeAspect="1"/>
          </p:cNvPicPr>
          <p:nvPr/>
        </p:nvPicPr>
        <p:blipFill>
          <a:blip r:embed="rId2"/>
          <a:stretch>
            <a:fillRect/>
          </a:stretch>
        </p:blipFill>
        <p:spPr>
          <a:xfrm>
            <a:off x="444763" y="1713625"/>
            <a:ext cx="2743200" cy="2238375"/>
          </a:xfrm>
          <a:prstGeom prst="rect">
            <a:avLst/>
          </a:prstGeom>
        </p:spPr>
      </p:pic>
    </p:spTree>
    <p:extLst>
      <p:ext uri="{BB962C8B-B14F-4D97-AF65-F5344CB8AC3E}">
        <p14:creationId xmlns:p14="http://schemas.microsoft.com/office/powerpoint/2010/main" val="378876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900810"/>
            <a:ext cx="4037012" cy="4550915"/>
          </a:xfrm>
          <a:prstGeom prst="rect">
            <a:avLst/>
          </a:prstGeom>
        </p:spPr>
      </p:pic>
      <p:pic>
        <p:nvPicPr>
          <p:cNvPr id="12" name="Picture 11">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142749"/>
            <a:ext cx="1522412" cy="2570240"/>
          </a:xfrm>
          <a:prstGeom prst="rect">
            <a:avLst/>
          </a:prstGeom>
        </p:spPr>
      </p:pic>
      <p:sp>
        <p:nvSpPr>
          <p:cNvPr id="14" name="Oval 13">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821532"/>
            <a:ext cx="2819400" cy="306348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240223"/>
          </a:xfrm>
          <a:prstGeom prst="rect">
            <a:avLst/>
          </a:prstGeom>
        </p:spPr>
      </p:pic>
      <p:pic>
        <p:nvPicPr>
          <p:cNvPr id="18" name="Picture 17">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623755"/>
            <a:ext cx="993734" cy="827970"/>
          </a:xfrm>
          <a:prstGeom prst="rect">
            <a:avLst/>
          </a:prstGeom>
        </p:spPr>
      </p:pic>
      <p:sp>
        <p:nvSpPr>
          <p:cNvPr id="20" name="Rectangle 19">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7451725"/>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23">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586648"/>
            <a:ext cx="3472060" cy="897436"/>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8" name="Freeform: Shape 27">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914616"/>
            <a:ext cx="12192417" cy="5537109"/>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1" name="TextBox 4">
            <a:extLst>
              <a:ext uri="{FF2B5EF4-FFF2-40B4-BE49-F238E27FC236}">
                <a16:creationId xmlns:a16="http://schemas.microsoft.com/office/drawing/2014/main" id="{2A3FD977-FDC3-C0C2-D67D-F8190D255F23}"/>
              </a:ext>
            </a:extLst>
          </p:cNvPr>
          <p:cNvSpPr txBox="1"/>
          <p:nvPr/>
        </p:nvSpPr>
        <p:spPr>
          <a:xfrm>
            <a:off x="1103312" y="3002769"/>
            <a:ext cx="8946541" cy="3786579"/>
          </a:xfrm>
          <a:prstGeom prst="rect">
            <a:avLst/>
          </a:prstGeom>
        </p:spPr>
        <p:txBody>
          <a:bodyPr vert="horz" lIns="91440" tIns="45720" rIns="91440" bIns="45720" rtlCol="0">
            <a:normAutofit lnSpcReduction="10000"/>
          </a:bodyPr>
          <a:lstStyle/>
          <a:p>
            <a:pPr>
              <a:lnSpc>
                <a:spcPct val="90000"/>
              </a:lnSpc>
              <a:spcBef>
                <a:spcPts val="1000"/>
              </a:spcBef>
              <a:buClr>
                <a:schemeClr val="bg2">
                  <a:lumMod val="40000"/>
                  <a:lumOff val="60000"/>
                </a:schemeClr>
              </a:buClr>
              <a:buSzPct val="80000"/>
              <a:buFont typeface="Wingdings 3" charset="2"/>
              <a:buChar char=""/>
            </a:pPr>
            <a:r>
              <a:rPr lang="en-US" dirty="0">
                <a:effectLst/>
                <a:latin typeface="+mj-lt"/>
                <a:ea typeface="+mj-ea"/>
                <a:cs typeface="+mj-cs"/>
              </a:rPr>
              <a:t>How Mean Shift Clustering Works: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effectLst/>
                <a:latin typeface="+mj-lt"/>
                <a:ea typeface="+mj-ea"/>
                <a:cs typeface="+mj-cs"/>
              </a:rPr>
              <a:t>Initialization: Start with each data point as a potential cluster center.</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effectLst/>
                <a:latin typeface="+mj-lt"/>
                <a:ea typeface="+mj-ea"/>
                <a:cs typeface="+mj-cs"/>
              </a:rPr>
              <a:t>Shift Calculation: For each data point, compute the mean of data points within a defined bandwidth (kernel) around it.</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effectLst/>
                <a:latin typeface="+mj-lt"/>
                <a:ea typeface="+mj-ea"/>
                <a:cs typeface="+mj-cs"/>
              </a:rPr>
              <a:t>Mean Shift Vector: Move the data point towards the mean computed in the previous step.</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effectLst/>
                <a:latin typeface="+mj-lt"/>
                <a:ea typeface="+mj-ea"/>
                <a:cs typeface="+mj-cs"/>
              </a:rPr>
              <a:t>Convergence Check: Repeat the shift calculation until the data points converge to a stable position, where shifts are minimal or below a certain threshold.</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effectLst/>
                <a:latin typeface="+mj-lt"/>
                <a:ea typeface="+mj-ea"/>
                <a:cs typeface="+mj-cs"/>
              </a:rPr>
              <a:t>Cluster Formation: Group data points that converge to the same mode or nearby modes into clusters.</a:t>
            </a:r>
          </a:p>
          <a:p>
            <a:pPr>
              <a:lnSpc>
                <a:spcPct val="90000"/>
              </a:lnSpc>
              <a:spcBef>
                <a:spcPts val="1000"/>
              </a:spcBef>
              <a:buClr>
                <a:schemeClr val="bg2">
                  <a:lumMod val="40000"/>
                  <a:lumOff val="60000"/>
                </a:schemeClr>
              </a:buClr>
              <a:buSzPct val="80000"/>
              <a:buFont typeface="Wingdings 3" charset="2"/>
              <a:buChar char=""/>
            </a:pPr>
            <a:r>
              <a:rPr lang="en-US" sz="1100" dirty="0">
                <a:effectLst/>
                <a:latin typeface="+mj-lt"/>
                <a:ea typeface="+mj-ea"/>
                <a:cs typeface="+mj-cs"/>
              </a:rPr>
              <a:t>Types of Mean Shift Clustering:</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effectLst/>
                <a:latin typeface="+mj-lt"/>
                <a:ea typeface="+mj-ea"/>
                <a:cs typeface="+mj-cs"/>
              </a:rPr>
              <a:t>Kernel Density Estimation (KDE) Mean Shift: Uses KDE to estimate the density of data points and shifts them towards higher density regions.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effectLst/>
                <a:latin typeface="+mj-lt"/>
                <a:ea typeface="+mj-ea"/>
                <a:cs typeface="+mj-cs"/>
              </a:rPr>
              <a:t>Bandwidth Adaptive Mean Shift: Adjusts the bandwidth dynamically based on local data density, allowing better handling of data with varying densities.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effectLst/>
                <a:latin typeface="+mj-lt"/>
                <a:ea typeface="+mj-ea"/>
                <a:cs typeface="+mj-cs"/>
              </a:rPr>
              <a:t>Hierarchical Mean Shift: Constructs a hierarchical clustering structure by applying mean shift recursively, enabling multi-scale analysis of data.</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effectLst/>
                <a:latin typeface="+mj-lt"/>
                <a:ea typeface="+mj-ea"/>
                <a:cs typeface="+mj-cs"/>
              </a:rPr>
              <a:t>Spectral Mean Shift: Combines spectral clustering with mean shift to handle high-dimensional data and capture more complex structures.</a:t>
            </a:r>
          </a:p>
        </p:txBody>
      </p:sp>
    </p:spTree>
    <p:extLst>
      <p:ext uri="{BB962C8B-B14F-4D97-AF65-F5344CB8AC3E}">
        <p14:creationId xmlns:p14="http://schemas.microsoft.com/office/powerpoint/2010/main" val="14308114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900810"/>
            <a:ext cx="4037012" cy="4550915"/>
          </a:xfrm>
          <a:prstGeom prst="rect">
            <a:avLst/>
          </a:prstGeom>
        </p:spPr>
      </p:pic>
      <p:pic>
        <p:nvPicPr>
          <p:cNvPr id="33" name="Picture 3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142749"/>
            <a:ext cx="1522412" cy="2570240"/>
          </a:xfrm>
          <a:prstGeom prst="rect">
            <a:avLst/>
          </a:prstGeom>
        </p:spPr>
      </p:pic>
      <p:sp>
        <p:nvSpPr>
          <p:cNvPr id="35" name="Oval 3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821532"/>
            <a:ext cx="2819400" cy="306348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7" name="Picture 3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240223"/>
          </a:xfrm>
          <a:prstGeom prst="rect">
            <a:avLst/>
          </a:prstGeom>
        </p:spPr>
      </p:pic>
      <p:pic>
        <p:nvPicPr>
          <p:cNvPr id="39" name="Picture 3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623755"/>
            <a:ext cx="993734" cy="827970"/>
          </a:xfrm>
          <a:prstGeom prst="rect">
            <a:avLst/>
          </a:prstGeom>
        </p:spPr>
      </p:pic>
      <p:sp>
        <p:nvSpPr>
          <p:cNvPr id="41" name="Rectangle 4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7451725"/>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5" name="Rectangle 44">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586648"/>
            <a:ext cx="3472060" cy="897436"/>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49" name="Freeform: Shape 4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914616"/>
            <a:ext cx="12192417" cy="5537109"/>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TextBox 2">
            <a:extLst>
              <a:ext uri="{FF2B5EF4-FFF2-40B4-BE49-F238E27FC236}">
                <a16:creationId xmlns:a16="http://schemas.microsoft.com/office/drawing/2014/main" id="{70B679D7-999C-2B66-3E22-1B3FD30D2195}"/>
              </a:ext>
            </a:extLst>
          </p:cNvPr>
          <p:cNvSpPr txBox="1"/>
          <p:nvPr/>
        </p:nvSpPr>
        <p:spPr>
          <a:xfrm>
            <a:off x="1103312" y="3002769"/>
            <a:ext cx="8946541" cy="3786579"/>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r>
              <a:rPr lang="en-US" sz="1300" dirty="0">
                <a:effectLst/>
                <a:latin typeface="+mj-lt"/>
                <a:ea typeface="+mj-ea"/>
                <a:cs typeface="+mj-cs"/>
              </a:rPr>
              <a:t>Advantages: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300" dirty="0">
                <a:effectLst/>
                <a:latin typeface="+mj-lt"/>
                <a:ea typeface="+mj-ea"/>
                <a:cs typeface="+mj-cs"/>
              </a:rPr>
              <a:t>Automatic Cluster Number: Automatically determines the number of clusters based on data density.</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300" dirty="0">
                <a:effectLst/>
                <a:latin typeface="+mj-lt"/>
                <a:ea typeface="+mj-ea"/>
                <a:cs typeface="+mj-cs"/>
              </a:rPr>
              <a:t>Flexible Cluster Shapes: Capable of identifying arbitrarily shaped clusters and adapting to non-linear data distributions.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300" dirty="0">
                <a:effectLst/>
                <a:latin typeface="+mj-lt"/>
                <a:ea typeface="+mj-ea"/>
                <a:cs typeface="+mj-cs"/>
              </a:rPr>
              <a:t>Robust to Outliers: Less sensitive to noise and outliers due to its reliance on density estimation.</a:t>
            </a:r>
          </a:p>
          <a:p>
            <a:pPr>
              <a:lnSpc>
                <a:spcPct val="90000"/>
              </a:lnSpc>
              <a:spcBef>
                <a:spcPts val="1000"/>
              </a:spcBef>
              <a:buClr>
                <a:schemeClr val="bg2">
                  <a:lumMod val="40000"/>
                  <a:lumOff val="60000"/>
                </a:schemeClr>
              </a:buClr>
              <a:buSzPct val="80000"/>
              <a:buFont typeface="Wingdings 3" charset="2"/>
              <a:buChar char=""/>
            </a:pPr>
            <a:r>
              <a:rPr lang="en-US" sz="1300" dirty="0">
                <a:effectLst/>
                <a:latin typeface="+mj-lt"/>
                <a:ea typeface="+mj-ea"/>
                <a:cs typeface="+mj-cs"/>
              </a:rPr>
              <a:t>Disadvantages: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300" dirty="0">
                <a:effectLst/>
                <a:latin typeface="+mj-lt"/>
                <a:ea typeface="+mj-ea"/>
                <a:cs typeface="+mj-cs"/>
              </a:rPr>
              <a:t>Computationally Intensive: Requires significant computational resources, especially for large datasets, due to the repeated shifting and density estimation processes.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300" dirty="0">
                <a:effectLst/>
                <a:latin typeface="+mj-lt"/>
                <a:ea typeface="+mj-ea"/>
                <a:cs typeface="+mj-cs"/>
              </a:rPr>
              <a:t>Bandwidth Selection: The choice of bandwidth (kernel size) is critical and can significantly influence the clustering results, often requiring domain knowledge or trial and error to set appropriately.</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300" dirty="0">
                <a:effectLst/>
                <a:latin typeface="+mj-lt"/>
                <a:ea typeface="+mj-ea"/>
                <a:cs typeface="+mj-cs"/>
              </a:rPr>
              <a:t>Scalability Issues: Not well-suited for extremely large datasets due to its iterative nature and the computational complexity of kernel density estimation.</a:t>
            </a:r>
          </a:p>
          <a:p>
            <a:pPr>
              <a:lnSpc>
                <a:spcPct val="90000"/>
              </a:lnSpc>
              <a:spcBef>
                <a:spcPts val="1000"/>
              </a:spcBef>
              <a:buClr>
                <a:schemeClr val="bg2">
                  <a:lumMod val="40000"/>
                  <a:lumOff val="60000"/>
                </a:schemeClr>
              </a:buClr>
              <a:buSzPct val="80000"/>
              <a:buFont typeface="Wingdings 3" charset="2"/>
              <a:buChar char=""/>
            </a:pPr>
            <a:r>
              <a:rPr lang="en-US" sz="1300" dirty="0">
                <a:effectLst/>
                <a:latin typeface="+mj-lt"/>
                <a:ea typeface="+mj-ea"/>
                <a:cs typeface="+mj-cs"/>
              </a:rPr>
              <a:t>Both Affinity Propagation and Mean Shift Clustering offer unique advantages in handling complex and non-linear data structures without requiring predefined cluster numbers, though they come with their own computational and parameter tuning challenges.</a:t>
            </a:r>
          </a:p>
        </p:txBody>
      </p:sp>
    </p:spTree>
    <p:extLst>
      <p:ext uri="{BB962C8B-B14F-4D97-AF65-F5344CB8AC3E}">
        <p14:creationId xmlns:p14="http://schemas.microsoft.com/office/powerpoint/2010/main" val="103240301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900810"/>
            <a:ext cx="4037012" cy="4550915"/>
          </a:xfrm>
          <a:prstGeom prst="rect">
            <a:avLst/>
          </a:prstGeom>
        </p:spPr>
      </p:pic>
      <p:pic>
        <p:nvPicPr>
          <p:cNvPr id="19" name="Picture 1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142749"/>
            <a:ext cx="1522412" cy="2570240"/>
          </a:xfrm>
          <a:prstGeom prst="rect">
            <a:avLst/>
          </a:prstGeom>
        </p:spPr>
      </p:pic>
      <p:sp>
        <p:nvSpPr>
          <p:cNvPr id="21" name="Oval 2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821532"/>
            <a:ext cx="2819400" cy="306348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240223"/>
          </a:xfrm>
          <a:prstGeom prst="rect">
            <a:avLst/>
          </a:prstGeom>
        </p:spPr>
      </p:pic>
      <p:pic>
        <p:nvPicPr>
          <p:cNvPr id="25" name="Picture 2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623755"/>
            <a:ext cx="993734" cy="827970"/>
          </a:xfrm>
          <a:prstGeom prst="rect">
            <a:avLst/>
          </a:prstGeom>
        </p:spPr>
      </p:pic>
      <p:sp>
        <p:nvSpPr>
          <p:cNvPr id="27" name="Rectangle 2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04A3DA6D-FED2-4369-9ACD-B578C8790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7451725"/>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3C72DE-4C01-4F6C-9020-327690ADA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Freeform 7">
            <a:extLst>
              <a:ext uri="{FF2B5EF4-FFF2-40B4-BE49-F238E27FC236}">
                <a16:creationId xmlns:a16="http://schemas.microsoft.com/office/drawing/2014/main" id="{5627181E-8B3E-4EFB-8F43-17296B86C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586648"/>
            <a:ext cx="3472060" cy="897436"/>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C7E73C1C-AA65-B962-7C43-4F8D7F0561E4}"/>
              </a:ext>
            </a:extLst>
          </p:cNvPr>
          <p:cNvSpPr txBox="1"/>
          <p:nvPr/>
        </p:nvSpPr>
        <p:spPr>
          <a:xfrm>
            <a:off x="648930" y="683745"/>
            <a:ext cx="9252154" cy="1104670"/>
          </a:xfrm>
          <a:prstGeom prst="rect">
            <a:avLst/>
          </a:prstGeom>
        </p:spPr>
        <p:txBody>
          <a:bodyPr vert="horz" lIns="91440" tIns="45720" rIns="91440" bIns="45720" rtlCol="0" anchor="t">
            <a:normAutofit/>
          </a:bodyPr>
          <a:lstStyle/>
          <a:p>
            <a:pPr marL="0" marR="0" lvl="0" indent="0" fontAlgn="base">
              <a:lnSpc>
                <a:spcPct val="90000"/>
              </a:lnSpc>
              <a:spcBef>
                <a:spcPct val="0"/>
              </a:spcBef>
              <a:spcAft>
                <a:spcPts val="600"/>
              </a:spcAft>
              <a:buClrTx/>
              <a:buSzTx/>
              <a:tabLst/>
            </a:pPr>
            <a:r>
              <a:rPr kumimoji="0" lang="en-US" altLang="en-US" sz="1700" b="0" i="0" u="none" strike="noStrike" kern="1200" cap="none" normalizeH="0" baseline="0" dirty="0">
                <a:ln>
                  <a:noFill/>
                </a:ln>
                <a:solidFill>
                  <a:srgbClr val="EBEBEB"/>
                </a:solidFill>
                <a:effectLst/>
                <a:latin typeface="+mj-lt"/>
                <a:ea typeface="+mj-ea"/>
                <a:cs typeface="+mj-cs"/>
              </a:rPr>
              <a:t>from </a:t>
            </a:r>
            <a:r>
              <a:rPr kumimoji="0" lang="en-US" altLang="en-US" sz="1700" b="0" i="0" u="none" strike="noStrike" kern="1200" cap="none" normalizeH="0" baseline="0" dirty="0" err="1">
                <a:ln>
                  <a:noFill/>
                </a:ln>
                <a:solidFill>
                  <a:srgbClr val="EBEBEB"/>
                </a:solidFill>
                <a:effectLst/>
                <a:latin typeface="+mj-lt"/>
                <a:ea typeface="+mj-ea"/>
                <a:cs typeface="+mj-cs"/>
              </a:rPr>
              <a:t>sklearn.cluster</a:t>
            </a:r>
            <a:r>
              <a:rPr kumimoji="0" lang="en-US" altLang="en-US" sz="1700" b="0" i="0" u="none" strike="noStrike" kern="1200" cap="none" normalizeH="0" baseline="0" dirty="0">
                <a:ln>
                  <a:noFill/>
                </a:ln>
                <a:solidFill>
                  <a:srgbClr val="EBEBEB"/>
                </a:solidFill>
                <a:effectLst/>
                <a:latin typeface="+mj-lt"/>
                <a:ea typeface="+mj-ea"/>
                <a:cs typeface="+mj-cs"/>
              </a:rPr>
              <a:t> import </a:t>
            </a:r>
            <a:r>
              <a:rPr kumimoji="0" lang="en-US" altLang="en-US" sz="1700" b="0" i="0" u="none" strike="noStrike" kern="1200" cap="none" normalizeH="0" baseline="0" dirty="0" err="1">
                <a:ln>
                  <a:noFill/>
                </a:ln>
                <a:solidFill>
                  <a:srgbClr val="EBEBEB"/>
                </a:solidFill>
                <a:effectLst/>
                <a:latin typeface="+mj-lt"/>
                <a:ea typeface="+mj-ea"/>
                <a:cs typeface="+mj-cs"/>
              </a:rPr>
              <a:t>SpectralClustering</a:t>
            </a:r>
            <a:r>
              <a:rPr kumimoji="0" lang="en-US" altLang="en-US" sz="1700" b="0" i="0" u="none" strike="noStrike" kern="1200" cap="none" normalizeH="0" baseline="0" dirty="0">
                <a:ln>
                  <a:noFill/>
                </a:ln>
                <a:solidFill>
                  <a:srgbClr val="EBEBEB"/>
                </a:solidFill>
                <a:effectLst/>
                <a:latin typeface="+mj-lt"/>
                <a:ea typeface="+mj-ea"/>
                <a:cs typeface="+mj-cs"/>
              </a:rPr>
              <a:t> </a:t>
            </a:r>
          </a:p>
          <a:p>
            <a:pPr marL="0" marR="0" lvl="0" indent="0" fontAlgn="base">
              <a:lnSpc>
                <a:spcPct val="90000"/>
              </a:lnSpc>
              <a:spcBef>
                <a:spcPct val="0"/>
              </a:spcBef>
              <a:spcAft>
                <a:spcPts val="600"/>
              </a:spcAft>
              <a:buClrTx/>
              <a:buSzTx/>
              <a:tabLst/>
            </a:pPr>
            <a:r>
              <a:rPr kumimoji="0" lang="en-US" altLang="en-US" sz="1700" b="0" i="0" u="none" strike="noStrike" kern="1200" cap="none" normalizeH="0" baseline="0" dirty="0" err="1">
                <a:ln>
                  <a:noFill/>
                </a:ln>
                <a:solidFill>
                  <a:srgbClr val="EBEBEB"/>
                </a:solidFill>
                <a:effectLst/>
                <a:latin typeface="+mj-lt"/>
                <a:ea typeface="+mj-ea"/>
                <a:cs typeface="+mj-cs"/>
              </a:rPr>
              <a:t>sc</a:t>
            </a:r>
            <a:r>
              <a:rPr kumimoji="0" lang="en-US" altLang="en-US" sz="1700" b="0" i="0" u="none" strike="noStrike" kern="1200" cap="none" normalizeH="0" baseline="0" dirty="0">
                <a:ln>
                  <a:noFill/>
                </a:ln>
                <a:solidFill>
                  <a:srgbClr val="EBEBEB"/>
                </a:solidFill>
                <a:effectLst/>
                <a:latin typeface="+mj-lt"/>
                <a:ea typeface="+mj-ea"/>
                <a:cs typeface="+mj-cs"/>
              </a:rPr>
              <a:t> = </a:t>
            </a:r>
            <a:r>
              <a:rPr kumimoji="0" lang="en-US" altLang="en-US" sz="1700" b="0" i="0" u="none" strike="noStrike" kern="1200" cap="none" normalizeH="0" baseline="0" dirty="0" err="1">
                <a:ln>
                  <a:noFill/>
                </a:ln>
                <a:solidFill>
                  <a:srgbClr val="EBEBEB"/>
                </a:solidFill>
                <a:effectLst/>
                <a:latin typeface="+mj-lt"/>
                <a:ea typeface="+mj-ea"/>
                <a:cs typeface="+mj-cs"/>
              </a:rPr>
              <a:t>SpectralClustering</a:t>
            </a:r>
            <a:r>
              <a:rPr kumimoji="0" lang="en-US" altLang="en-US" sz="1700" b="0" i="0" u="none" strike="noStrike" kern="1200" cap="none" normalizeH="0" baseline="0" dirty="0">
                <a:ln>
                  <a:noFill/>
                </a:ln>
                <a:solidFill>
                  <a:srgbClr val="EBEBEB"/>
                </a:solidFill>
                <a:effectLst/>
                <a:latin typeface="+mj-lt"/>
                <a:ea typeface="+mj-ea"/>
                <a:cs typeface="+mj-cs"/>
              </a:rPr>
              <a:t>(3)</a:t>
            </a:r>
          </a:p>
          <a:p>
            <a:pPr marL="0" marR="0" lvl="0" indent="0" fontAlgn="base">
              <a:lnSpc>
                <a:spcPct val="90000"/>
              </a:lnSpc>
              <a:spcBef>
                <a:spcPct val="0"/>
              </a:spcBef>
              <a:spcAft>
                <a:spcPts val="600"/>
              </a:spcAft>
              <a:buClrTx/>
              <a:buSzTx/>
              <a:tabLst/>
            </a:pPr>
            <a:r>
              <a:rPr kumimoji="0" lang="en-US" altLang="en-US" sz="1700" b="0" i="0" u="none" strike="noStrike" kern="1200" cap="none" normalizeH="0" baseline="0" dirty="0" err="1">
                <a:ln>
                  <a:noFill/>
                </a:ln>
                <a:solidFill>
                  <a:srgbClr val="EBEBEB"/>
                </a:solidFill>
                <a:effectLst/>
                <a:latin typeface="+mj-lt"/>
                <a:ea typeface="+mj-ea"/>
                <a:cs typeface="+mj-cs"/>
              </a:rPr>
              <a:t>Y_sc</a:t>
            </a:r>
            <a:r>
              <a:rPr kumimoji="0" lang="en-US" altLang="en-US" sz="1700" b="0" i="0" u="none" strike="noStrike" kern="1200" cap="none" normalizeH="0" baseline="0" dirty="0">
                <a:ln>
                  <a:noFill/>
                </a:ln>
                <a:solidFill>
                  <a:srgbClr val="EBEBEB"/>
                </a:solidFill>
                <a:effectLst/>
                <a:latin typeface="+mj-lt"/>
                <a:ea typeface="+mj-ea"/>
                <a:cs typeface="+mj-cs"/>
              </a:rPr>
              <a:t> = </a:t>
            </a:r>
            <a:r>
              <a:rPr kumimoji="0" lang="en-US" altLang="en-US" sz="1700" b="0" i="0" u="none" strike="noStrike" kern="1200" cap="none" normalizeH="0" baseline="0" dirty="0" err="1">
                <a:ln>
                  <a:noFill/>
                </a:ln>
                <a:solidFill>
                  <a:srgbClr val="EBEBEB"/>
                </a:solidFill>
                <a:effectLst/>
                <a:latin typeface="+mj-lt"/>
                <a:ea typeface="+mj-ea"/>
                <a:cs typeface="+mj-cs"/>
              </a:rPr>
              <a:t>sc.fit_predict</a:t>
            </a:r>
            <a:r>
              <a:rPr kumimoji="0" lang="en-US" altLang="en-US" sz="1700" b="0" i="0" u="none" strike="noStrike" kern="1200" cap="none" normalizeH="0" baseline="0" dirty="0">
                <a:ln>
                  <a:noFill/>
                </a:ln>
                <a:solidFill>
                  <a:srgbClr val="EBEBEB"/>
                </a:solidFill>
                <a:effectLst/>
                <a:latin typeface="+mj-lt"/>
                <a:ea typeface="+mj-ea"/>
                <a:cs typeface="+mj-cs"/>
              </a:rPr>
              <a:t>(X)  </a:t>
            </a:r>
          </a:p>
          <a:p>
            <a:pPr marL="0" marR="0" lvl="0" indent="0" fontAlgn="base">
              <a:lnSpc>
                <a:spcPct val="90000"/>
              </a:lnSpc>
              <a:spcBef>
                <a:spcPct val="0"/>
              </a:spcBef>
              <a:spcAft>
                <a:spcPts val="600"/>
              </a:spcAft>
              <a:buClrTx/>
              <a:buSzTx/>
              <a:tabLst/>
            </a:pPr>
            <a:endParaRPr lang="en-US" altLang="en-US" sz="1700" b="0" i="0" kern="1200" dirty="0">
              <a:solidFill>
                <a:srgbClr val="EBEBEB"/>
              </a:solidFill>
              <a:latin typeface="+mj-lt"/>
              <a:ea typeface="+mj-ea"/>
              <a:cs typeface="+mj-cs"/>
            </a:endParaRPr>
          </a:p>
          <a:p>
            <a:pPr marL="0" marR="0" lvl="0" indent="0" fontAlgn="base">
              <a:lnSpc>
                <a:spcPct val="90000"/>
              </a:lnSpc>
              <a:spcBef>
                <a:spcPct val="0"/>
              </a:spcBef>
              <a:spcAft>
                <a:spcPts val="600"/>
              </a:spcAft>
              <a:buClrTx/>
              <a:buSzTx/>
              <a:tabLst/>
            </a:pPr>
            <a:endParaRPr kumimoji="0" lang="en-US" altLang="en-US" sz="1700" b="0" i="0" u="none" strike="noStrike" kern="1200" cap="none" normalizeH="0" baseline="0" dirty="0">
              <a:ln>
                <a:noFill/>
              </a:ln>
              <a:solidFill>
                <a:srgbClr val="EBEBEB"/>
              </a:solidFill>
              <a:effectLst/>
              <a:latin typeface="+mj-lt"/>
              <a:ea typeface="+mj-ea"/>
              <a:cs typeface="+mj-cs"/>
            </a:endParaRPr>
          </a:p>
        </p:txBody>
      </p:sp>
      <p:sp useBgFill="1">
        <p:nvSpPr>
          <p:cNvPr id="35" name="Freeform: Shape 34">
            <a:extLst>
              <a:ext uri="{FF2B5EF4-FFF2-40B4-BE49-F238E27FC236}">
                <a16:creationId xmlns:a16="http://schemas.microsoft.com/office/drawing/2014/main" id="{2E45DBDE-EAD7-4DEE-B77D-577BBB0A13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914616"/>
            <a:ext cx="12192417" cy="5537109"/>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7" name="TextBox 6">
            <a:extLst>
              <a:ext uri="{FF2B5EF4-FFF2-40B4-BE49-F238E27FC236}">
                <a16:creationId xmlns:a16="http://schemas.microsoft.com/office/drawing/2014/main" id="{12344011-0979-9E29-B120-2A721664ADAF}"/>
              </a:ext>
            </a:extLst>
          </p:cNvPr>
          <p:cNvSpPr txBox="1"/>
          <p:nvPr/>
        </p:nvSpPr>
        <p:spPr>
          <a:xfrm>
            <a:off x="648931" y="2768896"/>
            <a:ext cx="6578592" cy="3975436"/>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u="sng" dirty="0">
                <a:effectLst/>
                <a:latin typeface="+mj-lt"/>
                <a:ea typeface="+mj-ea"/>
                <a:cs typeface="+mj-cs"/>
              </a:rPr>
              <a:t>SPECTRAL CLUSTERING</a:t>
            </a:r>
          </a:p>
          <a:p>
            <a:pPr>
              <a:spcBef>
                <a:spcPts val="1000"/>
              </a:spcBef>
              <a:buClr>
                <a:schemeClr val="bg2">
                  <a:lumMod val="40000"/>
                  <a:lumOff val="60000"/>
                </a:schemeClr>
              </a:buClr>
              <a:buSzPct val="80000"/>
              <a:buFont typeface="Wingdings 3" charset="2"/>
              <a:buChar char=""/>
            </a:pPr>
            <a:endParaRPr lang="en-US" u="sng" dirty="0">
              <a:latin typeface="+mj-lt"/>
              <a:ea typeface="+mj-ea"/>
              <a:cs typeface="+mj-cs"/>
            </a:endParaRPr>
          </a:p>
          <a:p>
            <a:pPr>
              <a:spcBef>
                <a:spcPts val="1000"/>
              </a:spcBef>
              <a:buClr>
                <a:schemeClr val="bg2">
                  <a:lumMod val="40000"/>
                  <a:lumOff val="60000"/>
                </a:schemeClr>
              </a:buClr>
              <a:buSzPct val="80000"/>
              <a:buFont typeface="Wingdings 3" charset="2"/>
              <a:buChar char=""/>
            </a:pPr>
            <a:endParaRPr lang="en-US" u="sng" dirty="0">
              <a:effectLst/>
              <a:latin typeface="+mj-lt"/>
              <a:ea typeface="+mj-ea"/>
              <a:cs typeface="+mj-cs"/>
            </a:endParaRPr>
          </a:p>
          <a:p>
            <a:pPr>
              <a:spcBef>
                <a:spcPts val="1000"/>
              </a:spcBef>
              <a:buClr>
                <a:schemeClr val="bg2">
                  <a:lumMod val="40000"/>
                  <a:lumOff val="60000"/>
                </a:schemeClr>
              </a:buClr>
              <a:buSzPct val="80000"/>
              <a:buFont typeface="Wingdings 3" charset="2"/>
              <a:buChar char=""/>
            </a:pPr>
            <a:endParaRPr lang="en-US" dirty="0">
              <a:effectLst/>
              <a:latin typeface="+mj-lt"/>
              <a:ea typeface="+mj-ea"/>
              <a:cs typeface="+mj-cs"/>
            </a:endParaRPr>
          </a:p>
        </p:txBody>
      </p:sp>
      <p:pic>
        <p:nvPicPr>
          <p:cNvPr id="12" name="Picture 11" descr="A close-up of a network&#10;&#10;Description automatically generated">
            <a:extLst>
              <a:ext uri="{FF2B5EF4-FFF2-40B4-BE49-F238E27FC236}">
                <a16:creationId xmlns:a16="http://schemas.microsoft.com/office/drawing/2014/main" id="{742DF91D-9CB4-C795-218C-854587D39652}"/>
              </a:ext>
            </a:extLst>
          </p:cNvPr>
          <p:cNvPicPr>
            <a:picLocks noChangeAspect="1"/>
          </p:cNvPicPr>
          <p:nvPr/>
        </p:nvPicPr>
        <p:blipFill>
          <a:blip r:embed="rId6"/>
          <a:stretch>
            <a:fillRect/>
          </a:stretch>
        </p:blipFill>
        <p:spPr>
          <a:xfrm>
            <a:off x="530319" y="3353275"/>
            <a:ext cx="3992621" cy="2313481"/>
          </a:xfrm>
          <a:prstGeom prst="rect">
            <a:avLst/>
          </a:prstGeom>
          <a:effectLst/>
        </p:spPr>
      </p:pic>
    </p:spTree>
    <p:extLst>
      <p:ext uri="{BB962C8B-B14F-4D97-AF65-F5344CB8AC3E}">
        <p14:creationId xmlns:p14="http://schemas.microsoft.com/office/powerpoint/2010/main" val="154217519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900810"/>
            <a:ext cx="4037012" cy="45509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142749"/>
            <a:ext cx="1522412" cy="257024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821532"/>
            <a:ext cx="2819400" cy="306348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240223"/>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623755"/>
            <a:ext cx="993734" cy="82797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04A3DA6D-FED2-4369-9ACD-B578C8790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7451725"/>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63C72DE-4C01-4F6C-9020-327690ADA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2419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5627181E-8B3E-4EFB-8F43-17296B86C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586648"/>
            <a:ext cx="3472060" cy="897436"/>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27" name="Freeform: Shape 26">
            <a:extLst>
              <a:ext uri="{FF2B5EF4-FFF2-40B4-BE49-F238E27FC236}">
                <a16:creationId xmlns:a16="http://schemas.microsoft.com/office/drawing/2014/main" id="{2E45DBDE-EAD7-4DEE-B77D-577BBB0A13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914616"/>
            <a:ext cx="12192417" cy="5537109"/>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Box 3">
            <a:extLst>
              <a:ext uri="{FF2B5EF4-FFF2-40B4-BE49-F238E27FC236}">
                <a16:creationId xmlns:a16="http://schemas.microsoft.com/office/drawing/2014/main" id="{4F28A8D9-A646-2541-4975-2F4437C874E1}"/>
              </a:ext>
            </a:extLst>
          </p:cNvPr>
          <p:cNvSpPr txBox="1"/>
          <p:nvPr/>
        </p:nvSpPr>
        <p:spPr>
          <a:xfrm>
            <a:off x="648931" y="2768896"/>
            <a:ext cx="6578592" cy="3975436"/>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r>
              <a:rPr lang="en-US" sz="1100" dirty="0">
                <a:effectLst/>
                <a:latin typeface="+mj-lt"/>
                <a:ea typeface="+mj-ea"/>
                <a:cs typeface="+mj-cs"/>
              </a:rPr>
              <a:t>Spectral Clustering is a technique that uses the eigenvalues of a similarity matrix to perform dimensionality reduction before clustering in fewer dimensions. This method is particularly effective for identifying clusters that are not necessarily spherical and can handle complex structures in the data.</a:t>
            </a:r>
          </a:p>
          <a:p>
            <a:pPr>
              <a:lnSpc>
                <a:spcPct val="90000"/>
              </a:lnSpc>
              <a:spcBef>
                <a:spcPts val="1000"/>
              </a:spcBef>
              <a:buClr>
                <a:schemeClr val="bg2">
                  <a:lumMod val="40000"/>
                  <a:lumOff val="60000"/>
                </a:schemeClr>
              </a:buClr>
              <a:buSzPct val="80000"/>
              <a:buFont typeface="Wingdings 3" charset="2"/>
              <a:buChar char=""/>
            </a:pPr>
            <a:r>
              <a:rPr lang="en-US" sz="1100" dirty="0">
                <a:effectLst/>
                <a:latin typeface="+mj-lt"/>
                <a:ea typeface="+mj-ea"/>
                <a:cs typeface="+mj-cs"/>
              </a:rPr>
              <a:t>How Spectral Clustering Works: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effectLst/>
                <a:latin typeface="+mj-lt"/>
                <a:ea typeface="+mj-ea"/>
                <a:cs typeface="+mj-cs"/>
              </a:rPr>
              <a:t>Similarity Matrix Construction: Create a similarity matrix (often using Gaussian kernel or k-nearest neighbors) to represent the pairwise similarities between data points.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effectLst/>
                <a:latin typeface="+mj-lt"/>
                <a:ea typeface="+mj-ea"/>
                <a:cs typeface="+mj-cs"/>
              </a:rPr>
              <a:t>Graph Representation: Treat the similarity matrix as an adjacency matrix of a graph, where nodes represent data points and edges represent similarities.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effectLst/>
                <a:latin typeface="+mj-lt"/>
                <a:ea typeface="+mj-ea"/>
                <a:cs typeface="+mj-cs"/>
              </a:rPr>
              <a:t>Laplacian Matrix Calculation: Compute the graph Laplacian (either unnormalized, normalized, or random walk Laplacian), which encapsulates the structure of the graph.</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effectLst/>
                <a:latin typeface="+mj-lt"/>
                <a:ea typeface="+mj-ea"/>
                <a:cs typeface="+mj-cs"/>
              </a:rPr>
              <a:t>Eigen Decomposition: Perform eigen decomposition on the Laplacian matrix to obtain its eigenvalues and eigenvectors.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effectLst/>
                <a:latin typeface="+mj-lt"/>
                <a:ea typeface="+mj-ea"/>
                <a:cs typeface="+mj-cs"/>
              </a:rPr>
              <a:t>Dimensionality Reduction: Use the top k eigenvectors to project the data points into a lower-dimensional space, where k is the desired number of clusters.</a:t>
            </a:r>
          </a:p>
          <a:p>
            <a:pPr marL="342900" lvl="0" indent="-342900">
              <a:lnSpc>
                <a:spcPct val="90000"/>
              </a:lnSpc>
              <a:spcBef>
                <a:spcPts val="1000"/>
              </a:spcBef>
              <a:buClr>
                <a:schemeClr val="bg2">
                  <a:lumMod val="40000"/>
                  <a:lumOff val="60000"/>
                </a:schemeClr>
              </a:buClr>
              <a:buSzPct val="80000"/>
              <a:buFont typeface="Wingdings 3" charset="2"/>
              <a:buChar char=""/>
              <a:tabLst>
                <a:tab pos="457200" algn="l"/>
              </a:tabLst>
            </a:pPr>
            <a:r>
              <a:rPr lang="en-US" sz="1100" dirty="0">
                <a:effectLst/>
                <a:latin typeface="+mj-lt"/>
                <a:ea typeface="+mj-ea"/>
                <a:cs typeface="+mj-cs"/>
              </a:rPr>
              <a:t>Clustering: Apply a standard clustering algorithm (like k-means) on the reduced-dimensional space to partition the data into clusters.</a:t>
            </a:r>
          </a:p>
        </p:txBody>
      </p:sp>
      <p:pic>
        <p:nvPicPr>
          <p:cNvPr id="2" name="Picture 1" descr="A diagram of different colors&#10;&#10;Description automatically generated">
            <a:extLst>
              <a:ext uri="{FF2B5EF4-FFF2-40B4-BE49-F238E27FC236}">
                <a16:creationId xmlns:a16="http://schemas.microsoft.com/office/drawing/2014/main" id="{E24321E3-1B77-7874-76EC-D4AEFD67EE9D}"/>
              </a:ext>
            </a:extLst>
          </p:cNvPr>
          <p:cNvPicPr>
            <a:picLocks noChangeAspect="1"/>
          </p:cNvPicPr>
          <p:nvPr/>
        </p:nvPicPr>
        <p:blipFill>
          <a:blip r:embed="rId6"/>
          <a:stretch>
            <a:fillRect/>
          </a:stretch>
        </p:blipFill>
        <p:spPr>
          <a:xfrm>
            <a:off x="7550922" y="3282159"/>
            <a:ext cx="3992621" cy="2952526"/>
          </a:xfrm>
          <a:prstGeom prst="rect">
            <a:avLst/>
          </a:prstGeom>
          <a:effectLst/>
        </p:spPr>
      </p:pic>
    </p:spTree>
    <p:extLst>
      <p:ext uri="{BB962C8B-B14F-4D97-AF65-F5344CB8AC3E}">
        <p14:creationId xmlns:p14="http://schemas.microsoft.com/office/powerpoint/2010/main" val="242338309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1179</TotalTime>
  <Words>3262</Words>
  <Application>Microsoft Office PowerPoint</Application>
  <PresentationFormat>Custom</PresentationFormat>
  <Paragraphs>255</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Unicode MS</vt:lpstr>
      <vt:lpstr>Century Gothic</vt:lpstr>
      <vt:lpstr>Courier New</vt:lpstr>
      <vt:lpstr>Symbol</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Pandiyan, Baskaran</dc:creator>
  <cp:lastModifiedBy>Pandiyan, Baskaran</cp:lastModifiedBy>
  <cp:revision>6</cp:revision>
  <dcterms:created xsi:type="dcterms:W3CDTF">2024-06-14T13:59:37Z</dcterms:created>
  <dcterms:modified xsi:type="dcterms:W3CDTF">2024-06-15T09:39:24Z</dcterms:modified>
</cp:coreProperties>
</file>