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720" cy="566496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a:t>
            </a:r>
            <a:r>
              <a:rPr b="0" lang="en-US" sz="4400" spc="-1" strike="noStrike">
                <a:solidFill>
                  <a:srgbClr val="000000"/>
                </a:solidFill>
                <a:uFill>
                  <a:solidFill>
                    <a:srgbClr val="ffffff"/>
                  </a:solidFill>
                </a:uFill>
                <a:latin typeface="Arial"/>
              </a:rPr>
              <a:t>edit the </a:t>
            </a:r>
            <a:r>
              <a:rPr b="0" lang="en-US" sz="4400" spc="-1" strike="noStrike">
                <a:solidFill>
                  <a:srgbClr val="000000"/>
                </a:solidFill>
                <a:uFill>
                  <a:solidFill>
                    <a:srgbClr val="ffffff"/>
                  </a:solidFill>
                </a:uFill>
                <a:latin typeface="Arial"/>
              </a:rPr>
              <a:t>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0720" cy="566496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a:t>
            </a:r>
            <a:r>
              <a:rPr b="0" lang="en-US" sz="4400" spc="-1" strike="noStrike">
                <a:solidFill>
                  <a:srgbClr val="000000"/>
                </a:solidFill>
                <a:uFill>
                  <a:solidFill>
                    <a:srgbClr val="ffffff"/>
                  </a:solidFill>
                </a:uFill>
                <a:latin typeface="Arial"/>
              </a:rPr>
              <a:t>the 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youtube.com/watch?v=J3yoHYbJeJs"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mailto:swetha.iyer@in.ibm.com" TargetMode="External"/><Relationship Id="rId2" Type="http://schemas.openxmlformats.org/officeDocument/2006/relationships/hyperlink" Target="mailto:rsriniv@us.ibm.com" TargetMode="External"/><Relationship Id="rId3" Type="http://schemas.openxmlformats.org/officeDocument/2006/relationships/hyperlink" Target="mailto:rajesh.k@pilani.bits-pilani.ac.in" TargetMode="External"/><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20000" y="1368000"/>
            <a:ext cx="8094960" cy="32832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Times New Roman"/>
                <a:ea typeface="DejaVu Sans"/>
              </a:rPr>
              <a:t>CSI-ZG628T </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Times New Roman"/>
                <a:ea typeface="DejaVu Sans"/>
              </a:rPr>
              <a:t>DISSERTATION PRESENTATION </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Times New Roman"/>
                <a:ea typeface="DejaVu Sans"/>
              </a:rPr>
              <a:t> </a:t>
            </a:r>
            <a:endParaRPr b="0" lang="en-US" sz="3200" spc="-1" strike="noStrike">
              <a:solidFill>
                <a:srgbClr val="000000"/>
              </a:solidFill>
              <a:uFill>
                <a:solidFill>
                  <a:srgbClr val="ffffff"/>
                </a:solidFill>
              </a:uFill>
              <a:latin typeface="Arial"/>
            </a:endParaRPr>
          </a:p>
          <a:p>
            <a:pPr algn="ctr">
              <a:lnSpc>
                <a:spcPct val="100000"/>
              </a:lnSpc>
            </a:pPr>
            <a:r>
              <a:rPr b="1" lang="en-US" sz="2600" spc="-1" strike="noStrike">
                <a:solidFill>
                  <a:srgbClr val="000000"/>
                </a:solidFill>
                <a:uFill>
                  <a:solidFill>
                    <a:srgbClr val="ffffff"/>
                  </a:solidFill>
                </a:uFill>
                <a:latin typeface="Times New Roman"/>
                <a:ea typeface="DejaVu Sans"/>
              </a:rPr>
              <a:t>Study of Ansible as an automation tool for </a:t>
            </a:r>
            <a:endParaRPr b="0" lang="en-US" sz="2600" spc="-1" strike="noStrike">
              <a:solidFill>
                <a:srgbClr val="000000"/>
              </a:solidFill>
              <a:uFill>
                <a:solidFill>
                  <a:srgbClr val="ffffff"/>
                </a:solidFill>
              </a:uFill>
              <a:latin typeface="Arial"/>
            </a:endParaRPr>
          </a:p>
          <a:p>
            <a:pPr algn="ctr">
              <a:lnSpc>
                <a:spcPct val="100000"/>
              </a:lnSpc>
            </a:pPr>
            <a:r>
              <a:rPr b="1" lang="en-US" sz="2600" spc="-1" strike="noStrike">
                <a:solidFill>
                  <a:srgbClr val="000000"/>
                </a:solidFill>
                <a:uFill>
                  <a:solidFill>
                    <a:srgbClr val="ffffff"/>
                  </a:solidFill>
                </a:uFill>
                <a:latin typeface="Times New Roman"/>
                <a:ea typeface="DejaVu Sans"/>
              </a:rPr>
              <a:t>Site Reliability</a:t>
            </a:r>
            <a:endParaRPr b="0" lang="en-US" sz="2600" spc="-1" strike="noStrike">
              <a:solidFill>
                <a:srgbClr val="000000"/>
              </a:solidFill>
              <a:uFill>
                <a:solidFill>
                  <a:srgbClr val="ffffff"/>
                </a:solidFill>
              </a:uFill>
              <a:latin typeface="Arial"/>
            </a:endParaRPr>
          </a:p>
          <a:p>
            <a:pPr algn="ctr">
              <a:lnSpc>
                <a:spcPct val="100000"/>
              </a:lnSpc>
            </a:pP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by</a:t>
            </a: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BASKAR BALASUBRAMANIAN</a:t>
            </a: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BITS ID - 2019HT66015</a:t>
            </a:r>
            <a:endParaRPr b="0" lang="en-US" sz="26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78600" y="253080"/>
            <a:ext cx="8094960" cy="930960"/>
          </a:xfrm>
          <a:prstGeom prst="rect">
            <a:avLst/>
          </a:prstGeom>
          <a:noFill/>
          <a:ln>
            <a:noFill/>
          </a:ln>
        </p:spPr>
        <p:style>
          <a:lnRef idx="0"/>
          <a:fillRef idx="0"/>
          <a:effectRef idx="0"/>
          <a:fontRef idx="minor"/>
        </p:style>
        <p:txBody>
          <a:bodyPr lIns="0" rIns="0" tIns="0" bIns="0" anchor="ctr">
            <a:normAutofit/>
          </a:bodyPr>
          <a:p>
            <a:pPr lvl="2" marL="648000" indent="-210960" algn="ctr">
              <a:lnSpc>
                <a:spcPct val="100000"/>
              </a:lnSpc>
              <a:buClr>
                <a:srgbClr val="000000"/>
              </a:buClr>
              <a:buSzPct val="45000"/>
              <a:buFont typeface="Symbol" charset="2"/>
              <a:buChar char=""/>
            </a:pPr>
            <a:r>
              <a:rPr b="0" lang="en-US" sz="2600" spc="-1" strike="noStrike">
                <a:solidFill>
                  <a:srgbClr val="050505"/>
                </a:solidFill>
                <a:uFill>
                  <a:solidFill>
                    <a:srgbClr val="ffffff"/>
                  </a:solidFill>
                </a:uFill>
                <a:latin typeface="Times New Roman"/>
                <a:ea typeface="DejaVu Sans"/>
              </a:rPr>
              <a:t>Use case for Monitoring and Alerting</a:t>
            </a:r>
            <a:endParaRPr b="0" lang="en-US" sz="2600" spc="-1" strike="noStrike">
              <a:solidFill>
                <a:srgbClr val="000000"/>
              </a:solidFill>
              <a:uFill>
                <a:solidFill>
                  <a:srgbClr val="ffffff"/>
                </a:solidFill>
              </a:uFill>
              <a:latin typeface="Arial"/>
            </a:endParaRPr>
          </a:p>
        </p:txBody>
      </p:sp>
      <p:sp>
        <p:nvSpPr>
          <p:cNvPr id="118" name="CustomShape 2"/>
          <p:cNvSpPr/>
          <p:nvPr/>
        </p:nvSpPr>
        <p:spPr>
          <a:xfrm>
            <a:off x="2430360" y="1319040"/>
            <a:ext cx="6213600" cy="425772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50505"/>
                </a:solidFill>
                <a:uFill>
                  <a:solidFill>
                    <a:srgbClr val="ffffff"/>
                  </a:solidFill>
                </a:uFill>
                <a:latin typeface="Arial"/>
                <a:ea typeface="DejaVu Sans"/>
              </a:rPr>
              <a:t>Project designed to check the following two basic information on the server.</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1200" spc="-1" strike="noStrike">
                <a:solidFill>
                  <a:srgbClr val="050505"/>
                </a:solidFill>
                <a:uFill>
                  <a:solidFill>
                    <a:srgbClr val="ffffff"/>
                  </a:solidFill>
                </a:uFill>
                <a:latin typeface="Arial"/>
                <a:ea typeface="DejaVu Sans"/>
              </a:rPr>
              <a:t>TCP Echo Server Running Status – up (1) or down (0)</a:t>
            </a:r>
            <a:endParaRPr b="0" lang="en-US" sz="12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1200" spc="-1" strike="noStrike">
                <a:solidFill>
                  <a:srgbClr val="050505"/>
                </a:solidFill>
                <a:uFill>
                  <a:solidFill>
                    <a:srgbClr val="ffffff"/>
                  </a:solidFill>
                </a:uFill>
                <a:latin typeface="Arial"/>
                <a:ea typeface="DejaVu Sans"/>
              </a:rPr>
              <a:t>TCP Echo Server Socket State – Listening (1) or Not listening (0)</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0" lang="en-US" sz="1400" spc="-1" strike="noStrike">
                <a:solidFill>
                  <a:srgbClr val="050505"/>
                </a:solidFill>
                <a:uFill>
                  <a:solidFill>
                    <a:srgbClr val="ffffff"/>
                  </a:solidFill>
                </a:uFill>
                <a:latin typeface="Arial"/>
                <a:ea typeface="DejaVu Sans"/>
              </a:rPr>
              <a:t>Using Node Exporter Standard Dashboard the following metrics are visualized.</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21492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CPU Usage</a:t>
            </a:r>
            <a:endParaRPr b="0" lang="en-US" sz="1200" spc="-1" strike="noStrike">
              <a:solidFill>
                <a:srgbClr val="000000"/>
              </a:solidFill>
              <a:uFill>
                <a:solidFill>
                  <a:srgbClr val="ffffff"/>
                </a:solidFill>
              </a:uFill>
              <a:latin typeface="Arial"/>
            </a:endParaRPr>
          </a:p>
          <a:p>
            <a:pPr marL="457200" indent="-21492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Load Average</a:t>
            </a:r>
            <a:endParaRPr b="0" lang="en-US" sz="1200" spc="-1" strike="noStrike">
              <a:solidFill>
                <a:srgbClr val="000000"/>
              </a:solidFill>
              <a:uFill>
                <a:solidFill>
                  <a:srgbClr val="ffffff"/>
                </a:solidFill>
              </a:uFill>
              <a:latin typeface="Arial"/>
            </a:endParaRPr>
          </a:p>
          <a:p>
            <a:pPr marL="457200" indent="-21492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Memory Usage</a:t>
            </a:r>
            <a:endParaRPr b="0" lang="en-US" sz="1200" spc="-1" strike="noStrike">
              <a:solidFill>
                <a:srgbClr val="000000"/>
              </a:solidFill>
              <a:uFill>
                <a:solidFill>
                  <a:srgbClr val="ffffff"/>
                </a:solidFill>
              </a:uFill>
              <a:latin typeface="Arial"/>
            </a:endParaRPr>
          </a:p>
          <a:p>
            <a:pPr marL="457200" indent="-21492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Disk I/O</a:t>
            </a:r>
            <a:endParaRPr b="0" lang="en-US" sz="1200" spc="-1" strike="noStrike">
              <a:solidFill>
                <a:srgbClr val="000000"/>
              </a:solidFill>
              <a:uFill>
                <a:solidFill>
                  <a:srgbClr val="ffffff"/>
                </a:solidFill>
              </a:uFill>
              <a:latin typeface="Arial"/>
            </a:endParaRPr>
          </a:p>
          <a:p>
            <a:pPr marL="457200" indent="-21492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Disk Usage</a:t>
            </a:r>
            <a:endParaRPr b="0" lang="en-US" sz="1200" spc="-1" strike="noStrike">
              <a:solidFill>
                <a:srgbClr val="000000"/>
              </a:solidFill>
              <a:uFill>
                <a:solidFill>
                  <a:srgbClr val="ffffff"/>
                </a:solidFill>
              </a:uFill>
              <a:latin typeface="Arial"/>
            </a:endParaRPr>
          </a:p>
          <a:p>
            <a:pPr marL="457200" indent="-21492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Network Received</a:t>
            </a:r>
            <a:endParaRPr b="0" lang="en-US" sz="1200" spc="-1" strike="noStrike">
              <a:solidFill>
                <a:srgbClr val="000000"/>
              </a:solidFill>
              <a:uFill>
                <a:solidFill>
                  <a:srgbClr val="ffffff"/>
                </a:solidFill>
              </a:uFill>
              <a:latin typeface="Arial"/>
            </a:endParaRPr>
          </a:p>
          <a:p>
            <a:pPr marL="457200" indent="-21492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Network Transmitted</a:t>
            </a:r>
            <a:endParaRPr b="0" lang="en-US" sz="1200" spc="-1" strike="noStrike">
              <a:solidFill>
                <a:srgbClr val="000000"/>
              </a:solidFill>
              <a:uFill>
                <a:solidFill>
                  <a:srgbClr val="ffffff"/>
                </a:solidFill>
              </a:uFill>
              <a:latin typeface="Arial"/>
            </a:endParaRPr>
          </a:p>
          <a:p>
            <a:pPr>
              <a:lnSpc>
                <a:spcPct val="115000"/>
              </a:lnSpc>
            </a:pPr>
            <a:endParaRPr b="0" lang="en-US" sz="12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Monitoring tools used are prometheus and node_exporter  </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Visual dashboards are created using Grafana</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E-mail sent to support personnel when </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p:txBody>
      </p:sp>
      <p:sp>
        <p:nvSpPr>
          <p:cNvPr id="119" name="CustomShape 3"/>
          <p:cNvSpPr/>
          <p:nvPr/>
        </p:nvSpPr>
        <p:spPr>
          <a:xfrm>
            <a:off x="2103120" y="3679560"/>
            <a:ext cx="4659480" cy="367200"/>
          </a:xfrm>
          <a:prstGeom prst="rect">
            <a:avLst/>
          </a:prstGeom>
          <a:no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2286000" y="1249920"/>
            <a:ext cx="5669280" cy="2011680"/>
          </a:xfrm>
          <a:prstGeom prst="rect">
            <a:avLst/>
          </a:prstGeom>
          <a:noFill/>
          <a:ln>
            <a:noFill/>
          </a:ln>
        </p:spPr>
        <p:style>
          <a:lnRef idx="0"/>
          <a:fillRef idx="0"/>
          <a:effectRef idx="0"/>
          <a:fontRef idx="minor"/>
        </p:style>
        <p:txBody>
          <a:bodyPr lIns="90000" rIns="90000" tIns="45000" bIns="45000"/>
          <a:p>
            <a:pPr algn="ctr"/>
            <a:r>
              <a:rPr b="1" lang="en-US" sz="2000" spc="-1" strike="noStrike">
                <a:solidFill>
                  <a:srgbClr val="000000"/>
                </a:solidFill>
                <a:uFill>
                  <a:solidFill>
                    <a:srgbClr val="ffffff"/>
                  </a:solidFill>
                </a:uFill>
                <a:latin typeface="Arial"/>
                <a:ea typeface="DejaVu Sans"/>
              </a:rPr>
              <a:t>DEMONSTRATION VIDEO</a:t>
            </a:r>
            <a:endParaRPr b="0" lang="en-US" sz="2000" spc="-1" strike="noStrike">
              <a:solidFill>
                <a:srgbClr val="000000"/>
              </a:solidFill>
              <a:uFill>
                <a:solidFill>
                  <a:srgbClr val="ffffff"/>
                </a:solidFill>
              </a:uFill>
              <a:latin typeface="Arial"/>
            </a:endParaRPr>
          </a:p>
          <a:p>
            <a:pPr algn="ctr"/>
            <a:endParaRPr b="0" lang="en-US" sz="20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ea typeface="DejaVu Sans"/>
                <a:hlinkClick r:id="rId1"/>
              </a:rPr>
              <a:t>https://www.youtube.com/watch?v=J3yoHYbJeJs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280">
              <a:lnSpc>
                <a:spcPct val="150000"/>
              </a:lnSpc>
              <a:buClr>
                <a:srgbClr val="000000"/>
              </a:buClr>
              <a:buFont typeface="Wingdings" charset="2"/>
              <a:buChar char=""/>
            </a:pPr>
            <a:r>
              <a:rPr b="0" lang="en-US" sz="1800" spc="-1" strike="noStrike">
                <a:solidFill>
                  <a:srgbClr val="000000"/>
                </a:solidFill>
                <a:uFill>
                  <a:solidFill>
                    <a:srgbClr val="ffffff"/>
                  </a:solidFill>
                </a:uFill>
                <a:latin typeface="Arial"/>
                <a:ea typeface="DejaVu Sans"/>
              </a:rPr>
              <a:t>Automation using Ansible</a:t>
            </a:r>
            <a:endParaRPr b="0" lang="en-US" sz="1800" spc="-1" strike="noStrike">
              <a:solidFill>
                <a:srgbClr val="000000"/>
              </a:solidFill>
              <a:uFill>
                <a:solidFill>
                  <a:srgbClr val="ffffff"/>
                </a:solidFill>
              </a:uFill>
              <a:latin typeface="Arial"/>
            </a:endParaRPr>
          </a:p>
          <a:p>
            <a:pPr marL="216000" indent="-215280">
              <a:lnSpc>
                <a:spcPct val="150000"/>
              </a:lnSpc>
              <a:buClr>
                <a:srgbClr val="000000"/>
              </a:buClr>
              <a:buFont typeface="Wingdings" charset="2"/>
              <a:buChar char=""/>
            </a:pPr>
            <a:r>
              <a:rPr b="0" lang="en-US" sz="1800" spc="-1" strike="noStrike">
                <a:solidFill>
                  <a:srgbClr val="000000"/>
                </a:solidFill>
                <a:uFill>
                  <a:solidFill>
                    <a:srgbClr val="ffffff"/>
                  </a:solidFill>
                </a:uFill>
                <a:latin typeface="Arial"/>
                <a:ea typeface="DejaVu Sans"/>
              </a:rPr>
              <a:t>Monitoring with Prometheus</a:t>
            </a:r>
            <a:endParaRPr b="0" lang="en-US" sz="1800" spc="-1" strike="noStrike">
              <a:solidFill>
                <a:srgbClr val="000000"/>
              </a:solidFill>
              <a:uFill>
                <a:solidFill>
                  <a:srgbClr val="ffffff"/>
                </a:solidFill>
              </a:uFill>
              <a:latin typeface="Arial"/>
            </a:endParaRPr>
          </a:p>
          <a:p>
            <a:pPr marL="216000" indent="-215280">
              <a:lnSpc>
                <a:spcPct val="150000"/>
              </a:lnSpc>
              <a:buClr>
                <a:srgbClr val="000000"/>
              </a:buClr>
              <a:buFont typeface="Wingdings" charset="2"/>
              <a:buChar char=""/>
            </a:pPr>
            <a:r>
              <a:rPr b="0" lang="en-US" sz="1800" spc="-1" strike="noStrike">
                <a:solidFill>
                  <a:srgbClr val="000000"/>
                </a:solidFill>
                <a:uFill>
                  <a:solidFill>
                    <a:srgbClr val="ffffff"/>
                  </a:solidFill>
                </a:uFill>
                <a:latin typeface="Arial"/>
                <a:ea typeface="DejaVu Sans"/>
              </a:rPr>
              <a:t>Visualization and Alerting with Grafana</a:t>
            </a:r>
            <a:endParaRPr b="0" lang="en-US" sz="1800" spc="-1" strike="noStrike">
              <a:solidFill>
                <a:srgbClr val="000000"/>
              </a:solidFill>
              <a:uFill>
                <a:solidFill>
                  <a:srgbClr val="ffffff"/>
                </a:solidFill>
              </a:uFill>
              <a:latin typeface="Arial"/>
            </a:endParaRPr>
          </a:p>
          <a:p>
            <a:pPr marL="216000" indent="-215280">
              <a:lnSpc>
                <a:spcPct val="100000"/>
              </a:lnSpc>
              <a:buClr>
                <a:srgbClr val="000000"/>
              </a:buClr>
              <a:buFont typeface="Wingdings" charset="2"/>
              <a:buChar char=""/>
            </a:pPr>
            <a:endParaRPr b="0" lang="en-US" sz="1800" spc="-1" strike="noStrike">
              <a:solidFill>
                <a:srgbClr val="000000"/>
              </a:solidFill>
              <a:uFill>
                <a:solidFill>
                  <a:srgbClr val="ffffff"/>
                </a:solidFill>
              </a:uFill>
              <a:latin typeface="Arial"/>
            </a:endParaRPr>
          </a:p>
          <a:p>
            <a:pPr marL="216000" indent="-215280">
              <a:lnSpc>
                <a:spcPct val="100000"/>
              </a:lnSpc>
              <a:buClr>
                <a:srgbClr val="000000"/>
              </a:buClr>
              <a:buFont typeface="Wingdings" charset="2"/>
              <a:buChar char=""/>
            </a:pP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83280" y="91440"/>
            <a:ext cx="8094960" cy="930960"/>
          </a:xfrm>
          <a:prstGeom prst="rect">
            <a:avLst/>
          </a:prstGeom>
          <a:noFill/>
          <a:ln>
            <a:noFill/>
          </a:ln>
        </p:spPr>
        <p:style>
          <a:lnRef idx="0"/>
          <a:fillRef idx="0"/>
          <a:effectRef idx="0"/>
          <a:fontRef idx="minor"/>
        </p:style>
        <p:txBody>
          <a:bodyPr lIns="0" rIns="0" tIns="0" bIns="0" anchor="ctr">
            <a:normAutofit/>
          </a:bodyPr>
          <a:p>
            <a:pPr lvl="2" marL="648000" indent="-21096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SCOPE FOR FUTURE WORK</a:t>
            </a:r>
            <a:endParaRPr b="0" lang="en-US" sz="2600" spc="-1" strike="noStrike">
              <a:solidFill>
                <a:srgbClr val="000000"/>
              </a:solidFill>
              <a:uFill>
                <a:solidFill>
                  <a:srgbClr val="ffffff"/>
                </a:solidFill>
              </a:uFill>
              <a:latin typeface="Arial"/>
            </a:endParaRPr>
          </a:p>
        </p:txBody>
      </p:sp>
      <p:sp>
        <p:nvSpPr>
          <p:cNvPr id="122" name="CustomShape 2"/>
          <p:cNvSpPr/>
          <p:nvPr/>
        </p:nvSpPr>
        <p:spPr>
          <a:xfrm>
            <a:off x="2103120" y="835200"/>
            <a:ext cx="6857280" cy="4468320"/>
          </a:xfrm>
          <a:prstGeom prst="rect">
            <a:avLst/>
          </a:prstGeom>
          <a:noFill/>
          <a:ln>
            <a:noFill/>
          </a:ln>
        </p:spPr>
        <p:style>
          <a:lnRef idx="0"/>
          <a:fillRef idx="0"/>
          <a:effectRef idx="0"/>
          <a:fontRef idx="minor"/>
        </p:style>
        <p:txBody>
          <a:bodyPr lIns="90000" rIns="90000" tIns="45000" bIns="45000"/>
          <a:p>
            <a:pPr marL="216000" indent="-21528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The study can help students in the future to make extensive study about the fundamental nature of TCP communication between client and server. </a:t>
            </a:r>
            <a:endParaRPr b="0" lang="en-US" sz="1600" spc="-1" strike="noStrike">
              <a:solidFill>
                <a:srgbClr val="000000"/>
              </a:solidFill>
              <a:uFill>
                <a:solidFill>
                  <a:srgbClr val="ffffff"/>
                </a:solidFill>
              </a:uFill>
              <a:latin typeface="Arial"/>
            </a:endParaRPr>
          </a:p>
          <a:p>
            <a:pPr>
              <a:lnSpc>
                <a:spcPct val="115000"/>
              </a:lnSpc>
            </a:pPr>
            <a:endParaRPr b="0" lang="en-US" sz="1600" spc="-1" strike="noStrike">
              <a:solidFill>
                <a:srgbClr val="000000"/>
              </a:solidFill>
              <a:uFill>
                <a:solidFill>
                  <a:srgbClr val="ffffff"/>
                </a:solidFill>
              </a:uFill>
              <a:latin typeface="Arial"/>
            </a:endParaRPr>
          </a:p>
          <a:p>
            <a:pPr marL="216000" indent="-21528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Create additional custom metrics for analysing the server behaviour and performance. For example response times to the client requests, number of clients connected to the server can be added to the future scope of the project. </a:t>
            </a:r>
            <a:endParaRPr b="0" lang="en-US" sz="1600" spc="-1" strike="noStrike">
              <a:solidFill>
                <a:srgbClr val="000000"/>
              </a:solidFill>
              <a:uFill>
                <a:solidFill>
                  <a:srgbClr val="ffffff"/>
                </a:solidFill>
              </a:uFill>
              <a:latin typeface="Arial"/>
            </a:endParaRPr>
          </a:p>
          <a:p>
            <a:pPr>
              <a:lnSpc>
                <a:spcPct val="115000"/>
              </a:lnSpc>
            </a:pPr>
            <a:endParaRPr b="0" lang="en-US" sz="1600" spc="-1" strike="noStrike">
              <a:solidFill>
                <a:srgbClr val="000000"/>
              </a:solidFill>
              <a:uFill>
                <a:solidFill>
                  <a:srgbClr val="ffffff"/>
                </a:solidFill>
              </a:uFill>
              <a:latin typeface="Arial"/>
            </a:endParaRPr>
          </a:p>
          <a:p>
            <a:pPr marL="216000" indent="-21528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The study can replace TCP Echo Server with any other server like webservers, app servers or db servers by changing a single DockerFile configuration to address the problem of Site Reliability on those servers. </a:t>
            </a:r>
            <a:endParaRPr b="0" lang="en-US" sz="1600" spc="-1" strike="noStrike">
              <a:solidFill>
                <a:srgbClr val="000000"/>
              </a:solidFill>
              <a:uFill>
                <a:solidFill>
                  <a:srgbClr val="ffffff"/>
                </a:solidFill>
              </a:uFill>
              <a:latin typeface="Arial"/>
            </a:endParaRPr>
          </a:p>
          <a:p>
            <a:pPr>
              <a:lnSpc>
                <a:spcPct val="115000"/>
              </a:lnSpc>
            </a:pPr>
            <a:endParaRPr b="0" lang="en-US" sz="1600" spc="-1" strike="noStrike">
              <a:solidFill>
                <a:srgbClr val="000000"/>
              </a:solidFill>
              <a:uFill>
                <a:solidFill>
                  <a:srgbClr val="ffffff"/>
                </a:solidFill>
              </a:uFill>
              <a:latin typeface="Arial"/>
            </a:endParaRPr>
          </a:p>
          <a:p>
            <a:pPr marL="216000" indent="-21528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ea typeface="DejaVu Sans"/>
              </a:rPr>
              <a:t>RHEL pre-built OS image can be replaced with free Linux OS like centos or ubuntu, so that entire project can be made available in a public repository.</a:t>
            </a:r>
            <a:endParaRPr b="0" lang="en-US" sz="16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657600" y="2287080"/>
            <a:ext cx="3382200" cy="4561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THANK YOU.</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011680" y="640080"/>
            <a:ext cx="7039800" cy="5075640"/>
          </a:xfrm>
          <a:prstGeom prst="rect">
            <a:avLst/>
          </a:prstGeom>
          <a:noFill/>
          <a:ln>
            <a:no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DejaVu Sans"/>
              </a:rPr>
              <a:t>ID No.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a:t>
            </a:r>
            <a:r>
              <a:rPr b="1" lang="en-US" sz="900" spc="-1" strike="noStrike">
                <a:solidFill>
                  <a:srgbClr val="000000"/>
                </a:solidFill>
                <a:uFill>
                  <a:solidFill>
                    <a:srgbClr val="ffffff"/>
                  </a:solidFill>
                </a:uFill>
                <a:latin typeface="Verdana"/>
                <a:ea typeface="DejaVu Sans"/>
              </a:rPr>
              <a:t>: 2019HT66015</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NAME OF THE STUDENT</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BASKAR BALASUBRAMANIAN </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EMAIL ADDRESS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2019HT66015@wilp.bits-pilani.ac.in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STUDENT’S EMPLOYING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IBM India</a:t>
            </a:r>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ORGANIZATION &amp; LOCATION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Swetha J, SAP Technical Architect, IBM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SUPERVISOR’S EMPLOYING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IBM India, Chennai</a:t>
            </a:r>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ORGANIZATION &amp; LOCATION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SUPERVISOR’S EMAIL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1"/>
              </a:rPr>
              <a:t>swetha.iyer@in.ibm.com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ADDITIONAL EXAMINER</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Raghu Srinivasan, Senior Technical Staff Member - </a:t>
            </a:r>
            <a:endParaRPr b="0" lang="en-US" sz="900" spc="-1" strike="noStrike">
              <a:solidFill>
                <a:srgbClr val="000000"/>
              </a:solidFill>
              <a:uFill>
                <a:solidFill>
                  <a:srgbClr val="ffffff"/>
                </a:solidFill>
              </a:uFill>
              <a:latin typeface="Arial"/>
            </a:endParaRPr>
          </a:p>
          <a:p>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Technology Architect Lead Client Transformation SRE </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ADDITIONAL EXAMINER’S EMAIL </a:t>
            </a:r>
            <a:r>
              <a:rPr b="1" lang="en-US" sz="900" spc="-1" strike="noStrike">
                <a:solidFill>
                  <a:srgbClr val="000000"/>
                </a:solidFill>
                <a:uFill>
                  <a:solidFill>
                    <a:srgbClr val="ffffff"/>
                  </a:solidFill>
                </a:uFill>
                <a:latin typeface="Verdana"/>
                <a:ea typeface="Verdana"/>
              </a:rPr>
              <a:t>	</a:t>
            </a:r>
            <a:r>
              <a:rPr b="1" lang="en-US" sz="1000" spc="-1" strike="noStrike">
                <a:solidFill>
                  <a:srgbClr val="000000"/>
                </a:solidFill>
                <a:uFill>
                  <a:solidFill>
                    <a:srgbClr val="ffffff"/>
                  </a:solidFill>
                </a:uFill>
                <a:latin typeface="Verdana"/>
                <a:ea typeface="Verdana"/>
              </a:rPr>
              <a:t>:</a:t>
            </a:r>
            <a:r>
              <a:rPr b="0" lang="en-US" sz="10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2"/>
              </a:rPr>
              <a:t>rsriniv@us.ibm.com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BITS FACULTY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Rajesh Kumar, Assistant Professor, Dept of Computer Science</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BITS FACULTY EMAIL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3"/>
              </a:rPr>
              <a:t>rajesh.k@pilani.bits-pilani.ac.in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DISSERTATION TITLE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Study of Ansible as an automation tool for Site Reliability</a:t>
            </a:r>
            <a:endParaRPr b="0" lang="en-US" sz="900" spc="-1" strike="noStrike">
              <a:solidFill>
                <a:srgbClr val="000000"/>
              </a:solidFill>
              <a:uFill>
                <a:solidFill>
                  <a:srgbClr val="ffffff"/>
                </a:solidFill>
              </a:uFill>
              <a:latin typeface="Arial"/>
            </a:endParaRPr>
          </a:p>
        </p:txBody>
      </p:sp>
      <p:sp>
        <p:nvSpPr>
          <p:cNvPr id="80" name="CustomShape 2"/>
          <p:cNvSpPr/>
          <p:nvPr/>
        </p:nvSpPr>
        <p:spPr>
          <a:xfrm>
            <a:off x="1596600" y="-109080"/>
            <a:ext cx="8094960" cy="930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MENTOR INFORMATION</a:t>
            </a:r>
            <a:endParaRPr b="0" lang="en-US" sz="33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040880" y="822960"/>
            <a:ext cx="2102040" cy="364680"/>
          </a:xfrm>
          <a:prstGeom prst="wedgeRoundRectCallout">
            <a:avLst>
              <a:gd name="adj1" fmla="val -63708"/>
              <a:gd name="adj2" fmla="val 25451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Is the application available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every time accessed by the user?</a:t>
            </a:r>
            <a:endParaRPr b="0" lang="en-US" sz="900" spc="-1" strike="noStrike">
              <a:solidFill>
                <a:srgbClr val="000000"/>
              </a:solidFill>
              <a:uFill>
                <a:solidFill>
                  <a:srgbClr val="ffffff"/>
                </a:solidFill>
              </a:uFill>
              <a:latin typeface="Arial"/>
            </a:endParaRPr>
          </a:p>
        </p:txBody>
      </p:sp>
      <p:sp>
        <p:nvSpPr>
          <p:cNvPr id="82" name="CustomShape 2"/>
          <p:cNvSpPr/>
          <p:nvPr/>
        </p:nvSpPr>
        <p:spPr>
          <a:xfrm>
            <a:off x="2079720" y="822960"/>
            <a:ext cx="2193480" cy="547560"/>
          </a:xfrm>
          <a:prstGeom prst="wedgeRoundRectCallout">
            <a:avLst>
              <a:gd name="adj1" fmla="val 49291"/>
              <a:gd name="adj2" fmla="val 151703"/>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flexible is the system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when there is a need to address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an increase in the number of users ?</a:t>
            </a:r>
            <a:endParaRPr b="0" lang="en-US" sz="9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4425840" y="1539720"/>
            <a:ext cx="2065320" cy="2208240"/>
          </a:xfrm>
          <a:prstGeom prst="rect">
            <a:avLst/>
          </a:prstGeom>
          <a:ln>
            <a:noFill/>
          </a:ln>
        </p:spPr>
      </p:pic>
      <p:sp>
        <p:nvSpPr>
          <p:cNvPr id="84" name="CustomShape 3"/>
          <p:cNvSpPr/>
          <p:nvPr/>
        </p:nvSpPr>
        <p:spPr>
          <a:xfrm>
            <a:off x="4920480" y="3017520"/>
            <a:ext cx="1096200" cy="547560"/>
          </a:xfrm>
          <a:prstGeom prst="rect">
            <a:avLst/>
          </a:prstGeom>
          <a:noFill/>
          <a:ln>
            <a:noFill/>
          </a:ln>
        </p:spPr>
        <p:style>
          <a:lnRef idx="0"/>
          <a:fillRef idx="0"/>
          <a:effectRef idx="0"/>
          <a:fontRef idx="minor"/>
        </p:style>
        <p:txBody>
          <a:bodyPr lIns="90000" rIns="90000" tIns="45000" bIns="45000"/>
          <a:p>
            <a:r>
              <a:rPr b="0" lang="en-US" sz="1600" spc="-1" strike="noStrike">
                <a:solidFill>
                  <a:srgbClr val="999999"/>
                </a:solidFill>
                <a:uFill>
                  <a:solidFill>
                    <a:srgbClr val="ffffff"/>
                  </a:solidFill>
                </a:uFill>
                <a:latin typeface="DejaVu Sans"/>
                <a:ea typeface="DejaVu Sans"/>
              </a:rPr>
              <a:t>End User</a:t>
            </a:r>
            <a:endParaRPr b="0" lang="en-US" sz="1600" spc="-1" strike="noStrike">
              <a:solidFill>
                <a:srgbClr val="000000"/>
              </a:solidFill>
              <a:uFill>
                <a:solidFill>
                  <a:srgbClr val="ffffff"/>
                </a:solidFill>
              </a:uFill>
              <a:latin typeface="Arial"/>
            </a:endParaRPr>
          </a:p>
        </p:txBody>
      </p:sp>
      <p:sp>
        <p:nvSpPr>
          <p:cNvPr id="85" name="CustomShape 4"/>
          <p:cNvSpPr/>
          <p:nvPr/>
        </p:nvSpPr>
        <p:spPr>
          <a:xfrm>
            <a:off x="1645920" y="2011680"/>
            <a:ext cx="2193480" cy="456120"/>
          </a:xfrm>
          <a:prstGeom prst="wedgeRoundRectCallout">
            <a:avLst>
              <a:gd name="adj1" fmla="val 69759"/>
              <a:gd name="adj2" fmla="val 11057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quickly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can the system  recover from a failure?</a:t>
            </a:r>
            <a:endParaRPr b="0" lang="en-US" sz="900" spc="-1" strike="noStrike">
              <a:solidFill>
                <a:srgbClr val="000000"/>
              </a:solidFill>
              <a:uFill>
                <a:solidFill>
                  <a:srgbClr val="ffffff"/>
                </a:solidFill>
              </a:uFill>
              <a:latin typeface="Arial"/>
            </a:endParaRPr>
          </a:p>
        </p:txBody>
      </p:sp>
      <p:sp>
        <p:nvSpPr>
          <p:cNvPr id="86" name="CustomShape 5"/>
          <p:cNvSpPr/>
          <p:nvPr/>
        </p:nvSpPr>
        <p:spPr>
          <a:xfrm>
            <a:off x="7315200" y="2011680"/>
            <a:ext cx="2284920" cy="456120"/>
          </a:xfrm>
          <a:prstGeom prst="wedgeRoundRectCallout">
            <a:avLst>
              <a:gd name="adj1" fmla="val -81379"/>
              <a:gd name="adj2" fmla="val 153537"/>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effectively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application changes can be incorporated?</a:t>
            </a:r>
            <a:endParaRPr b="0" lang="en-US" sz="900" spc="-1" strike="noStrike">
              <a:solidFill>
                <a:srgbClr val="000000"/>
              </a:solidFill>
              <a:uFill>
                <a:solidFill>
                  <a:srgbClr val="ffffff"/>
                </a:solidFill>
              </a:uFill>
              <a:latin typeface="Arial"/>
            </a:endParaRPr>
          </a:p>
        </p:txBody>
      </p:sp>
      <p:sp>
        <p:nvSpPr>
          <p:cNvPr id="87" name="CustomShape 6"/>
          <p:cNvSpPr/>
          <p:nvPr/>
        </p:nvSpPr>
        <p:spPr>
          <a:xfrm>
            <a:off x="1737360" y="3657600"/>
            <a:ext cx="2193480" cy="639000"/>
          </a:xfrm>
          <a:prstGeom prst="wedgeRoundRectCallout">
            <a:avLst>
              <a:gd name="adj1" fmla="val 66300"/>
              <a:gd name="adj2" fmla="val -9288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What is the level of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confidentiality and integrity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that the system provides to user's data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within the systems and the network?</a:t>
            </a:r>
            <a:endParaRPr b="0" lang="en-US" sz="900" spc="-1" strike="noStrike">
              <a:solidFill>
                <a:srgbClr val="000000"/>
              </a:solidFill>
              <a:uFill>
                <a:solidFill>
                  <a:srgbClr val="ffffff"/>
                </a:solidFill>
              </a:uFill>
              <a:latin typeface="Arial"/>
            </a:endParaRPr>
          </a:p>
        </p:txBody>
      </p:sp>
      <p:sp>
        <p:nvSpPr>
          <p:cNvPr id="88" name="CustomShape 7"/>
          <p:cNvSpPr/>
          <p:nvPr/>
        </p:nvSpPr>
        <p:spPr>
          <a:xfrm>
            <a:off x="7315200" y="3474720"/>
            <a:ext cx="2559240" cy="547560"/>
          </a:xfrm>
          <a:prstGeom prst="wedgeRoundRectCallout">
            <a:avLst>
              <a:gd name="adj1" fmla="val -75949"/>
              <a:gd name="adj2" fmla="val -70652"/>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robust does the system responds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to sudden surge or drop in the processing load?</a:t>
            </a:r>
            <a:endParaRPr b="0" lang="en-US" sz="900" spc="-1" strike="noStrike">
              <a:solidFill>
                <a:srgbClr val="000000"/>
              </a:solidFill>
              <a:uFill>
                <a:solidFill>
                  <a:srgbClr val="ffffff"/>
                </a:solidFill>
              </a:uFill>
              <a:latin typeface="Arial"/>
            </a:endParaRPr>
          </a:p>
        </p:txBody>
      </p:sp>
      <p:sp>
        <p:nvSpPr>
          <p:cNvPr id="89" name="CustomShape 8"/>
          <p:cNvSpPr/>
          <p:nvPr/>
        </p:nvSpPr>
        <p:spPr>
          <a:xfrm>
            <a:off x="6035040" y="4389120"/>
            <a:ext cx="2559240" cy="456120"/>
          </a:xfrm>
          <a:prstGeom prst="wedgeRoundRectCallout">
            <a:avLst>
              <a:gd name="adj1" fmla="val -59458"/>
              <a:gd name="adj2" fmla="val -164004"/>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Is there any economic value?</a:t>
            </a:r>
            <a:endParaRPr b="0" lang="en-US" sz="900" spc="-1" strike="noStrike">
              <a:solidFill>
                <a:srgbClr val="000000"/>
              </a:solidFill>
              <a:uFill>
                <a:solidFill>
                  <a:srgbClr val="ffffff"/>
                </a:solidFill>
              </a:uFill>
              <a:latin typeface="Arial"/>
            </a:endParaRPr>
          </a:p>
        </p:txBody>
      </p:sp>
      <p:sp>
        <p:nvSpPr>
          <p:cNvPr id="90" name="CustomShape 9"/>
          <p:cNvSpPr/>
          <p:nvPr/>
        </p:nvSpPr>
        <p:spPr>
          <a:xfrm>
            <a:off x="1596600" y="-109080"/>
            <a:ext cx="8094960" cy="930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Website from the End User Point of View..</a:t>
            </a:r>
            <a:endParaRPr b="0" lang="en-US" sz="33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828800" y="792720"/>
            <a:ext cx="3290760" cy="1583640"/>
          </a:xfrm>
          <a:prstGeom prst="rect">
            <a:avLst/>
          </a:prstGeom>
          <a:noFill/>
          <a:ln>
            <a:solidFill>
              <a:srgbClr val="3465a4"/>
            </a:solid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A </a:t>
            </a:r>
            <a:r>
              <a:rPr b="1" lang="en-US" sz="1400" spc="-1" strike="noStrike">
                <a:solidFill>
                  <a:srgbClr val="000000"/>
                </a:solidFill>
                <a:uFill>
                  <a:solidFill>
                    <a:srgbClr val="ffffff"/>
                  </a:solidFill>
                </a:uFill>
                <a:latin typeface="Arial"/>
                <a:ea typeface="DejaVu Sans"/>
              </a:rPr>
              <a:t>Site</a:t>
            </a:r>
            <a:r>
              <a:rPr b="0" lang="en-US" sz="1400" spc="-1" strike="noStrike">
                <a:solidFill>
                  <a:srgbClr val="000000"/>
                </a:solidFill>
                <a:uFill>
                  <a:solidFill>
                    <a:srgbClr val="ffffff"/>
                  </a:solidFill>
                </a:uFill>
                <a:latin typeface="Arial"/>
                <a:ea typeface="DejaVu Sans"/>
              </a:rPr>
              <a:t> can be defined as any useful application or software available for use over computer networks which is accessible over the Internet or private interconnected networks.</a:t>
            </a:r>
            <a:endParaRPr b="0" lang="en-US" sz="1400" spc="-1" strike="noStrike">
              <a:solidFill>
                <a:srgbClr val="000000"/>
              </a:solidFill>
              <a:uFill>
                <a:solidFill>
                  <a:srgbClr val="ffffff"/>
                </a:solidFill>
              </a:uFill>
              <a:latin typeface="Arial"/>
            </a:endParaRPr>
          </a:p>
        </p:txBody>
      </p:sp>
      <p:sp>
        <p:nvSpPr>
          <p:cNvPr id="92" name="CustomShape 2"/>
          <p:cNvSpPr/>
          <p:nvPr/>
        </p:nvSpPr>
        <p:spPr>
          <a:xfrm>
            <a:off x="5577840" y="709560"/>
            <a:ext cx="4296600" cy="1677960"/>
          </a:xfrm>
          <a:prstGeom prst="rect">
            <a:avLst/>
          </a:prstGeom>
          <a:noFill/>
          <a:ln>
            <a:solidFill>
              <a:srgbClr val="3465a4"/>
            </a:solidFill>
          </a:ln>
        </p:spPr>
        <p:style>
          <a:lnRef idx="0"/>
          <a:fillRef idx="0"/>
          <a:effectRef idx="0"/>
          <a:fontRef idx="minor"/>
        </p:style>
        <p:txBody>
          <a:bodyPr lIns="90000" rIns="90000" tIns="45000" bIns="45000"/>
          <a:p>
            <a:r>
              <a:rPr b="1" lang="en-US" sz="1400" spc="-1" strike="noStrike">
                <a:solidFill>
                  <a:srgbClr val="000000"/>
                </a:solidFill>
                <a:uFill>
                  <a:solidFill>
                    <a:srgbClr val="ffffff"/>
                  </a:solidFill>
                </a:uFill>
                <a:latin typeface="Arial"/>
                <a:ea typeface="DejaVu Sans"/>
              </a:rPr>
              <a:t>Reliability </a:t>
            </a:r>
            <a:r>
              <a:rPr b="0" lang="en-US" sz="1400" spc="-1" strike="noStrike">
                <a:solidFill>
                  <a:srgbClr val="000000"/>
                </a:solidFill>
                <a:uFill>
                  <a:solidFill>
                    <a:srgbClr val="ffffff"/>
                  </a:solidFill>
                </a:uFill>
                <a:latin typeface="Arial"/>
                <a:ea typeface="DejaVu Sans"/>
              </a:rPr>
              <a:t>of a Site</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Reliability is directly associated with user experience.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DejaVu Sans"/>
              </a:rPr>
              <a:t>From the perspective of the service provider, they would have to satisfy the expectations of the end users and facilitate the best experience.</a:t>
            </a:r>
            <a:endParaRPr b="0" lang="en-US" sz="1400" spc="-1" strike="noStrike">
              <a:solidFill>
                <a:srgbClr val="000000"/>
              </a:solidFill>
              <a:uFill>
                <a:solidFill>
                  <a:srgbClr val="ffffff"/>
                </a:solidFill>
              </a:uFill>
              <a:latin typeface="Arial"/>
            </a:endParaRPr>
          </a:p>
        </p:txBody>
      </p:sp>
      <p:sp>
        <p:nvSpPr>
          <p:cNvPr id="93" name="CustomShape 3"/>
          <p:cNvSpPr/>
          <p:nvPr/>
        </p:nvSpPr>
        <p:spPr>
          <a:xfrm>
            <a:off x="2286000" y="2834640"/>
            <a:ext cx="7131240" cy="2376360"/>
          </a:xfrm>
          <a:prstGeom prst="rect">
            <a:avLst/>
          </a:prstGeom>
          <a:noFill/>
          <a:ln>
            <a:solidFill>
              <a:srgbClr val="3465a4"/>
            </a:solid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ea typeface="DejaVu Sans"/>
              </a:rPr>
              <a:t>A reliable site is one where the users of the sites would fall back for the services of the service provider. </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Sites are considered reliable from user experience perspective, which becomes the primary goal for anyone providing information services.</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When reliable services are realized with the hosted websites, then the sites are meant to have an added quality called as </a:t>
            </a:r>
            <a:r>
              <a:rPr b="1" lang="en-US" sz="1400" spc="-1" strike="noStrike">
                <a:solidFill>
                  <a:srgbClr val="000000"/>
                </a:solidFill>
                <a:uFill>
                  <a:solidFill>
                    <a:srgbClr val="ffffff"/>
                  </a:solidFill>
                </a:uFill>
                <a:latin typeface="Arial"/>
                <a:ea typeface="DejaVu Sans"/>
              </a:rPr>
              <a:t>Site Reliability.</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DejaVu Sans"/>
              </a:rPr>
              <a:t>The art of practicing the principles to meet the expectations from reliability perspective can be named as </a:t>
            </a:r>
            <a:r>
              <a:rPr b="1" lang="en-US" sz="1400" spc="-1" strike="noStrike">
                <a:solidFill>
                  <a:srgbClr val="000000"/>
                </a:solidFill>
                <a:uFill>
                  <a:solidFill>
                    <a:srgbClr val="ffffff"/>
                  </a:solidFill>
                </a:uFill>
                <a:latin typeface="Arial"/>
                <a:ea typeface="DejaVu Sans"/>
              </a:rPr>
              <a:t>Site Reliability Engineering.</a:t>
            </a:r>
            <a:endParaRPr b="0" lang="en-US" sz="1400" spc="-1" strike="noStrike">
              <a:solidFill>
                <a:srgbClr val="000000"/>
              </a:solidFill>
              <a:uFill>
                <a:solidFill>
                  <a:srgbClr val="ffffff"/>
                </a:solidFill>
              </a:uFill>
              <a:latin typeface="Arial"/>
            </a:endParaRPr>
          </a:p>
        </p:txBody>
      </p:sp>
      <p:sp>
        <p:nvSpPr>
          <p:cNvPr id="94" name="CustomShape 4"/>
          <p:cNvSpPr/>
          <p:nvPr/>
        </p:nvSpPr>
        <p:spPr>
          <a:xfrm>
            <a:off x="1596600" y="-109080"/>
            <a:ext cx="8094960" cy="930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Reliability of a Site</a:t>
            </a:r>
            <a:endParaRPr b="0" lang="en-US" sz="33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20000" y="216000"/>
            <a:ext cx="8094960" cy="930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About the project - PROJECT OBJECTIVE</a:t>
            </a:r>
            <a:endParaRPr b="0" lang="en-US" sz="3300" spc="-1" strike="noStrike">
              <a:solidFill>
                <a:srgbClr val="000000"/>
              </a:solidFill>
              <a:uFill>
                <a:solidFill>
                  <a:srgbClr val="ffffff"/>
                </a:solidFill>
              </a:uFill>
              <a:latin typeface="Arial"/>
            </a:endParaRPr>
          </a:p>
        </p:txBody>
      </p:sp>
      <p:sp>
        <p:nvSpPr>
          <p:cNvPr id="96" name="CustomShape 2"/>
          <p:cNvSpPr/>
          <p:nvPr/>
        </p:nvSpPr>
        <p:spPr>
          <a:xfrm>
            <a:off x="1779480" y="1463040"/>
            <a:ext cx="8094960" cy="3283200"/>
          </a:xfrm>
          <a:prstGeom prst="rect">
            <a:avLst/>
          </a:prstGeom>
          <a:noFill/>
          <a:ln>
            <a:noFill/>
          </a:ln>
        </p:spPr>
        <p:style>
          <a:lnRef idx="0"/>
          <a:fillRef idx="0"/>
          <a:effectRef idx="0"/>
          <a:fontRef idx="minor"/>
        </p:style>
        <p:txBody>
          <a:bodyPr lIns="0" rIns="0" tIns="0" bIns="0">
            <a:normAutofit/>
          </a:bodyPr>
          <a:p>
            <a:endParaRPr b="0" lang="en-US" sz="1800" spc="-1" strike="noStrike">
              <a:solidFill>
                <a:srgbClr val="000000"/>
              </a:solidFill>
              <a:uFill>
                <a:solidFill>
                  <a:srgbClr val="ffffff"/>
                </a:solidFill>
              </a:uFill>
              <a:latin typeface="Arial"/>
            </a:endParaRPr>
          </a:p>
          <a:p>
            <a:r>
              <a:rPr b="1" lang="en-US" sz="1600" spc="-1" strike="noStrike">
                <a:solidFill>
                  <a:srgbClr val="050505"/>
                </a:solidFill>
                <a:uFill>
                  <a:solidFill>
                    <a:srgbClr val="ffffff"/>
                  </a:solidFill>
                </a:uFill>
                <a:latin typeface="Arial"/>
                <a:ea typeface="Droid Sans Fallback"/>
              </a:rPr>
              <a:t>Address the problem of site reliability through:</a:t>
            </a:r>
            <a:endParaRPr b="0" lang="en-US" sz="1600" spc="-1" strike="noStrike">
              <a:solidFill>
                <a:srgbClr val="000000"/>
              </a:solidFill>
              <a:uFill>
                <a:solidFill>
                  <a:srgbClr val="ffffff"/>
                </a:solidFill>
              </a:uFill>
              <a:latin typeface="Arial"/>
            </a:endParaRPr>
          </a:p>
          <a:p>
            <a:endParaRPr b="0" lang="en-US" sz="16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Automation</a:t>
            </a:r>
            <a:r>
              <a:rPr b="0" lang="en-US" sz="1400" spc="-1" strike="noStrike">
                <a:solidFill>
                  <a:srgbClr val="050505"/>
                </a:solidFill>
                <a:uFill>
                  <a:solidFill>
                    <a:srgbClr val="ffffff"/>
                  </a:solidFill>
                </a:uFill>
                <a:latin typeface="Arial"/>
                <a:ea typeface="Droid Sans Fallback"/>
              </a:rPr>
              <a:t> of tasks that are manual, repetitive, tactical, devoid of enduring value, and that scales linearly as a service grows. In IT industry terms this could be called as </a:t>
            </a:r>
            <a:r>
              <a:rPr b="1" lang="en-US" sz="1400" spc="-1" strike="noStrike">
                <a:solidFill>
                  <a:srgbClr val="050505"/>
                </a:solidFill>
                <a:uFill>
                  <a:solidFill>
                    <a:srgbClr val="ffffff"/>
                  </a:solidFill>
                </a:uFill>
                <a:latin typeface="Arial"/>
                <a:ea typeface="Droid Sans Fallback"/>
              </a:rPr>
              <a:t>eliminating the toil</a:t>
            </a:r>
            <a:r>
              <a:rPr b="0" lang="en-US" sz="1400" spc="-1" strike="noStrike">
                <a:solidFill>
                  <a:srgbClr val="050505"/>
                </a:solidFill>
                <a:uFill>
                  <a:solidFill>
                    <a:srgbClr val="ffffff"/>
                  </a:solidFill>
                </a:uFill>
                <a:latin typeface="Arial"/>
                <a:ea typeface="Droid Sans Fallback"/>
              </a:rPr>
              <a:t> or backlogs.</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Measurement and Interpretation</a:t>
            </a:r>
            <a:r>
              <a:rPr b="0" lang="en-US" sz="1400" spc="-1" strike="noStrike">
                <a:solidFill>
                  <a:srgbClr val="050505"/>
                </a:solidFill>
                <a:uFill>
                  <a:solidFill>
                    <a:srgbClr val="ffffff"/>
                  </a:solidFill>
                </a:uFill>
                <a:latin typeface="Arial"/>
                <a:ea typeface="Droid Sans Fallback"/>
              </a:rPr>
              <a:t> of the system data which is essential in a system that automatically adjusts its resources and configurations, there by meet the demands of the end users. This could be termed as the </a:t>
            </a:r>
            <a:r>
              <a:rPr b="1" lang="en-US" sz="1400" spc="-1" strike="noStrike">
                <a:solidFill>
                  <a:srgbClr val="050505"/>
                </a:solidFill>
                <a:uFill>
                  <a:solidFill>
                    <a:srgbClr val="ffffff"/>
                  </a:solidFill>
                </a:uFill>
                <a:latin typeface="Arial"/>
                <a:ea typeface="Droid Sans Fallback"/>
              </a:rPr>
              <a:t>Observability</a:t>
            </a:r>
            <a:r>
              <a:rPr b="0" lang="en-US" sz="1400" spc="-1" strike="noStrike">
                <a:solidFill>
                  <a:srgbClr val="050505"/>
                </a:solidFill>
                <a:uFill>
                  <a:solidFill>
                    <a:srgbClr val="ffffff"/>
                  </a:solidFill>
                </a:uFill>
                <a:latin typeface="Arial"/>
                <a:ea typeface="Droid Sans Fallback"/>
              </a:rPr>
              <a:t> principle in Site Reliability.</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Alerting </a:t>
            </a:r>
            <a:r>
              <a:rPr b="0" lang="en-US" sz="1400" spc="-1" strike="noStrike">
                <a:solidFill>
                  <a:srgbClr val="050505"/>
                </a:solidFill>
                <a:uFill>
                  <a:solidFill>
                    <a:srgbClr val="ffffff"/>
                  </a:solidFill>
                </a:uFill>
                <a:latin typeface="Arial"/>
                <a:ea typeface="Droid Sans Fallback"/>
              </a:rPr>
              <a:t>the support personnel and experts and effective communication among them, about the system malfunctioning and take corrective actions for speedy recovery. This functionality is normally categorized as </a:t>
            </a:r>
            <a:r>
              <a:rPr b="1" lang="en-US" sz="1400" spc="-1" strike="noStrike">
                <a:solidFill>
                  <a:srgbClr val="050505"/>
                </a:solidFill>
                <a:uFill>
                  <a:solidFill>
                    <a:srgbClr val="ffffff"/>
                  </a:solidFill>
                </a:uFill>
                <a:latin typeface="Arial"/>
                <a:ea typeface="Droid Sans Fallback"/>
              </a:rPr>
              <a:t>Event Management</a:t>
            </a:r>
            <a:r>
              <a:rPr b="0" lang="en-US" sz="1400" spc="-1" strike="noStrike">
                <a:solidFill>
                  <a:srgbClr val="050505"/>
                </a:solidFill>
                <a:uFill>
                  <a:solidFill>
                    <a:srgbClr val="ffffff"/>
                  </a:solidFill>
                </a:uFill>
                <a:latin typeface="Arial"/>
                <a:ea typeface="Droid Sans Fallback"/>
              </a:rPr>
              <a:t> or </a:t>
            </a:r>
            <a:r>
              <a:rPr b="1" lang="en-US" sz="1400" spc="-1" strike="noStrike">
                <a:solidFill>
                  <a:srgbClr val="050505"/>
                </a:solidFill>
                <a:uFill>
                  <a:solidFill>
                    <a:srgbClr val="ffffff"/>
                  </a:solidFill>
                </a:uFill>
                <a:latin typeface="Arial"/>
                <a:ea typeface="Droid Sans Fallback"/>
              </a:rPr>
              <a:t>Incident</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Management</a:t>
            </a:r>
            <a:r>
              <a:rPr b="0" lang="en-US" sz="1400" spc="-1" strike="noStrike">
                <a:solidFill>
                  <a:srgbClr val="050505"/>
                </a:solidFill>
                <a:uFill>
                  <a:solidFill>
                    <a:srgbClr val="ffffff"/>
                  </a:solidFill>
                </a:uFill>
                <a:latin typeface="Arial"/>
                <a:ea typeface="Droid Sans Fallback"/>
              </a:rPr>
              <a:t> based on the severity of the issue.</a:t>
            </a:r>
            <a:endParaRPr b="0" lang="en-US" sz="1400" spc="-1" strike="noStrike">
              <a:solidFill>
                <a:srgbClr val="000000"/>
              </a:solidFill>
              <a:uFill>
                <a:solidFill>
                  <a:srgbClr val="ffffff"/>
                </a:solidFill>
              </a:uFill>
              <a:latin typeface="Arial"/>
            </a:endParaRPr>
          </a:p>
        </p:txBody>
      </p:sp>
      <p:sp>
        <p:nvSpPr>
          <p:cNvPr id="97" name="CustomShape 3"/>
          <p:cNvSpPr/>
          <p:nvPr/>
        </p:nvSpPr>
        <p:spPr>
          <a:xfrm>
            <a:off x="2117520" y="4707000"/>
            <a:ext cx="6382080" cy="592200"/>
          </a:xfrm>
          <a:prstGeom prst="rect">
            <a:avLst/>
          </a:prstGeom>
          <a:noFill/>
          <a:ln>
            <a:noFill/>
          </a:ln>
        </p:spPr>
        <p:style>
          <a:lnRef idx="0"/>
          <a:fillRef idx="0"/>
          <a:effectRef idx="0"/>
          <a:fontRef idx="minor"/>
        </p:style>
      </p:sp>
      <p:sp>
        <p:nvSpPr>
          <p:cNvPr id="98" name="CustomShape 4"/>
          <p:cNvSpPr/>
          <p:nvPr/>
        </p:nvSpPr>
        <p:spPr>
          <a:xfrm>
            <a:off x="8371080" y="2973600"/>
            <a:ext cx="8094960" cy="3283200"/>
          </a:xfrm>
          <a:prstGeom prst="rect">
            <a:avLst/>
          </a:prstGeom>
          <a:noFill/>
          <a:ln>
            <a:noFill/>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620000" y="216000"/>
            <a:ext cx="8094960" cy="930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About the project - SCOPE OF WORK</a:t>
            </a:r>
            <a:endParaRPr b="0" lang="en-US" sz="3300" spc="-1" strike="noStrike">
              <a:solidFill>
                <a:srgbClr val="000000"/>
              </a:solidFill>
              <a:uFill>
                <a:solidFill>
                  <a:srgbClr val="ffffff"/>
                </a:solidFill>
              </a:uFill>
              <a:latin typeface="Arial"/>
            </a:endParaRPr>
          </a:p>
        </p:txBody>
      </p:sp>
      <p:sp>
        <p:nvSpPr>
          <p:cNvPr id="100" name="CustomShape 2"/>
          <p:cNvSpPr/>
          <p:nvPr/>
        </p:nvSpPr>
        <p:spPr>
          <a:xfrm>
            <a:off x="1779480" y="1463040"/>
            <a:ext cx="4711680" cy="2925000"/>
          </a:xfrm>
          <a:prstGeom prst="rect">
            <a:avLst/>
          </a:prstGeom>
          <a:noFill/>
          <a:ln>
            <a:noFill/>
          </a:ln>
        </p:spPr>
        <p:style>
          <a:lnRef idx="0"/>
          <a:fillRef idx="0"/>
          <a:effectRef idx="0"/>
          <a:fontRef idx="minor"/>
        </p:style>
        <p:txBody>
          <a:bodyPr lIns="0" rIns="0" tIns="0" bIns="0">
            <a:normAutofit/>
          </a:bodyPr>
          <a:p>
            <a:endParaRPr b="0" lang="en-US" sz="1800" spc="-1" strike="noStrike">
              <a:solidFill>
                <a:srgbClr val="000000"/>
              </a:solidFill>
              <a:uFill>
                <a:solidFill>
                  <a:srgbClr val="ffffff"/>
                </a:solidFill>
              </a:uFill>
              <a:latin typeface="Arial"/>
            </a:endParaRPr>
          </a:p>
          <a:p>
            <a:pPr marL="216000" indent="-214920">
              <a:lnSpc>
                <a:spcPct val="100000"/>
              </a:lnSpc>
              <a:buClr>
                <a:srgbClr val="050505"/>
              </a:buClr>
              <a:buFont typeface="Wingdings" charset="2"/>
              <a:buChar char=""/>
            </a:pPr>
            <a:r>
              <a:rPr b="0" lang="en-US" sz="1600" spc="-1" strike="noStrike">
                <a:solidFill>
                  <a:srgbClr val="050505"/>
                </a:solidFill>
                <a:uFill>
                  <a:solidFill>
                    <a:srgbClr val="ffffff"/>
                  </a:solidFill>
                </a:uFill>
                <a:latin typeface="Arial"/>
                <a:ea typeface="Droid Sans Fallback"/>
              </a:rPr>
              <a:t>Study, practice and document how </a:t>
            </a:r>
            <a:r>
              <a:rPr b="1" lang="en-US" sz="1600" spc="-1" strike="noStrike">
                <a:solidFill>
                  <a:srgbClr val="050505"/>
                </a:solidFill>
                <a:uFill>
                  <a:solidFill>
                    <a:srgbClr val="ffffff"/>
                  </a:solidFill>
                </a:uFill>
                <a:latin typeface="Arial"/>
                <a:ea typeface="Droid Sans Fallback"/>
              </a:rPr>
              <a:t>Ansible </a:t>
            </a:r>
            <a:r>
              <a:rPr b="0" lang="en-US" sz="1600" spc="-1" strike="noStrike">
                <a:solidFill>
                  <a:srgbClr val="050505"/>
                </a:solidFill>
                <a:uFill>
                  <a:solidFill>
                    <a:srgbClr val="ffffff"/>
                  </a:solidFill>
                </a:uFill>
                <a:latin typeface="Arial"/>
                <a:ea typeface="Droid Sans Fallback"/>
              </a:rPr>
              <a:t>would help </a:t>
            </a:r>
            <a:r>
              <a:rPr b="1" lang="en-US" sz="1600" spc="-1" strike="noStrike">
                <a:solidFill>
                  <a:srgbClr val="050505"/>
                </a:solidFill>
                <a:uFill>
                  <a:solidFill>
                    <a:srgbClr val="ffffff"/>
                  </a:solidFill>
                </a:uFill>
                <a:latin typeface="Arial"/>
                <a:ea typeface="Droid Sans Fallback"/>
              </a:rPr>
              <a:t>to automate system functions</a:t>
            </a:r>
            <a:r>
              <a:rPr b="0" lang="en-US" sz="1600" spc="-1" strike="noStrike">
                <a:solidFill>
                  <a:srgbClr val="050505"/>
                </a:solidFill>
                <a:uFill>
                  <a:solidFill>
                    <a:srgbClr val="ffffff"/>
                  </a:solidFill>
                </a:uFill>
                <a:latin typeface="Arial"/>
                <a:ea typeface="Droid Sans Fallback"/>
              </a:rPr>
              <a:t> and reduce toil using the rich set of ansible modules.</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marL="216000" indent="-214920">
              <a:lnSpc>
                <a:spcPct val="100000"/>
              </a:lnSpc>
              <a:buClr>
                <a:srgbClr val="050505"/>
              </a:buClr>
              <a:buFont typeface="Wingdings" charset="2"/>
              <a:buChar char=""/>
            </a:pPr>
            <a:r>
              <a:rPr b="1" lang="en-US" sz="1600" spc="-1" strike="noStrike">
                <a:solidFill>
                  <a:srgbClr val="050505"/>
                </a:solidFill>
                <a:uFill>
                  <a:solidFill>
                    <a:srgbClr val="ffffff"/>
                  </a:solidFill>
                </a:uFill>
                <a:latin typeface="Arial"/>
                <a:ea typeface="Droid Sans Fallback"/>
              </a:rPr>
              <a:t>System Monitoring and Visualization</a:t>
            </a:r>
            <a:r>
              <a:rPr b="0" lang="en-US" sz="1600" spc="-1" strike="noStrike">
                <a:solidFill>
                  <a:srgbClr val="050505"/>
                </a:solidFill>
                <a:uFill>
                  <a:solidFill>
                    <a:srgbClr val="ffffff"/>
                  </a:solidFill>
                </a:uFill>
                <a:latin typeface="Arial"/>
                <a:ea typeface="Droid Sans Fallback"/>
              </a:rPr>
              <a:t> of the metrics using </a:t>
            </a:r>
            <a:r>
              <a:rPr b="1" lang="en-US" sz="1600" spc="-1" strike="noStrike">
                <a:solidFill>
                  <a:srgbClr val="050505"/>
                </a:solidFill>
                <a:uFill>
                  <a:solidFill>
                    <a:srgbClr val="ffffff"/>
                  </a:solidFill>
                </a:uFill>
                <a:latin typeface="Arial"/>
                <a:ea typeface="Droid Sans Fallback"/>
              </a:rPr>
              <a:t>Prometheus</a:t>
            </a:r>
            <a:r>
              <a:rPr b="0" lang="en-US" sz="1600" spc="-1" strike="noStrike">
                <a:solidFill>
                  <a:srgbClr val="050505"/>
                </a:solidFill>
                <a:uFill>
                  <a:solidFill>
                    <a:srgbClr val="ffffff"/>
                  </a:solidFill>
                </a:uFill>
                <a:latin typeface="Arial"/>
                <a:ea typeface="Droid Sans Fallback"/>
              </a:rPr>
              <a:t> and </a:t>
            </a:r>
            <a:r>
              <a:rPr b="1" lang="en-US" sz="1600" spc="-1" strike="noStrike">
                <a:solidFill>
                  <a:srgbClr val="050505"/>
                </a:solidFill>
                <a:uFill>
                  <a:solidFill>
                    <a:srgbClr val="ffffff"/>
                  </a:solidFill>
                </a:uFill>
                <a:latin typeface="Arial"/>
                <a:ea typeface="Droid Sans Fallback"/>
              </a:rPr>
              <a:t>Grafana</a:t>
            </a:r>
            <a:r>
              <a:rPr b="0" lang="en-US" sz="1600" spc="-1" strike="noStrike">
                <a:solidFill>
                  <a:srgbClr val="050505"/>
                </a:solidFill>
                <a:uFill>
                  <a:solidFill>
                    <a:srgbClr val="ffffff"/>
                  </a:solidFill>
                </a:uFill>
                <a:latin typeface="Arial"/>
                <a:ea typeface="Droid Sans Fallback"/>
              </a:rPr>
              <a:t> respectively.</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marL="216000" indent="-214920">
              <a:lnSpc>
                <a:spcPct val="100000"/>
              </a:lnSpc>
              <a:buClr>
                <a:srgbClr val="050505"/>
              </a:buClr>
              <a:buFont typeface="Wingdings" charset="2"/>
              <a:buChar char=""/>
            </a:pPr>
            <a:r>
              <a:rPr b="1" lang="en-US" sz="1600" spc="-1" strike="noStrike">
                <a:solidFill>
                  <a:srgbClr val="050505"/>
                </a:solidFill>
                <a:uFill>
                  <a:solidFill>
                    <a:srgbClr val="ffffff"/>
                  </a:solidFill>
                </a:uFill>
                <a:latin typeface="Arial"/>
                <a:ea typeface="Droid Sans Fallback"/>
              </a:rPr>
              <a:t>Alerting</a:t>
            </a:r>
            <a:r>
              <a:rPr b="0" lang="en-US" sz="1600" spc="-1" strike="noStrike">
                <a:solidFill>
                  <a:srgbClr val="050505"/>
                </a:solidFill>
                <a:uFill>
                  <a:solidFill>
                    <a:srgbClr val="ffffff"/>
                  </a:solidFill>
                </a:uFill>
                <a:latin typeface="Arial"/>
                <a:ea typeface="Droid Sans Fallback"/>
              </a:rPr>
              <a:t> when there is anamoly found in the system functionality </a:t>
            </a:r>
            <a:r>
              <a:rPr b="1" lang="en-US" sz="1600" spc="-1" strike="noStrike">
                <a:solidFill>
                  <a:srgbClr val="050505"/>
                </a:solidFill>
                <a:uFill>
                  <a:solidFill>
                    <a:srgbClr val="ffffff"/>
                  </a:solidFill>
                </a:uFill>
                <a:latin typeface="Arial"/>
                <a:ea typeface="Droid Sans Fallback"/>
              </a:rPr>
              <a:t>by sending an email</a:t>
            </a:r>
            <a:r>
              <a:rPr b="0" lang="en-US" sz="1600" spc="-1" strike="noStrike">
                <a:solidFill>
                  <a:srgbClr val="050505"/>
                </a:solidFill>
                <a:uFill>
                  <a:solidFill>
                    <a:srgbClr val="ffffff"/>
                  </a:solidFill>
                </a:uFill>
                <a:latin typeface="Arial"/>
                <a:ea typeface="Droid Sans Fallback"/>
              </a:rPr>
              <a:t> to the systems support.</a:t>
            </a:r>
            <a:r>
              <a:rPr b="1" lang="en-US" sz="1600" spc="-1" strike="noStrike">
                <a:solidFill>
                  <a:srgbClr val="050505"/>
                </a:solidFill>
                <a:uFill>
                  <a:solidFill>
                    <a:srgbClr val="ffffff"/>
                  </a:solidFill>
                </a:uFill>
                <a:latin typeface="Arial"/>
                <a:ea typeface="Droid Sans Fallback"/>
              </a:rPr>
              <a:t> </a:t>
            </a:r>
            <a:endParaRPr b="0" lang="en-US" sz="1600" spc="-1" strike="noStrike">
              <a:solidFill>
                <a:srgbClr val="000000"/>
              </a:solidFill>
              <a:uFill>
                <a:solidFill>
                  <a:srgbClr val="ffffff"/>
                </a:solidFill>
              </a:uFill>
              <a:latin typeface="Arial"/>
            </a:endParaRPr>
          </a:p>
        </p:txBody>
      </p:sp>
      <p:sp>
        <p:nvSpPr>
          <p:cNvPr id="101" name="CustomShape 3"/>
          <p:cNvSpPr/>
          <p:nvPr/>
        </p:nvSpPr>
        <p:spPr>
          <a:xfrm>
            <a:off x="1937880" y="4572000"/>
            <a:ext cx="6382080" cy="592200"/>
          </a:xfrm>
          <a:prstGeom prst="rect">
            <a:avLst/>
          </a:prstGeom>
          <a:noFill/>
          <a:ln>
            <a:noFill/>
          </a:ln>
        </p:spPr>
        <p:style>
          <a:lnRef idx="0"/>
          <a:fillRef idx="0"/>
          <a:effectRef idx="0"/>
          <a:fontRef idx="minor"/>
        </p:style>
      </p:sp>
      <p:sp>
        <p:nvSpPr>
          <p:cNvPr id="102" name="CustomShape 4"/>
          <p:cNvSpPr/>
          <p:nvPr/>
        </p:nvSpPr>
        <p:spPr>
          <a:xfrm>
            <a:off x="8371080" y="2973600"/>
            <a:ext cx="8094960" cy="3283200"/>
          </a:xfrm>
          <a:prstGeom prst="rect">
            <a:avLst/>
          </a:prstGeom>
          <a:noFill/>
          <a:ln>
            <a:noFill/>
          </a:ln>
        </p:spPr>
        <p:style>
          <a:lnRef idx="0"/>
          <a:fillRef idx="0"/>
          <a:effectRef idx="0"/>
          <a:fontRef idx="minor"/>
        </p:style>
      </p:sp>
      <p:pic>
        <p:nvPicPr>
          <p:cNvPr id="103" name="" descr=""/>
          <p:cNvPicPr/>
          <p:nvPr/>
        </p:nvPicPr>
        <p:blipFill>
          <a:blip r:embed="rId1"/>
          <a:stretch/>
        </p:blipFill>
        <p:spPr>
          <a:xfrm>
            <a:off x="6949440" y="1280160"/>
            <a:ext cx="2113920" cy="1370520"/>
          </a:xfrm>
          <a:prstGeom prst="rect">
            <a:avLst/>
          </a:prstGeom>
          <a:ln>
            <a:noFill/>
          </a:ln>
        </p:spPr>
      </p:pic>
      <p:pic>
        <p:nvPicPr>
          <p:cNvPr id="104" name="" descr=""/>
          <p:cNvPicPr/>
          <p:nvPr/>
        </p:nvPicPr>
        <p:blipFill>
          <a:blip r:embed="rId2"/>
          <a:stretch/>
        </p:blipFill>
        <p:spPr>
          <a:xfrm>
            <a:off x="6675120" y="3108960"/>
            <a:ext cx="3199320" cy="14072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914400" y="253080"/>
            <a:ext cx="8094960" cy="930960"/>
          </a:xfrm>
          <a:prstGeom prst="rect">
            <a:avLst/>
          </a:prstGeom>
          <a:noFill/>
          <a:ln>
            <a:noFill/>
          </a:ln>
        </p:spPr>
        <p:style>
          <a:lnRef idx="0"/>
          <a:fillRef idx="0"/>
          <a:effectRef idx="0"/>
          <a:fontRef idx="minor"/>
        </p:style>
        <p:txBody>
          <a:bodyPr lIns="0" rIns="0" tIns="0" bIns="0" anchor="ctr">
            <a:normAutofit/>
          </a:bodyPr>
          <a:p>
            <a:pPr lvl="2" marL="648000" indent="-21096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Use case to eliminate toil with ansible automation</a:t>
            </a:r>
            <a:endParaRPr b="0" lang="en-US" sz="2600" spc="-1" strike="noStrike">
              <a:solidFill>
                <a:srgbClr val="000000"/>
              </a:solidFill>
              <a:uFill>
                <a:solidFill>
                  <a:srgbClr val="ffffff"/>
                </a:solidFill>
              </a:uFill>
              <a:latin typeface="Arial"/>
            </a:endParaRPr>
          </a:p>
        </p:txBody>
      </p:sp>
      <p:sp>
        <p:nvSpPr>
          <p:cNvPr id="106" name="CustomShape 2"/>
          <p:cNvSpPr/>
          <p:nvPr/>
        </p:nvSpPr>
        <p:spPr>
          <a:xfrm>
            <a:off x="1775880" y="1097280"/>
            <a:ext cx="8094960" cy="328320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571680" indent="-21132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Boot a Linux virtual machine from a pre-built image</a:t>
            </a:r>
            <a:endParaRPr b="0" lang="en-US" sz="1200" spc="-1" strike="noStrike">
              <a:solidFill>
                <a:srgbClr val="000000"/>
              </a:solidFill>
              <a:uFill>
                <a:solidFill>
                  <a:srgbClr val="ffffff"/>
                </a:solidFill>
              </a:uFill>
              <a:latin typeface="Arial"/>
            </a:endParaRPr>
          </a:p>
          <a:p>
            <a:pPr marL="571680" indent="-21132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Install Docker on top of the VM</a:t>
            </a:r>
            <a:endParaRPr b="0" lang="en-US" sz="1200" spc="-1" strike="noStrike">
              <a:solidFill>
                <a:srgbClr val="000000"/>
              </a:solidFill>
              <a:uFill>
                <a:solidFill>
                  <a:srgbClr val="ffffff"/>
                </a:solidFill>
              </a:uFill>
              <a:latin typeface="Arial"/>
            </a:endParaRPr>
          </a:p>
          <a:p>
            <a:pPr marL="571680" indent="-21132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Spin up a Docker container with TCP Echo Server hosted in it. </a:t>
            </a:r>
            <a:endParaRPr b="0" lang="en-US" sz="1200" spc="-1" strike="noStrike">
              <a:solidFill>
                <a:srgbClr val="000000"/>
              </a:solidFill>
              <a:uFill>
                <a:solidFill>
                  <a:srgbClr val="ffffff"/>
                </a:solidFill>
              </a:uFill>
              <a:latin typeface="Arial"/>
            </a:endParaRPr>
          </a:p>
          <a:p>
            <a:pPr marL="571680" indent="-21132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Demonstrate TCP/IP</a:t>
            </a:r>
            <a:r>
              <a:rPr b="0" lang="en-US" sz="1200" spc="-1" strike="noStrike">
                <a:solidFill>
                  <a:srgbClr val="800000"/>
                </a:solidFill>
                <a:uFill>
                  <a:solidFill>
                    <a:srgbClr val="ffffff"/>
                  </a:solidFill>
                </a:uFill>
                <a:latin typeface="Arial"/>
                <a:ea typeface="DejaVu Sans"/>
              </a:rPr>
              <a:t> </a:t>
            </a:r>
            <a:r>
              <a:rPr b="0" lang="en-US" sz="1200" spc="-1" strike="noStrike">
                <a:solidFill>
                  <a:srgbClr val="050505"/>
                </a:solidFill>
                <a:uFill>
                  <a:solidFill>
                    <a:srgbClr val="ffffff"/>
                  </a:solidFill>
                </a:uFill>
                <a:latin typeface="Arial"/>
                <a:ea typeface="DejaVu Sans"/>
              </a:rPr>
              <a:t>Client-Server communication between TCP Echo Client and Echo Server</a:t>
            </a:r>
            <a:endParaRPr b="0" lang="en-US" sz="1200" spc="-1" strike="noStrike">
              <a:solidFill>
                <a:srgbClr val="000000"/>
              </a:solidFill>
              <a:uFill>
                <a:solidFill>
                  <a:srgbClr val="ffffff"/>
                </a:solidFill>
              </a:uFill>
              <a:latin typeface="Arial"/>
            </a:endParaRPr>
          </a:p>
        </p:txBody>
      </p:sp>
      <p:pic>
        <p:nvPicPr>
          <p:cNvPr id="107" name="" descr=""/>
          <p:cNvPicPr/>
          <p:nvPr/>
        </p:nvPicPr>
        <p:blipFill>
          <a:blip r:embed="rId1">
            <a:lum bright="2000"/>
          </a:blip>
          <a:srcRect l="1851" t="0" r="0" b="0"/>
          <a:stretch/>
        </p:blipFill>
        <p:spPr>
          <a:xfrm>
            <a:off x="2837520" y="3017520"/>
            <a:ext cx="5116680" cy="2552040"/>
          </a:xfrm>
          <a:prstGeom prst="rect">
            <a:avLst/>
          </a:prstGeom>
          <a:ln>
            <a:solidFill>
              <a:srgbClr val="3465a4"/>
            </a:solidFill>
          </a:ln>
        </p:spPr>
      </p:pic>
      <p:sp>
        <p:nvSpPr>
          <p:cNvPr id="108" name="CustomShape 3"/>
          <p:cNvSpPr/>
          <p:nvPr/>
        </p:nvSpPr>
        <p:spPr>
          <a:xfrm>
            <a:off x="2834640" y="3108960"/>
            <a:ext cx="2008080" cy="592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50" spc="-1" strike="noStrike">
                <a:solidFill>
                  <a:srgbClr val="000000"/>
                </a:solidFill>
                <a:uFill>
                  <a:solidFill>
                    <a:srgbClr val="ffffff"/>
                  </a:solidFill>
                </a:uFill>
                <a:latin typeface="FreeMono"/>
                <a:ea typeface="DejaVu Sans"/>
              </a:rPr>
              <a:t>LAB System Architecture</a:t>
            </a:r>
            <a:endParaRPr b="0" lang="en-US" sz="105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3566160" y="4208400"/>
            <a:ext cx="854280" cy="178200"/>
          </a:xfrm>
          <a:prstGeom prst="rect">
            <a:avLst/>
          </a:prstGeom>
          <a:ln>
            <a:noFill/>
          </a:ln>
        </p:spPr>
      </p:pic>
      <p:pic>
        <p:nvPicPr>
          <p:cNvPr id="110" name="" descr=""/>
          <p:cNvPicPr/>
          <p:nvPr/>
        </p:nvPicPr>
        <p:blipFill>
          <a:blip r:embed="rId3"/>
          <a:stretch/>
        </p:blipFill>
        <p:spPr>
          <a:xfrm>
            <a:off x="6675120" y="4206240"/>
            <a:ext cx="388080" cy="159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620000" y="216000"/>
            <a:ext cx="8094960" cy="930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END TO END AUTOMATION FLOW</a:t>
            </a:r>
            <a:endParaRPr b="0" lang="en-US" sz="3300" spc="-1" strike="noStrike">
              <a:solidFill>
                <a:srgbClr val="000000"/>
              </a:solidFill>
              <a:uFill>
                <a:solidFill>
                  <a:srgbClr val="ffffff"/>
                </a:solidFill>
              </a:uFill>
              <a:latin typeface="Arial"/>
            </a:endParaRPr>
          </a:p>
        </p:txBody>
      </p:sp>
      <p:sp>
        <p:nvSpPr>
          <p:cNvPr id="112" name="CustomShape 2"/>
          <p:cNvSpPr/>
          <p:nvPr/>
        </p:nvSpPr>
        <p:spPr>
          <a:xfrm>
            <a:off x="2050560" y="1518480"/>
            <a:ext cx="8094960" cy="3283200"/>
          </a:xfrm>
          <a:prstGeom prst="rect">
            <a:avLst/>
          </a:prstGeom>
          <a:noFill/>
          <a:ln>
            <a:noFill/>
          </a:ln>
        </p:spPr>
        <p:style>
          <a:lnRef idx="0"/>
          <a:fillRef idx="0"/>
          <a:effectRef idx="0"/>
          <a:fontRef idx="minor"/>
        </p:style>
      </p:sp>
      <p:sp>
        <p:nvSpPr>
          <p:cNvPr id="113" name="CustomShape 3"/>
          <p:cNvSpPr/>
          <p:nvPr/>
        </p:nvSpPr>
        <p:spPr>
          <a:xfrm>
            <a:off x="8371080" y="2973600"/>
            <a:ext cx="8094960" cy="3283200"/>
          </a:xfrm>
          <a:prstGeom prst="rect">
            <a:avLst/>
          </a:prstGeom>
          <a:noFill/>
          <a:ln>
            <a:noFill/>
          </a:ln>
        </p:spPr>
        <p:style>
          <a:lnRef idx="0"/>
          <a:fillRef idx="0"/>
          <a:effectRef idx="0"/>
          <a:fontRef idx="minor"/>
        </p:style>
      </p:sp>
      <p:pic>
        <p:nvPicPr>
          <p:cNvPr id="114" name="" descr=""/>
          <p:cNvPicPr/>
          <p:nvPr/>
        </p:nvPicPr>
        <p:blipFill>
          <a:blip r:embed="rId1"/>
          <a:srcRect l="1409" t="9220" r="791" b="11346"/>
          <a:stretch/>
        </p:blipFill>
        <p:spPr>
          <a:xfrm>
            <a:off x="365760" y="1097280"/>
            <a:ext cx="9509760" cy="4570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20000" y="216000"/>
            <a:ext cx="8094960" cy="9309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ASSUMPTIONS IN THE AUTOMATION</a:t>
            </a:r>
            <a:endParaRPr b="0" lang="en-US" sz="3300" spc="-1" strike="noStrike">
              <a:solidFill>
                <a:srgbClr val="000000"/>
              </a:solidFill>
              <a:uFill>
                <a:solidFill>
                  <a:srgbClr val="ffffff"/>
                </a:solidFill>
              </a:uFill>
              <a:latin typeface="Arial"/>
            </a:endParaRPr>
          </a:p>
        </p:txBody>
      </p:sp>
      <p:sp>
        <p:nvSpPr>
          <p:cNvPr id="116" name="CustomShape 2"/>
          <p:cNvSpPr/>
          <p:nvPr/>
        </p:nvSpPr>
        <p:spPr>
          <a:xfrm>
            <a:off x="1828800" y="1280160"/>
            <a:ext cx="7954560" cy="4242600"/>
          </a:xfrm>
          <a:prstGeom prst="rect">
            <a:avLst/>
          </a:prstGeom>
          <a:noFill/>
          <a:ln>
            <a:noFill/>
          </a:ln>
        </p:spPr>
        <p:style>
          <a:lnRef idx="0"/>
          <a:fillRef idx="0"/>
          <a:effectRef idx="0"/>
          <a:fontRef idx="minor"/>
        </p:style>
        <p:txBody>
          <a:bodyPr lIns="90000" rIns="90000" tIns="45000" bIns="45000"/>
          <a:p>
            <a:pPr marL="216000" indent="-215280">
              <a:lnSpc>
                <a:spcPct val="115000"/>
              </a:lnSpc>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DejaVu Sans"/>
              </a:rPr>
              <a:t>RHEL VM is started from a </a:t>
            </a:r>
            <a:r>
              <a:rPr b="1" lang="en-US" sz="1500" spc="-1" strike="noStrike">
                <a:solidFill>
                  <a:srgbClr val="000000"/>
                </a:solidFill>
                <a:uFill>
                  <a:solidFill>
                    <a:srgbClr val="ffffff"/>
                  </a:solidFill>
                </a:uFill>
                <a:latin typeface="Arial"/>
                <a:ea typeface="DejaVu Sans"/>
              </a:rPr>
              <a:t>pre-built OS image. </a:t>
            </a:r>
            <a:r>
              <a:rPr b="0" lang="en-US" sz="1500" spc="-1" strike="noStrike">
                <a:solidFill>
                  <a:srgbClr val="000000"/>
                </a:solidFill>
                <a:uFill>
                  <a:solidFill>
                    <a:srgbClr val="ffffff"/>
                  </a:solidFill>
                </a:uFill>
                <a:latin typeface="Arial"/>
                <a:ea typeface="DejaVu Sans"/>
              </a:rPr>
              <a:t>Building an image from the scratch is not within the scope in this project.</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528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ea typeface="WenQuanYi Zen Hei Sharp"/>
              </a:rPr>
              <a:t>Network interfaces</a:t>
            </a:r>
            <a:r>
              <a:rPr b="0" lang="en-US" sz="1500" spc="-1" strike="noStrike">
                <a:solidFill>
                  <a:srgbClr val="000000"/>
                </a:solidFill>
                <a:uFill>
                  <a:solidFill>
                    <a:srgbClr val="ffffff"/>
                  </a:solidFill>
                </a:uFill>
                <a:latin typeface="Arial"/>
                <a:ea typeface="WenQuanYi Zen Hei Sharp"/>
              </a:rPr>
              <a:t> are </a:t>
            </a:r>
            <a:r>
              <a:rPr b="1" lang="en-US" sz="1500" spc="-1" strike="noStrike">
                <a:solidFill>
                  <a:srgbClr val="000000"/>
                </a:solidFill>
                <a:uFill>
                  <a:solidFill>
                    <a:srgbClr val="ffffff"/>
                  </a:solidFill>
                </a:uFill>
                <a:latin typeface="Arial"/>
                <a:ea typeface="WenQuanYi Zen Hei Sharp"/>
              </a:rPr>
              <a:t>well defined</a:t>
            </a:r>
            <a:r>
              <a:rPr b="0" lang="en-US" sz="1500" spc="-1" strike="noStrike">
                <a:solidFill>
                  <a:srgbClr val="000000"/>
                </a:solidFill>
                <a:uFill>
                  <a:solidFill>
                    <a:srgbClr val="ffffff"/>
                  </a:solidFill>
                </a:uFill>
                <a:latin typeface="Arial"/>
                <a:ea typeface="WenQuanYi Zen Hei Sharp"/>
              </a:rPr>
              <a:t> </a:t>
            </a:r>
            <a:r>
              <a:rPr b="1" lang="en-US" sz="1500" spc="-1" strike="noStrike">
                <a:solidFill>
                  <a:srgbClr val="000000"/>
                </a:solidFill>
                <a:uFill>
                  <a:solidFill>
                    <a:srgbClr val="ffffff"/>
                  </a:solidFill>
                </a:uFill>
                <a:latin typeface="Arial"/>
                <a:ea typeface="WenQuanYi Zen Hei Sharp"/>
              </a:rPr>
              <a:t>and configured</a:t>
            </a:r>
            <a:r>
              <a:rPr b="0" lang="en-US" sz="1500" spc="-1" strike="noStrike">
                <a:solidFill>
                  <a:srgbClr val="000000"/>
                </a:solidFill>
                <a:uFill>
                  <a:solidFill>
                    <a:srgbClr val="ffffff"/>
                  </a:solidFill>
                </a:uFill>
                <a:latin typeface="Arial"/>
                <a:ea typeface="WenQuanYi Zen Hei Sharp"/>
              </a:rPr>
              <a:t> on both host and virtual operating systems., so that the development work in the project involves only at the application layer and TCP layers of the Network protocol stack.</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5280">
              <a:lnSpc>
                <a:spcPct val="115000"/>
              </a:lnSpc>
              <a:buClr>
                <a:srgbClr val="000000"/>
              </a:buClr>
              <a:buSzPct val="45000"/>
              <a:buFont typeface="Wingdings" charset="2"/>
              <a:buChar char=""/>
            </a:pPr>
            <a:r>
              <a:rPr b="0" lang="en-US" sz="1500" spc="-1" strike="noStrike">
                <a:solidFill>
                  <a:srgbClr val="000000"/>
                </a:solidFill>
                <a:uFill>
                  <a:solidFill>
                    <a:srgbClr val="ffffff"/>
                  </a:solidFill>
                </a:uFill>
                <a:latin typeface="Arial"/>
                <a:ea typeface="WenQuanYi Zen Hei Sharp"/>
              </a:rPr>
              <a:t>Linux VM would be readily </a:t>
            </a:r>
            <a:r>
              <a:rPr b="1" lang="en-US" sz="1500" spc="-1" strike="noStrike">
                <a:solidFill>
                  <a:srgbClr val="000000"/>
                </a:solidFill>
                <a:uFill>
                  <a:solidFill>
                    <a:srgbClr val="ffffff"/>
                  </a:solidFill>
                </a:uFill>
                <a:latin typeface="Arial"/>
                <a:ea typeface="WenQuanYi Zen Hei Sharp"/>
              </a:rPr>
              <a:t>connecting to</a:t>
            </a:r>
            <a:r>
              <a:rPr b="0" lang="en-US" sz="1500" spc="-1" strike="noStrike">
                <a:solidFill>
                  <a:srgbClr val="000000"/>
                </a:solidFill>
                <a:uFill>
                  <a:solidFill>
                    <a:srgbClr val="ffffff"/>
                  </a:solidFill>
                </a:uFill>
                <a:latin typeface="Arial"/>
                <a:ea typeface="WenQuanYi Zen Hei Sharp"/>
              </a:rPr>
              <a:t> </a:t>
            </a:r>
            <a:r>
              <a:rPr b="1" lang="en-US" sz="1500" spc="-1" strike="noStrike">
                <a:solidFill>
                  <a:srgbClr val="000000"/>
                </a:solidFill>
                <a:uFill>
                  <a:solidFill>
                    <a:srgbClr val="ffffff"/>
                  </a:solidFill>
                </a:uFill>
                <a:latin typeface="Arial"/>
                <a:ea typeface="WenQuanYi Zen Hei Sharp"/>
              </a:rPr>
              <a:t>the</a:t>
            </a:r>
            <a:r>
              <a:rPr b="0" lang="en-US" sz="1500" spc="-1" strike="noStrike">
                <a:solidFill>
                  <a:srgbClr val="000000"/>
                </a:solidFill>
                <a:uFill>
                  <a:solidFill>
                    <a:srgbClr val="ffffff"/>
                  </a:solidFill>
                </a:uFill>
                <a:latin typeface="Arial"/>
                <a:ea typeface="WenQuanYi Zen Hei Sharp"/>
              </a:rPr>
              <a:t> </a:t>
            </a:r>
            <a:r>
              <a:rPr b="1" lang="en-US" sz="1500" spc="-1" strike="noStrike">
                <a:solidFill>
                  <a:srgbClr val="000000"/>
                </a:solidFill>
                <a:uFill>
                  <a:solidFill>
                    <a:srgbClr val="ffffff"/>
                  </a:solidFill>
                </a:uFill>
                <a:latin typeface="Arial"/>
                <a:ea typeface="WenQuanYi Zen Hei Sharp"/>
              </a:rPr>
              <a:t>tool repositories</a:t>
            </a:r>
            <a:r>
              <a:rPr b="0" lang="en-US" sz="1500" spc="-1" strike="noStrike">
                <a:solidFill>
                  <a:srgbClr val="000000"/>
                </a:solidFill>
                <a:uFill>
                  <a:solidFill>
                    <a:srgbClr val="ffffff"/>
                  </a:solidFill>
                </a:uFill>
                <a:latin typeface="Arial"/>
                <a:ea typeface="WenQuanYi Zen Hei Sharp"/>
              </a:rPr>
              <a:t>, which includes RHEL repositories, Prometheus and Grafana download locations, etc.</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528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ea typeface="WenQuanYi Zen Hei Sharp"/>
              </a:rPr>
              <a:t>Network firewall rules are enabled</a:t>
            </a:r>
            <a:r>
              <a:rPr b="0" lang="en-US" sz="1500" spc="-1" strike="noStrike">
                <a:solidFill>
                  <a:srgbClr val="000000"/>
                </a:solidFill>
                <a:uFill>
                  <a:solidFill>
                    <a:srgbClr val="ffffff"/>
                  </a:solidFill>
                </a:uFill>
                <a:latin typeface="Arial"/>
                <a:ea typeface="WenQuanYi Zen Hei Sharp"/>
              </a:rPr>
              <a:t> so that access to the TCP ports used for prometheus (9090), node_exporter (9100) and grafana (3000) is available to the host Linux machine.</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a:p>
            <a:pPr marL="216000" indent="-21528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ea typeface="WenQuanYi Zen Hei Sharp"/>
              </a:rPr>
              <a:t>SMTP configuration is setup</a:t>
            </a:r>
            <a:r>
              <a:rPr b="0" lang="en-US" sz="1500" spc="-1" strike="noStrike">
                <a:solidFill>
                  <a:srgbClr val="000000"/>
                </a:solidFill>
                <a:uFill>
                  <a:solidFill>
                    <a:srgbClr val="ffffff"/>
                  </a:solidFill>
                </a:uFill>
                <a:latin typeface="Arial"/>
                <a:ea typeface="WenQuanYi Zen Hei Sharp"/>
              </a:rPr>
              <a:t> on the Linux VM in order to send the alert messages from Grafana to the support personnel.</a:t>
            </a:r>
            <a:endParaRPr b="0" lang="en-US" sz="1500" spc="-1" strike="noStrike">
              <a:solidFill>
                <a:srgbClr val="000000"/>
              </a:solidFill>
              <a:uFill>
                <a:solidFill>
                  <a:srgbClr val="ffffff"/>
                </a:solidFill>
              </a:uFill>
              <a:latin typeface="Arial"/>
            </a:endParaRPr>
          </a:p>
          <a:p>
            <a:pPr>
              <a:lnSpc>
                <a:spcPct val="115000"/>
              </a:lnSpc>
            </a:pPr>
            <a:endParaRPr b="0" lang="en-US" sz="15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198</TotalTime>
  <Application>LibreOffice/5.3.6.1$Linux_X86_64 LibreOffice_project/30$Build-1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2021-02-16T20:54:55Z</dcterms:created>
  <dc:creator/>
  <dc:description/>
  <dc:language>en-US</dc:language>
  <cp:lastModifiedBy/>
  <dcterms:modified xsi:type="dcterms:W3CDTF">2021-04-23T09:48:30Z</dcterms:modified>
  <cp:revision>36</cp:revision>
  <dc:subject/>
  <dc:title>DNA</dc:title>
</cp:coreProperties>
</file>